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8" r:id="rId4"/>
    <p:sldId id="262" r:id="rId5"/>
    <p:sldId id="264" r:id="rId6"/>
    <p:sldId id="266"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6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E5A7-4729-5E2C-4993-BE13774235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3C573A-317E-CFCE-1F11-DF8A162E8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47856-716D-3F7D-B439-841A6A200A5F}"/>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6F942446-EB48-6AF4-3269-93F9F8C3B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E2E39-D042-9936-D777-3976F5089859}"/>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4003206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54CF-B241-D206-2CD3-84DE2267F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BFE6D-D085-5EFF-D486-CEBC61AA4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43A76-257D-B50E-858E-DF8A2E1141F2}"/>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4A61A9BD-F811-ECD9-ACF2-15DDB21B2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13F7D-42C9-B553-66C5-BCFA88D06FE9}"/>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036907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E699-9F34-E30A-407F-21B1E70D94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E2CF5A-9391-539A-FA43-DA49BE8BA4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7ABDE-FB0D-8814-DE22-F24EC7FED578}"/>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E573A918-67D2-76D5-4FC1-F79EA9E82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98A10-0283-0CF4-422E-2E8185976D7B}"/>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163109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136A-02ED-ECA1-D7C4-964B4D955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51CC-9E5C-6C22-A3D4-A04E0FBE4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994BB-F606-4C41-45B9-893D20F7F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3A5A5-9042-8C49-28A4-6077B7812AD4}"/>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6" name="Footer Placeholder 5">
            <a:extLst>
              <a:ext uri="{FF2B5EF4-FFF2-40B4-BE49-F238E27FC236}">
                <a16:creationId xmlns:a16="http://schemas.microsoft.com/office/drawing/2014/main" id="{E30BE294-257E-BD29-2B5D-1D1162A00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E4E4A-7522-4E2D-8CB2-4EC2F86A235E}"/>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1567271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0A54-851C-9150-6633-B03CF6AC0C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513B9F-E384-3D14-C230-473E73A89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006E6-D018-92EE-EF61-81ED15885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527EF-9D6D-FD00-9DA2-3F542DF9E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99087B-8E43-5FB1-CCB3-2B04CAEAE5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9EEA3C-249C-92DB-345F-A7F188E1DFFD}"/>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8" name="Footer Placeholder 7">
            <a:extLst>
              <a:ext uri="{FF2B5EF4-FFF2-40B4-BE49-F238E27FC236}">
                <a16:creationId xmlns:a16="http://schemas.microsoft.com/office/drawing/2014/main" id="{CC5A1D93-B3C9-C911-74CD-54E52200D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481BB-ABE7-B6E3-C727-21D80657D267}"/>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4167967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73D9-8E09-65D6-E84D-61527FF5F4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4A462-73C3-2C88-2367-9BD42DAAF705}"/>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4" name="Footer Placeholder 3">
            <a:extLst>
              <a:ext uri="{FF2B5EF4-FFF2-40B4-BE49-F238E27FC236}">
                <a16:creationId xmlns:a16="http://schemas.microsoft.com/office/drawing/2014/main" id="{C50409D2-4448-E4E1-422A-B5214F484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6DCF5-584D-2660-EAD3-2AAB82B4A41D}"/>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07330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71692-FE70-DC42-F65C-B242C0EBFDEA}"/>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3" name="Footer Placeholder 2">
            <a:extLst>
              <a:ext uri="{FF2B5EF4-FFF2-40B4-BE49-F238E27FC236}">
                <a16:creationId xmlns:a16="http://schemas.microsoft.com/office/drawing/2014/main" id="{FEA4C539-4B4A-A4D3-52F0-B47A38F95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D97D3A-688E-6212-100C-EDEDEBA1E859}"/>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04486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4DEC-4E09-96C7-52E8-3576FD73C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E7736-6E8D-E415-46EF-0B86151F4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B68993-97C2-0FD0-6818-11AD63272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0972B-CE55-1D4B-8B10-3353179775D1}"/>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6" name="Footer Placeholder 5">
            <a:extLst>
              <a:ext uri="{FF2B5EF4-FFF2-40B4-BE49-F238E27FC236}">
                <a16:creationId xmlns:a16="http://schemas.microsoft.com/office/drawing/2014/main" id="{894C1B39-1FDA-C904-24F0-A89B46B53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00C0C-A663-A0D3-E678-E15A367F75AC}"/>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0481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3A7C-4982-3BA0-6662-ED582C7CB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DA50B-B912-6BA7-9897-F2E4ED50C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B3BFE-108D-F594-5DB8-E81BDAEE5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9B8CE-A3FA-2090-9543-2F2F42919400}"/>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6" name="Footer Placeholder 5">
            <a:extLst>
              <a:ext uri="{FF2B5EF4-FFF2-40B4-BE49-F238E27FC236}">
                <a16:creationId xmlns:a16="http://schemas.microsoft.com/office/drawing/2014/main" id="{97079491-B8E7-BAA6-DEBE-3A27FEA41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EDBDB-75EF-704E-8B60-573C91417B93}"/>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1856704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A6E-6855-8887-F1BA-FFACE948C4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97B643-4D78-5DA0-6734-765648ADD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F6DC8-C4B2-E33F-9552-A1FF58A0F3EC}"/>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E2E16E32-2568-C79B-B178-83628D4F8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108D4-5BE5-042D-0144-BDBA7B104352}"/>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325186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FE5685-03C7-C2FF-11B1-71845D29DB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72BE51-3138-ABD7-48A3-DB1BA254CC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170A3-4B5C-9D6B-970A-1B54A4426809}"/>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761F4D1D-DEA0-1D1C-5915-CE5DFC2B3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AD781-F3B9-72B7-3EAE-099EF91F1824}"/>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98351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7/8/2025</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B3136-5DBB-D922-04A7-DB3DDC968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6DA519-C515-6761-256F-D4E96736A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54622-1479-9ABA-5581-C8B82DD3A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0295CC35-9949-F951-1A3C-D3B37CE7B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EEC870-73F8-B73E-2960-71055B0E3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D89660-BDA3-43A5-B886-CFBD366AAE83}" type="slidenum">
              <a:rPr lang="en-US" smtClean="0"/>
              <a:t>‹#›</a:t>
            </a:fld>
            <a:endParaRPr lang="en-US"/>
          </a:p>
        </p:txBody>
      </p:sp>
    </p:spTree>
    <p:extLst>
      <p:ext uri="{BB962C8B-B14F-4D97-AF65-F5344CB8AC3E}">
        <p14:creationId xmlns:p14="http://schemas.microsoft.com/office/powerpoint/2010/main" val="40271604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311BB8E-DB17-AAD3-2C3D-4926F5EB1482}"/>
              </a:ext>
            </a:extLst>
          </p:cNvPr>
          <p:cNvPicPr>
            <a:picLocks noChangeAspect="1"/>
          </p:cNvPicPr>
          <p:nvPr/>
        </p:nvPicPr>
        <p:blipFill>
          <a:blip r:embed="rId2"/>
          <a:stretch>
            <a:fillRect/>
          </a:stretch>
        </p:blipFill>
        <p:spPr>
          <a:xfrm>
            <a:off x="5233752" y="544662"/>
            <a:ext cx="6105396" cy="6007448"/>
          </a:xfrm>
          <a:prstGeom prst="rect">
            <a:avLst/>
          </a:prstGeom>
        </p:spPr>
      </p:pic>
      <p:sp>
        <p:nvSpPr>
          <p:cNvPr id="41" name="TextShape 1"/>
          <p:cNvSpPr txBox="1"/>
          <p:nvPr/>
        </p:nvSpPr>
        <p:spPr>
          <a:xfrm>
            <a:off x="87804" y="832679"/>
            <a:ext cx="4652533" cy="5520619"/>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sp>
        <p:nvSpPr>
          <p:cNvPr id="43" name="CustomShape 2"/>
          <p:cNvSpPr/>
          <p:nvPr/>
        </p:nvSpPr>
        <p:spPr>
          <a:xfrm>
            <a:off x="7943920" y="1603168"/>
            <a:ext cx="1255320" cy="327240"/>
          </a:xfrm>
          <a:prstGeom prst="borderCallout2">
            <a:avLst>
              <a:gd name="adj1" fmla="val 18750"/>
              <a:gd name="adj2" fmla="val -8333"/>
              <a:gd name="adj3" fmla="val 18750"/>
              <a:gd name="adj4" fmla="val -16667"/>
              <a:gd name="adj5" fmla="val 480949"/>
              <a:gd name="adj6" fmla="val -1549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4" name="CustomShape 3"/>
          <p:cNvSpPr/>
          <p:nvPr/>
        </p:nvSpPr>
        <p:spPr>
          <a:xfrm>
            <a:off x="10711488" y="3265748"/>
            <a:ext cx="1255320" cy="327240"/>
          </a:xfrm>
          <a:prstGeom prst="borderCallout2">
            <a:avLst>
              <a:gd name="adj1" fmla="val 18750"/>
              <a:gd name="adj2" fmla="val -8333"/>
              <a:gd name="adj3" fmla="val 18750"/>
              <a:gd name="adj4" fmla="val -16667"/>
              <a:gd name="adj5" fmla="val -307381"/>
              <a:gd name="adj6" fmla="val -4568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3CE50-09A0-BED4-E899-40CF3DD52594}"/>
              </a:ext>
            </a:extLst>
          </p:cNvPr>
          <p:cNvSpPr>
            <a:spLocks noGrp="1"/>
          </p:cNvSpPr>
          <p:nvPr>
            <p:ph type="subTitle"/>
          </p:nvPr>
        </p:nvSpPr>
        <p:spPr>
          <a:xfrm>
            <a:off x="658845" y="477535"/>
            <a:ext cx="10874309" cy="1347946"/>
          </a:xfrm>
        </p:spPr>
        <p:txBody>
          <a:bodyPr/>
          <a:lstStyle/>
          <a:p>
            <a:r>
              <a:rPr lang="en-US" sz="2600">
                <a:latin typeface="Calibri" panose="020F0502020204030204" pitchFamily="34" charset="0"/>
                <a:cs typeface="Calibri" panose="020F0502020204030204" pitchFamily="34" charset="0"/>
              </a:rPr>
              <a:t>You will be playing alone or sometimes with a “bot” partner. This ASSISTANT bot will be watching the game, and may chat suggestions. The bot may not play all the rules with you. The board looks like this. The shapes have little letters in them, and the buckets have little numbers. The bot makes suggestions in the </a:t>
            </a:r>
            <a:r>
              <a:rPr lang="en-US" sz="2600" b="1">
                <a:latin typeface="Calibri" panose="020F0502020204030204" pitchFamily="34" charset="0"/>
                <a:cs typeface="Calibri" panose="020F0502020204030204" pitchFamily="34" charset="0"/>
              </a:rPr>
              <a:t>chat</a:t>
            </a:r>
            <a:r>
              <a:rPr lang="en-US" sz="2600">
                <a:latin typeface="Calibri" panose="020F0502020204030204" pitchFamily="34" charset="0"/>
                <a:cs typeface="Calibri" panose="020F0502020204030204" pitchFamily="34" charset="0"/>
              </a:rPr>
              <a:t> window on the left. The bot will tell you how confident it is about the move.</a:t>
            </a:r>
          </a:p>
        </p:txBody>
      </p:sp>
      <p:pic>
        <p:nvPicPr>
          <p:cNvPr id="2" name="Content Placeholder 4">
            <a:extLst>
              <a:ext uri="{FF2B5EF4-FFF2-40B4-BE49-F238E27FC236}">
                <a16:creationId xmlns:a16="http://schemas.microsoft.com/office/drawing/2014/main" id="{809E3D5E-3D8B-D30A-B750-EEE58125C7E8}"/>
              </a:ext>
            </a:extLst>
          </p:cNvPr>
          <p:cNvPicPr>
            <a:picLocks noChangeAspect="1"/>
          </p:cNvPicPr>
          <p:nvPr/>
        </p:nvPicPr>
        <p:blipFill>
          <a:blip r:embed="rId2"/>
          <a:srcRect t="6077"/>
          <a:stretch>
            <a:fillRect/>
          </a:stretch>
        </p:blipFill>
        <p:spPr>
          <a:xfrm>
            <a:off x="1736286" y="2359872"/>
            <a:ext cx="8262737" cy="4255352"/>
          </a:xfrm>
          <a:prstGeom prst="rect">
            <a:avLst/>
          </a:prstGeom>
        </p:spPr>
      </p:pic>
    </p:spTree>
    <p:extLst>
      <p:ext uri="{BB962C8B-B14F-4D97-AF65-F5344CB8AC3E}">
        <p14:creationId xmlns:p14="http://schemas.microsoft.com/office/powerpoint/2010/main" val="384310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97CB-2975-B5D4-3778-FDF34AB8143F}"/>
              </a:ext>
            </a:extLst>
          </p:cNvPr>
          <p:cNvSpPr>
            <a:spLocks noGrp="1"/>
          </p:cNvSpPr>
          <p:nvPr>
            <p:ph type="title"/>
          </p:nvPr>
        </p:nvSpPr>
        <p:spPr>
          <a:xfrm>
            <a:off x="992582" y="365125"/>
            <a:ext cx="10515600" cy="1325563"/>
          </a:xfrm>
        </p:spPr>
        <p:txBody>
          <a:bodyPr/>
          <a:lstStyle/>
          <a:p>
            <a:r>
              <a:rPr lang="en-US"/>
              <a:t>You can peek at the info tab</a:t>
            </a:r>
          </a:p>
        </p:txBody>
      </p:sp>
      <p:pic>
        <p:nvPicPr>
          <p:cNvPr id="5" name="Content Placeholder 4">
            <a:extLst>
              <a:ext uri="{FF2B5EF4-FFF2-40B4-BE49-F238E27FC236}">
                <a16:creationId xmlns:a16="http://schemas.microsoft.com/office/drawing/2014/main" id="{3A84D3A9-FADC-2AD7-8B8B-817C3DF11CD7}"/>
              </a:ext>
            </a:extLst>
          </p:cNvPr>
          <p:cNvPicPr>
            <a:picLocks noGrp="1" noChangeAspect="1"/>
          </p:cNvPicPr>
          <p:nvPr>
            <p:ph idx="1"/>
          </p:nvPr>
        </p:nvPicPr>
        <p:blipFill>
          <a:blip r:embed="rId2"/>
          <a:srcRect r="42253" b="27663"/>
          <a:stretch>
            <a:fillRect/>
          </a:stretch>
        </p:blipFill>
        <p:spPr>
          <a:xfrm>
            <a:off x="1592658" y="1690688"/>
            <a:ext cx="5453405" cy="3991966"/>
          </a:xfrm>
        </p:spPr>
      </p:pic>
      <p:sp>
        <p:nvSpPr>
          <p:cNvPr id="6" name="Arrow: Down 5">
            <a:extLst>
              <a:ext uri="{FF2B5EF4-FFF2-40B4-BE49-F238E27FC236}">
                <a16:creationId xmlns:a16="http://schemas.microsoft.com/office/drawing/2014/main" id="{1E8E517F-E2EE-E287-2206-74E41F3CC53D}"/>
              </a:ext>
            </a:extLst>
          </p:cNvPr>
          <p:cNvSpPr/>
          <p:nvPr/>
        </p:nvSpPr>
        <p:spPr>
          <a:xfrm rot="3664236">
            <a:off x="4244359" y="600023"/>
            <a:ext cx="449943" cy="29915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TextShape 2"/>
          <p:cNvSpPr txBox="1"/>
          <p:nvPr/>
        </p:nvSpPr>
        <p:spPr>
          <a:xfrm>
            <a:off x="7496643" y="1253520"/>
            <a:ext cx="452988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On the [Info] tab A </a:t>
            </a:r>
            <a:r>
              <a:rPr lang="en-US" sz="2800" b="0" strike="noStrike" spc="-1" dirty="0">
                <a:solidFill>
                  <a:srgbClr val="000000"/>
                </a:solidFill>
                <a:latin typeface="Calibri"/>
              </a:rPr>
              <a:t>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a:t>
            </a:r>
            <a:r>
              <a:rPr lang="en-US" sz="2800" spc="-1">
                <a:solidFill>
                  <a:srgbClr val="000000"/>
                </a:solidFill>
                <a:latin typeface="Calibri"/>
              </a:rPr>
              <a:t>face.</a:t>
            </a:r>
          </a:p>
          <a:p>
            <a:pPr marL="228600" indent="-227965">
              <a:lnSpc>
                <a:spcPct val="90000"/>
              </a:lnSpc>
              <a:spcBef>
                <a:spcPts val="1001"/>
              </a:spcBef>
              <a:buClr>
                <a:srgbClr val="000000"/>
              </a:buClr>
              <a:buFont typeface="Arial"/>
              <a:buChar char="•"/>
            </a:pPr>
            <a:r>
              <a:rPr lang="en-US" sz="2800" b="1" spc="-1">
                <a:solidFill>
                  <a:srgbClr val="000000"/>
                </a:solidFill>
                <a:latin typeface="Calibri"/>
              </a:rPr>
              <a:t>Remember to come back to chat tab</a:t>
            </a:r>
          </a:p>
          <a:p>
            <a:pPr marL="635">
              <a:lnSpc>
                <a:spcPct val="90000"/>
              </a:lnSpc>
              <a:spcBef>
                <a:spcPts val="1001"/>
              </a:spcBef>
              <a:buClr>
                <a:srgbClr val="000000"/>
              </a:buClr>
            </a:pPr>
            <a:endParaRPr lang="en-US" dirty="0"/>
          </a:p>
        </p:txBody>
      </p:sp>
      <p:sp>
        <p:nvSpPr>
          <p:cNvPr id="3" name="Arrow: Down 2">
            <a:extLst>
              <a:ext uri="{FF2B5EF4-FFF2-40B4-BE49-F238E27FC236}">
                <a16:creationId xmlns:a16="http://schemas.microsoft.com/office/drawing/2014/main" id="{132D6AD4-4312-3053-ABC9-DC64C17DFF45}"/>
              </a:ext>
            </a:extLst>
          </p:cNvPr>
          <p:cNvSpPr/>
          <p:nvPr/>
        </p:nvSpPr>
        <p:spPr>
          <a:xfrm rot="7386520">
            <a:off x="5464718" y="1997716"/>
            <a:ext cx="449943" cy="4263685"/>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211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A0E85A-E98C-8644-5D1D-B7570527C2DC}"/>
              </a:ext>
            </a:extLst>
          </p:cNvPr>
          <p:cNvPicPr>
            <a:picLocks noChangeAspect="1"/>
          </p:cNvPicPr>
          <p:nvPr/>
        </p:nvPicPr>
        <p:blipFill>
          <a:blip r:embed="rId2"/>
          <a:stretch>
            <a:fillRect/>
          </a:stretch>
        </p:blipFill>
        <p:spPr>
          <a:xfrm>
            <a:off x="5359655" y="188461"/>
            <a:ext cx="4117007" cy="6109855"/>
          </a:xfrm>
          <a:prstGeom prst="rect">
            <a:avLst/>
          </a:prstGeom>
        </p:spPr>
      </p:pic>
      <p:sp>
        <p:nvSpPr>
          <p:cNvPr id="66" name="TextShape 1"/>
          <p:cNvSpPr txBox="1"/>
          <p:nvPr/>
        </p:nvSpPr>
        <p:spPr>
          <a:xfrm>
            <a:off x="770760" y="1361520"/>
            <a:ext cx="3787920" cy="4350960"/>
          </a:xfrm>
          <a:prstGeom prst="rect">
            <a:avLst/>
          </a:prstGeom>
          <a:noFill/>
          <a:ln>
            <a:noFill/>
          </a:ln>
        </p:spPr>
        <p:txBody>
          <a:bodyPr>
            <a:normAutofit fontScale="99000" lnSpcReduction="10000"/>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If you can </a:t>
            </a:r>
            <a:r>
              <a:rPr lang="en-US" sz="2800" b="0" strike="noStrike" spc="-1" dirty="0">
                <a:solidFill>
                  <a:srgbClr val="000000"/>
                </a:solidFill>
                <a:latin typeface="Calibri"/>
              </a:rPr>
              <a:t>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a:solidFill>
                  <a:srgbClr val="000000"/>
                </a:solidFill>
                <a:latin typeface="Calibri"/>
              </a:rPr>
              <a:t>After you answer, please </a:t>
            </a:r>
            <a:r>
              <a:rPr lang="en-US" sz="2800" b="0" i="1" strike="noStrike" spc="-1" dirty="0">
                <a:solidFill>
                  <a:srgbClr val="000000"/>
                </a:solidFill>
                <a:latin typeface="Calibri"/>
              </a:rPr>
              <a:t>click “Submit” to move on with a new rule (if any).</a:t>
            </a:r>
            <a:endParaRPr lang="en-US" sz="2800" b="0" strike="noStrike" spc="-1" dirty="0">
              <a:solidFill>
                <a:srgbClr val="000000"/>
              </a:solidFill>
              <a:latin typeface="Calibri"/>
            </a:endParaRPr>
          </a:p>
        </p:txBody>
      </p:sp>
      <p:sp>
        <p:nvSpPr>
          <p:cNvPr id="2" name="Callout: Line 1">
            <a:extLst>
              <a:ext uri="{FF2B5EF4-FFF2-40B4-BE49-F238E27FC236}">
                <a16:creationId xmlns:a16="http://schemas.microsoft.com/office/drawing/2014/main" id="{A7C45750-EA28-92B7-E427-246C61A2B0B5}"/>
              </a:ext>
            </a:extLst>
          </p:cNvPr>
          <p:cNvSpPr/>
          <p:nvPr/>
        </p:nvSpPr>
        <p:spPr>
          <a:xfrm>
            <a:off x="9169306" y="1323069"/>
            <a:ext cx="2845229" cy="2209789"/>
          </a:xfrm>
          <a:prstGeom prst="borderCallout1">
            <a:avLst>
              <a:gd name="adj1" fmla="val 101596"/>
              <a:gd name="adj2" fmla="val 47374"/>
              <a:gd name="adj3" fmla="val 132606"/>
              <a:gd name="adj4" fmla="val -96015"/>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a:t>
            </a:r>
            <a:r>
              <a:rPr lang="en-US"/>
              <a:t>you (1) explain the rule  and (2) tell how </a:t>
            </a:r>
            <a:r>
              <a:rPr lang="en-US" dirty="0"/>
              <a:t>you found </a:t>
            </a:r>
            <a:r>
              <a:rPr lang="en-US"/>
              <a:t>it, (3) </a:t>
            </a:r>
            <a:r>
              <a:rPr lang="en-US" dirty="0"/>
              <a:t>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cxnSpLocks/>
            <a:stCxn id="2" idx="2"/>
          </p:cNvCxnSpPr>
          <p:nvPr/>
        </p:nvCxnSpPr>
        <p:spPr>
          <a:xfrm flipH="1">
            <a:off x="6836231" y="2427964"/>
            <a:ext cx="2333075" cy="53387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a:stCxn id="2" idx="2"/>
          </p:cNvCxnSpPr>
          <p:nvPr/>
        </p:nvCxnSpPr>
        <p:spPr>
          <a:xfrm flipH="1">
            <a:off x="6587420" y="2427964"/>
            <a:ext cx="2581886" cy="138103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677FDC-F3CC-5A71-539E-0DAFFDF2687C}"/>
              </a:ext>
            </a:extLst>
          </p:cNvPr>
          <p:cNvSpPr txBox="1"/>
          <p:nvPr/>
        </p:nvSpPr>
        <p:spPr>
          <a:xfrm>
            <a:off x="6951365" y="2874057"/>
            <a:ext cx="466794" cy="369332"/>
          </a:xfrm>
          <a:prstGeom prst="rect">
            <a:avLst/>
          </a:prstGeom>
          <a:noFill/>
        </p:spPr>
        <p:txBody>
          <a:bodyPr wrap="none" rtlCol="0">
            <a:spAutoFit/>
          </a:bodyPr>
          <a:lstStyle/>
          <a:p>
            <a:r>
              <a:rPr lang="en-US"/>
              <a:t>(1)</a:t>
            </a:r>
          </a:p>
        </p:txBody>
      </p:sp>
      <p:sp>
        <p:nvSpPr>
          <p:cNvPr id="9" name="TextBox 8">
            <a:extLst>
              <a:ext uri="{FF2B5EF4-FFF2-40B4-BE49-F238E27FC236}">
                <a16:creationId xmlns:a16="http://schemas.microsoft.com/office/drawing/2014/main" id="{D1AFDD6A-AFB2-D132-FE25-9644B936C08C}"/>
              </a:ext>
            </a:extLst>
          </p:cNvPr>
          <p:cNvSpPr txBox="1"/>
          <p:nvPr/>
        </p:nvSpPr>
        <p:spPr>
          <a:xfrm>
            <a:off x="6951365" y="3732334"/>
            <a:ext cx="466794" cy="369332"/>
          </a:xfrm>
          <a:prstGeom prst="rect">
            <a:avLst/>
          </a:prstGeom>
          <a:noFill/>
        </p:spPr>
        <p:txBody>
          <a:bodyPr wrap="none" rtlCol="0">
            <a:spAutoFit/>
          </a:bodyPr>
          <a:lstStyle/>
          <a:p>
            <a:r>
              <a:rPr lang="en-US"/>
              <a:t>(2)</a:t>
            </a:r>
          </a:p>
        </p:txBody>
      </p:sp>
      <p:sp>
        <p:nvSpPr>
          <p:cNvPr id="10" name="TextBox 9">
            <a:extLst>
              <a:ext uri="{FF2B5EF4-FFF2-40B4-BE49-F238E27FC236}">
                <a16:creationId xmlns:a16="http://schemas.microsoft.com/office/drawing/2014/main" id="{1ACE5B69-8411-E17F-686D-7F8C717B0DB1}"/>
              </a:ext>
            </a:extLst>
          </p:cNvPr>
          <p:cNvSpPr txBox="1"/>
          <p:nvPr/>
        </p:nvSpPr>
        <p:spPr>
          <a:xfrm>
            <a:off x="6253974" y="4327633"/>
            <a:ext cx="466794" cy="369332"/>
          </a:xfrm>
          <a:prstGeom prst="rect">
            <a:avLst/>
          </a:prstGeom>
          <a:noFill/>
        </p:spPr>
        <p:txBody>
          <a:bodyPr wrap="none" rtlCol="0">
            <a:spAutoFit/>
          </a:bodyPr>
          <a:lstStyle/>
          <a:p>
            <a:r>
              <a:rPr lang="en-US"/>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a:extLst>
              <a:ext uri="{FF2B5EF4-FFF2-40B4-BE49-F238E27FC236}">
                <a16:creationId xmlns:a16="http://schemas.microsoft.com/office/drawing/2014/main" id="{C4ED9433-CF8C-AD3F-942F-CFC2A1CCD7F2}"/>
              </a:ext>
            </a:extLst>
          </p:cNvPr>
          <p:cNvPicPr>
            <a:picLocks noChangeAspect="1"/>
          </p:cNvPicPr>
          <p:nvPr/>
        </p:nvPicPr>
        <p:blipFill>
          <a:blip r:embed="rId2"/>
          <a:stretch>
            <a:fillRect/>
          </a:stretch>
        </p:blipFill>
        <p:spPr>
          <a:xfrm>
            <a:off x="4461857" y="1253331"/>
            <a:ext cx="7463753" cy="4351338"/>
          </a:xfrm>
          <a:prstGeom prst="rect">
            <a:avLst/>
          </a:prstGeom>
        </p:spPr>
      </p:pic>
      <p:sp>
        <p:nvSpPr>
          <p:cNvPr id="70" name="TextShape 1"/>
          <p:cNvSpPr txBox="1"/>
          <p:nvPr/>
        </p:nvSpPr>
        <p:spPr>
          <a:xfrm>
            <a:off x="654381" y="974924"/>
            <a:ext cx="3433320" cy="4918842"/>
          </a:xfrm>
          <a:prstGeom prst="rect">
            <a:avLst/>
          </a:prstGeom>
          <a:noFill/>
          <a:ln>
            <a:noFill/>
          </a:ln>
        </p:spPr>
        <p:txBody>
          <a:bodyPr lIns="91440" tIns="45720" rIns="91440" bIns="45720" anchor="t">
            <a:normAutofit fontScale="99000" lnSpcReduction="10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a:t>
            </a:r>
            <a:r>
              <a:rPr lang="en-US" sz="2800" b="0" strike="noStrike" spc="-1">
                <a:solidFill>
                  <a:srgbClr val="000000"/>
                </a:solidFill>
                <a:latin typeface="Calibri"/>
              </a:rPr>
              <a:t>hidden rules, with occasional help from the bot. </a:t>
            </a:r>
          </a:p>
          <a:p>
            <a:pPr marL="228600" indent="-227965">
              <a:lnSpc>
                <a:spcPct val="90000"/>
              </a:lnSpc>
              <a:spcBef>
                <a:spcPts val="1001"/>
              </a:spcBef>
              <a:buClr>
                <a:srgbClr val="000000"/>
              </a:buClr>
              <a:buFont typeface="Arial"/>
              <a:buChar char="•"/>
            </a:pPr>
            <a:r>
              <a:rPr lang="en-US" sz="2800" spc="-1">
                <a:solidFill>
                  <a:srgbClr val="000000"/>
                </a:solidFill>
                <a:latin typeface="Calibri"/>
              </a:rPr>
              <a:t>Click </a:t>
            </a:r>
            <a:r>
              <a:rPr lang="en-US" sz="2800" spc="-1" dirty="0">
                <a:solidFill>
                  <a:srgbClr val="000000"/>
                </a:solidFill>
                <a:latin typeface="Calibri"/>
              </a:rPr>
              <a:t>the question mark to see </a:t>
            </a:r>
            <a:r>
              <a:rPr lang="en-US" sz="2800" spc="-1">
                <a:solidFill>
                  <a:srgbClr val="000000"/>
                </a:solidFill>
                <a:latin typeface="Calibri"/>
              </a:rPr>
              <a:t>these hints again</a:t>
            </a:r>
          </a:p>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At the end of each rule, be sure to click [Next]. It takes you forward.</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i="1" strike="noStrike" spc="-1" dirty="0">
                <a:solidFill>
                  <a:srgbClr val="000000"/>
                </a:solidFill>
                <a:latin typeface="Calibri"/>
              </a:rPr>
              <a:t>Good luck! </a:t>
            </a:r>
          </a:p>
        </p:txBody>
      </p:sp>
      <p:sp>
        <p:nvSpPr>
          <p:cNvPr id="2" name="Callout: Line 1">
            <a:extLst>
              <a:ext uri="{FF2B5EF4-FFF2-40B4-BE49-F238E27FC236}">
                <a16:creationId xmlns:a16="http://schemas.microsoft.com/office/drawing/2014/main" id="{4706DDC8-C81C-85E2-2F7E-3A02D9502749}"/>
              </a:ext>
            </a:extLst>
          </p:cNvPr>
          <p:cNvSpPr/>
          <p:nvPr/>
        </p:nvSpPr>
        <p:spPr>
          <a:xfrm>
            <a:off x="5247177" y="303397"/>
            <a:ext cx="1433305" cy="671527"/>
          </a:xfrm>
          <a:prstGeom prst="borderCallout1">
            <a:avLst>
              <a:gd name="adj1" fmla="val 47802"/>
              <a:gd name="adj2" fmla="val 97781"/>
              <a:gd name="adj3" fmla="val 257103"/>
              <a:gd name="adj4" fmla="val 404871"/>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E93B63-3F11-460C-9EBA-23D8B25E8427}"/>
              </a:ext>
            </a:extLst>
          </p:cNvPr>
          <p:cNvSpPr/>
          <p:nvPr/>
        </p:nvSpPr>
        <p:spPr>
          <a:xfrm>
            <a:off x="6780810" y="1339778"/>
            <a:ext cx="1139792" cy="4058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4106</TotalTime>
  <Words>349</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Aptos</vt:lpstr>
      <vt:lpstr>Aptos Display</vt:lpstr>
      <vt:lpstr>Arial</vt:lpstr>
      <vt:lpstr>Calibri</vt:lpstr>
      <vt:lpstr>Calibri Light</vt:lpstr>
      <vt:lpstr>Times New Roman</vt:lpstr>
      <vt:lpstr>Office Theme</vt:lpstr>
      <vt:lpstr>1_Office Theme</vt:lpstr>
      <vt:lpstr>PowerPoint Presentation</vt:lpstr>
      <vt:lpstr>PowerPoint Presentation</vt:lpstr>
      <vt:lpstr>You can peek at the info tab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45</cp:revision>
  <cp:lastPrinted>2022-06-30T18:23:14Z</cp:lastPrinted>
  <dcterms:created xsi:type="dcterms:W3CDTF">2022-02-22T16:57:20Z</dcterms:created>
  <dcterms:modified xsi:type="dcterms:W3CDTF">2025-07-08T18:19:56Z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