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21"/>
  </p:notesMasterIdLst>
  <p:sldIdLst>
    <p:sldId id="256" r:id="rId2"/>
    <p:sldId id="257" r:id="rId3"/>
    <p:sldId id="282" r:id="rId4"/>
    <p:sldId id="258" r:id="rId5"/>
    <p:sldId id="283" r:id="rId6"/>
    <p:sldId id="260" r:id="rId7"/>
    <p:sldId id="267" r:id="rId8"/>
    <p:sldId id="263" r:id="rId9"/>
    <p:sldId id="285" r:id="rId10"/>
    <p:sldId id="273" r:id="rId11"/>
    <p:sldId id="290" r:id="rId12"/>
    <p:sldId id="291" r:id="rId13"/>
    <p:sldId id="292" r:id="rId14"/>
    <p:sldId id="281" r:id="rId15"/>
    <p:sldId id="289" r:id="rId16"/>
    <p:sldId id="288" r:id="rId17"/>
    <p:sldId id="284" r:id="rId18"/>
    <p:sldId id="287" r:id="rId19"/>
    <p:sldId id="286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37" autoAdjust="0"/>
    <p:restoredTop sz="86447" autoAdjust="0"/>
  </p:normalViewPr>
  <p:slideViewPr>
    <p:cSldViewPr>
      <p:cViewPr varScale="1">
        <p:scale>
          <a:sx n="62" d="100"/>
          <a:sy n="62" d="100"/>
        </p:scale>
        <p:origin x="-3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AE7055-3A86-4907-B361-B3715C3E26E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7055-3A86-4907-B361-B3715C3E26E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6A535-2B00-481C-971A-531F1A32839F}" type="slidenum">
              <a:rPr lang="de-DE"/>
              <a:pPr/>
              <a:t>4</a:t>
            </a:fld>
            <a:endParaRPr lang="de-D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inheritance is a problem with seminaive evaluation or magic sets</a:t>
            </a:r>
          </a:p>
          <a:p>
            <a:r>
              <a:rPr lang="de-DE"/>
              <a:t>because facts can be triggered after evaluation of the model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CC4AD-F98E-48EF-B137-9E5E4BF1F902}" type="slidenum">
              <a:rPr lang="de-DE"/>
              <a:pPr/>
              <a:t>6</a:t>
            </a:fld>
            <a:endParaRPr lang="de-DE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this is an naive computation, uninformed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9AA0EF3-7B54-4A07-9ADA-DEF0CAB89A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C31-B860-4532-B5C8-C571DDD60B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C0AB-DEA9-442E-A590-9E850DAD968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5E1DEEE-26AA-451F-8147-93F88835C72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D3F66-B7A0-4EB1-B5E1-EB5C50916B0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D5760D3-CEAE-43A0-B4FC-4EA767FEDD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55C9-3245-4C42-84E7-C248CF1874C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C17C7-1B1B-41F9-85DC-1078C180CAC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CB44-B805-47A4-9C0A-189F9BD7BD0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2D61-BC02-47AC-9457-1D93F2F201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C071-49B5-4F6D-A79D-D5CEA7D9713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983014-E5B0-4422-8568-A31C04727C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4DE9D4-F368-4598-B5C9-D8B95807F1D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de-DE" sz="1600" dirty="0" smtClean="0"/>
              <a:t>Florian </a:t>
            </a:r>
            <a:r>
              <a:rPr lang="de-DE" sz="1600" dirty="0"/>
              <a:t>Schmedding</a:t>
            </a:r>
          </a:p>
          <a:p>
            <a:pPr>
              <a:lnSpc>
                <a:spcPct val="80000"/>
              </a:lnSpc>
            </a:pPr>
            <a:r>
              <a:rPr lang="de-DE" sz="1600" dirty="0"/>
              <a:t>Nour Sawas</a:t>
            </a:r>
          </a:p>
          <a:p>
            <a:pPr>
              <a:lnSpc>
                <a:spcPct val="80000"/>
              </a:lnSpc>
            </a:pPr>
            <a:r>
              <a:rPr lang="de-DE" sz="1600" dirty="0" smtClean="0"/>
              <a:t>Georg Lausen</a:t>
            </a:r>
          </a:p>
          <a:p>
            <a:pPr>
              <a:lnSpc>
                <a:spcPct val="80000"/>
              </a:lnSpc>
            </a:pPr>
            <a:endParaRPr lang="de-DE" sz="1600" dirty="0"/>
          </a:p>
          <a:p>
            <a:pPr>
              <a:lnSpc>
                <a:spcPct val="80000"/>
              </a:lnSpc>
            </a:pPr>
            <a:r>
              <a:rPr lang="de-DE" sz="1600" dirty="0" err="1"/>
              <a:t>Databases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Information </a:t>
            </a:r>
            <a:r>
              <a:rPr lang="de-DE" sz="1600" dirty="0" smtClean="0"/>
              <a:t>Systems Research </a:t>
            </a:r>
            <a:r>
              <a:rPr lang="de-DE" sz="1600" dirty="0"/>
              <a:t>Group</a:t>
            </a:r>
          </a:p>
          <a:p>
            <a:pPr>
              <a:lnSpc>
                <a:spcPct val="80000"/>
              </a:lnSpc>
            </a:pPr>
            <a:r>
              <a:rPr lang="de-DE" sz="1600" dirty="0"/>
              <a:t>Albert-Ludwigs-University Freiburg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800" dirty="0" err="1" smtClean="0"/>
              <a:t>Adapting</a:t>
            </a:r>
            <a:r>
              <a:rPr lang="de-DE" sz="4800" dirty="0" smtClean="0"/>
              <a:t> </a:t>
            </a:r>
            <a:r>
              <a:rPr lang="de-DE" sz="4800" dirty="0" err="1" smtClean="0"/>
              <a:t>the</a:t>
            </a:r>
            <a:r>
              <a:rPr lang="de-DE" sz="4800" dirty="0" smtClean="0"/>
              <a:t> </a:t>
            </a:r>
            <a:r>
              <a:rPr lang="de-DE" sz="4800" dirty="0" err="1" smtClean="0"/>
              <a:t>Rete-Algorithm</a:t>
            </a:r>
            <a:r>
              <a:rPr lang="de-DE" sz="4800" dirty="0" smtClean="0"/>
              <a:t> </a:t>
            </a:r>
            <a:r>
              <a:rPr lang="de-DE" sz="4800" dirty="0" err="1" smtClean="0"/>
              <a:t>to</a:t>
            </a:r>
            <a:r>
              <a:rPr lang="de-DE" sz="4800" dirty="0" smtClean="0"/>
              <a:t> </a:t>
            </a:r>
            <a:r>
              <a:rPr lang="de-DE" sz="4800" dirty="0" err="1" smtClean="0"/>
              <a:t>Evaluate</a:t>
            </a:r>
            <a:r>
              <a:rPr lang="de-DE" sz="4800" dirty="0" smtClean="0"/>
              <a:t> F-</a:t>
            </a:r>
            <a:r>
              <a:rPr lang="de-DE" sz="4800" dirty="0" err="1" smtClean="0"/>
              <a:t>Logic</a:t>
            </a:r>
            <a:r>
              <a:rPr lang="de-DE" sz="4800" dirty="0" smtClean="0"/>
              <a:t> Rules</a:t>
            </a:r>
            <a:endParaRPr lang="de-D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Input EDB</a:t>
            </a:r>
            <a:endParaRPr lang="de-DE" sz="32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8662" y="1071546"/>
            <a:ext cx="5500726" cy="1928826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100" dirty="0" smtClean="0"/>
              <a:t>We extended the data by duplicating the base graph and built a </a:t>
            </a:r>
            <a:r>
              <a:rPr lang="en-US" sz="2100" i="1" dirty="0" smtClean="0"/>
              <a:t>“binary-tree-style” structure </a:t>
            </a:r>
            <a:r>
              <a:rPr lang="en-US" sz="2100" dirty="0" smtClean="0"/>
              <a:t>by connecting with the </a:t>
            </a:r>
            <a:r>
              <a:rPr lang="en-US" sz="2100" b="1" dirty="0" smtClean="0">
                <a:solidFill>
                  <a:srgbClr val="00B0F0"/>
                </a:solidFill>
              </a:rPr>
              <a:t>blue arrows</a:t>
            </a:r>
            <a:r>
              <a:rPr lang="en-US" sz="2100" dirty="0" smtClean="0"/>
              <a:t>.</a:t>
            </a:r>
          </a:p>
          <a:p>
            <a:pPr marL="590550" indent="-533400">
              <a:lnSpc>
                <a:spcPct val="90000"/>
              </a:lnSpc>
            </a:pPr>
            <a:r>
              <a:rPr lang="en-US" sz="2100" dirty="0" smtClean="0"/>
              <a:t>We repeated this procedure to create data sets of increasing depth:</a:t>
            </a:r>
          </a:p>
        </p:txBody>
      </p:sp>
      <p:sp>
        <p:nvSpPr>
          <p:cNvPr id="86059" name="Oval 43"/>
          <p:cNvSpPr>
            <a:spLocks noChangeArrowheads="1"/>
          </p:cNvSpPr>
          <p:nvPr/>
        </p:nvSpPr>
        <p:spPr bwMode="auto">
          <a:xfrm>
            <a:off x="7367122" y="1203259"/>
            <a:ext cx="380462" cy="41902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6061" name="Oval 45"/>
          <p:cNvSpPr>
            <a:spLocks noChangeArrowheads="1"/>
          </p:cNvSpPr>
          <p:nvPr/>
        </p:nvSpPr>
        <p:spPr bwMode="auto">
          <a:xfrm>
            <a:off x="6786578" y="1785926"/>
            <a:ext cx="380462" cy="41902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6063" name="Oval 47"/>
          <p:cNvSpPr>
            <a:spLocks noChangeArrowheads="1"/>
          </p:cNvSpPr>
          <p:nvPr/>
        </p:nvSpPr>
        <p:spPr bwMode="auto">
          <a:xfrm>
            <a:off x="7786710" y="2357430"/>
            <a:ext cx="380463" cy="41902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6065" name="Oval 49"/>
          <p:cNvSpPr>
            <a:spLocks noChangeArrowheads="1"/>
          </p:cNvSpPr>
          <p:nvPr/>
        </p:nvSpPr>
        <p:spPr bwMode="auto">
          <a:xfrm>
            <a:off x="7358082" y="1857364"/>
            <a:ext cx="380462" cy="41902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6067" name="Oval 51"/>
          <p:cNvSpPr>
            <a:spLocks noChangeArrowheads="1"/>
          </p:cNvSpPr>
          <p:nvPr/>
        </p:nvSpPr>
        <p:spPr bwMode="auto">
          <a:xfrm>
            <a:off x="7215206" y="2643182"/>
            <a:ext cx="380463" cy="41902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86069" name="AutoShape 53"/>
          <p:cNvCxnSpPr>
            <a:cxnSpLocks noChangeShapeType="1"/>
            <a:stCxn id="86059" idx="3"/>
            <a:endCxn id="86061" idx="7"/>
          </p:cNvCxnSpPr>
          <p:nvPr/>
        </p:nvCxnSpPr>
        <p:spPr bwMode="auto">
          <a:xfrm rot="5400000">
            <a:off x="7123894" y="1548345"/>
            <a:ext cx="286374" cy="311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70" name="AutoShape 54"/>
          <p:cNvCxnSpPr>
            <a:cxnSpLocks noChangeShapeType="1"/>
            <a:stCxn id="86059" idx="4"/>
            <a:endCxn id="86065" idx="0"/>
          </p:cNvCxnSpPr>
          <p:nvPr/>
        </p:nvCxnSpPr>
        <p:spPr bwMode="auto">
          <a:xfrm rot="5400000">
            <a:off x="7435291" y="1735302"/>
            <a:ext cx="235084" cy="9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71" name="AutoShape 55"/>
          <p:cNvCxnSpPr>
            <a:cxnSpLocks noChangeShapeType="1"/>
            <a:stCxn id="86065" idx="5"/>
            <a:endCxn id="86063" idx="1"/>
          </p:cNvCxnSpPr>
          <p:nvPr/>
        </p:nvCxnSpPr>
        <p:spPr bwMode="auto">
          <a:xfrm rot="16200000" flipH="1">
            <a:off x="7660740" y="2237106"/>
            <a:ext cx="203774" cy="159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72" name="AutoShape 56"/>
          <p:cNvCxnSpPr>
            <a:cxnSpLocks noChangeShapeType="1"/>
            <a:stCxn id="86065" idx="4"/>
            <a:endCxn id="86067" idx="0"/>
          </p:cNvCxnSpPr>
          <p:nvPr/>
        </p:nvCxnSpPr>
        <p:spPr bwMode="auto">
          <a:xfrm rot="5400000">
            <a:off x="7293477" y="2388346"/>
            <a:ext cx="366798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6073" name="AutoShape 57"/>
          <p:cNvCxnSpPr>
            <a:cxnSpLocks noChangeShapeType="1"/>
            <a:stCxn id="86067" idx="4"/>
            <a:endCxn id="69" idx="7"/>
          </p:cNvCxnSpPr>
          <p:nvPr/>
        </p:nvCxnSpPr>
        <p:spPr bwMode="auto">
          <a:xfrm rot="5400000">
            <a:off x="6625774" y="3056727"/>
            <a:ext cx="774188" cy="785141"/>
          </a:xfrm>
          <a:prstGeom prst="straightConnector1">
            <a:avLst/>
          </a:prstGeom>
          <a:noFill/>
          <a:ln w="3175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88" name="AutoShape 72"/>
          <p:cNvCxnSpPr>
            <a:cxnSpLocks noChangeShapeType="1"/>
            <a:stCxn id="86067" idx="4"/>
            <a:endCxn id="80" idx="0"/>
          </p:cNvCxnSpPr>
          <p:nvPr/>
        </p:nvCxnSpPr>
        <p:spPr bwMode="auto">
          <a:xfrm rot="16200000" flipH="1">
            <a:off x="7375016" y="3092624"/>
            <a:ext cx="784262" cy="723419"/>
          </a:xfrm>
          <a:prstGeom prst="straightConnector1">
            <a:avLst/>
          </a:prstGeom>
          <a:noFill/>
          <a:ln w="3175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Oval 43"/>
          <p:cNvSpPr>
            <a:spLocks noChangeArrowheads="1"/>
          </p:cNvSpPr>
          <p:nvPr/>
        </p:nvSpPr>
        <p:spPr bwMode="auto">
          <a:xfrm>
            <a:off x="6295552" y="3775027"/>
            <a:ext cx="380462" cy="4190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Oval 45"/>
          <p:cNvSpPr>
            <a:spLocks noChangeArrowheads="1"/>
          </p:cNvSpPr>
          <p:nvPr/>
        </p:nvSpPr>
        <p:spPr bwMode="auto">
          <a:xfrm>
            <a:off x="5715008" y="4357694"/>
            <a:ext cx="380462" cy="41902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Oval 47"/>
          <p:cNvSpPr>
            <a:spLocks noChangeArrowheads="1"/>
          </p:cNvSpPr>
          <p:nvPr/>
        </p:nvSpPr>
        <p:spPr bwMode="auto">
          <a:xfrm>
            <a:off x="6715140" y="4929198"/>
            <a:ext cx="380463" cy="4190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Oval 49"/>
          <p:cNvSpPr>
            <a:spLocks noChangeArrowheads="1"/>
          </p:cNvSpPr>
          <p:nvPr/>
        </p:nvSpPr>
        <p:spPr bwMode="auto">
          <a:xfrm>
            <a:off x="6286512" y="4429132"/>
            <a:ext cx="380462" cy="41902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3" name="Oval 51"/>
          <p:cNvSpPr>
            <a:spLocks noChangeArrowheads="1"/>
          </p:cNvSpPr>
          <p:nvPr/>
        </p:nvSpPr>
        <p:spPr bwMode="auto">
          <a:xfrm>
            <a:off x="6143636" y="5214950"/>
            <a:ext cx="380463" cy="4190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74" name="AutoShape 53"/>
          <p:cNvCxnSpPr>
            <a:cxnSpLocks noChangeShapeType="1"/>
            <a:stCxn id="69" idx="3"/>
            <a:endCxn id="70" idx="7"/>
          </p:cNvCxnSpPr>
          <p:nvPr/>
        </p:nvCxnSpPr>
        <p:spPr bwMode="auto">
          <a:xfrm rot="5400000">
            <a:off x="6052324" y="4120113"/>
            <a:ext cx="286374" cy="311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54"/>
          <p:cNvCxnSpPr>
            <a:cxnSpLocks noChangeShapeType="1"/>
            <a:stCxn id="69" idx="4"/>
            <a:endCxn id="72" idx="0"/>
          </p:cNvCxnSpPr>
          <p:nvPr/>
        </p:nvCxnSpPr>
        <p:spPr bwMode="auto">
          <a:xfrm rot="5400000">
            <a:off x="6363721" y="4307070"/>
            <a:ext cx="235084" cy="9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" name="AutoShape 55"/>
          <p:cNvCxnSpPr>
            <a:cxnSpLocks noChangeShapeType="1"/>
            <a:stCxn id="72" idx="5"/>
            <a:endCxn id="71" idx="1"/>
          </p:cNvCxnSpPr>
          <p:nvPr/>
        </p:nvCxnSpPr>
        <p:spPr bwMode="auto">
          <a:xfrm rot="16200000" flipH="1">
            <a:off x="6589170" y="4808874"/>
            <a:ext cx="203774" cy="159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56"/>
          <p:cNvCxnSpPr>
            <a:cxnSpLocks noChangeShapeType="1"/>
            <a:stCxn id="72" idx="4"/>
            <a:endCxn id="73" idx="0"/>
          </p:cNvCxnSpPr>
          <p:nvPr/>
        </p:nvCxnSpPr>
        <p:spPr bwMode="auto">
          <a:xfrm rot="5400000">
            <a:off x="6221907" y="4960114"/>
            <a:ext cx="366798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0" name="Oval 43"/>
          <p:cNvSpPr>
            <a:spLocks noChangeArrowheads="1"/>
          </p:cNvSpPr>
          <p:nvPr/>
        </p:nvSpPr>
        <p:spPr bwMode="auto">
          <a:xfrm>
            <a:off x="7938626" y="3846465"/>
            <a:ext cx="380462" cy="4190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" name="Oval 45"/>
          <p:cNvSpPr>
            <a:spLocks noChangeArrowheads="1"/>
          </p:cNvSpPr>
          <p:nvPr/>
        </p:nvSpPr>
        <p:spPr bwMode="auto">
          <a:xfrm>
            <a:off x="7358082" y="4429132"/>
            <a:ext cx="380462" cy="41902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2" name="Oval 47"/>
          <p:cNvSpPr>
            <a:spLocks noChangeArrowheads="1"/>
          </p:cNvSpPr>
          <p:nvPr/>
        </p:nvSpPr>
        <p:spPr bwMode="auto">
          <a:xfrm>
            <a:off x="8358214" y="5000636"/>
            <a:ext cx="380463" cy="4190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3" name="Oval 49"/>
          <p:cNvSpPr>
            <a:spLocks noChangeArrowheads="1"/>
          </p:cNvSpPr>
          <p:nvPr/>
        </p:nvSpPr>
        <p:spPr bwMode="auto">
          <a:xfrm>
            <a:off x="7929586" y="4500570"/>
            <a:ext cx="380462" cy="41902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4" name="Oval 51"/>
          <p:cNvSpPr>
            <a:spLocks noChangeArrowheads="1"/>
          </p:cNvSpPr>
          <p:nvPr/>
        </p:nvSpPr>
        <p:spPr bwMode="auto">
          <a:xfrm>
            <a:off x="7786710" y="5286388"/>
            <a:ext cx="380463" cy="4190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85" name="AutoShape 53"/>
          <p:cNvCxnSpPr>
            <a:cxnSpLocks noChangeShapeType="1"/>
            <a:stCxn id="80" idx="3"/>
            <a:endCxn id="81" idx="7"/>
          </p:cNvCxnSpPr>
          <p:nvPr/>
        </p:nvCxnSpPr>
        <p:spPr bwMode="auto">
          <a:xfrm rot="5400000">
            <a:off x="7695398" y="4191551"/>
            <a:ext cx="286374" cy="311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" name="AutoShape 54"/>
          <p:cNvCxnSpPr>
            <a:cxnSpLocks noChangeShapeType="1"/>
            <a:stCxn id="80" idx="4"/>
            <a:endCxn id="83" idx="0"/>
          </p:cNvCxnSpPr>
          <p:nvPr/>
        </p:nvCxnSpPr>
        <p:spPr bwMode="auto">
          <a:xfrm rot="5400000">
            <a:off x="8006795" y="4378508"/>
            <a:ext cx="235084" cy="9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7" name="AutoShape 55"/>
          <p:cNvCxnSpPr>
            <a:cxnSpLocks noChangeShapeType="1"/>
            <a:stCxn id="83" idx="5"/>
            <a:endCxn id="82" idx="1"/>
          </p:cNvCxnSpPr>
          <p:nvPr/>
        </p:nvCxnSpPr>
        <p:spPr bwMode="auto">
          <a:xfrm rot="16200000" flipH="1">
            <a:off x="8232244" y="4880312"/>
            <a:ext cx="203774" cy="159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" name="AutoShape 56"/>
          <p:cNvCxnSpPr>
            <a:cxnSpLocks noChangeShapeType="1"/>
            <a:stCxn id="83" idx="4"/>
            <a:endCxn id="84" idx="0"/>
          </p:cNvCxnSpPr>
          <p:nvPr/>
        </p:nvCxnSpPr>
        <p:spPr bwMode="auto">
          <a:xfrm rot="5400000">
            <a:off x="7864981" y="5031552"/>
            <a:ext cx="366798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pic>
        <p:nvPicPr>
          <p:cNvPr id="91" name="Grafik 90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9" y="3040191"/>
            <a:ext cx="3398603" cy="3105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4" name="Grafik 3" descr="short-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0" y="1080967"/>
            <a:ext cx="8715436" cy="5551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/>
          </a:bodyPr>
          <a:lstStyle/>
          <a:p>
            <a:r>
              <a:rPr lang="de-DE" sz="3200" dirty="0" smtClean="0"/>
              <a:t>Time </a:t>
            </a:r>
            <a:r>
              <a:rPr lang="de-DE" sz="3200" dirty="0" err="1" smtClean="0"/>
              <a:t>differences</a:t>
            </a:r>
            <a:r>
              <a:rPr lang="de-DE" sz="3200" dirty="0" smtClean="0"/>
              <a:t> </a:t>
            </a:r>
            <a:r>
              <a:rPr lang="de-DE" sz="3200" dirty="0" err="1" smtClean="0"/>
              <a:t>between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two</a:t>
            </a:r>
            <a:r>
              <a:rPr lang="de-DE" sz="3200" dirty="0" smtClean="0"/>
              <a:t> </a:t>
            </a:r>
            <a:r>
              <a:rPr lang="de-DE" sz="3200" dirty="0" err="1" smtClean="0"/>
              <a:t>versions</a:t>
            </a:r>
            <a:r>
              <a:rPr lang="de-DE" sz="3200" dirty="0" smtClean="0"/>
              <a:t>:</a:t>
            </a:r>
            <a:endParaRPr lang="de-DE" sz="3200" dirty="0"/>
          </a:p>
        </p:txBody>
      </p:sp>
      <p:pic>
        <p:nvPicPr>
          <p:cNvPr id="4" name="Grafik 3" descr="dif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6" y="1114115"/>
            <a:ext cx="8533301" cy="5526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Rete</a:t>
            </a:r>
            <a:r>
              <a:rPr lang="de-DE" dirty="0" smtClean="0"/>
              <a:t> </a:t>
            </a:r>
            <a:r>
              <a:rPr lang="de-DE" dirty="0" err="1" smtClean="0"/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considerable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 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smallest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redundant </a:t>
            </a:r>
            <a:r>
              <a:rPr lang="de-DE" dirty="0" err="1" smtClean="0"/>
              <a:t>version</a:t>
            </a:r>
            <a:r>
              <a:rPr lang="de-DE" dirty="0" smtClean="0"/>
              <a:t>, 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effective</a:t>
            </a:r>
            <a:r>
              <a:rPr lang="de-DE" dirty="0" smtClean="0"/>
              <a:t> </a:t>
            </a:r>
            <a:r>
              <a:rPr lang="de-DE" dirty="0" err="1" smtClean="0"/>
              <a:t>re-use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computed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was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drawback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increased</a:t>
            </a:r>
            <a:r>
              <a:rPr lang="de-DE" dirty="0" smtClean="0"/>
              <a:t> EDBs</a:t>
            </a:r>
          </a:p>
          <a:p>
            <a:r>
              <a:rPr lang="de-DE" dirty="0" smtClean="0"/>
              <a:t>So </a:t>
            </a:r>
            <a:r>
              <a:rPr lang="de-DE" dirty="0" err="1" smtClean="0"/>
              <a:t>Rete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applicable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deductive</a:t>
            </a:r>
            <a:r>
              <a:rPr lang="de-DE" dirty="0" smtClean="0"/>
              <a:t> </a:t>
            </a:r>
            <a:r>
              <a:rPr lang="de-DE" dirty="0" err="1" smtClean="0"/>
              <a:t>databases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investigate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endParaRPr lang="de-DE" dirty="0" smtClean="0"/>
          </a:p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Rete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F-</a:t>
            </a:r>
            <a:r>
              <a:rPr lang="de-DE" dirty="0" err="1" smtClean="0"/>
              <a:t>logic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2349500"/>
            <a:ext cx="8229600" cy="1371600"/>
          </a:xfrm>
        </p:spPr>
        <p:txBody>
          <a:bodyPr/>
          <a:lstStyle/>
          <a:p>
            <a:pPr algn="ctr"/>
            <a:r>
              <a:rPr lang="de-DE"/>
              <a:t>Thanks for your attention!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>
              <a:lnSpc>
                <a:spcPct val="80000"/>
              </a:lnSpc>
            </a:pPr>
            <a:r>
              <a:rPr lang="de-DE" sz="2400" dirty="0" err="1" smtClean="0"/>
              <a:t>Rete</a:t>
            </a:r>
            <a:r>
              <a:rPr lang="de-DE" sz="2400" dirty="0" smtClean="0"/>
              <a:t>: A Fast </a:t>
            </a:r>
            <a:r>
              <a:rPr lang="de-DE" sz="2400" dirty="0" err="1" smtClean="0"/>
              <a:t>Algorithm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Many</a:t>
            </a:r>
            <a:r>
              <a:rPr lang="de-DE" sz="2400" dirty="0" smtClean="0"/>
              <a:t> Pattern/</a:t>
            </a:r>
            <a:r>
              <a:rPr lang="de-DE" sz="2400" dirty="0" err="1" smtClean="0"/>
              <a:t>Many</a:t>
            </a:r>
            <a:r>
              <a:rPr lang="de-DE" sz="2400" dirty="0" smtClean="0"/>
              <a:t> </a:t>
            </a:r>
            <a:r>
              <a:rPr lang="de-DE" sz="2400" dirty="0" err="1" smtClean="0"/>
              <a:t>Object</a:t>
            </a:r>
            <a:r>
              <a:rPr lang="de-DE" sz="2400" dirty="0" smtClean="0"/>
              <a:t> Pattern Match Problem. Charles L. </a:t>
            </a:r>
            <a:r>
              <a:rPr lang="de-DE" sz="2400" dirty="0" err="1" smtClean="0"/>
              <a:t>Forgy</a:t>
            </a:r>
            <a:r>
              <a:rPr lang="de-DE" sz="2400" dirty="0" smtClean="0"/>
              <a:t>. </a:t>
            </a:r>
            <a:r>
              <a:rPr lang="de-DE" sz="2400" dirty="0" err="1" smtClean="0"/>
              <a:t>Artificial</a:t>
            </a:r>
            <a:r>
              <a:rPr lang="de-DE" sz="2400" dirty="0" smtClean="0"/>
              <a:t> </a:t>
            </a:r>
            <a:r>
              <a:rPr lang="de-DE" sz="2400" dirty="0" err="1" smtClean="0"/>
              <a:t>Intelligence</a:t>
            </a:r>
            <a:r>
              <a:rPr lang="de-DE" sz="2400" dirty="0" smtClean="0"/>
              <a:t> 19, 1982</a:t>
            </a:r>
          </a:p>
          <a:p>
            <a:pPr>
              <a:lnSpc>
                <a:spcPct val="80000"/>
              </a:lnSpc>
            </a:pPr>
            <a:r>
              <a:rPr lang="de-DE" sz="2400" dirty="0" err="1" smtClean="0"/>
              <a:t>Production</a:t>
            </a:r>
            <a:r>
              <a:rPr lang="de-DE" sz="2400" dirty="0" smtClean="0"/>
              <a:t> </a:t>
            </a:r>
            <a:r>
              <a:rPr lang="de-DE" sz="2400" dirty="0" err="1" smtClean="0"/>
              <a:t>Matching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Large Learning Systems. Robert B. </a:t>
            </a:r>
            <a:r>
              <a:rPr lang="de-DE" sz="2400" dirty="0" err="1" smtClean="0"/>
              <a:t>Doorenbos</a:t>
            </a:r>
            <a:r>
              <a:rPr lang="de-DE" sz="2400" dirty="0" smtClean="0"/>
              <a:t>. </a:t>
            </a:r>
            <a:r>
              <a:rPr lang="de-DE" sz="2400" dirty="0" err="1" smtClean="0"/>
              <a:t>PhD</a:t>
            </a:r>
            <a:r>
              <a:rPr lang="de-DE" sz="2400" dirty="0" smtClean="0"/>
              <a:t> </a:t>
            </a:r>
            <a:r>
              <a:rPr lang="de-DE" sz="2400" dirty="0" err="1" smtClean="0"/>
              <a:t>thesis</a:t>
            </a:r>
            <a:r>
              <a:rPr lang="de-DE" sz="2400" dirty="0" smtClean="0"/>
              <a:t>, 1995</a:t>
            </a:r>
          </a:p>
          <a:p>
            <a:pPr>
              <a:lnSpc>
                <a:spcPct val="80000"/>
              </a:lnSpc>
            </a:pP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Write F-</a:t>
            </a:r>
            <a:r>
              <a:rPr lang="de-DE" sz="2400" dirty="0" err="1" smtClean="0"/>
              <a:t>Logic</a:t>
            </a:r>
            <a:r>
              <a:rPr lang="de-DE" sz="2400" dirty="0" smtClean="0"/>
              <a:t> Programs in FLORID. Wolfgang May, Pedro José </a:t>
            </a:r>
            <a:r>
              <a:rPr lang="de-DE" sz="2400" dirty="0" err="1" smtClean="0"/>
              <a:t>Marrón</a:t>
            </a:r>
            <a:r>
              <a:rPr lang="de-DE" sz="2400" dirty="0" smtClean="0"/>
              <a:t>, 1999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Florid User Manual. Wolfgang May, 2000</a:t>
            </a:r>
            <a:endParaRPr lang="de-DE" dirty="0" smtClean="0"/>
          </a:p>
          <a:p>
            <a:pPr>
              <a:lnSpc>
                <a:spcPct val="80000"/>
              </a:lnSpc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 err="1" smtClean="0"/>
              <a:t>Florid</a:t>
            </a:r>
            <a:r>
              <a:rPr lang="de-DE" sz="3600" dirty="0" smtClean="0"/>
              <a:t> </a:t>
            </a:r>
            <a:r>
              <a:rPr lang="de-DE" sz="3600" dirty="0" err="1" smtClean="0"/>
              <a:t>example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err="1" smtClean="0"/>
              <a:t>Separating</a:t>
            </a:r>
            <a:r>
              <a:rPr lang="de-DE" sz="3100" dirty="0" smtClean="0"/>
              <a:t> countries in </a:t>
            </a:r>
            <a:r>
              <a:rPr lang="de-DE" sz="3100" dirty="0" err="1" smtClean="0"/>
              <a:t>island</a:t>
            </a:r>
            <a:r>
              <a:rPr lang="de-DE" sz="3100" dirty="0" smtClean="0"/>
              <a:t> </a:t>
            </a:r>
            <a:r>
              <a:rPr lang="de-DE" sz="3100" dirty="0" err="1" smtClean="0"/>
              <a:t>and</a:t>
            </a:r>
            <a:r>
              <a:rPr lang="de-DE" sz="3100" dirty="0" smtClean="0"/>
              <a:t> </a:t>
            </a:r>
            <a:r>
              <a:rPr lang="de-DE" sz="3100" dirty="0" err="1" smtClean="0"/>
              <a:t>midlands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de-DE" sz="2800" dirty="0" err="1" smtClean="0">
                <a:latin typeface="Consolas" pitchFamily="49" charset="0"/>
              </a:rPr>
              <a:t>borders</a:t>
            </a:r>
            <a:r>
              <a:rPr lang="de-DE" sz="2800" dirty="0" smtClean="0">
                <a:latin typeface="Consolas" pitchFamily="49" charset="0"/>
              </a:rPr>
              <a:t>(</a:t>
            </a:r>
            <a:r>
              <a:rPr lang="de-DE" sz="2800" dirty="0" err="1" smtClean="0">
                <a:latin typeface="Consolas" pitchFamily="49" charset="0"/>
              </a:rPr>
              <a:t>de,fr</a:t>
            </a:r>
            <a:r>
              <a:rPr lang="de-DE" sz="2800" dirty="0" smtClean="0">
                <a:latin typeface="Consolas" pitchFamily="49" charset="0"/>
              </a:rPr>
              <a:t>).		</a:t>
            </a:r>
            <a:r>
              <a:rPr lang="de-DE" sz="2800" dirty="0" err="1" smtClean="0">
                <a:latin typeface="Consolas" pitchFamily="49" charset="0"/>
              </a:rPr>
              <a:t>encompasses</a:t>
            </a:r>
            <a:r>
              <a:rPr lang="de-DE" sz="2800" dirty="0" smtClean="0">
                <a:latin typeface="Consolas" pitchFamily="49" charset="0"/>
              </a:rPr>
              <a:t>(</a:t>
            </a:r>
            <a:r>
              <a:rPr lang="de-DE" sz="2800" dirty="0" err="1" smtClean="0">
                <a:latin typeface="Consolas" pitchFamily="49" charset="0"/>
              </a:rPr>
              <a:t>fr,europe</a:t>
            </a:r>
            <a:r>
              <a:rPr lang="de-DE" sz="2400" dirty="0" smtClean="0">
                <a:latin typeface="Consolas" pitchFamily="49" charset="0"/>
              </a:rPr>
              <a:t>).</a:t>
            </a:r>
            <a:endParaRPr lang="de-DE" sz="28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de-DE" sz="2800" dirty="0" err="1" smtClean="0">
                <a:latin typeface="Consolas" pitchFamily="49" charset="0"/>
              </a:rPr>
              <a:t>encompasses</a:t>
            </a:r>
            <a:r>
              <a:rPr lang="de-DE" sz="2800" dirty="0" smtClean="0">
                <a:latin typeface="Consolas" pitchFamily="49" charset="0"/>
              </a:rPr>
              <a:t>(</a:t>
            </a:r>
            <a:r>
              <a:rPr lang="de-DE" sz="2800" dirty="0" err="1" smtClean="0">
                <a:latin typeface="Consolas" pitchFamily="49" charset="0"/>
              </a:rPr>
              <a:t>de,europe</a:t>
            </a:r>
            <a:r>
              <a:rPr lang="de-DE" sz="2800" dirty="0" smtClean="0">
                <a:latin typeface="Consolas" pitchFamily="49" charset="0"/>
              </a:rPr>
              <a:t>).	</a:t>
            </a:r>
            <a:r>
              <a:rPr lang="de-DE" sz="2800" dirty="0" err="1" smtClean="0">
                <a:latin typeface="Consolas" pitchFamily="49" charset="0"/>
              </a:rPr>
              <a:t>encompasses</a:t>
            </a:r>
            <a:r>
              <a:rPr lang="de-DE" sz="2800" dirty="0" smtClean="0">
                <a:latin typeface="Consolas" pitchFamily="49" charset="0"/>
              </a:rPr>
              <a:t>(</a:t>
            </a:r>
            <a:r>
              <a:rPr lang="de-DE" sz="2800" dirty="0" err="1" smtClean="0">
                <a:latin typeface="Consolas" pitchFamily="49" charset="0"/>
              </a:rPr>
              <a:t>is,europe</a:t>
            </a:r>
            <a:r>
              <a:rPr lang="de-DE" sz="2800" dirty="0" smtClean="0">
                <a:latin typeface="Consolas" pitchFamily="49" charset="0"/>
              </a:rPr>
              <a:t>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Consolas" pitchFamily="49" charset="0"/>
              </a:rPr>
              <a:t>X:midland :- borders(X,_).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Consolas" pitchFamily="49" charset="0"/>
              </a:rPr>
              <a:t>X:midland :- borders(_,X).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Consolas" pitchFamily="49" charset="0"/>
              </a:rPr>
              <a:t>?- </a:t>
            </a:r>
            <a:r>
              <a:rPr lang="en-US" sz="2800" dirty="0" err="1" smtClean="0">
                <a:latin typeface="Consolas" pitchFamily="49" charset="0"/>
              </a:rPr>
              <a:t>sys.strat.doIt</a:t>
            </a:r>
            <a:r>
              <a:rPr lang="en-US" sz="2800" dirty="0" smtClean="0">
                <a:latin typeface="Consolas" pitchFamily="49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Consolas" pitchFamily="49" charset="0"/>
              </a:rPr>
              <a:t>X:island(Y) :- encompasses(X,Y), not X:midland.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2800" dirty="0" smtClean="0">
                <a:latin typeface="Consolas" pitchFamily="49" charset="0"/>
              </a:rPr>
              <a:t>?- </a:t>
            </a:r>
            <a:r>
              <a:rPr lang="de-DE" sz="2800" dirty="0" err="1" smtClean="0">
                <a:latin typeface="Consolas" pitchFamily="49" charset="0"/>
              </a:rPr>
              <a:t>sys.eval</a:t>
            </a:r>
            <a:r>
              <a:rPr lang="de-DE" sz="2800" dirty="0" smtClean="0">
                <a:latin typeface="Consolas" pitchFamily="49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de-DE" sz="28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2800" dirty="0" smtClean="0">
                <a:latin typeface="Consolas" pitchFamily="49" charset="0"/>
              </a:rPr>
              <a:t>?- X:island(Y).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de-DE" sz="28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latin typeface="Consolas" pitchFamily="49" charset="0"/>
              </a:rPr>
              <a:t>% Answer to query : ?- X:island(Y).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latin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2800" dirty="0" err="1" smtClean="0">
                <a:latin typeface="Consolas" pitchFamily="49" charset="0"/>
              </a:rPr>
              <a:t>is:island</a:t>
            </a:r>
            <a:r>
              <a:rPr lang="de-DE" sz="2800" dirty="0" smtClean="0">
                <a:latin typeface="Consolas" pitchFamily="49" charset="0"/>
              </a:rPr>
              <a:t>(</a:t>
            </a:r>
            <a:r>
              <a:rPr lang="de-DE" sz="2800" dirty="0" err="1" smtClean="0">
                <a:latin typeface="Consolas" pitchFamily="49" charset="0"/>
              </a:rPr>
              <a:t>europe</a:t>
            </a:r>
            <a:r>
              <a:rPr lang="de-DE" sz="2800" dirty="0" smtClean="0">
                <a:latin typeface="Consolas" pitchFamily="49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596882"/>
          </a:xfrm>
        </p:spPr>
        <p:txBody>
          <a:bodyPr>
            <a:noAutofit/>
          </a:bodyPr>
          <a:lstStyle/>
          <a:p>
            <a:r>
              <a:rPr lang="de-DE" sz="3200" dirty="0" err="1" smtClean="0"/>
              <a:t>Implementation</a:t>
            </a:r>
            <a:r>
              <a:rPr lang="de-DE" sz="3200" dirty="0" smtClean="0"/>
              <a:t> in </a:t>
            </a:r>
            <a:r>
              <a:rPr lang="de-DE" sz="3200" dirty="0" err="1" smtClean="0"/>
              <a:t>Florid</a:t>
            </a:r>
            <a:endParaRPr lang="de-DE" sz="3200" dirty="0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57158" y="2786058"/>
            <a:ext cx="1439863" cy="2031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de-DE" dirty="0"/>
          </a:p>
          <a:p>
            <a:pPr algn="ctr">
              <a:spcBef>
                <a:spcPct val="50000"/>
              </a:spcBef>
            </a:pPr>
            <a:r>
              <a:rPr lang="de-DE" dirty="0"/>
              <a:t>Working </a:t>
            </a:r>
            <a:r>
              <a:rPr lang="de-DE" dirty="0" smtClean="0"/>
              <a:t>Memory</a:t>
            </a:r>
          </a:p>
          <a:p>
            <a:pPr algn="ctr">
              <a:spcBef>
                <a:spcPct val="50000"/>
              </a:spcBef>
            </a:pPr>
            <a:r>
              <a:rPr lang="de-DE" dirty="0" err="1" smtClean="0"/>
              <a:t>Predicates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----------</a:t>
            </a:r>
            <a:br>
              <a:rPr lang="de-DE" dirty="0" smtClean="0"/>
            </a:br>
            <a:r>
              <a:rPr lang="de-DE" dirty="0" smtClean="0"/>
              <a:t>F-Atoms</a:t>
            </a:r>
            <a:endParaRPr lang="de-DE" dirty="0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2443149" y="3786191"/>
            <a:ext cx="1366838" cy="576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2643174" y="3857628"/>
            <a:ext cx="9667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JN</a:t>
            </a:r>
          </a:p>
        </p:txBody>
      </p: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2627313" y="5949950"/>
            <a:ext cx="1366837" cy="57626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2843213" y="6021388"/>
            <a:ext cx="9667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PN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143504" y="1785926"/>
            <a:ext cx="131127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cs typeface="Arial" charset="0"/>
              </a:rPr>
              <a:t>α</a:t>
            </a:r>
            <a:r>
              <a:rPr lang="de-DE" dirty="0">
                <a:cs typeface="Arial" charset="0"/>
              </a:rPr>
              <a:t>-memory</a:t>
            </a:r>
            <a:endParaRPr lang="el-GR" dirty="0">
              <a:cs typeface="Arial" charset="0"/>
            </a:endParaRP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1928794" y="1500174"/>
            <a:ext cx="1311275" cy="646331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cs typeface="Arial" charset="0"/>
              </a:rPr>
              <a:t>β</a:t>
            </a:r>
            <a:r>
              <a:rPr lang="de-DE" dirty="0" smtClean="0">
                <a:cs typeface="Arial" charset="0"/>
              </a:rPr>
              <a:t>-memory</a:t>
            </a:r>
            <a:br>
              <a:rPr lang="de-DE" dirty="0" smtClean="0">
                <a:cs typeface="Arial" charset="0"/>
              </a:rPr>
            </a:br>
            <a:r>
              <a:rPr lang="de-DE" dirty="0" err="1" smtClean="0">
                <a:cs typeface="Arial" charset="0"/>
              </a:rPr>
              <a:t>hash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table</a:t>
            </a:r>
            <a:endParaRPr lang="el-GR" dirty="0">
              <a:cs typeface="Arial" charset="0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4823619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cxnSp>
        <p:nvCxnSpPr>
          <p:cNvPr id="74793" name="AutoShape 41"/>
          <p:cNvCxnSpPr>
            <a:cxnSpLocks noChangeShapeType="1"/>
            <a:stCxn id="74772" idx="2"/>
            <a:endCxn id="74765" idx="0"/>
          </p:cNvCxnSpPr>
          <p:nvPr/>
        </p:nvCxnSpPr>
        <p:spPr bwMode="auto">
          <a:xfrm rot="16200000" flipH="1">
            <a:off x="2035657" y="2695280"/>
            <a:ext cx="1639686" cy="542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4" name="AutoShape 42"/>
          <p:cNvCxnSpPr>
            <a:cxnSpLocks noChangeShapeType="1"/>
            <a:stCxn id="74770" idx="2"/>
            <a:endCxn id="74765" idx="0"/>
          </p:cNvCxnSpPr>
          <p:nvPr/>
        </p:nvCxnSpPr>
        <p:spPr bwMode="auto">
          <a:xfrm rot="5400000">
            <a:off x="3650841" y="1637890"/>
            <a:ext cx="1624028" cy="2672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5" name="AutoShape 43"/>
          <p:cNvCxnSpPr>
            <a:cxnSpLocks noChangeShapeType="1"/>
            <a:stCxn id="74765" idx="4"/>
            <a:endCxn id="74767" idx="0"/>
          </p:cNvCxnSpPr>
          <p:nvPr/>
        </p:nvCxnSpPr>
        <p:spPr bwMode="auto">
          <a:xfrm rot="16200000" flipH="1">
            <a:off x="2424902" y="5064119"/>
            <a:ext cx="1587497" cy="1841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6" name="AutoShape 44"/>
          <p:cNvCxnSpPr>
            <a:cxnSpLocks noChangeShapeType="1"/>
            <a:stCxn id="74767" idx="2"/>
            <a:endCxn id="74756" idx="2"/>
          </p:cNvCxnSpPr>
          <p:nvPr/>
        </p:nvCxnSpPr>
        <p:spPr bwMode="auto">
          <a:xfrm rot="10800000">
            <a:off x="1077091" y="4817384"/>
            <a:ext cx="1550223" cy="142069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798" name="Text Box 46"/>
          <p:cNvSpPr txBox="1">
            <a:spLocks noChangeArrowheads="1"/>
          </p:cNvSpPr>
          <p:nvPr/>
        </p:nvSpPr>
        <p:spPr bwMode="auto">
          <a:xfrm>
            <a:off x="1187450" y="5661025"/>
            <a:ext cx="647700" cy="3143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 b="1"/>
              <a:t>WME</a:t>
            </a: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3643306" y="1500174"/>
            <a:ext cx="1311275" cy="646331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cs typeface="Arial" charset="0"/>
              </a:rPr>
              <a:t>β</a:t>
            </a:r>
            <a:r>
              <a:rPr lang="de-DE" dirty="0" smtClean="0">
                <a:cs typeface="Arial" charset="0"/>
              </a:rPr>
              <a:t>-memory</a:t>
            </a:r>
            <a:br>
              <a:rPr lang="de-DE" dirty="0" smtClean="0">
                <a:cs typeface="Arial" charset="0"/>
              </a:rPr>
            </a:br>
            <a:r>
              <a:rPr lang="de-DE" dirty="0" err="1" smtClean="0">
                <a:cs typeface="Arial" charset="0"/>
              </a:rPr>
              <a:t>hash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table</a:t>
            </a:r>
            <a:endParaRPr lang="el-GR" dirty="0">
              <a:cs typeface="Arial" charset="0"/>
            </a:endParaRPr>
          </a:p>
        </p:txBody>
      </p:sp>
      <p:cxnSp>
        <p:nvCxnSpPr>
          <p:cNvPr id="67" name="Gekrümmte Verbindung 66"/>
          <p:cNvCxnSpPr>
            <a:stCxn id="74772" idx="0"/>
            <a:endCxn id="58" idx="0"/>
          </p:cNvCxnSpPr>
          <p:nvPr/>
        </p:nvCxnSpPr>
        <p:spPr>
          <a:xfrm rot="5400000" flipH="1" flipV="1">
            <a:off x="3441688" y="642918"/>
            <a:ext cx="1588" cy="171451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2714612" y="92867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re-use</a:t>
            </a:r>
            <a:endParaRPr lang="de-DE" dirty="0" smtClean="0"/>
          </a:p>
        </p:txBody>
      </p:sp>
      <p:sp>
        <p:nvSpPr>
          <p:cNvPr id="74" name="Oval 13"/>
          <p:cNvSpPr>
            <a:spLocks noChangeArrowheads="1"/>
          </p:cNvSpPr>
          <p:nvPr/>
        </p:nvSpPr>
        <p:spPr bwMode="auto">
          <a:xfrm>
            <a:off x="4157661" y="3786191"/>
            <a:ext cx="1366838" cy="576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4357686" y="3857628"/>
            <a:ext cx="9667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JN</a:t>
            </a:r>
          </a:p>
        </p:txBody>
      </p:sp>
      <p:cxnSp>
        <p:nvCxnSpPr>
          <p:cNvPr id="76" name="AutoShape 41"/>
          <p:cNvCxnSpPr>
            <a:cxnSpLocks noChangeShapeType="1"/>
            <a:stCxn id="58" idx="2"/>
            <a:endCxn id="74" idx="0"/>
          </p:cNvCxnSpPr>
          <p:nvPr/>
        </p:nvCxnSpPr>
        <p:spPr bwMode="auto">
          <a:xfrm rot="16200000" flipH="1">
            <a:off x="3750169" y="2695280"/>
            <a:ext cx="1639686" cy="542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" name="AutoShape 41"/>
          <p:cNvCxnSpPr>
            <a:cxnSpLocks noChangeShapeType="1"/>
            <a:stCxn id="74" idx="4"/>
            <a:endCxn id="122" idx="0"/>
          </p:cNvCxnSpPr>
          <p:nvPr/>
        </p:nvCxnSpPr>
        <p:spPr bwMode="auto">
          <a:xfrm rot="16200000" flipH="1">
            <a:off x="5322491" y="3881042"/>
            <a:ext cx="423869" cy="1386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7072330" y="1785926"/>
            <a:ext cx="131127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cs typeface="Arial" charset="0"/>
              </a:rPr>
              <a:t>α</a:t>
            </a:r>
            <a:r>
              <a:rPr lang="de-DE" dirty="0">
                <a:cs typeface="Arial" charset="0"/>
              </a:rPr>
              <a:t>-memory</a:t>
            </a:r>
            <a:endParaRPr lang="el-GR" dirty="0">
              <a:cs typeface="Arial" charset="0"/>
            </a:endParaRPr>
          </a:p>
        </p:txBody>
      </p:sp>
      <p:sp>
        <p:nvSpPr>
          <p:cNvPr id="91" name="Oval 13"/>
          <p:cNvSpPr>
            <a:spLocks noChangeArrowheads="1"/>
          </p:cNvSpPr>
          <p:nvPr/>
        </p:nvSpPr>
        <p:spPr bwMode="auto">
          <a:xfrm>
            <a:off x="6715140" y="3786190"/>
            <a:ext cx="1366838" cy="576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6915165" y="3857627"/>
            <a:ext cx="9667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JN</a:t>
            </a:r>
          </a:p>
        </p:txBody>
      </p:sp>
      <p:cxnSp>
        <p:nvCxnSpPr>
          <p:cNvPr id="93" name="AutoShape 42"/>
          <p:cNvCxnSpPr>
            <a:cxnSpLocks noChangeShapeType="1"/>
            <a:stCxn id="89" idx="2"/>
            <a:endCxn id="74" idx="0"/>
          </p:cNvCxnSpPr>
          <p:nvPr/>
        </p:nvCxnSpPr>
        <p:spPr bwMode="auto">
          <a:xfrm rot="5400000">
            <a:off x="5472510" y="1530733"/>
            <a:ext cx="1624028" cy="2886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" name="AutoShape 42"/>
          <p:cNvCxnSpPr>
            <a:cxnSpLocks noChangeShapeType="1"/>
            <a:stCxn id="89" idx="2"/>
            <a:endCxn id="91" idx="0"/>
          </p:cNvCxnSpPr>
          <p:nvPr/>
        </p:nvCxnSpPr>
        <p:spPr bwMode="auto">
          <a:xfrm rot="5400000">
            <a:off x="6751251" y="2809472"/>
            <a:ext cx="1624027" cy="3294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" name="Textfeld 99"/>
          <p:cNvSpPr txBox="1"/>
          <p:nvPr/>
        </p:nvSpPr>
        <p:spPr>
          <a:xfrm>
            <a:off x="3357554" y="3071810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cs typeface="Arial" charset="0"/>
              </a:rPr>
              <a:t> α</a:t>
            </a:r>
            <a:r>
              <a:rPr lang="de-DE" sz="1600" dirty="0" smtClean="0">
                <a:cs typeface="Arial" charset="0"/>
              </a:rPr>
              <a:t>-m</a:t>
            </a:r>
            <a:r>
              <a:rPr lang="de-DE" sz="1600" dirty="0" smtClean="0"/>
              <a:t>emory</a:t>
            </a:r>
          </a:p>
          <a:p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table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357818" y="3429000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cs typeface="Arial" charset="0"/>
              </a:rPr>
              <a:t> α</a:t>
            </a:r>
            <a:r>
              <a:rPr lang="de-DE" sz="1600" dirty="0" smtClean="0">
                <a:cs typeface="Arial" charset="0"/>
              </a:rPr>
              <a:t>-m</a:t>
            </a:r>
            <a:r>
              <a:rPr lang="de-DE" sz="1600" dirty="0" smtClean="0"/>
              <a:t>emory</a:t>
            </a:r>
          </a:p>
          <a:p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table</a:t>
            </a:r>
            <a:endParaRPr lang="de-DE" sz="16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7643834" y="3000372"/>
            <a:ext cx="121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cs typeface="Arial" charset="0"/>
              </a:rPr>
              <a:t> </a:t>
            </a:r>
            <a:r>
              <a:rPr lang="de-DE" sz="1600" dirty="0" smtClean="0">
                <a:cs typeface="Arial" charset="0"/>
              </a:rPr>
              <a:t>different </a:t>
            </a:r>
            <a:r>
              <a:rPr lang="el-GR" sz="1600" dirty="0" smtClean="0">
                <a:cs typeface="Arial" charset="0"/>
              </a:rPr>
              <a:t>α</a:t>
            </a:r>
            <a:r>
              <a:rPr lang="de-DE" sz="1600" dirty="0" smtClean="0">
                <a:cs typeface="Arial" charset="0"/>
              </a:rPr>
              <a:t>-m</a:t>
            </a:r>
            <a:r>
              <a:rPr lang="de-DE" sz="1600" dirty="0" smtClean="0"/>
              <a:t>emory</a:t>
            </a:r>
          </a:p>
          <a:p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table</a:t>
            </a:r>
            <a:endParaRPr lang="de-DE" sz="1600" dirty="0"/>
          </a:p>
        </p:txBody>
      </p:sp>
      <p:cxnSp>
        <p:nvCxnSpPr>
          <p:cNvPr id="108" name="AutoShape 41"/>
          <p:cNvCxnSpPr>
            <a:cxnSpLocks noChangeShapeType="1"/>
            <a:stCxn id="58" idx="2"/>
            <a:endCxn id="91" idx="0"/>
          </p:cNvCxnSpPr>
          <p:nvPr/>
        </p:nvCxnSpPr>
        <p:spPr bwMode="auto">
          <a:xfrm rot="16200000" flipH="1">
            <a:off x="5028909" y="1416539"/>
            <a:ext cx="1639685" cy="30996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41"/>
          <p:cNvCxnSpPr>
            <a:cxnSpLocks noChangeShapeType="1"/>
            <a:stCxn id="91" idx="4"/>
            <a:endCxn id="114" idx="0"/>
          </p:cNvCxnSpPr>
          <p:nvPr/>
        </p:nvCxnSpPr>
        <p:spPr bwMode="auto">
          <a:xfrm rot="16200000" flipH="1">
            <a:off x="6577022" y="5183989"/>
            <a:ext cx="1709754" cy="666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" name="Textfeld 113"/>
          <p:cNvSpPr txBox="1"/>
          <p:nvPr/>
        </p:nvSpPr>
        <p:spPr>
          <a:xfrm>
            <a:off x="7072330" y="607220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[…]</a:t>
            </a:r>
            <a:endParaRPr lang="de-DE" sz="2400" dirty="0"/>
          </a:p>
        </p:txBody>
      </p:sp>
      <p:sp>
        <p:nvSpPr>
          <p:cNvPr id="122" name="Text Box 20"/>
          <p:cNvSpPr txBox="1">
            <a:spLocks noChangeArrowheads="1"/>
          </p:cNvSpPr>
          <p:nvPr/>
        </p:nvSpPr>
        <p:spPr bwMode="auto">
          <a:xfrm>
            <a:off x="5572132" y="4786322"/>
            <a:ext cx="1311275" cy="646331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cs typeface="Arial" charset="0"/>
              </a:rPr>
              <a:t>β</a:t>
            </a:r>
            <a:r>
              <a:rPr lang="de-DE" dirty="0" smtClean="0">
                <a:cs typeface="Arial" charset="0"/>
              </a:rPr>
              <a:t>-memory</a:t>
            </a:r>
            <a:br>
              <a:rPr lang="de-DE" dirty="0" smtClean="0">
                <a:cs typeface="Arial" charset="0"/>
              </a:rPr>
            </a:br>
            <a:r>
              <a:rPr lang="de-DE" dirty="0" err="1" smtClean="0">
                <a:cs typeface="Arial" charset="0"/>
              </a:rPr>
              <a:t>hash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table</a:t>
            </a:r>
            <a:endParaRPr lang="el-GR" dirty="0">
              <a:cs typeface="Arial" charset="0"/>
            </a:endParaRPr>
          </a:p>
        </p:txBody>
      </p:sp>
      <p:cxnSp>
        <p:nvCxnSpPr>
          <p:cNvPr id="126" name="AutoShape 41"/>
          <p:cNvCxnSpPr>
            <a:cxnSpLocks noChangeShapeType="1"/>
            <a:stCxn id="122" idx="2"/>
            <a:endCxn id="114" idx="1"/>
          </p:cNvCxnSpPr>
          <p:nvPr/>
        </p:nvCxnSpPr>
        <p:spPr bwMode="auto">
          <a:xfrm rot="16200000" flipH="1">
            <a:off x="6214857" y="5445566"/>
            <a:ext cx="870386" cy="8445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9" name="Text Box 20"/>
          <p:cNvSpPr txBox="1">
            <a:spLocks noChangeArrowheads="1"/>
          </p:cNvSpPr>
          <p:nvPr/>
        </p:nvSpPr>
        <p:spPr bwMode="auto">
          <a:xfrm>
            <a:off x="4500562" y="5857892"/>
            <a:ext cx="1311275" cy="646331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cs typeface="Arial" charset="0"/>
              </a:rPr>
              <a:t>β</a:t>
            </a:r>
            <a:r>
              <a:rPr lang="de-DE" dirty="0" smtClean="0">
                <a:cs typeface="Arial" charset="0"/>
              </a:rPr>
              <a:t>-memory</a:t>
            </a:r>
            <a:br>
              <a:rPr lang="de-DE" dirty="0" smtClean="0">
                <a:cs typeface="Arial" charset="0"/>
              </a:rPr>
            </a:br>
            <a:r>
              <a:rPr lang="de-DE" dirty="0" err="1" smtClean="0">
                <a:cs typeface="Arial" charset="0"/>
              </a:rPr>
              <a:t>hash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table</a:t>
            </a:r>
            <a:endParaRPr lang="el-GR" dirty="0">
              <a:cs typeface="Arial" charset="0"/>
            </a:endParaRPr>
          </a:p>
        </p:txBody>
      </p:sp>
      <p:cxnSp>
        <p:nvCxnSpPr>
          <p:cNvPr id="140" name="Gekrümmte Verbindung 139"/>
          <p:cNvCxnSpPr>
            <a:stCxn id="74767" idx="7"/>
            <a:endCxn id="139" idx="0"/>
          </p:cNvCxnSpPr>
          <p:nvPr/>
        </p:nvCxnSpPr>
        <p:spPr>
          <a:xfrm rot="5400000" flipH="1" flipV="1">
            <a:off x="4386865" y="5265008"/>
            <a:ext cx="176450" cy="1362219"/>
          </a:xfrm>
          <a:prstGeom prst="curvedConnector3">
            <a:avLst>
              <a:gd name="adj1" fmla="val 22955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3571868" y="528638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re-use</a:t>
            </a:r>
            <a:endParaRPr lang="de-DE" dirty="0" smtClean="0"/>
          </a:p>
        </p:txBody>
      </p:sp>
      <p:cxnSp>
        <p:nvCxnSpPr>
          <p:cNvPr id="149" name="AutoShape 41"/>
          <p:cNvCxnSpPr>
            <a:cxnSpLocks noChangeShapeType="1"/>
            <a:stCxn id="139" idx="3"/>
            <a:endCxn id="114" idx="1"/>
          </p:cNvCxnSpPr>
          <p:nvPr/>
        </p:nvCxnSpPr>
        <p:spPr bwMode="auto">
          <a:xfrm>
            <a:off x="5811837" y="6181058"/>
            <a:ext cx="1260493" cy="1219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Short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parentOf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(X,Y).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childOf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(Y,X).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grandParentOf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(X,Z),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(Z,Y).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grandChildOf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(Y,Z),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(Z,X).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grandGrandParentOf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grandParentOf</a:t>
            </a:r>
            <a:r>
              <a:rPr lang="de-DE" dirty="0" smtClean="0">
                <a:latin typeface="Consolas" pitchFamily="49" charset="0"/>
              </a:rPr>
              <a:t>(X,Z),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(Z,Y).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grandGrandChildOf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grandChildOf</a:t>
            </a:r>
            <a:r>
              <a:rPr lang="de-DE" dirty="0" smtClean="0">
                <a:latin typeface="Consolas" pitchFamily="49" charset="0"/>
              </a:rPr>
              <a:t>(X,Z),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(Y,Z).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grandGrandGrandParentOf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grandParentOf</a:t>
            </a:r>
            <a:r>
              <a:rPr lang="de-DE" dirty="0" smtClean="0">
                <a:latin typeface="Consolas" pitchFamily="49" charset="0"/>
              </a:rPr>
              <a:t>(X,Z), </a:t>
            </a:r>
            <a:r>
              <a:rPr lang="de-DE" dirty="0" err="1" smtClean="0">
                <a:latin typeface="Consolas" pitchFamily="49" charset="0"/>
              </a:rPr>
              <a:t>grandParentOf</a:t>
            </a:r>
            <a:r>
              <a:rPr lang="de-DE" dirty="0" smtClean="0">
                <a:latin typeface="Consolas" pitchFamily="49" charset="0"/>
              </a:rPr>
              <a:t>(Z,Y).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grandGrandGrandChildOf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grandChildOf</a:t>
            </a:r>
            <a:r>
              <a:rPr lang="de-DE" dirty="0" smtClean="0">
                <a:latin typeface="Consolas" pitchFamily="49" charset="0"/>
              </a:rPr>
              <a:t>(X,Z), </a:t>
            </a:r>
            <a:r>
              <a:rPr lang="de-DE" dirty="0" err="1" smtClean="0">
                <a:latin typeface="Consolas" pitchFamily="49" charset="0"/>
              </a:rPr>
              <a:t>grandChildOf</a:t>
            </a:r>
            <a:r>
              <a:rPr lang="de-DE" dirty="0" smtClean="0">
                <a:latin typeface="Consolas" pitchFamily="49" charset="0"/>
              </a:rPr>
              <a:t>(Z,Y).</a:t>
            </a:r>
            <a:br>
              <a:rPr lang="de-DE" dirty="0" smtClean="0">
                <a:latin typeface="Consolas" pitchFamily="49" charset="0"/>
              </a:rPr>
            </a:br>
            <a:endParaRPr lang="de-DE" dirty="0" smtClean="0">
              <a:latin typeface="Consolas" pitchFamily="49" charset="0"/>
            </a:endParaRP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sibling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(Z,X),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(Z,Y).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spouse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(X,Z),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(Y,Z).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uncleOf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(Z,X), </a:t>
            </a:r>
            <a:r>
              <a:rPr lang="de-DE" dirty="0" err="1" smtClean="0">
                <a:latin typeface="Consolas" pitchFamily="49" charset="0"/>
              </a:rPr>
              <a:t>grandParentOf</a:t>
            </a:r>
            <a:r>
              <a:rPr lang="de-DE" dirty="0" smtClean="0">
                <a:latin typeface="Consolas" pitchFamily="49" charset="0"/>
              </a:rPr>
              <a:t>(Z,Y).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greatUncleOf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grandGrandParentOf</a:t>
            </a:r>
            <a:r>
              <a:rPr lang="de-DE" dirty="0" smtClean="0">
                <a:latin typeface="Consolas" pitchFamily="49" charset="0"/>
              </a:rPr>
              <a:t>(W,Y), </a:t>
            </a:r>
            <a:r>
              <a:rPr lang="de-DE" dirty="0" err="1" smtClean="0">
                <a:latin typeface="Consolas" pitchFamily="49" charset="0"/>
              </a:rPr>
              <a:t>grandParentOf</a:t>
            </a:r>
            <a:r>
              <a:rPr lang="de-DE" dirty="0" smtClean="0">
                <a:latin typeface="Consolas" pitchFamily="49" charset="0"/>
              </a:rPr>
              <a:t>(W,X).</a:t>
            </a:r>
            <a:br>
              <a:rPr lang="de-DE" dirty="0" smtClean="0">
                <a:latin typeface="Consolas" pitchFamily="49" charset="0"/>
              </a:rPr>
            </a:br>
            <a:endParaRPr lang="de-DE" dirty="0" smtClean="0">
              <a:latin typeface="Consolas" pitchFamily="49" charset="0"/>
            </a:endParaRP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niceOf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border</a:t>
            </a:r>
            <a:r>
              <a:rPr lang="de-DE" dirty="0" smtClean="0">
                <a:latin typeface="Consolas" pitchFamily="49" charset="0"/>
              </a:rPr>
              <a:t>(Z,Y), </a:t>
            </a:r>
            <a:r>
              <a:rPr lang="de-DE" dirty="0" err="1" smtClean="0">
                <a:latin typeface="Consolas" pitchFamily="49" charset="0"/>
              </a:rPr>
              <a:t>grandParentOf</a:t>
            </a:r>
            <a:r>
              <a:rPr lang="de-DE" dirty="0" smtClean="0">
                <a:latin typeface="Consolas" pitchFamily="49" charset="0"/>
              </a:rPr>
              <a:t>(Z,X).</a:t>
            </a:r>
          </a:p>
          <a:p>
            <a:pPr>
              <a:buNone/>
            </a:pPr>
            <a:r>
              <a:rPr lang="de-DE" dirty="0" err="1" smtClean="0">
                <a:latin typeface="Consolas" pitchFamily="49" charset="0"/>
              </a:rPr>
              <a:t>cousin</a:t>
            </a:r>
            <a:r>
              <a:rPr lang="de-DE" dirty="0" smtClean="0">
                <a:latin typeface="Consolas" pitchFamily="49" charset="0"/>
              </a:rPr>
              <a:t>(X,Y) :- </a:t>
            </a:r>
            <a:r>
              <a:rPr lang="de-DE" dirty="0" err="1" smtClean="0">
                <a:latin typeface="Consolas" pitchFamily="49" charset="0"/>
              </a:rPr>
              <a:t>grandParentOf</a:t>
            </a:r>
            <a:r>
              <a:rPr lang="de-DE" dirty="0" smtClean="0">
                <a:latin typeface="Consolas" pitchFamily="49" charset="0"/>
              </a:rPr>
              <a:t>(U,X), </a:t>
            </a:r>
            <a:r>
              <a:rPr lang="de-DE" dirty="0" err="1" smtClean="0">
                <a:latin typeface="Consolas" pitchFamily="49" charset="0"/>
              </a:rPr>
              <a:t>grandParentOf</a:t>
            </a:r>
            <a:r>
              <a:rPr lang="de-DE" dirty="0" smtClean="0">
                <a:latin typeface="Consolas" pitchFamily="49" charset="0"/>
              </a:rPr>
              <a:t>(U,Y).</a:t>
            </a:r>
            <a:endParaRPr lang="de-DE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Long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dirty="0" smtClean="0">
                <a:latin typeface="Consolas" pitchFamily="49" charset="0"/>
              </a:rPr>
              <a:t>parentOf(X,Y) :- border(X,Y).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childOf(X,Y) :- border(Y,X).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grandParentOf(X,Y) :- border(X,Z), border(Z,Y).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grandChildOf(X,Y) :- border(Y,Z), border(Z,X).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grandGrandParentOf(X,Y) :- border(X,Z), border(Z,U), border(U,Y).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grandGrandChildOf(X,Y) :- border(Y,Z), border(Z,U), border(U,X).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grandGrandGrandParentOf(X,Y) :- border(X,Z), border(Z,U), border(U,V), border(V,Y).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grandGrandGrandChildOf(X,Y) :- border(Y,Z), border(Z,U), border(U,V), border(V,X).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sibling(X,Y) :- border(Z,X), border(Z,Y).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spouse(X,Y) :- border(X,Z), border(Y,Z).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uncleOf(X,Y) :- border(Z,X), border(Z,U), border(U,Y).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greatUncleOf(X,Y) :- border(W,U), border(W,V), border(U,Z), border(Z,Y), border(V,X).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niceOf(X,Y) :- border(Z,Y), border(Z,W), border(W,X).</a:t>
            </a:r>
          </a:p>
          <a:p>
            <a:pPr>
              <a:buNone/>
            </a:pPr>
            <a:r>
              <a:rPr lang="es-ES" dirty="0" smtClean="0">
                <a:latin typeface="Consolas" pitchFamily="49" charset="0"/>
              </a:rPr>
              <a:t>cousin(X,Y) :- border(V,X), border(U,V), border(U,W), border(W,Y).</a:t>
            </a:r>
            <a:endParaRPr lang="de-DE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28802"/>
            <a:ext cx="7772400" cy="409099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Motivation</a:t>
            </a:r>
            <a:endParaRPr lang="en-US" dirty="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F-Logic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The </a:t>
            </a:r>
            <a:r>
              <a:rPr lang="en-US" dirty="0" err="1" smtClean="0"/>
              <a:t>Rete</a:t>
            </a:r>
            <a:r>
              <a:rPr lang="en-US" dirty="0" smtClean="0"/>
              <a:t>-Algorithm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Benchmarks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Results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deductive</a:t>
            </a:r>
            <a:r>
              <a:rPr lang="de-DE" dirty="0" smtClean="0"/>
              <a:t> </a:t>
            </a:r>
            <a:r>
              <a:rPr lang="de-DE" dirty="0" err="1" smtClean="0"/>
              <a:t>databases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derive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facts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These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redundancies</a:t>
            </a:r>
            <a:r>
              <a:rPr lang="de-DE" dirty="0" smtClean="0"/>
              <a:t>, </a:t>
            </a:r>
            <a:r>
              <a:rPr lang="de-DE" dirty="0" err="1" smtClean="0"/>
              <a:t>like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>
                <a:latin typeface="Consolas" pitchFamily="49" charset="0"/>
              </a:rPr>
              <a:t>p(X) :- a(X,Y), b(X), c(Y).</a:t>
            </a:r>
            <a:br>
              <a:rPr lang="de-DE" sz="2400" dirty="0" smtClean="0">
                <a:latin typeface="Consolas" pitchFamily="49" charset="0"/>
              </a:rPr>
            </a:br>
            <a:r>
              <a:rPr lang="de-DE" sz="2400" dirty="0" smtClean="0">
                <a:latin typeface="Consolas" pitchFamily="49" charset="0"/>
              </a:rPr>
              <a:t>q(X) :- a(X,Y), b(X), d(Y,Z).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redundant </a:t>
            </a:r>
            <a:r>
              <a:rPr lang="de-DE" dirty="0" err="1" smtClean="0"/>
              <a:t>deriving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Rete-Algorithm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r>
              <a:rPr lang="de-DE" dirty="0" smtClean="0"/>
              <a:t>But: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performace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deals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de-DE" dirty="0" smtClean="0">
              <a:latin typeface="Consolas" pitchFamily="49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F-</a:t>
            </a:r>
            <a:r>
              <a:rPr lang="de-DE" dirty="0" err="1" smtClean="0"/>
              <a:t>logic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Declarative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r>
              <a:rPr lang="de-DE" dirty="0" err="1" smtClean="0"/>
              <a:t>Combines</a:t>
            </a:r>
            <a:r>
              <a:rPr lang="de-DE" dirty="0" smtClean="0"/>
              <a:t> </a:t>
            </a:r>
            <a:r>
              <a:rPr lang="de-DE" dirty="0" err="1" smtClean="0"/>
              <a:t>deductive</a:t>
            </a:r>
            <a:r>
              <a:rPr lang="de-DE" dirty="0" smtClean="0"/>
              <a:t> </a:t>
            </a:r>
            <a:r>
              <a:rPr lang="de-DE" dirty="0" err="1" smtClean="0"/>
              <a:t>databases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object-orientation</a:t>
            </a:r>
            <a:endParaRPr lang="de-DE" dirty="0" smtClean="0"/>
          </a:p>
          <a:p>
            <a:r>
              <a:rPr lang="de-DE" dirty="0" smtClean="0"/>
              <a:t>First-order </a:t>
            </a:r>
            <a:r>
              <a:rPr lang="de-DE" dirty="0" err="1" smtClean="0"/>
              <a:t>semantics</a:t>
            </a:r>
            <a:r>
              <a:rPr lang="de-DE" dirty="0" smtClean="0"/>
              <a:t>, but </a:t>
            </a:r>
            <a:r>
              <a:rPr lang="de-DE" dirty="0" err="1" smtClean="0"/>
              <a:t>can</a:t>
            </a:r>
            <a:r>
              <a:rPr lang="de-DE" dirty="0" smtClean="0"/>
              <a:t> express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Covers </a:t>
            </a:r>
            <a:r>
              <a:rPr lang="de-DE" dirty="0" err="1" smtClean="0"/>
              <a:t>Datalog</a:t>
            </a:r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‘</a:t>
            </a:r>
            <a:r>
              <a:rPr lang="de-DE" dirty="0" err="1" smtClean="0"/>
              <a:t>Florid</a:t>
            </a:r>
            <a:r>
              <a:rPr lang="de-DE" dirty="0" smtClean="0"/>
              <a:t>‘</a:t>
            </a:r>
          </a:p>
          <a:p>
            <a:pPr lvl="1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fixpoint</a:t>
            </a:r>
            <a:r>
              <a:rPr lang="de-DE" dirty="0" smtClean="0"/>
              <a:t> </a:t>
            </a:r>
            <a:r>
              <a:rPr lang="de-DE" dirty="0" err="1" smtClean="0"/>
              <a:t>semantics</a:t>
            </a:r>
            <a:endParaRPr lang="de-DE" dirty="0" smtClean="0"/>
          </a:p>
          <a:p>
            <a:pPr lvl="1"/>
            <a:r>
              <a:rPr lang="de-DE" dirty="0" err="1" smtClean="0"/>
              <a:t>and</a:t>
            </a:r>
            <a:r>
              <a:rPr lang="de-DE" dirty="0" smtClean="0"/>
              <a:t> seminaive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predicates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Rete-Algorithm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was </a:t>
            </a:r>
            <a:r>
              <a:rPr lang="en-US" dirty="0" smtClean="0"/>
              <a:t>developed by Ch. </a:t>
            </a:r>
            <a:r>
              <a:rPr lang="en-US" dirty="0" err="1" smtClean="0"/>
              <a:t>Forgy</a:t>
            </a:r>
            <a:r>
              <a:rPr lang="en-US" dirty="0" smtClean="0"/>
              <a:t> in </a:t>
            </a:r>
            <a:r>
              <a:rPr lang="en-US" dirty="0" smtClean="0"/>
              <a:t>1974 for production rule systems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its </a:t>
            </a:r>
            <a:r>
              <a:rPr lang="en-US" dirty="0" smtClean="0"/>
              <a:t>target is to identify common </a:t>
            </a:r>
            <a:r>
              <a:rPr lang="en-US" dirty="0" err="1" smtClean="0"/>
              <a:t>subgoals</a:t>
            </a:r>
            <a:r>
              <a:rPr lang="en-US" dirty="0" smtClean="0"/>
              <a:t> in rule bodies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this is done by constructing a network over all </a:t>
            </a:r>
            <a:r>
              <a:rPr lang="en-US" dirty="0" err="1" smtClean="0"/>
              <a:t>subgoals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 which in turn is used to share matches in different rules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‘</a:t>
            </a:r>
            <a:r>
              <a:rPr lang="en-US" dirty="0" err="1" smtClean="0"/>
              <a:t>Rete</a:t>
            </a:r>
            <a:r>
              <a:rPr lang="en-US" dirty="0" smtClean="0"/>
              <a:t>’ is the Latin word for net</a:t>
            </a:r>
            <a:endParaRPr lang="en-US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323850" y="5143512"/>
            <a:ext cx="6176976" cy="1525576"/>
          </a:xfrm>
          <a:prstGeom prst="rect">
            <a:avLst/>
          </a:prstGeom>
          <a:solidFill>
            <a:srgbClr val="99CCFF">
              <a:alpha val="4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/>
          </a:bodyPr>
          <a:lstStyle/>
          <a:p>
            <a:r>
              <a:rPr lang="de-DE" sz="3200" dirty="0" err="1" smtClean="0"/>
              <a:t>Simplified</a:t>
            </a:r>
            <a:r>
              <a:rPr lang="de-DE" sz="3200" dirty="0" smtClean="0"/>
              <a:t> </a:t>
            </a:r>
            <a:r>
              <a:rPr lang="de-DE" sz="3200" dirty="0" err="1" smtClean="0"/>
              <a:t>example</a:t>
            </a:r>
            <a:endParaRPr lang="de-DE" sz="32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34" y="5708647"/>
            <a:ext cx="1152525" cy="10890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de-DE" sz="1600" dirty="0">
                <a:latin typeface="Consolas" pitchFamily="49" charset="0"/>
              </a:rPr>
              <a:t>p(</a:t>
            </a:r>
            <a:r>
              <a:rPr lang="de-DE" sz="1600" dirty="0" err="1">
                <a:latin typeface="Consolas" pitchFamily="49" charset="0"/>
              </a:rPr>
              <a:t>a,b</a:t>
            </a:r>
            <a:r>
              <a:rPr lang="de-DE" sz="1600" dirty="0">
                <a:latin typeface="Consolas" pitchFamily="49" charset="0"/>
              </a:rPr>
              <a:t>).</a:t>
            </a:r>
          </a:p>
          <a:p>
            <a:pPr>
              <a:buFont typeface="Wingdings" pitchFamily="2" charset="2"/>
              <a:buNone/>
            </a:pPr>
            <a:r>
              <a:rPr lang="de-DE" sz="1600" dirty="0">
                <a:latin typeface="Consolas" pitchFamily="49" charset="0"/>
              </a:rPr>
              <a:t>p(</a:t>
            </a:r>
            <a:r>
              <a:rPr lang="de-DE" sz="1600" dirty="0" err="1">
                <a:latin typeface="Consolas" pitchFamily="49" charset="0"/>
              </a:rPr>
              <a:t>c,b</a:t>
            </a:r>
            <a:r>
              <a:rPr lang="de-DE" sz="1600" dirty="0">
                <a:latin typeface="Consolas" pitchFamily="49" charset="0"/>
              </a:rPr>
              <a:t>).</a:t>
            </a:r>
          </a:p>
          <a:p>
            <a:pPr>
              <a:buFont typeface="Wingdings" pitchFamily="2" charset="2"/>
              <a:buNone/>
            </a:pPr>
            <a:r>
              <a:rPr lang="de-DE" sz="1600" dirty="0">
                <a:latin typeface="Consolas" pitchFamily="49" charset="0"/>
              </a:rPr>
              <a:t>p(</a:t>
            </a:r>
            <a:r>
              <a:rPr lang="de-DE" sz="1600" dirty="0" err="1">
                <a:latin typeface="Consolas" pitchFamily="49" charset="0"/>
              </a:rPr>
              <a:t>d,e</a:t>
            </a:r>
            <a:r>
              <a:rPr lang="de-DE" sz="1600" dirty="0">
                <a:latin typeface="Consolas" pitchFamily="49" charset="0"/>
              </a:rPr>
              <a:t>).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2500298" y="6137275"/>
            <a:ext cx="4248150" cy="720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600" dirty="0">
                <a:latin typeface="Consolas" pitchFamily="49" charset="0"/>
              </a:rPr>
              <a:t>r(X,Y) :- p(X,Y), q(Y,_).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600" dirty="0">
                <a:latin typeface="Consolas" pitchFamily="49" charset="0"/>
              </a:rPr>
              <a:t>s(X,Z) :- p(X,Y), p(Y,Z), q(Z,_).</a:t>
            </a:r>
            <a:endParaRPr lang="de-DE" dirty="0">
              <a:latin typeface="Consolas" pitchFamily="49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00034" y="1357298"/>
            <a:ext cx="138904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de-DE" sz="2400" dirty="0" smtClean="0">
                <a:latin typeface="Consolas" pitchFamily="49" charset="0"/>
              </a:rPr>
              <a:t>p(X,Y)</a:t>
            </a:r>
            <a:endParaRPr lang="de-DE" sz="2400" dirty="0">
              <a:latin typeface="Consolas" pitchFamily="49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000100" y="4357694"/>
            <a:ext cx="137793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 dirty="0" smtClean="0">
                <a:latin typeface="Consolas" pitchFamily="49" charset="0"/>
              </a:rPr>
              <a:t>r(X,Y)</a:t>
            </a:r>
            <a:endParaRPr lang="de-DE" sz="2400" dirty="0">
              <a:latin typeface="Consolas" pitchFamily="49" charset="0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827967" y="4388304"/>
            <a:ext cx="133827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latin typeface="Consolas" pitchFamily="49" charset="0"/>
              </a:rPr>
              <a:t>s(X,Z)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285720" y="3643314"/>
            <a:ext cx="792163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>
                <a:latin typeface="Consolas" pitchFamily="49" charset="0"/>
              </a:rPr>
              <a:t>a,b</a:t>
            </a:r>
          </a:p>
          <a:p>
            <a:pPr>
              <a:spcBef>
                <a:spcPct val="50000"/>
              </a:spcBef>
            </a:pPr>
            <a:r>
              <a:rPr lang="de-DE">
                <a:latin typeface="Consolas" pitchFamily="49" charset="0"/>
              </a:rPr>
              <a:t>c,b</a:t>
            </a:r>
          </a:p>
          <a:p>
            <a:pPr>
              <a:spcBef>
                <a:spcPct val="50000"/>
              </a:spcBef>
            </a:pPr>
            <a:r>
              <a:rPr lang="de-DE">
                <a:latin typeface="Consolas" pitchFamily="49" charset="0"/>
              </a:rPr>
              <a:t>b,e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8072462" y="2500306"/>
            <a:ext cx="792163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 err="1">
                <a:latin typeface="Consolas" pitchFamily="49" charset="0"/>
              </a:rPr>
              <a:t>a,b</a:t>
            </a:r>
            <a:endParaRPr lang="de-DE" dirty="0">
              <a:latin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de-DE" dirty="0" err="1">
                <a:latin typeface="Consolas" pitchFamily="49" charset="0"/>
              </a:rPr>
              <a:t>c,b</a:t>
            </a:r>
            <a:endParaRPr lang="de-DE" dirty="0">
              <a:latin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de-DE" dirty="0" err="1">
                <a:latin typeface="Consolas" pitchFamily="49" charset="0"/>
              </a:rPr>
              <a:t>b,e</a:t>
            </a:r>
            <a:endParaRPr lang="de-DE" dirty="0">
              <a:latin typeface="Consolas" pitchFamily="49" charset="0"/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7000892" y="4468043"/>
            <a:ext cx="792163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>
                <a:latin typeface="Consolas" pitchFamily="49" charset="0"/>
              </a:rPr>
              <a:t>b,e</a:t>
            </a:r>
          </a:p>
          <a:p>
            <a:pPr>
              <a:spcBef>
                <a:spcPct val="50000"/>
              </a:spcBef>
            </a:pPr>
            <a:r>
              <a:rPr lang="de-DE">
                <a:latin typeface="Consolas" pitchFamily="49" charset="0"/>
              </a:rPr>
              <a:t>c,e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1428728" y="6065837"/>
            <a:ext cx="1152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de-DE" sz="1600" dirty="0">
                <a:latin typeface="Consolas" pitchFamily="49" charset="0"/>
              </a:rPr>
              <a:t>q(</a:t>
            </a:r>
            <a:r>
              <a:rPr lang="de-DE" sz="1600" dirty="0" err="1">
                <a:latin typeface="Consolas" pitchFamily="49" charset="0"/>
              </a:rPr>
              <a:t>b,f</a:t>
            </a:r>
            <a:r>
              <a:rPr lang="de-DE" sz="1600" dirty="0">
                <a:latin typeface="Consolas" pitchFamily="49" charset="0"/>
              </a:rPr>
              <a:t>).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de-DE" sz="1600" dirty="0">
                <a:latin typeface="Consolas" pitchFamily="49" charset="0"/>
              </a:rPr>
              <a:t>q(</a:t>
            </a:r>
            <a:r>
              <a:rPr lang="de-DE" sz="1600" dirty="0" err="1">
                <a:latin typeface="Consolas" pitchFamily="49" charset="0"/>
              </a:rPr>
              <a:t>e,g</a:t>
            </a:r>
            <a:r>
              <a:rPr lang="de-DE" sz="1600" dirty="0">
                <a:latin typeface="Consolas" pitchFamily="49" charset="0"/>
              </a:rPr>
              <a:t>).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500034" y="5280019"/>
            <a:ext cx="2592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Program: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94874" y="1368867"/>
            <a:ext cx="1285884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de-DE" sz="2400" dirty="0" smtClean="0">
                <a:latin typeface="Courier New" pitchFamily="49" charset="0"/>
              </a:rPr>
              <a:t>q(Z</a:t>
            </a:r>
            <a:r>
              <a:rPr lang="de-DE" sz="2400" dirty="0">
                <a:latin typeface="Courier New" pitchFamily="49" charset="0"/>
              </a:rPr>
              <a:t>,_)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857356" y="1357298"/>
            <a:ext cx="142876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de-DE" sz="2400" dirty="0" smtClean="0">
                <a:latin typeface="Consolas" pitchFamily="49" charset="0"/>
              </a:rPr>
              <a:t>q(Y,_)</a:t>
            </a:r>
            <a:endParaRPr lang="de-DE" sz="2400" dirty="0">
              <a:latin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166114" y="1368867"/>
            <a:ext cx="1371584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de-DE" sz="2400" dirty="0" smtClean="0">
                <a:latin typeface="Courier New" pitchFamily="49" charset="0"/>
              </a:rPr>
              <a:t>p(Y,Z)</a:t>
            </a:r>
            <a:endParaRPr lang="de-DE" sz="2400" dirty="0">
              <a:latin typeface="Courier New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665916" y="1368867"/>
            <a:ext cx="142876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de-DE" sz="2400" dirty="0" smtClean="0">
                <a:latin typeface="Courier New" pitchFamily="49" charset="0"/>
              </a:rPr>
              <a:t>p(X,Y)</a:t>
            </a:r>
            <a:endParaRPr lang="de-DE" sz="2400" dirty="0">
              <a:latin typeface="Courier New" pitchFamily="49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737618" y="2797627"/>
            <a:ext cx="15716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 dirty="0" err="1" smtClean="0">
                <a:latin typeface="Consolas" pitchFamily="49" charset="0"/>
              </a:rPr>
              <a:t>pq</a:t>
            </a:r>
            <a:r>
              <a:rPr lang="de-DE" sz="2400" dirty="0" smtClean="0">
                <a:latin typeface="Consolas" pitchFamily="49" charset="0"/>
              </a:rPr>
              <a:t>(Y,Z</a:t>
            </a:r>
            <a:r>
              <a:rPr lang="de-DE" sz="2400" dirty="0">
                <a:latin typeface="Consolas" pitchFamily="49" charset="0"/>
              </a:rPr>
              <a:t>)</a:t>
            </a:r>
          </a:p>
        </p:txBody>
      </p:sp>
      <p:cxnSp>
        <p:nvCxnSpPr>
          <p:cNvPr id="26" name="Gerade Verbindung mit Pfeil 25"/>
          <p:cNvCxnSpPr>
            <a:stCxn id="57349" idx="2"/>
            <a:endCxn id="57350" idx="0"/>
          </p:cNvCxnSpPr>
          <p:nvPr/>
        </p:nvCxnSpPr>
        <p:spPr>
          <a:xfrm rot="16200000" flipH="1">
            <a:off x="197201" y="2865828"/>
            <a:ext cx="2489221" cy="4945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1" idx="2"/>
            <a:endCxn id="57350" idx="0"/>
          </p:cNvCxnSpPr>
          <p:nvPr/>
        </p:nvCxnSpPr>
        <p:spPr>
          <a:xfrm rot="5400000">
            <a:off x="885791" y="2671748"/>
            <a:ext cx="2489221" cy="8826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3" idx="2"/>
            <a:endCxn id="57351" idx="0"/>
          </p:cNvCxnSpPr>
          <p:nvPr/>
        </p:nvCxnSpPr>
        <p:spPr>
          <a:xfrm rot="16200000" flipH="1">
            <a:off x="4684570" y="2575767"/>
            <a:ext cx="2508262" cy="11168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2" idx="2"/>
            <a:endCxn id="24" idx="0"/>
          </p:cNvCxnSpPr>
          <p:nvPr/>
        </p:nvCxnSpPr>
        <p:spPr>
          <a:xfrm rot="16200000" flipH="1">
            <a:off x="6728879" y="2003069"/>
            <a:ext cx="917585" cy="671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0" idx="2"/>
            <a:endCxn id="24" idx="0"/>
          </p:cNvCxnSpPr>
          <p:nvPr/>
        </p:nvCxnSpPr>
        <p:spPr>
          <a:xfrm rot="5400000">
            <a:off x="7421834" y="1981644"/>
            <a:ext cx="917585" cy="7143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4" idx="2"/>
            <a:endCxn id="57351" idx="0"/>
          </p:cNvCxnSpPr>
          <p:nvPr/>
        </p:nvCxnSpPr>
        <p:spPr>
          <a:xfrm rot="5400000">
            <a:off x="6445766" y="3310634"/>
            <a:ext cx="1129012" cy="102632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000364" y="2967845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e-DE" sz="2400" dirty="0">
                <a:latin typeface="Courier New" pitchFamily="49" charset="0"/>
              </a:rPr>
              <a:t> </a:t>
            </a:r>
            <a:r>
              <a:rPr lang="de-DE" sz="2400" dirty="0" err="1">
                <a:latin typeface="Courier New" pitchFamily="49" charset="0"/>
              </a:rPr>
              <a:t>pq</a:t>
            </a:r>
            <a:r>
              <a:rPr lang="de-DE" sz="2400" dirty="0">
                <a:latin typeface="Courier New" pitchFamily="49" charset="0"/>
              </a:rPr>
              <a:t>(V</a:t>
            </a:r>
            <a:r>
              <a:rPr lang="de-DE" sz="2400" baseline="-25000" dirty="0">
                <a:latin typeface="Courier New" pitchFamily="49" charset="0"/>
              </a:rPr>
              <a:t>1</a:t>
            </a:r>
            <a:r>
              <a:rPr lang="de-DE" sz="2400" dirty="0">
                <a:latin typeface="Courier New" pitchFamily="49" charset="0"/>
              </a:rPr>
              <a:t>,V</a:t>
            </a:r>
            <a:r>
              <a:rPr lang="de-DE" sz="2400" baseline="-25000" dirty="0">
                <a:latin typeface="Courier New" pitchFamily="49" charset="0"/>
              </a:rPr>
              <a:t>2</a:t>
            </a:r>
            <a:r>
              <a:rPr lang="de-DE" sz="2400" dirty="0">
                <a:latin typeface="Courier New" pitchFamily="49" charset="0"/>
              </a:rPr>
              <a:t>,V</a:t>
            </a:r>
            <a:r>
              <a:rPr lang="de-DE" sz="2400" baseline="-25000" dirty="0">
                <a:latin typeface="Courier New" pitchFamily="49" charset="0"/>
              </a:rPr>
              <a:t>3</a:t>
            </a:r>
            <a:r>
              <a:rPr lang="de-DE" sz="2400" dirty="0">
                <a:latin typeface="Courier New" pitchFamily="49" charset="0"/>
              </a:rPr>
              <a:t>)</a:t>
            </a:r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3000364" y="2823383"/>
            <a:ext cx="2447925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Consolas" pitchFamily="49" charset="0"/>
            </a:endParaRPr>
          </a:p>
        </p:txBody>
      </p:sp>
      <p:cxnSp>
        <p:nvCxnSpPr>
          <p:cNvPr id="33" name="Gerade Verbindung mit Pfeil 32"/>
          <p:cNvCxnSpPr>
            <a:stCxn id="22" idx="2"/>
            <a:endCxn id="31" idx="0"/>
          </p:cNvCxnSpPr>
          <p:nvPr/>
        </p:nvCxnSpPr>
        <p:spPr>
          <a:xfrm rot="5400000">
            <a:off x="5066447" y="1037923"/>
            <a:ext cx="943341" cy="262757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0" idx="2"/>
            <a:endCxn id="31" idx="0"/>
          </p:cNvCxnSpPr>
          <p:nvPr/>
        </p:nvCxnSpPr>
        <p:spPr>
          <a:xfrm rot="5400000">
            <a:off x="5759402" y="344968"/>
            <a:ext cx="943341" cy="401348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1" idx="4"/>
            <a:endCxn id="57350" idx="3"/>
          </p:cNvCxnSpPr>
          <p:nvPr/>
        </p:nvCxnSpPr>
        <p:spPr>
          <a:xfrm rot="5400000">
            <a:off x="2780086" y="3142053"/>
            <a:ext cx="1042186" cy="184629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1" idx="4"/>
            <a:endCxn id="57351" idx="1"/>
          </p:cNvCxnSpPr>
          <p:nvPr/>
        </p:nvCxnSpPr>
        <p:spPr>
          <a:xfrm rot="16200000" flipH="1">
            <a:off x="4489749" y="3278686"/>
            <a:ext cx="1072796" cy="160364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116731" y="2023353"/>
            <a:ext cx="6110803" cy="44552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 rot="20714913">
            <a:off x="4078540" y="1151970"/>
            <a:ext cx="5025089" cy="21207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82634"/>
          </a:xfrm>
        </p:spPr>
        <p:txBody>
          <a:bodyPr>
            <a:normAutofit fontScale="90000"/>
          </a:bodyPr>
          <a:lstStyle/>
          <a:p>
            <a:r>
              <a:rPr lang="de-DE" sz="3200" dirty="0" err="1"/>
              <a:t>Rete</a:t>
            </a:r>
            <a:r>
              <a:rPr lang="de-DE" sz="3200" dirty="0"/>
              <a:t> </a:t>
            </a:r>
            <a:r>
              <a:rPr lang="de-DE" sz="3200" dirty="0" err="1"/>
              <a:t>network</a:t>
            </a:r>
            <a:r>
              <a:rPr lang="de-DE" sz="3200" dirty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>
                <a:latin typeface="Consolas" pitchFamily="49" charset="0"/>
              </a:rPr>
              <a:t>grandParentOf</a:t>
            </a:r>
            <a:r>
              <a:rPr lang="de-DE" sz="2000" dirty="0">
                <a:latin typeface="Consolas" pitchFamily="49" charset="0"/>
              </a:rPr>
              <a:t>(X,Y) :- </a:t>
            </a:r>
            <a:r>
              <a:rPr lang="de-DE" sz="2000" dirty="0" err="1">
                <a:latin typeface="Consolas" pitchFamily="49" charset="0"/>
              </a:rPr>
              <a:t>border</a:t>
            </a:r>
            <a:r>
              <a:rPr lang="de-DE" sz="2000" dirty="0">
                <a:latin typeface="Consolas" pitchFamily="49" charset="0"/>
              </a:rPr>
              <a:t>(X,Z), </a:t>
            </a:r>
            <a:r>
              <a:rPr lang="de-DE" sz="2000" dirty="0" err="1">
                <a:latin typeface="Consolas" pitchFamily="49" charset="0"/>
              </a:rPr>
              <a:t>border</a:t>
            </a:r>
            <a:r>
              <a:rPr lang="de-DE" sz="2000" dirty="0">
                <a:latin typeface="Consolas" pitchFamily="49" charset="0"/>
              </a:rPr>
              <a:t>(Z,Y).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41297" y="3508368"/>
            <a:ext cx="1439863" cy="147637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de-DE"/>
          </a:p>
          <a:p>
            <a:pPr algn="ctr">
              <a:spcBef>
                <a:spcPct val="50000"/>
              </a:spcBef>
            </a:pPr>
            <a:r>
              <a:rPr lang="de-DE"/>
              <a:t>Working Memory</a:t>
            </a:r>
          </a:p>
          <a:p>
            <a:pPr algn="ctr">
              <a:spcBef>
                <a:spcPct val="50000"/>
              </a:spcBef>
            </a:pPr>
            <a:endParaRPr lang="de-DE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7370771" y="1136640"/>
            <a:ext cx="1366838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7586671" y="1208077"/>
            <a:ext cx="9667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CTN</a:t>
            </a:r>
          </a:p>
          <a:p>
            <a:pPr algn="ctr"/>
            <a:r>
              <a:rPr lang="el-GR">
                <a:cs typeface="Arial" charset="0"/>
              </a:rPr>
              <a:t>α</a:t>
            </a:r>
            <a:r>
              <a:rPr lang="de-DE">
                <a:cs typeface="Arial" charset="0"/>
              </a:rPr>
              <a:t>-</a:t>
            </a:r>
            <a:r>
              <a:rPr lang="de-DE"/>
              <a:t>dummy</a:t>
            </a:r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5641984" y="1928802"/>
            <a:ext cx="1366837" cy="5762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857884" y="2000240"/>
            <a:ext cx="9667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CTN</a:t>
            </a:r>
          </a:p>
          <a:p>
            <a:pPr algn="ctr"/>
            <a:r>
              <a:rPr lang="de-DE">
                <a:cs typeface="Arial" charset="0"/>
              </a:rPr>
              <a:t>border</a:t>
            </a:r>
            <a:endParaRPr lang="de-DE"/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3157523" y="3581393"/>
            <a:ext cx="1366837" cy="5762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3357548" y="3652831"/>
            <a:ext cx="9667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JN</a:t>
            </a:r>
          </a:p>
          <a:p>
            <a:pPr algn="ctr"/>
            <a:r>
              <a:rPr lang="de-DE">
                <a:cs typeface="Arial" charset="0"/>
              </a:rPr>
              <a:t>no test</a:t>
            </a:r>
            <a:endParaRPr lang="de-DE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4157647" y="5237156"/>
            <a:ext cx="1366838" cy="576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4357672" y="5308593"/>
            <a:ext cx="9667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JN</a:t>
            </a:r>
          </a:p>
        </p:txBody>
      </p: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2644760" y="5813418"/>
            <a:ext cx="1366837" cy="57626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2860660" y="5884856"/>
            <a:ext cx="9667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PN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4445803" y="2790815"/>
            <a:ext cx="131127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cs typeface="Arial" charset="0"/>
              </a:rPr>
              <a:t>α</a:t>
            </a:r>
            <a:r>
              <a:rPr lang="de-DE">
                <a:cs typeface="Arial" charset="0"/>
              </a:rPr>
              <a:t>-memory</a:t>
            </a:r>
            <a:endParaRPr lang="el-GR">
              <a:cs typeface="Arial" charset="0"/>
            </a:endParaRP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2357422" y="2500306"/>
            <a:ext cx="1311275" cy="78898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β</a:t>
            </a:r>
            <a:r>
              <a:rPr lang="de-DE">
                <a:cs typeface="Arial" charset="0"/>
              </a:rPr>
              <a:t>-memory</a:t>
            </a:r>
          </a:p>
          <a:p>
            <a:pPr>
              <a:spcBef>
                <a:spcPct val="50000"/>
              </a:spcBef>
            </a:pPr>
            <a:r>
              <a:rPr lang="el-GR">
                <a:cs typeface="Arial" charset="0"/>
              </a:rPr>
              <a:t>β</a:t>
            </a:r>
            <a:r>
              <a:rPr lang="de-DE">
                <a:cs typeface="Arial" charset="0"/>
              </a:rPr>
              <a:t>-dummy</a:t>
            </a:r>
            <a:endParaRPr lang="el-GR">
              <a:cs typeface="Arial" charset="0"/>
            </a:endParaRP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3185304" y="4516431"/>
            <a:ext cx="1311275" cy="3762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cs typeface="Arial" charset="0"/>
              </a:rPr>
              <a:t>β</a:t>
            </a:r>
            <a:r>
              <a:rPr lang="de-DE" dirty="0">
                <a:cs typeface="Arial" charset="0"/>
              </a:rPr>
              <a:t>-memory</a:t>
            </a:r>
            <a:endParaRPr lang="el-GR" dirty="0">
              <a:cs typeface="Arial" charset="0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5101440" y="3151177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6275241" y="4630366"/>
            <a:ext cx="266293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CTN: </a:t>
            </a:r>
            <a:r>
              <a:rPr lang="de-DE" dirty="0" err="1"/>
              <a:t>contant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>
              <a:spcBef>
                <a:spcPct val="50000"/>
              </a:spcBef>
            </a:pPr>
            <a:r>
              <a:rPr lang="de-DE" dirty="0"/>
              <a:t>JN: </a:t>
            </a:r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>
              <a:spcBef>
                <a:spcPct val="50000"/>
              </a:spcBef>
            </a:pPr>
            <a:r>
              <a:rPr lang="de-DE" dirty="0"/>
              <a:t>PN: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>
              <a:spcBef>
                <a:spcPct val="50000"/>
              </a:spcBef>
            </a:pPr>
            <a:r>
              <a:rPr lang="de-DE" dirty="0"/>
              <a:t>WME: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mem</a:t>
            </a:r>
            <a:r>
              <a:rPr lang="de-DE" dirty="0"/>
              <a:t>. </a:t>
            </a:r>
            <a:r>
              <a:rPr lang="de-DE" dirty="0" err="1"/>
              <a:t>el</a:t>
            </a:r>
            <a:r>
              <a:rPr lang="de-DE" dirty="0"/>
              <a:t>.</a:t>
            </a:r>
          </a:p>
        </p:txBody>
      </p:sp>
      <p:cxnSp>
        <p:nvCxnSpPr>
          <p:cNvPr id="74788" name="AutoShape 36"/>
          <p:cNvCxnSpPr>
            <a:cxnSpLocks noChangeShapeType="1"/>
            <a:stCxn id="74771" idx="2"/>
            <a:endCxn id="74763" idx="1"/>
          </p:cNvCxnSpPr>
          <p:nvPr/>
        </p:nvCxnSpPr>
        <p:spPr bwMode="auto">
          <a:xfrm rot="16200000" flipH="1">
            <a:off x="2997130" y="3305223"/>
            <a:ext cx="376492" cy="344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89" name="AutoShape 37"/>
          <p:cNvCxnSpPr>
            <a:cxnSpLocks noChangeShapeType="1"/>
            <a:stCxn id="74757" idx="3"/>
            <a:endCxn id="74761" idx="7"/>
          </p:cNvCxnSpPr>
          <p:nvPr/>
        </p:nvCxnSpPr>
        <p:spPr bwMode="auto">
          <a:xfrm flipH="1">
            <a:off x="6808796" y="1628765"/>
            <a:ext cx="76200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0" name="AutoShape 38"/>
          <p:cNvCxnSpPr>
            <a:cxnSpLocks noChangeShapeType="1"/>
            <a:stCxn id="74761" idx="3"/>
            <a:endCxn id="74770" idx="0"/>
          </p:cNvCxnSpPr>
          <p:nvPr/>
        </p:nvCxnSpPr>
        <p:spPr bwMode="auto">
          <a:xfrm rot="5400000">
            <a:off x="5286726" y="2235388"/>
            <a:ext cx="370142" cy="740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1" name="AutoShape 39"/>
          <p:cNvCxnSpPr>
            <a:cxnSpLocks noChangeShapeType="1"/>
            <a:stCxn id="74770" idx="2"/>
            <a:endCxn id="74763" idx="7"/>
          </p:cNvCxnSpPr>
          <p:nvPr/>
        </p:nvCxnSpPr>
        <p:spPr bwMode="auto">
          <a:xfrm rot="5400000">
            <a:off x="4463450" y="3027793"/>
            <a:ext cx="498733" cy="777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2" name="AutoShape 40"/>
          <p:cNvCxnSpPr>
            <a:cxnSpLocks noChangeShapeType="1"/>
            <a:stCxn id="74763" idx="4"/>
            <a:endCxn id="74772" idx="0"/>
          </p:cNvCxnSpPr>
          <p:nvPr/>
        </p:nvCxnSpPr>
        <p:spPr bwMode="auto">
          <a:xfrm rot="5400000">
            <a:off x="3661555" y="4337043"/>
            <a:ext cx="3587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3" name="AutoShape 41"/>
          <p:cNvCxnSpPr>
            <a:cxnSpLocks noChangeShapeType="1"/>
            <a:stCxn id="74772" idx="2"/>
            <a:endCxn id="74765" idx="1"/>
          </p:cNvCxnSpPr>
          <p:nvPr/>
        </p:nvCxnSpPr>
        <p:spPr bwMode="auto">
          <a:xfrm rot="16200000" flipH="1">
            <a:off x="3884939" y="4848671"/>
            <a:ext cx="428880" cy="5168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4" name="AutoShape 42"/>
          <p:cNvCxnSpPr>
            <a:cxnSpLocks noChangeShapeType="1"/>
            <a:stCxn id="74770" idx="2"/>
            <a:endCxn id="74765" idx="0"/>
          </p:cNvCxnSpPr>
          <p:nvPr/>
        </p:nvCxnSpPr>
        <p:spPr bwMode="auto">
          <a:xfrm rot="5400000">
            <a:off x="3936202" y="4071917"/>
            <a:ext cx="2070104" cy="2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5" name="AutoShape 43"/>
          <p:cNvCxnSpPr>
            <a:cxnSpLocks noChangeShapeType="1"/>
            <a:stCxn id="74765" idx="3"/>
            <a:endCxn id="74767" idx="7"/>
          </p:cNvCxnSpPr>
          <p:nvPr/>
        </p:nvCxnSpPr>
        <p:spPr bwMode="auto">
          <a:xfrm rot="5400000">
            <a:off x="4000230" y="5540224"/>
            <a:ext cx="168784" cy="54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796" name="AutoShape 44"/>
          <p:cNvCxnSpPr>
            <a:cxnSpLocks noChangeShapeType="1"/>
            <a:stCxn id="74767" idx="2"/>
            <a:endCxn id="74756" idx="2"/>
          </p:cNvCxnSpPr>
          <p:nvPr/>
        </p:nvCxnSpPr>
        <p:spPr bwMode="auto">
          <a:xfrm rot="10800000">
            <a:off x="1062022" y="4984743"/>
            <a:ext cx="1582738" cy="1117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4797" name="AutoShape 45"/>
          <p:cNvCxnSpPr>
            <a:cxnSpLocks noChangeShapeType="1"/>
            <a:stCxn id="74756" idx="0"/>
            <a:endCxn id="74757" idx="2"/>
          </p:cNvCxnSpPr>
          <p:nvPr/>
        </p:nvCxnSpPr>
        <p:spPr bwMode="auto">
          <a:xfrm rot="5400000" flipH="1" flipV="1">
            <a:off x="3174202" y="-688201"/>
            <a:ext cx="2083597" cy="630954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798" name="Text Box 46"/>
          <p:cNvSpPr txBox="1">
            <a:spLocks noChangeArrowheads="1"/>
          </p:cNvSpPr>
          <p:nvPr/>
        </p:nvSpPr>
        <p:spPr bwMode="auto">
          <a:xfrm>
            <a:off x="1204897" y="5524493"/>
            <a:ext cx="647700" cy="3143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 b="1"/>
              <a:t>WME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143768" y="207167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alpha</a:t>
            </a:r>
            <a:r>
              <a:rPr lang="de-DE" b="1" dirty="0" smtClean="0"/>
              <a:t> </a:t>
            </a:r>
            <a:br>
              <a:rPr lang="de-DE" b="1" dirty="0" smtClean="0"/>
            </a:br>
            <a:r>
              <a:rPr lang="de-DE" b="1" dirty="0" err="1" smtClean="0"/>
              <a:t>part</a:t>
            </a:r>
            <a:endParaRPr lang="de-DE" b="1" dirty="0" smtClean="0"/>
          </a:p>
        </p:txBody>
      </p:sp>
      <p:sp>
        <p:nvSpPr>
          <p:cNvPr id="39" name="Textfeld 38"/>
          <p:cNvSpPr txBox="1"/>
          <p:nvPr/>
        </p:nvSpPr>
        <p:spPr>
          <a:xfrm>
            <a:off x="5143504" y="407194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beta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part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Adaption </a:t>
            </a:r>
            <a:r>
              <a:rPr lang="de-DE" sz="3200" dirty="0" err="1"/>
              <a:t>to</a:t>
            </a:r>
            <a:r>
              <a:rPr lang="de-DE" sz="3200" dirty="0"/>
              <a:t> F-</a:t>
            </a:r>
            <a:r>
              <a:rPr lang="de-DE" sz="3200" dirty="0" err="1"/>
              <a:t>Logic</a:t>
            </a:r>
            <a:endParaRPr lang="de-DE" sz="32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Florid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all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Immediate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facts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considered</a:t>
            </a:r>
            <a:endParaRPr lang="de-DE" dirty="0" smtClean="0"/>
          </a:p>
          <a:p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all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facts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passing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down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(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stratification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r>
              <a:rPr lang="de-DE" dirty="0" smtClean="0"/>
              <a:t>Re-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beta</a:t>
            </a:r>
            <a:r>
              <a:rPr lang="de-DE" dirty="0" smtClean="0"/>
              <a:t> </a:t>
            </a:r>
            <a:r>
              <a:rPr lang="de-DE" dirty="0" err="1" smtClean="0"/>
              <a:t>memories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1143000"/>
          </a:xfrm>
        </p:spPr>
        <p:txBody>
          <a:bodyPr/>
          <a:lstStyle/>
          <a:p>
            <a:r>
              <a:rPr lang="de-DE" dirty="0" smtClean="0"/>
              <a:t>Benchmarks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42910" y="1447800"/>
            <a:ext cx="8215370" cy="498159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semi-naive </a:t>
            </a:r>
            <a:r>
              <a:rPr lang="de-DE" dirty="0" err="1" smtClean="0"/>
              <a:t>evaluation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wrote</a:t>
            </a:r>
            <a:r>
              <a:rPr lang="de-DE" dirty="0" smtClean="0"/>
              <a:t> a non-</a:t>
            </a:r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 smtClean="0"/>
          </a:p>
          <a:p>
            <a:pPr lvl="1" defTabSz="641350">
              <a:lnSpc>
                <a:spcPct val="90000"/>
              </a:lnSpc>
            </a:pPr>
            <a:r>
              <a:rPr lang="de-DE" dirty="0" smtClean="0"/>
              <a:t>in a </a:t>
            </a:r>
            <a:r>
              <a:rPr lang="de-DE" dirty="0" err="1" smtClean="0">
                <a:solidFill>
                  <a:srgbClr val="FF0000"/>
                </a:solidFill>
              </a:rPr>
              <a:t>short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, e.g.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>
                <a:latin typeface="Consolas" pitchFamily="49" charset="0"/>
              </a:rPr>
              <a:t>grandParentOf</a:t>
            </a:r>
            <a:r>
              <a:rPr lang="de-DE" sz="2000" dirty="0" smtClean="0">
                <a:latin typeface="Consolas" pitchFamily="49" charset="0"/>
              </a:rPr>
              <a:t>(X,Y)		:- </a:t>
            </a:r>
            <a:r>
              <a:rPr lang="de-DE" sz="2000" dirty="0" err="1" smtClean="0">
                <a:latin typeface="Consolas" pitchFamily="49" charset="0"/>
              </a:rPr>
              <a:t>border</a:t>
            </a:r>
            <a:r>
              <a:rPr lang="de-DE" sz="2000" dirty="0" smtClean="0">
                <a:latin typeface="Consolas" pitchFamily="49" charset="0"/>
              </a:rPr>
              <a:t>(X,Z), </a:t>
            </a:r>
            <a:r>
              <a:rPr lang="de-DE" sz="2000" dirty="0" err="1" smtClean="0">
                <a:latin typeface="Consolas" pitchFamily="49" charset="0"/>
              </a:rPr>
              <a:t>border</a:t>
            </a:r>
            <a:r>
              <a:rPr lang="de-DE" sz="2000" dirty="0" smtClean="0">
                <a:latin typeface="Consolas" pitchFamily="49" charset="0"/>
              </a:rPr>
              <a:t>(Z,Y).</a:t>
            </a:r>
            <a:br>
              <a:rPr lang="de-DE" sz="2000" dirty="0" smtClean="0">
                <a:latin typeface="Consolas" pitchFamily="49" charset="0"/>
              </a:rPr>
            </a:br>
            <a:r>
              <a:rPr lang="de-DE" sz="2000" dirty="0" err="1" smtClean="0">
                <a:latin typeface="Consolas" pitchFamily="49" charset="0"/>
              </a:rPr>
              <a:t>grandGrandParentOf</a:t>
            </a:r>
            <a:r>
              <a:rPr lang="de-DE" sz="2000" dirty="0" smtClean="0">
                <a:latin typeface="Consolas" pitchFamily="49" charset="0"/>
              </a:rPr>
              <a:t>(X,Y)	:- </a:t>
            </a:r>
            <a:r>
              <a:rPr lang="de-DE" sz="2000" b="1" dirty="0" err="1" smtClean="0">
                <a:solidFill>
                  <a:srgbClr val="00B0F0"/>
                </a:solidFill>
                <a:latin typeface="Consolas" pitchFamily="49" charset="0"/>
              </a:rPr>
              <a:t>grandParentOf</a:t>
            </a:r>
            <a:r>
              <a:rPr lang="de-DE" sz="2000" b="1" dirty="0" smtClean="0">
                <a:solidFill>
                  <a:srgbClr val="00B0F0"/>
                </a:solidFill>
                <a:latin typeface="Consolas" pitchFamily="49" charset="0"/>
              </a:rPr>
              <a:t>(X,Z)</a:t>
            </a:r>
            <a:r>
              <a:rPr lang="de-DE" sz="2000" dirty="0" smtClean="0">
                <a:latin typeface="Consolas" pitchFamily="49" charset="0"/>
              </a:rPr>
              <a:t>, 							   </a:t>
            </a:r>
            <a:r>
              <a:rPr lang="de-DE" sz="2000" dirty="0" err="1" smtClean="0">
                <a:latin typeface="Consolas" pitchFamily="49" charset="0"/>
              </a:rPr>
              <a:t>border</a:t>
            </a:r>
            <a:r>
              <a:rPr lang="de-DE" sz="2000" dirty="0" smtClean="0">
                <a:latin typeface="Consolas" pitchFamily="49" charset="0"/>
              </a:rPr>
              <a:t>(Z,Y).</a:t>
            </a:r>
            <a:br>
              <a:rPr lang="de-DE" sz="2000" dirty="0" smtClean="0">
                <a:latin typeface="Consolas" pitchFamily="49" charset="0"/>
              </a:rPr>
            </a:br>
            <a:endParaRPr lang="de-DE" dirty="0" smtClean="0">
              <a:latin typeface="Consolas" pitchFamily="49" charset="0"/>
            </a:endParaRPr>
          </a:p>
          <a:p>
            <a:pPr lvl="1">
              <a:lnSpc>
                <a:spcPct val="90000"/>
              </a:lnSpc>
            </a:pPr>
            <a:r>
              <a:rPr lang="de-DE" dirty="0" err="1" smtClean="0"/>
              <a:t>and</a:t>
            </a:r>
            <a:r>
              <a:rPr lang="de-DE" dirty="0" smtClean="0"/>
              <a:t> in a </a:t>
            </a:r>
            <a:r>
              <a:rPr lang="de-DE" dirty="0" err="1" smtClean="0">
                <a:solidFill>
                  <a:srgbClr val="FF0000"/>
                </a:solidFill>
              </a:rPr>
              <a:t>long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redundancies</a:t>
            </a:r>
            <a:r>
              <a:rPr lang="de-DE" dirty="0" smtClean="0"/>
              <a:t>, e.g.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>
                <a:latin typeface="Consolas" pitchFamily="49" charset="0"/>
              </a:rPr>
              <a:t>grandParentOf</a:t>
            </a:r>
            <a:r>
              <a:rPr lang="de-DE" sz="2000" dirty="0" smtClean="0">
                <a:latin typeface="Consolas" pitchFamily="49" charset="0"/>
              </a:rPr>
              <a:t>(X,Y)      :- </a:t>
            </a:r>
            <a:r>
              <a:rPr lang="de-DE" sz="2000" dirty="0" err="1" smtClean="0">
                <a:latin typeface="Consolas" pitchFamily="49" charset="0"/>
              </a:rPr>
              <a:t>border</a:t>
            </a:r>
            <a:r>
              <a:rPr lang="de-DE" sz="2000" dirty="0" smtClean="0">
                <a:latin typeface="Consolas" pitchFamily="49" charset="0"/>
              </a:rPr>
              <a:t>(X,Z), </a:t>
            </a:r>
            <a:r>
              <a:rPr lang="de-DE" sz="2000" dirty="0" err="1" smtClean="0">
                <a:latin typeface="Consolas" pitchFamily="49" charset="0"/>
              </a:rPr>
              <a:t>border</a:t>
            </a:r>
            <a:r>
              <a:rPr lang="de-DE" sz="2000" dirty="0" smtClean="0">
                <a:latin typeface="Consolas" pitchFamily="49" charset="0"/>
              </a:rPr>
              <a:t>(Z,Y).</a:t>
            </a:r>
            <a:br>
              <a:rPr lang="de-DE" sz="2000" dirty="0" smtClean="0">
                <a:latin typeface="Consolas" pitchFamily="49" charset="0"/>
              </a:rPr>
            </a:br>
            <a:r>
              <a:rPr lang="de-DE" sz="2000" dirty="0" err="1" smtClean="0">
                <a:latin typeface="Consolas" pitchFamily="49" charset="0"/>
              </a:rPr>
              <a:t>grandGrandParentOf</a:t>
            </a:r>
            <a:r>
              <a:rPr lang="de-DE" sz="2000" dirty="0" smtClean="0">
                <a:latin typeface="Consolas" pitchFamily="49" charset="0"/>
              </a:rPr>
              <a:t>(X,Y) :- </a:t>
            </a:r>
            <a:r>
              <a:rPr lang="de-DE" sz="2000" b="1" dirty="0" err="1" smtClean="0">
                <a:solidFill>
                  <a:srgbClr val="00B0F0"/>
                </a:solidFill>
                <a:latin typeface="Consolas" pitchFamily="49" charset="0"/>
              </a:rPr>
              <a:t>border</a:t>
            </a:r>
            <a:r>
              <a:rPr lang="de-DE" sz="2000" b="1" dirty="0" smtClean="0">
                <a:solidFill>
                  <a:srgbClr val="00B0F0"/>
                </a:solidFill>
                <a:latin typeface="Consolas" pitchFamily="49" charset="0"/>
              </a:rPr>
              <a:t>(X,Z), </a:t>
            </a:r>
            <a:r>
              <a:rPr lang="de-DE" sz="2000" b="1" dirty="0" err="1" smtClean="0">
                <a:solidFill>
                  <a:srgbClr val="00B0F0"/>
                </a:solidFill>
                <a:latin typeface="Consolas" pitchFamily="49" charset="0"/>
              </a:rPr>
              <a:t>border</a:t>
            </a:r>
            <a:r>
              <a:rPr lang="de-DE" sz="2000" b="1" dirty="0" smtClean="0">
                <a:solidFill>
                  <a:srgbClr val="00B0F0"/>
                </a:solidFill>
                <a:latin typeface="Consolas" pitchFamily="49" charset="0"/>
              </a:rPr>
              <a:t>(Z,U)</a:t>
            </a:r>
            <a:r>
              <a:rPr lang="de-DE" sz="2000" dirty="0" smtClean="0">
                <a:latin typeface="Consolas" pitchFamily="49" charset="0"/>
              </a:rPr>
              <a:t>,                    	                         </a:t>
            </a:r>
            <a:r>
              <a:rPr lang="de-DE" sz="2000" dirty="0" err="1" smtClean="0">
                <a:latin typeface="Consolas" pitchFamily="49" charset="0"/>
              </a:rPr>
              <a:t>border</a:t>
            </a:r>
            <a:r>
              <a:rPr lang="de-DE" sz="2000" dirty="0" smtClean="0">
                <a:latin typeface="Consolas" pitchFamily="49" charset="0"/>
              </a:rPr>
              <a:t>(U,Y). </a:t>
            </a:r>
            <a:br>
              <a:rPr lang="de-DE" sz="2000" dirty="0" smtClean="0">
                <a:latin typeface="Consolas" pitchFamily="49" charset="0"/>
              </a:rPr>
            </a:br>
            <a:endParaRPr lang="de-DE" dirty="0" smtClean="0"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de-DE" dirty="0" smtClean="0"/>
              <a:t>As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predicate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B0F0"/>
                </a:solidFill>
              </a:rPr>
              <a:t>border</a:t>
            </a:r>
            <a:r>
              <a:rPr lang="de-DE" dirty="0" smtClean="0">
                <a:solidFill>
                  <a:srgbClr val="00B0F0"/>
                </a:solidFill>
              </a:rPr>
              <a:t>/2</a:t>
            </a:r>
            <a:r>
              <a:rPr lang="de-D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752</Words>
  <Application>Microsoft PowerPoint</Application>
  <PresentationFormat>Bildschirmpräsentation (4:3)</PresentationFormat>
  <Paragraphs>186</Paragraphs>
  <Slides>19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Dactylos</vt:lpstr>
      <vt:lpstr>Adapting the Rete-Algorithm to Evaluate F-Logic Rules</vt:lpstr>
      <vt:lpstr>Overview</vt:lpstr>
      <vt:lpstr>Motivation</vt:lpstr>
      <vt:lpstr>F-logic</vt:lpstr>
      <vt:lpstr>The Rete-Algorithm</vt:lpstr>
      <vt:lpstr>Simplified example</vt:lpstr>
      <vt:lpstr>Rete network for: grandParentOf(X,Y) :- border(X,Z), border(Z,Y).</vt:lpstr>
      <vt:lpstr>Adaption to F-Logic</vt:lpstr>
      <vt:lpstr>Benchmarks</vt:lpstr>
      <vt:lpstr>Input EDB</vt:lpstr>
      <vt:lpstr>Results</vt:lpstr>
      <vt:lpstr>Time differences between the two versions:</vt:lpstr>
      <vt:lpstr>Conclusions</vt:lpstr>
      <vt:lpstr>Thanks for your attention!</vt:lpstr>
      <vt:lpstr>Literature</vt:lpstr>
      <vt:lpstr>Florid example Separating countries in island and midlands</vt:lpstr>
      <vt:lpstr>Implementation in Florid</vt:lpstr>
      <vt:lpstr>Short program version</vt:lpstr>
      <vt:lpstr>Long program version</vt:lpstr>
    </vt:vector>
  </TitlesOfParts>
  <Company>Institut für Informatik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Rule-Evaluation in a Rete-Style</dc:title>
  <dc:creator>Florian Schmedding</dc:creator>
  <cp:keywords>F-Logic, F-Logik, Rete, Evaluation</cp:keywords>
  <cp:lastModifiedBy>Florian Schmedding</cp:lastModifiedBy>
  <cp:revision>86</cp:revision>
  <dcterms:created xsi:type="dcterms:W3CDTF">2007-03-21T09:27:15Z</dcterms:created>
  <dcterms:modified xsi:type="dcterms:W3CDTF">2007-10-25T15:02:50Z</dcterms:modified>
</cp:coreProperties>
</file>