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9"/>
  </p:notesMasterIdLst>
  <p:sldIdLst>
    <p:sldId id="256" r:id="rId2"/>
    <p:sldId id="284" r:id="rId3"/>
    <p:sldId id="260" r:id="rId4"/>
    <p:sldId id="308" r:id="rId5"/>
    <p:sldId id="289" r:id="rId6"/>
    <p:sldId id="285" r:id="rId7"/>
    <p:sldId id="262" r:id="rId8"/>
  </p:sldIdLst>
  <p:sldSz cx="9144000" cy="6858000" type="screen4x3"/>
  <p:notesSz cx="6858000" cy="9144000"/>
  <p:defaultTextStyle>
    <a:defPPr>
      <a:defRPr lang="el-G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33CCFF"/>
  </p:clrMru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Στυλ με θέμα 1 - Έμφαση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DCAF9ED-07DC-4A11-8D7F-57B35C25682E}" styleName="Μεσαίο στυλ 1 - Έμφαση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Στυλ με θέμα 1 - Έμφαση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6" autoAdjust="0"/>
    <p:restoredTop sz="86443" autoAdjust="0"/>
  </p:normalViewPr>
  <p:slideViewPr>
    <p:cSldViewPr>
      <p:cViewPr varScale="1">
        <p:scale>
          <a:sx n="67" d="100"/>
          <a:sy n="67" d="100"/>
        </p:scale>
        <p:origin x="-88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830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84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l-GR" noProof="0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noProof="0" smtClean="0"/>
              <a:t>Δεύτερου επιπέδου</a:t>
            </a:r>
          </a:p>
          <a:p>
            <a:pPr lvl="2"/>
            <a:r>
              <a:rPr lang="el-GR" noProof="0" smtClean="0"/>
              <a:t>Τρίτου επιπέδου</a:t>
            </a:r>
          </a:p>
          <a:p>
            <a:pPr lvl="3"/>
            <a:r>
              <a:rPr lang="el-GR" noProof="0" smtClean="0"/>
              <a:t>Τέταρτου επιπέδου</a:t>
            </a:r>
          </a:p>
          <a:p>
            <a:pPr lvl="4"/>
            <a:r>
              <a:rPr lang="el-GR" noProof="0" smtClean="0"/>
              <a:t>Πέμπτου επιπέδου</a:t>
            </a:r>
          </a:p>
        </p:txBody>
      </p:sp>
      <p:sp>
        <p:nvSpPr>
          <p:cNvPr id="3184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3184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31520C5-B771-433E-8276-149FD5ECE9E9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l-G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9817B6A-2688-4DA9-B822-F78528205D0F}" type="slidenum">
              <a:rPr lang="el-GR" smtClean="0"/>
              <a:pPr/>
              <a:t>2</a:t>
            </a:fld>
            <a:endParaRPr lang="el-GR" smtClean="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l-G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l-G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l-GR" sz="2400">
                <a:latin typeface="Times New Roman" pitchFamily="18" charset="0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0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l-GR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l-GR" sz="2400">
                  <a:latin typeface="Times New Roman" pitchFamily="18" charset="0"/>
                </a:endParaRPr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l-GR"/>
              </a:p>
            </p:txBody>
          </p:sp>
        </p:grpSp>
        <p:grpSp>
          <p:nvGrpSpPr>
            <p:cNvPr id="7" name="Group 8"/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l-GR" sz="2400">
                  <a:latin typeface="Times New Roman" pitchFamily="18" charset="0"/>
                </a:endParaRPr>
              </a:p>
            </p:txBody>
          </p:sp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l-GR"/>
              </a:p>
            </p:txBody>
          </p:sp>
        </p:grpSp>
      </p:grpSp>
      <p:sp>
        <p:nvSpPr>
          <p:cNvPr id="131083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</p:spPr>
        <p:txBody>
          <a:bodyPr/>
          <a:lstStyle>
            <a:lvl1pPr>
              <a:defRPr sz="4800"/>
            </a:lvl1pPr>
          </a:lstStyle>
          <a:p>
            <a:r>
              <a:rPr lang="el-GR"/>
              <a:t>Κάντε κλικ για επεξεργασία του τίτλου</a:t>
            </a:r>
          </a:p>
        </p:txBody>
      </p:sp>
      <p:sp>
        <p:nvSpPr>
          <p:cNvPr id="131084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10A7B1-E26D-40FB-8B39-47784D8418CC}" type="datetime1">
              <a:rPr lang="el-GR"/>
              <a:pPr>
                <a:defRPr/>
              </a:pPr>
              <a:t>18/8/2014</a:t>
            </a:fld>
            <a:endParaRPr lang="el-GR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4455DE-239E-40ED-8655-2F66B8FB1EC8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8D584F-7759-4351-ABF3-C28C9C4A56C1}" type="datetime1">
              <a:rPr lang="el-GR"/>
              <a:pPr>
                <a:defRPr/>
              </a:pPr>
              <a:t>18/8/2014</a:t>
            </a:fld>
            <a:endParaRPr lang="el-GR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83C260-F716-4FA5-90F6-3505D55BD2B4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4653C-9242-4256-8D77-AEFBDBB5203C}" type="datetime1">
              <a:rPr lang="el-GR"/>
              <a:pPr>
                <a:defRPr/>
              </a:pPr>
              <a:t>18/8/2014</a:t>
            </a:fld>
            <a:endParaRPr lang="el-GR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254DC6-CCDC-4353-AC4B-1F901D8B04FE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76800" y="1600200"/>
            <a:ext cx="38100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76800" y="3941763"/>
            <a:ext cx="38100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DF9CDB-339D-42A4-BD35-3FB7AC0B9F3A}" type="datetime1">
              <a:rPr lang="el-GR"/>
              <a:pPr>
                <a:defRPr/>
              </a:pPr>
              <a:t>18/8/2014</a:t>
            </a:fld>
            <a:endParaRPr lang="el-G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CE0997-DF3B-41BD-A053-DADDE19604C7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6F5D17-92DC-4D95-BB64-905AD5524E67}" type="datetime1">
              <a:rPr lang="el-GR"/>
              <a:pPr>
                <a:defRPr/>
              </a:pPr>
              <a:t>18/8/2014</a:t>
            </a:fld>
            <a:endParaRPr lang="el-GR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D6F717-C1BF-4BF8-AA41-58A0DDA951AD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52BD50-B66B-4148-8E76-22B1799E67E7}" type="datetime1">
              <a:rPr lang="el-GR"/>
              <a:pPr>
                <a:defRPr/>
              </a:pPr>
              <a:t>18/8/2014</a:t>
            </a:fld>
            <a:endParaRPr lang="el-GR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BA47DF-D792-4155-A0EC-CE85712B8428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56CA75-E6B1-417A-B1AC-4A94FF099278}" type="datetime1">
              <a:rPr lang="el-GR"/>
              <a:pPr>
                <a:defRPr/>
              </a:pPr>
              <a:t>18/8/2014</a:t>
            </a:fld>
            <a:endParaRPr lang="el-G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2C9D25-18F1-41FA-A789-0340F5D2D6ED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46B0E7-B2E9-4C38-89A2-74254FC2EBBC}" type="datetime1">
              <a:rPr lang="el-GR"/>
              <a:pPr>
                <a:defRPr/>
              </a:pPr>
              <a:t>18/8/2014</a:t>
            </a:fld>
            <a:endParaRPr lang="el-GR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13EA54-1A4D-404C-B046-F5700A61AB90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C0C8AA-3978-47AA-8E9C-CEE39BC232FA}" type="datetime1">
              <a:rPr lang="el-GR"/>
              <a:pPr>
                <a:defRPr/>
              </a:pPr>
              <a:t>18/8/2014</a:t>
            </a:fld>
            <a:endParaRPr lang="el-GR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E447EB-057F-467C-A30E-8A67487D8EDA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5B2FF9-F81B-4B1C-B92D-1FAFA08B22FA}" type="datetime1">
              <a:rPr lang="el-GR"/>
              <a:pPr>
                <a:defRPr/>
              </a:pPr>
              <a:t>18/8/2014</a:t>
            </a:fld>
            <a:endParaRPr lang="el-GR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9E9DBE-A8CC-496C-B960-9A409BB9BA88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89085A-50E4-4CF5-9585-95E391518E5B}" type="datetime1">
              <a:rPr lang="el-GR"/>
              <a:pPr>
                <a:defRPr/>
              </a:pPr>
              <a:t>18/8/2014</a:t>
            </a:fld>
            <a:endParaRPr lang="el-G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8C49FD-B99F-4988-85EF-D8C41AF658FC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l-G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69CB3C-4B4D-467E-B4FB-3CF34CCCAE9D}" type="datetime1">
              <a:rPr lang="el-GR"/>
              <a:pPr>
                <a:defRPr/>
              </a:pPr>
              <a:t>18/8/2014</a:t>
            </a:fld>
            <a:endParaRPr lang="el-G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0430A7-A7BC-46DF-92A4-6C53CD356D1D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130051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l-GR" sz="2400">
                <a:latin typeface="Times New Roman" pitchFamily="18" charset="0"/>
              </a:endParaRPr>
            </a:p>
          </p:txBody>
        </p:sp>
        <p:grpSp>
          <p:nvGrpSpPr>
            <p:cNvPr id="1034" name="Group 4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130053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l-GR" sz="2400">
                  <a:latin typeface="Times New Roman" pitchFamily="18" charset="0"/>
                </a:endParaRPr>
              </a:p>
            </p:txBody>
          </p:sp>
          <p:sp>
            <p:nvSpPr>
              <p:cNvPr id="130054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l-GR"/>
              </a:p>
            </p:txBody>
          </p:sp>
        </p:grpSp>
      </p:grp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l-GR" smtClean="0"/>
              <a:t>Κάντε κλικ για επεξεργασία του τίτλου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</a:p>
        </p:txBody>
      </p:sp>
      <p:sp>
        <p:nvSpPr>
          <p:cNvPr id="130057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fld id="{4184FD15-8491-4261-AD05-BE902FCFA99B}" type="datetime1">
              <a:rPr lang="el-GR"/>
              <a:pPr>
                <a:defRPr/>
              </a:pPr>
              <a:t>18/8/2014</a:t>
            </a:fld>
            <a:endParaRPr lang="el-GR"/>
          </a:p>
        </p:txBody>
      </p:sp>
      <p:sp>
        <p:nvSpPr>
          <p:cNvPr id="130058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13005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F56A4530-6D3D-4835-A075-0D3C16E5EECD}" type="slidenum">
              <a:rPr lang="el-GR"/>
              <a:pPr>
                <a:defRPr/>
              </a:pPr>
              <a:t>‹#›</a:t>
            </a:fld>
            <a:endParaRPr lang="el-GR"/>
          </a:p>
        </p:txBody>
      </p:sp>
      <p:sp>
        <p:nvSpPr>
          <p:cNvPr id="130060" name="Line 12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4" r:id="rId2"/>
    <p:sldLayoutId id="2147483923" r:id="rId3"/>
    <p:sldLayoutId id="2147483922" r:id="rId4"/>
    <p:sldLayoutId id="2147483921" r:id="rId5"/>
    <p:sldLayoutId id="2147483920" r:id="rId6"/>
    <p:sldLayoutId id="2147483919" r:id="rId7"/>
    <p:sldLayoutId id="2147483918" r:id="rId8"/>
    <p:sldLayoutId id="2147483917" r:id="rId9"/>
    <p:sldLayoutId id="2147483916" r:id="rId10"/>
    <p:sldLayoutId id="2147483915" r:id="rId11"/>
    <p:sldLayoutId id="2147483914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26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3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25563" y="693738"/>
            <a:ext cx="7207250" cy="690562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</a:rPr>
              <a:t>RuleML’ 14</a:t>
            </a:r>
            <a:r>
              <a:rPr lang="el-GR" smtClean="0">
                <a:latin typeface="Arial" charset="0"/>
              </a:rPr>
              <a:t/>
            </a:r>
            <a:br>
              <a:rPr lang="el-GR" smtClean="0">
                <a:latin typeface="Arial" charset="0"/>
              </a:rPr>
            </a:br>
            <a:endParaRPr lang="el-GR" smtClean="0">
              <a:latin typeface="Arial" charset="0"/>
            </a:endParaRP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971550" y="1774825"/>
            <a:ext cx="7488238" cy="4173538"/>
          </a:xfrm>
        </p:spPr>
        <p:txBody>
          <a:bodyPr/>
          <a:lstStyle/>
          <a:p>
            <a:pPr marL="0" indent="0" algn="ctr">
              <a:buFont typeface="Wingdings" pitchFamily="2" charset="2"/>
              <a:buNone/>
            </a:pPr>
            <a:r>
              <a:rPr lang="en-US" smtClean="0"/>
              <a:t> </a:t>
            </a:r>
            <a:r>
              <a:rPr lang="en-US" b="1" smtClean="0"/>
              <a:t>Geosocial SPLIS: A Rule-Based Service for context-aware point of interest exploration</a:t>
            </a:r>
            <a:r>
              <a:rPr lang="en-US" smtClean="0"/>
              <a:t> </a:t>
            </a:r>
            <a:endParaRPr lang="en-GB" sz="2600" smtClean="0">
              <a:cs typeface="Times New Roman" pitchFamily="18" charset="0"/>
            </a:endParaRPr>
          </a:p>
          <a:p>
            <a:pPr marL="0" indent="0" algn="ct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200" smtClean="0">
                <a:cs typeface="Times New Roman" pitchFamily="18" charset="0"/>
              </a:rPr>
              <a:t>Iosif Viktoratos</a:t>
            </a:r>
            <a:r>
              <a:rPr lang="en-US" sz="2200" baseline="30000" smtClean="0">
                <a:cs typeface="Times New Roman" pitchFamily="18" charset="0"/>
              </a:rPr>
              <a:t>1</a:t>
            </a:r>
            <a:r>
              <a:rPr lang="en-GB" sz="2200" smtClean="0">
                <a:cs typeface="Times New Roman" pitchFamily="18" charset="0"/>
              </a:rPr>
              <a:t>, Athanasios Tsadiras</a:t>
            </a:r>
            <a:r>
              <a:rPr lang="en-US" sz="2200" baseline="30000" smtClean="0">
                <a:cs typeface="Times New Roman" pitchFamily="18" charset="0"/>
              </a:rPr>
              <a:t>1</a:t>
            </a:r>
            <a:r>
              <a:rPr lang="en-GB" sz="2200" smtClean="0">
                <a:cs typeface="Times New Roman" pitchFamily="18" charset="0"/>
              </a:rPr>
              <a:t>, Nick </a:t>
            </a:r>
            <a:r>
              <a:rPr lang="en-US" sz="2200" smtClean="0">
                <a:cs typeface="Times New Roman" pitchFamily="18" charset="0"/>
              </a:rPr>
              <a:t>Bassiliades</a:t>
            </a:r>
            <a:r>
              <a:rPr lang="en-US" sz="2200" baseline="30000" smtClean="0">
                <a:cs typeface="Times New Roman" pitchFamily="18" charset="0"/>
              </a:rPr>
              <a:t>2</a:t>
            </a:r>
            <a:r>
              <a:rPr lang="en-US" sz="2200" smtClean="0">
                <a:cs typeface="Times New Roman" pitchFamily="18" charset="0"/>
              </a:rPr>
              <a:t>,</a:t>
            </a:r>
            <a:endParaRPr lang="en-US" sz="2200" baseline="30000" smtClean="0">
              <a:cs typeface="Times New Roman" pitchFamily="18" charset="0"/>
            </a:endParaRPr>
          </a:p>
          <a:p>
            <a:pPr marL="0" indent="0" algn="ctr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200" baseline="30000" smtClean="0">
              <a:cs typeface="Times New Roman" pitchFamily="18" charset="0"/>
            </a:endParaRPr>
          </a:p>
          <a:p>
            <a:pPr marL="0" indent="0" algn="ctr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200" baseline="30000" smtClean="0">
              <a:cs typeface="Times New Roman" pitchFamily="18" charset="0"/>
            </a:endParaRPr>
          </a:p>
          <a:p>
            <a:pPr marL="0" indent="0" algn="ct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aseline="30000" smtClean="0">
                <a:cs typeface="Times New Roman" pitchFamily="18" charset="0"/>
              </a:rPr>
              <a:t>1</a:t>
            </a:r>
            <a:r>
              <a:rPr lang="en-GB" sz="2200" smtClean="0">
                <a:cs typeface="Times New Roman" pitchFamily="18" charset="0"/>
              </a:rPr>
              <a:t>Department of Economics</a:t>
            </a:r>
            <a:r>
              <a:rPr lang="en-US" sz="2200" smtClean="0">
                <a:cs typeface="Times New Roman" pitchFamily="18" charset="0"/>
              </a:rPr>
              <a:t>, </a:t>
            </a:r>
            <a:r>
              <a:rPr lang="en-US" sz="2200" baseline="30000" smtClean="0">
                <a:cs typeface="Times New Roman" pitchFamily="18" charset="0"/>
              </a:rPr>
              <a:t>2</a:t>
            </a:r>
            <a:r>
              <a:rPr lang="en-US" sz="2200" smtClean="0">
                <a:cs typeface="Times New Roman" pitchFamily="18" charset="0"/>
              </a:rPr>
              <a:t>Department of Informatics, </a:t>
            </a:r>
          </a:p>
          <a:p>
            <a:pPr marL="0" indent="0" algn="ct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smtClean="0">
                <a:cs typeface="Times New Roman" pitchFamily="18" charset="0"/>
              </a:rPr>
              <a:t>Aristotle University of Thessaloniki</a:t>
            </a:r>
          </a:p>
          <a:p>
            <a:pPr marL="0" indent="0" algn="ct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smtClean="0">
                <a:cs typeface="Times New Roman" pitchFamily="18" charset="0"/>
              </a:rPr>
              <a:t>GR-54124 Thessaloniki, Greece</a:t>
            </a:r>
          </a:p>
          <a:p>
            <a:pPr marL="0" indent="0" algn="ct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smtClean="0">
                <a:cs typeface="Times New Roman" pitchFamily="18" charset="0"/>
              </a:rPr>
              <a:t>{viktorat, tsadiras, nbassili}@auth.gr</a:t>
            </a:r>
            <a:endParaRPr lang="el-GR" sz="2200" smtClean="0"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</a:rPr>
              <a:t>Contents</a:t>
            </a:r>
            <a:endParaRPr lang="el-GR" smtClean="0">
              <a:latin typeface="Arial" charset="0"/>
            </a:endParaRP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1557338"/>
            <a:ext cx="8002587" cy="4530725"/>
          </a:xfrm>
        </p:spPr>
        <p:txBody>
          <a:bodyPr/>
          <a:lstStyle/>
          <a:p>
            <a:pPr eaLnBrk="1" hangingPunct="1">
              <a:buSzTx/>
            </a:pPr>
            <a:r>
              <a:rPr lang="en-US" sz="2600" smtClean="0"/>
              <a:t>The System Geosocial SPLIS</a:t>
            </a:r>
          </a:p>
          <a:p>
            <a:pPr lvl="1" eaLnBrk="1" hangingPunct="1"/>
            <a:r>
              <a:rPr lang="en-US" sz="2200" smtClean="0"/>
              <a:t>Design and General idea</a:t>
            </a:r>
          </a:p>
          <a:p>
            <a:pPr lvl="1" eaLnBrk="1" hangingPunct="1"/>
            <a:r>
              <a:rPr lang="en-US" sz="2200" smtClean="0"/>
              <a:t>Geosocial SPLIS’s Features</a:t>
            </a:r>
          </a:p>
          <a:p>
            <a:pPr lvl="1" eaLnBrk="1" hangingPunct="1"/>
            <a:r>
              <a:rPr lang="en-US" sz="2200" smtClean="0"/>
              <a:t>Geosocial SPLIS’s Architecture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2200" smtClean="0"/>
          </a:p>
          <a:p>
            <a:pPr lvl="1" eaLnBrk="1" hangingPunct="1"/>
            <a:endParaRPr lang="en-US" sz="2200" smtClean="0"/>
          </a:p>
          <a:p>
            <a:pPr lvl="1" eaLnBrk="1" hangingPunct="1">
              <a:buFont typeface="Wingdings" pitchFamily="2" charset="2"/>
              <a:buNone/>
            </a:pPr>
            <a:r>
              <a:rPr lang="en-US" sz="2200" smtClean="0"/>
              <a:t> </a:t>
            </a:r>
          </a:p>
          <a:p>
            <a:pPr eaLnBrk="1" hangingPunct="1"/>
            <a:r>
              <a:rPr lang="en-US" sz="2600" smtClean="0"/>
              <a:t>Demonstration</a:t>
            </a:r>
          </a:p>
        </p:txBody>
      </p:sp>
      <p:sp>
        <p:nvSpPr>
          <p:cNvPr id="17411" name="Θέση αριθμού διαφάνειας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eaLnBrk="0" hangingPunct="0"/>
            <a:fld id="{61AEACAB-E78A-4C29-8DB4-7AB9C76B0D47}" type="slidenum">
              <a:rPr lang="el-GR" smtClean="0"/>
              <a:pPr eaLnBrk="0" hangingPunct="0"/>
              <a:t>2</a:t>
            </a:fld>
            <a:r>
              <a:rPr lang="en-US" smtClean="0"/>
              <a:t>/7</a:t>
            </a:r>
            <a:endParaRPr lang="el-GR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Θέση αριθμού διαφάνειας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6CE49E-7A09-43CB-922B-7B55E7BE3263}" type="slidenum">
              <a:rPr lang="el-GR" smtClean="0"/>
              <a:pPr/>
              <a:t>3</a:t>
            </a:fld>
            <a:r>
              <a:rPr lang="en-US" smtClean="0"/>
              <a:t>/7</a:t>
            </a:r>
            <a:endParaRPr lang="el-GR" smtClean="0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77813"/>
            <a:ext cx="7685088" cy="989012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</a:rPr>
              <a:t>GeoSocial SPLIS</a:t>
            </a:r>
            <a:r>
              <a:rPr lang="en-US" sz="2600" smtClean="0">
                <a:latin typeface="Arial" charset="0"/>
              </a:rPr>
              <a:t/>
            </a:r>
            <a:br>
              <a:rPr lang="en-US" sz="2600" smtClean="0">
                <a:latin typeface="Arial" charset="0"/>
              </a:rPr>
            </a:br>
            <a:r>
              <a:rPr lang="en-US" sz="2600" smtClean="0">
                <a:latin typeface="Arial" charset="0"/>
              </a:rPr>
              <a:t>G</a:t>
            </a:r>
            <a:r>
              <a:rPr lang="en-US" sz="2600" smtClean="0">
                <a:solidFill>
                  <a:schemeClr val="accent2"/>
                </a:solidFill>
                <a:latin typeface="Arial" charset="0"/>
              </a:rPr>
              <a:t>eosocial</a:t>
            </a:r>
            <a:r>
              <a:rPr lang="en-US" sz="2600" smtClean="0">
                <a:solidFill>
                  <a:srgbClr val="61612A"/>
                </a:solidFill>
                <a:latin typeface="Arial" charset="0"/>
              </a:rPr>
              <a:t> </a:t>
            </a:r>
            <a:r>
              <a:rPr lang="en-US" sz="2600" smtClean="0">
                <a:latin typeface="Arial" charset="0"/>
              </a:rPr>
              <a:t>S</a:t>
            </a:r>
            <a:r>
              <a:rPr lang="en-US" sz="2600" smtClean="0">
                <a:solidFill>
                  <a:schemeClr val="accent2"/>
                </a:solidFill>
                <a:latin typeface="Arial" charset="0"/>
              </a:rPr>
              <a:t>emantic</a:t>
            </a:r>
            <a:r>
              <a:rPr lang="en-US" sz="2600" smtClean="0">
                <a:solidFill>
                  <a:srgbClr val="61612A"/>
                </a:solidFill>
                <a:latin typeface="Arial" charset="0"/>
              </a:rPr>
              <a:t> </a:t>
            </a:r>
            <a:r>
              <a:rPr lang="en-US" sz="2600" smtClean="0">
                <a:latin typeface="Arial" charset="0"/>
              </a:rPr>
              <a:t>P</a:t>
            </a:r>
            <a:r>
              <a:rPr lang="en-US" sz="2600" smtClean="0">
                <a:solidFill>
                  <a:schemeClr val="accent2"/>
                </a:solidFill>
                <a:latin typeface="Arial" charset="0"/>
              </a:rPr>
              <a:t>ersonalized</a:t>
            </a:r>
            <a:r>
              <a:rPr lang="en-US" sz="2600" smtClean="0">
                <a:solidFill>
                  <a:srgbClr val="61612A"/>
                </a:solidFill>
                <a:latin typeface="Arial" charset="0"/>
              </a:rPr>
              <a:t> </a:t>
            </a:r>
            <a:r>
              <a:rPr lang="en-US" sz="2600" smtClean="0">
                <a:latin typeface="Arial" charset="0"/>
              </a:rPr>
              <a:t>L</a:t>
            </a:r>
            <a:r>
              <a:rPr lang="en-US" sz="2600" smtClean="0">
                <a:solidFill>
                  <a:schemeClr val="accent2"/>
                </a:solidFill>
                <a:latin typeface="Arial" charset="0"/>
              </a:rPr>
              <a:t>ocation</a:t>
            </a:r>
            <a:r>
              <a:rPr lang="en-US" sz="2600" smtClean="0">
                <a:solidFill>
                  <a:srgbClr val="61612A"/>
                </a:solidFill>
                <a:latin typeface="Arial" charset="0"/>
              </a:rPr>
              <a:t> </a:t>
            </a:r>
            <a:r>
              <a:rPr lang="en-US" sz="2600" smtClean="0">
                <a:latin typeface="Arial" charset="0"/>
              </a:rPr>
              <a:t>I</a:t>
            </a:r>
            <a:r>
              <a:rPr lang="en-US" sz="2600" smtClean="0">
                <a:solidFill>
                  <a:schemeClr val="accent2"/>
                </a:solidFill>
                <a:latin typeface="Arial" charset="0"/>
              </a:rPr>
              <a:t>nformation</a:t>
            </a:r>
            <a:r>
              <a:rPr lang="en-US" sz="2600" smtClean="0">
                <a:solidFill>
                  <a:srgbClr val="61612A"/>
                </a:solidFill>
                <a:latin typeface="Arial" charset="0"/>
              </a:rPr>
              <a:t> </a:t>
            </a:r>
            <a:r>
              <a:rPr lang="en-US" sz="2600" smtClean="0">
                <a:latin typeface="Arial" charset="0"/>
              </a:rPr>
              <a:t>S</a:t>
            </a:r>
            <a:r>
              <a:rPr lang="en-US" sz="2600" smtClean="0">
                <a:solidFill>
                  <a:schemeClr val="accent2"/>
                </a:solidFill>
                <a:latin typeface="Arial" charset="0"/>
              </a:rPr>
              <a:t>ystem</a:t>
            </a:r>
            <a:endParaRPr lang="el-GR" sz="2600" smtClean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1600200"/>
            <a:ext cx="7561262" cy="4708525"/>
          </a:xfrm>
        </p:spPr>
        <p:txBody>
          <a:bodyPr/>
          <a:lstStyle/>
          <a:p>
            <a:pPr eaLnBrk="1" hangingPunct="1">
              <a:spcAft>
                <a:spcPct val="25000"/>
              </a:spcAft>
            </a:pPr>
            <a:r>
              <a:rPr lang="en-US" sz="2600" smtClean="0"/>
              <a:t>What?</a:t>
            </a:r>
          </a:p>
          <a:p>
            <a:pPr lvl="1" eaLnBrk="1" hangingPunct="1">
              <a:spcAft>
                <a:spcPct val="25000"/>
              </a:spcAft>
            </a:pPr>
            <a:r>
              <a:rPr lang="en-US" sz="2200" smtClean="0"/>
              <a:t>A personalized LBSNS which connects user defined preferences (regarding POIs) with those of their nearby friends and POI owners’ group targeted  offers</a:t>
            </a:r>
          </a:p>
          <a:p>
            <a:pPr eaLnBrk="1" hangingPunct="1">
              <a:spcAft>
                <a:spcPct val="25000"/>
              </a:spcAft>
            </a:pPr>
            <a:r>
              <a:rPr lang="en-US" sz="2600" smtClean="0"/>
              <a:t>Why?</a:t>
            </a:r>
          </a:p>
          <a:p>
            <a:pPr lvl="1" eaLnBrk="1" hangingPunct="1">
              <a:spcAft>
                <a:spcPct val="25000"/>
              </a:spcAft>
            </a:pPr>
            <a:r>
              <a:rPr lang="en-US" sz="2200" smtClean="0"/>
              <a:t>To provide proactive, customized and contextualized information</a:t>
            </a:r>
          </a:p>
          <a:p>
            <a:pPr eaLnBrk="1" hangingPunct="1">
              <a:spcAft>
                <a:spcPct val="25000"/>
              </a:spcAft>
            </a:pPr>
            <a:r>
              <a:rPr lang="en-US" sz="2600" smtClean="0"/>
              <a:t>How?</a:t>
            </a:r>
          </a:p>
          <a:p>
            <a:pPr lvl="1" eaLnBrk="1" hangingPunct="1">
              <a:spcAft>
                <a:spcPct val="25000"/>
              </a:spcAft>
            </a:pPr>
            <a:r>
              <a:rPr lang="en-US" sz="2200" smtClean="0"/>
              <a:t>Combining semantics with </a:t>
            </a:r>
            <a:r>
              <a:rPr lang="el-GR" sz="2200" smtClean="0"/>
              <a:t>LBS</a:t>
            </a:r>
            <a:r>
              <a:rPr lang="en-US" sz="2200" smtClean="0"/>
              <a:t>NSs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Θέση αριθμού διαφάνειας 6"/>
          <p:cNvSpPr txBox="1">
            <a:spLocks noGrp="1"/>
          </p:cNvSpPr>
          <p:nvPr/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22041AE0-DEB0-40A4-8083-4F1EEB327E30}" type="slidenum">
              <a:rPr lang="el-GR" sz="1000"/>
              <a:pPr algn="r"/>
              <a:t>4</a:t>
            </a:fld>
            <a:r>
              <a:rPr lang="en-US" sz="1000"/>
              <a:t>/7</a:t>
            </a:r>
            <a:endParaRPr lang="el-GR" sz="1000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</a:rPr>
              <a:t>Design and General idea</a:t>
            </a:r>
            <a:endParaRPr lang="el-GR" smtClean="0">
              <a:latin typeface="Arial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11188" y="1600200"/>
            <a:ext cx="8353425" cy="52578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tabLst>
                <a:tab pos="3314700" algn="l"/>
              </a:tabLst>
            </a:pPr>
            <a:r>
              <a:rPr lang="en-US" sz="2600" smtClean="0"/>
              <a:t>Human mobility behavior is not completely random</a:t>
            </a:r>
          </a:p>
          <a:p>
            <a:pPr eaLnBrk="1" hangingPunct="1">
              <a:lnSpc>
                <a:spcPct val="110000"/>
              </a:lnSpc>
              <a:tabLst>
                <a:tab pos="3314700" algn="l"/>
              </a:tabLst>
            </a:pPr>
            <a:r>
              <a:rPr lang="en-US" sz="2600" smtClean="0"/>
              <a:t>Regular users have preferences/daily patterns </a:t>
            </a:r>
          </a:p>
          <a:p>
            <a:pPr lvl="1" eaLnBrk="1" hangingPunct="1">
              <a:lnSpc>
                <a:spcPct val="110000"/>
              </a:lnSpc>
              <a:tabLst>
                <a:tab pos="3314700" algn="l"/>
              </a:tabLst>
            </a:pPr>
            <a:r>
              <a:rPr lang="en-US" sz="2200" smtClean="0"/>
              <a:t> If it is Saturday noon I would like some restaurants that serve Italian</a:t>
            </a:r>
            <a:r>
              <a:rPr lang="en-US" smtClean="0"/>
              <a:t> </a:t>
            </a:r>
            <a:r>
              <a:rPr lang="en-US" sz="2200" smtClean="0"/>
              <a:t>cuisine</a:t>
            </a:r>
            <a:r>
              <a:rPr lang="el-GR" smtClean="0"/>
              <a:t> </a:t>
            </a:r>
            <a:endParaRPr lang="en-US" smtClean="0"/>
          </a:p>
          <a:p>
            <a:pPr eaLnBrk="1" hangingPunct="1">
              <a:lnSpc>
                <a:spcPct val="110000"/>
              </a:lnSpc>
              <a:tabLst>
                <a:tab pos="3314700" algn="l"/>
              </a:tabLst>
            </a:pPr>
            <a:r>
              <a:rPr lang="en-US" sz="2600" smtClean="0"/>
              <a:t>POIs adopt a rule-based policy to deploy their specific marketing strategy </a:t>
            </a:r>
          </a:p>
          <a:p>
            <a:pPr lvl="1" eaLnBrk="1" hangingPunct="1">
              <a:lnSpc>
                <a:spcPct val="110000"/>
              </a:lnSpc>
              <a:tabLst>
                <a:tab pos="3314700" algn="l"/>
              </a:tabLst>
            </a:pPr>
            <a:r>
              <a:rPr lang="en-US" sz="2200" smtClean="0"/>
              <a:t>A museum offers 15% discount to students on Fridays</a:t>
            </a:r>
            <a:endParaRPr lang="en-US" sz="2400" smtClean="0"/>
          </a:p>
          <a:p>
            <a:pPr eaLnBrk="1" hangingPunct="1">
              <a:lnSpc>
                <a:spcPct val="110000"/>
              </a:lnSpc>
              <a:tabLst>
                <a:tab pos="3314700" algn="l"/>
              </a:tabLst>
            </a:pPr>
            <a:r>
              <a:rPr lang="en-US" sz="2600" smtClean="0"/>
              <a:t>The service collects user’s context</a:t>
            </a:r>
          </a:p>
          <a:p>
            <a:pPr eaLnBrk="1" hangingPunct="1">
              <a:lnSpc>
                <a:spcPct val="110000"/>
              </a:lnSpc>
              <a:tabLst>
                <a:tab pos="3314700" algn="l"/>
              </a:tabLst>
            </a:pPr>
            <a:r>
              <a:rPr lang="en-US" sz="2600" smtClean="0"/>
              <a:t>Combines all the above and presents personalized offers on Google Maps</a:t>
            </a:r>
          </a:p>
        </p:txBody>
      </p:sp>
      <p:sp>
        <p:nvSpPr>
          <p:cNvPr id="2048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l-GR"/>
          </a:p>
        </p:txBody>
      </p:sp>
      <p:sp>
        <p:nvSpPr>
          <p:cNvPr id="2048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l-G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Θέση αριθμού διαφάνειας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27E98D3-8240-4BCA-85B2-CE0768242435}" type="slidenum">
              <a:rPr lang="el-GR" smtClean="0"/>
              <a:pPr/>
              <a:t>5</a:t>
            </a:fld>
            <a:r>
              <a:rPr lang="en-US" smtClean="0"/>
              <a:t>/7</a:t>
            </a:r>
            <a:endParaRPr lang="el-GR" smtClean="0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</a:rPr>
              <a:t>Geosocial SPLIS’s Features (1/2)</a:t>
            </a:r>
            <a:endParaRPr lang="el-GR" smtClean="0">
              <a:solidFill>
                <a:srgbClr val="61612A"/>
              </a:solidFill>
              <a:latin typeface="Arial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1484313"/>
            <a:ext cx="8075612" cy="4852987"/>
          </a:xfrm>
        </p:spPr>
        <p:txBody>
          <a:bodyPr/>
          <a:lstStyle/>
          <a:p>
            <a:pPr marL="533400" indent="-533400" eaLnBrk="1" hangingPunct="1">
              <a:spcAft>
                <a:spcPct val="20000"/>
              </a:spcAft>
            </a:pPr>
            <a:r>
              <a:rPr lang="en-US" sz="2600" smtClean="0"/>
              <a:t>Collects data from external sources</a:t>
            </a:r>
          </a:p>
          <a:p>
            <a:pPr marL="952500" lvl="1" indent="-495300" eaLnBrk="1" hangingPunct="1">
              <a:spcAft>
                <a:spcPct val="20000"/>
              </a:spcAft>
            </a:pPr>
            <a:r>
              <a:rPr lang="en-US" smtClean="0"/>
              <a:t> </a:t>
            </a:r>
            <a:r>
              <a:rPr lang="en-US" sz="2200" smtClean="0"/>
              <a:t>Google+, Google Places API, POI websites</a:t>
            </a:r>
          </a:p>
          <a:p>
            <a:pPr marL="533400" indent="-533400" eaLnBrk="1" hangingPunct="1">
              <a:spcAft>
                <a:spcPct val="20000"/>
              </a:spcAft>
            </a:pPr>
            <a:r>
              <a:rPr lang="en-US" sz="2600" smtClean="0"/>
              <a:t>Regular users add contextualized rule based preferences via a web editor</a:t>
            </a:r>
          </a:p>
          <a:p>
            <a:pPr marL="533400" indent="-533400" eaLnBrk="1" hangingPunct="1">
              <a:spcAft>
                <a:spcPct val="20000"/>
              </a:spcAft>
            </a:pPr>
            <a:r>
              <a:rPr lang="en-GB" sz="2600" smtClean="0"/>
              <a:t>POI owners add group targeted offering policies via a web editor</a:t>
            </a:r>
          </a:p>
          <a:p>
            <a:pPr marL="533400" indent="-533400" eaLnBrk="1" hangingPunct="1">
              <a:spcAft>
                <a:spcPct val="20000"/>
              </a:spcAft>
            </a:pPr>
            <a:r>
              <a:rPr lang="en-US" sz="2600" smtClean="0"/>
              <a:t>Data from editor </a:t>
            </a:r>
            <a:r>
              <a:rPr lang="en-US" sz="2600" smtClean="0">
                <a:sym typeface="Wingdings" pitchFamily="2" charset="2"/>
              </a:rPr>
              <a:t></a:t>
            </a:r>
            <a:r>
              <a:rPr lang="en-US" sz="2600" smtClean="0"/>
              <a:t> RuleML </a:t>
            </a:r>
            <a:r>
              <a:rPr lang="en-US" sz="2600" smtClean="0">
                <a:sym typeface="Wingdings" pitchFamily="2" charset="2"/>
              </a:rPr>
              <a:t></a:t>
            </a:r>
            <a:r>
              <a:rPr lang="en-US" sz="2600" smtClean="0"/>
              <a:t> Jess </a:t>
            </a:r>
            <a:r>
              <a:rPr lang="en-US" sz="2600" smtClean="0">
                <a:sym typeface="Wingdings" pitchFamily="2" charset="2"/>
              </a:rPr>
              <a:t></a:t>
            </a:r>
            <a:r>
              <a:rPr lang="en-US" sz="2600" smtClean="0"/>
              <a:t>Sesame </a:t>
            </a:r>
          </a:p>
          <a:p>
            <a:pPr marL="533400" indent="-533400" eaLnBrk="1" hangingPunct="1">
              <a:spcAft>
                <a:spcPct val="20000"/>
              </a:spcAft>
            </a:pPr>
            <a:r>
              <a:rPr lang="en-US" sz="2600" smtClean="0"/>
              <a:t>Executes and evaluates data and rules on the fly </a:t>
            </a:r>
          </a:p>
          <a:p>
            <a:pPr marL="533400" indent="-533400" eaLnBrk="1" hangingPunct="1">
              <a:spcAft>
                <a:spcPct val="20000"/>
              </a:spcAft>
            </a:pPr>
            <a:r>
              <a:rPr lang="en-US" sz="2600" smtClean="0"/>
              <a:t>Uses Google Maps for visualization</a:t>
            </a:r>
            <a:r>
              <a:rPr lang="el-GR" sz="2600" smtClean="0"/>
              <a:t/>
            </a:r>
            <a:br>
              <a:rPr lang="el-GR" sz="2600" smtClean="0"/>
            </a:br>
            <a:endParaRPr lang="en-US" sz="26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</a:rPr>
              <a:t>Geosocial SPLIS’s Features (2/2)</a:t>
            </a:r>
            <a:endParaRPr lang="el-GR" smtClean="0">
              <a:latin typeface="Arial" charset="0"/>
            </a:endParaRPr>
          </a:p>
        </p:txBody>
      </p:sp>
      <p:sp>
        <p:nvSpPr>
          <p:cNvPr id="2457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1484313"/>
            <a:ext cx="7988300" cy="5040312"/>
          </a:xfrm>
        </p:spPr>
        <p:txBody>
          <a:bodyPr/>
          <a:lstStyle/>
          <a:p>
            <a:pPr eaLnBrk="1" hangingPunct="1">
              <a:spcAft>
                <a:spcPct val="25000"/>
              </a:spcAft>
            </a:pPr>
            <a:r>
              <a:rPr lang="en-US" sz="2600" smtClean="0"/>
              <a:t>Rule conditions</a:t>
            </a:r>
          </a:p>
          <a:p>
            <a:pPr lvl="1" eaLnBrk="1" hangingPunct="1">
              <a:spcAft>
                <a:spcPct val="25000"/>
              </a:spcAft>
            </a:pPr>
            <a:r>
              <a:rPr lang="en-US" sz="2200" smtClean="0"/>
              <a:t>LBS context</a:t>
            </a:r>
          </a:p>
          <a:p>
            <a:pPr lvl="2" eaLnBrk="1" hangingPunct="1">
              <a:spcAft>
                <a:spcPct val="25000"/>
              </a:spcAft>
            </a:pPr>
            <a:r>
              <a:rPr lang="en-US" sz="2000" smtClean="0"/>
              <a:t>Location (e.g. within 800m)</a:t>
            </a:r>
          </a:p>
          <a:p>
            <a:pPr lvl="2" eaLnBrk="1" hangingPunct="1">
              <a:spcAft>
                <a:spcPct val="25000"/>
              </a:spcAft>
            </a:pPr>
            <a:r>
              <a:rPr lang="en-US" sz="2000" smtClean="0"/>
              <a:t>Weather (e.g. sunny, rainy etc. )</a:t>
            </a:r>
          </a:p>
          <a:p>
            <a:pPr lvl="2" eaLnBrk="1" hangingPunct="1">
              <a:spcAft>
                <a:spcPct val="25000"/>
              </a:spcAft>
            </a:pPr>
            <a:r>
              <a:rPr lang="en-US" sz="2000" smtClean="0"/>
              <a:t>Time</a:t>
            </a:r>
            <a:r>
              <a:rPr lang="el-GR" sz="2000" smtClean="0"/>
              <a:t> (</a:t>
            </a:r>
            <a:r>
              <a:rPr lang="en-US" sz="2000" smtClean="0"/>
              <a:t>e.g. between 13:00-17:00</a:t>
            </a:r>
            <a:r>
              <a:rPr lang="el-GR" sz="2000" smtClean="0"/>
              <a:t>)</a:t>
            </a:r>
            <a:endParaRPr lang="en-US" sz="2000" smtClean="0"/>
          </a:p>
          <a:p>
            <a:pPr lvl="2" eaLnBrk="1" hangingPunct="1">
              <a:spcAft>
                <a:spcPct val="25000"/>
              </a:spcAft>
            </a:pPr>
            <a:r>
              <a:rPr lang="en-US" sz="2000" smtClean="0"/>
              <a:t>Day (e.g. Monday)</a:t>
            </a:r>
          </a:p>
          <a:p>
            <a:pPr lvl="1" eaLnBrk="1" hangingPunct="1">
              <a:spcAft>
                <a:spcPct val="25000"/>
              </a:spcAft>
            </a:pPr>
            <a:r>
              <a:rPr lang="en-US" sz="2200" smtClean="0"/>
              <a:t>Every existing property</a:t>
            </a:r>
            <a:r>
              <a:rPr lang="el-GR" sz="2200" smtClean="0"/>
              <a:t> </a:t>
            </a:r>
            <a:r>
              <a:rPr lang="en-US" sz="2200" smtClean="0"/>
              <a:t>of </a:t>
            </a:r>
            <a:r>
              <a:rPr lang="el-GR" sz="2200" smtClean="0"/>
              <a:t>a POI</a:t>
            </a:r>
            <a:endParaRPr lang="en-US" sz="2200" smtClean="0"/>
          </a:p>
          <a:p>
            <a:pPr lvl="2" eaLnBrk="1" hangingPunct="1">
              <a:spcAft>
                <a:spcPct val="25000"/>
              </a:spcAft>
            </a:pPr>
            <a:r>
              <a:rPr lang="en-US" sz="2000" smtClean="0"/>
              <a:t>E.g. cuisine currently serves</a:t>
            </a:r>
          </a:p>
          <a:p>
            <a:pPr eaLnBrk="1" hangingPunct="1">
              <a:spcAft>
                <a:spcPct val="25000"/>
              </a:spcAft>
            </a:pPr>
            <a:r>
              <a:rPr lang="en-US" sz="2600" smtClean="0"/>
              <a:t>Rule consequences</a:t>
            </a:r>
          </a:p>
          <a:p>
            <a:pPr lvl="1" eaLnBrk="1" hangingPunct="1">
              <a:spcAft>
                <a:spcPct val="25000"/>
              </a:spcAft>
            </a:pPr>
            <a:r>
              <a:rPr lang="en-US" sz="2200" smtClean="0"/>
              <a:t>Add a place in a recommendation list</a:t>
            </a:r>
            <a:endParaRPr lang="el-GR" sz="2200" smtClean="0"/>
          </a:p>
        </p:txBody>
      </p:sp>
      <p:sp>
        <p:nvSpPr>
          <p:cNvPr id="24579" name="Θέση αριθμού διαφάνειας 5"/>
          <p:cNvSpPr>
            <a:spLocks noGrp="1"/>
          </p:cNvSpPr>
          <p:nvPr>
            <p:ph type="sldNum" sz="quarter" idx="12"/>
          </p:nvPr>
        </p:nvSpPr>
        <p:spPr>
          <a:xfrm>
            <a:off x="6804025" y="6237288"/>
            <a:ext cx="1905000" cy="457200"/>
          </a:xfrm>
          <a:noFill/>
        </p:spPr>
        <p:txBody>
          <a:bodyPr/>
          <a:lstStyle/>
          <a:p>
            <a:pPr eaLnBrk="0" hangingPunct="0"/>
            <a:fld id="{6356164A-E373-4743-96DF-551355D1458C}" type="slidenum">
              <a:rPr lang="el-GR" smtClean="0"/>
              <a:pPr eaLnBrk="0" hangingPunct="0"/>
              <a:t>6</a:t>
            </a:fld>
            <a:r>
              <a:rPr lang="en-US" smtClean="0"/>
              <a:t>/7</a:t>
            </a:r>
            <a:endParaRPr lang="el-GR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</a:rPr>
              <a:t>Geosocial SPLIS</a:t>
            </a:r>
            <a:r>
              <a:rPr lang="en-US" smtClean="0"/>
              <a:t>’</a:t>
            </a:r>
            <a:r>
              <a:rPr lang="en-US" smtClean="0">
                <a:latin typeface="Arial" charset="0"/>
              </a:rPr>
              <a:t>s</a:t>
            </a:r>
            <a:r>
              <a:rPr lang="el-GR" smtClean="0">
                <a:latin typeface="Arial" charset="0"/>
              </a:rPr>
              <a:t> </a:t>
            </a:r>
            <a:r>
              <a:rPr lang="en-US" smtClean="0">
                <a:latin typeface="Arial" charset="0"/>
              </a:rPr>
              <a:t>Architecture</a:t>
            </a:r>
            <a:endParaRPr lang="el-GR" smtClean="0">
              <a:latin typeface="Arial" charset="0"/>
            </a:endParaRP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1557338"/>
            <a:ext cx="7988300" cy="4924425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600" smtClean="0"/>
              <a:t>Client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200" smtClean="0"/>
              <a:t>PC browser-based</a:t>
            </a:r>
          </a:p>
          <a:p>
            <a:pPr lvl="2" eaLnBrk="1" hangingPunct="1">
              <a:lnSpc>
                <a:spcPct val="110000"/>
              </a:lnSpc>
            </a:pPr>
            <a:r>
              <a:rPr lang="en-US" sz="2000" smtClean="0"/>
              <a:t>Html, JavaScript, Css</a:t>
            </a:r>
          </a:p>
          <a:p>
            <a:pPr lvl="2" eaLnBrk="1" hangingPunct="1">
              <a:lnSpc>
                <a:spcPct val="110000"/>
              </a:lnSpc>
            </a:pPr>
            <a:r>
              <a:rPr lang="en-US" sz="2000" smtClean="0"/>
              <a:t>Google Maps</a:t>
            </a:r>
          </a:p>
          <a:p>
            <a:pPr eaLnBrk="1" hangingPunct="1">
              <a:lnSpc>
                <a:spcPct val="110000"/>
              </a:lnSpc>
            </a:pPr>
            <a:r>
              <a:rPr lang="en-US" sz="2600" smtClean="0"/>
              <a:t>Server</a:t>
            </a:r>
          </a:p>
          <a:p>
            <a:pPr lvl="1" eaLnBrk="1" hangingPunct="1">
              <a:lnSpc>
                <a:spcPct val="110000"/>
              </a:lnSpc>
            </a:pPr>
            <a:r>
              <a:rPr lang="el-GR" sz="2200" smtClean="0"/>
              <a:t>Java Server Pages (JSP)</a:t>
            </a:r>
            <a:endParaRPr lang="en-US" sz="2200" smtClean="0"/>
          </a:p>
          <a:p>
            <a:pPr eaLnBrk="1" hangingPunct="1">
              <a:lnSpc>
                <a:spcPct val="110000"/>
              </a:lnSpc>
            </a:pPr>
            <a:r>
              <a:rPr lang="en-US" sz="2600" smtClean="0"/>
              <a:t>RDF data management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200" smtClean="0"/>
              <a:t>Sesame</a:t>
            </a:r>
          </a:p>
          <a:p>
            <a:pPr eaLnBrk="1" hangingPunct="1">
              <a:lnSpc>
                <a:spcPct val="110000"/>
              </a:lnSpc>
            </a:pPr>
            <a:r>
              <a:rPr lang="en-US" sz="2600" smtClean="0"/>
              <a:t>Rules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200" smtClean="0"/>
              <a:t>Reaction RuleML </a:t>
            </a:r>
            <a:r>
              <a:rPr lang="en-US" sz="2200" smtClean="0">
                <a:sym typeface="Symbol" pitchFamily="18" charset="2"/>
              </a:rPr>
              <a:t></a:t>
            </a:r>
            <a:r>
              <a:rPr lang="en-US" sz="2200" smtClean="0"/>
              <a:t> XSLT </a:t>
            </a:r>
            <a:r>
              <a:rPr lang="en-US" sz="2200" smtClean="0">
                <a:sym typeface="Symbol" pitchFamily="18" charset="2"/>
              </a:rPr>
              <a:t></a:t>
            </a:r>
            <a:r>
              <a:rPr lang="en-US" sz="2200" smtClean="0"/>
              <a:t> Jess</a:t>
            </a:r>
          </a:p>
        </p:txBody>
      </p:sp>
      <p:sp>
        <p:nvSpPr>
          <p:cNvPr id="21507" name="Θέση αριθμού διαφάνειας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eaLnBrk="0" hangingPunct="0"/>
            <a:fld id="{E47BC75B-B6A7-489C-B9E9-336191DE587B}" type="slidenum">
              <a:rPr lang="el-GR" smtClean="0"/>
              <a:pPr eaLnBrk="0" hangingPunct="0"/>
              <a:t>7</a:t>
            </a:fld>
            <a:r>
              <a:rPr lang="en-US" smtClean="0"/>
              <a:t>/7</a:t>
            </a:r>
            <a:endParaRPr lang="el-GR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Στρώσεις">
  <a:themeElements>
    <a:clrScheme name="Στρώσεις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Στρώσεις">
      <a:majorFont>
        <a:latin typeface="Times New Roman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Στρώσεις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Στρώσεις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Στρώσεις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Στρώσεις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Στρώσεις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Στρώσεις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Στρώσεις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Στρώσεις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Στρώσεις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Στρώσεις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Θέμα του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Layers</Template>
  <TotalTime>5760</TotalTime>
  <Words>304</Words>
  <Application>Microsoft Office PowerPoint</Application>
  <PresentationFormat>On-screen Show (4:3)</PresentationFormat>
  <Paragraphs>70</Paragraphs>
  <Slides>7</Slides>
  <Notes>3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Πρότυπο σχεδίασης</vt:lpstr>
      </vt:variant>
      <vt:variant>
        <vt:i4>2</vt:i4>
      </vt:variant>
      <vt:variant>
        <vt:lpstr>Τίτλοι διαφανειών</vt:lpstr>
      </vt:variant>
      <vt:variant>
        <vt:i4>7</vt:i4>
      </vt:variant>
    </vt:vector>
  </HeadingPairs>
  <TitlesOfParts>
    <vt:vector size="13" baseType="lpstr">
      <vt:lpstr>Arial</vt:lpstr>
      <vt:lpstr>Times New Roman</vt:lpstr>
      <vt:lpstr>Wingdings</vt:lpstr>
      <vt:lpstr>Symbol</vt:lpstr>
      <vt:lpstr>Στρώσεις</vt:lpstr>
      <vt:lpstr>Στρώσεις</vt:lpstr>
      <vt:lpstr>RuleML’ 14 </vt:lpstr>
      <vt:lpstr>Contents</vt:lpstr>
      <vt:lpstr>GeoSocial SPLIS Geosocial Semantic Personalized Location Information System</vt:lpstr>
      <vt:lpstr>Design and General idea</vt:lpstr>
      <vt:lpstr>Geosocial SPLIS’s Features (1/2)</vt:lpstr>
      <vt:lpstr>Geosocial SPLIS’s Features (2/2)</vt:lpstr>
      <vt:lpstr>Geosocial SPLIS’s Architecture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14th International Conference on Electronic Commerce and Web Technologies - EC-Web 2013</dc:title>
  <dc:creator>Giotis</dc:creator>
  <cp:lastModifiedBy>Giotis</cp:lastModifiedBy>
  <cp:revision>265</cp:revision>
  <dcterms:created xsi:type="dcterms:W3CDTF">2013-07-02T19:43:38Z</dcterms:created>
  <dcterms:modified xsi:type="dcterms:W3CDTF">2014-08-18T18:05:47Z</dcterms:modified>
</cp:coreProperties>
</file>