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914" r:id="rId2"/>
  </p:sldMasterIdLst>
  <p:notesMasterIdLst>
    <p:notesMasterId r:id="rId43"/>
  </p:notesMasterIdLst>
  <p:sldIdLst>
    <p:sldId id="256" r:id="rId3"/>
    <p:sldId id="284" r:id="rId4"/>
    <p:sldId id="257" r:id="rId5"/>
    <p:sldId id="258" r:id="rId6"/>
    <p:sldId id="259" r:id="rId7"/>
    <p:sldId id="260" r:id="rId8"/>
    <p:sldId id="308" r:id="rId9"/>
    <p:sldId id="289" r:id="rId10"/>
    <p:sldId id="285" r:id="rId11"/>
    <p:sldId id="262" r:id="rId12"/>
    <p:sldId id="263" r:id="rId13"/>
    <p:sldId id="326" r:id="rId14"/>
    <p:sldId id="264" r:id="rId15"/>
    <p:sldId id="265" r:id="rId16"/>
    <p:sldId id="268" r:id="rId17"/>
    <p:sldId id="269" r:id="rId18"/>
    <p:sldId id="309" r:id="rId19"/>
    <p:sldId id="311" r:id="rId20"/>
    <p:sldId id="312" r:id="rId21"/>
    <p:sldId id="315" r:id="rId22"/>
    <p:sldId id="316" r:id="rId23"/>
    <p:sldId id="317" r:id="rId24"/>
    <p:sldId id="328" r:id="rId25"/>
    <p:sldId id="329" r:id="rId26"/>
    <p:sldId id="318" r:id="rId27"/>
    <p:sldId id="319" r:id="rId28"/>
    <p:sldId id="321" r:id="rId29"/>
    <p:sldId id="322" r:id="rId30"/>
    <p:sldId id="330" r:id="rId31"/>
    <p:sldId id="331" r:id="rId32"/>
    <p:sldId id="323" r:id="rId33"/>
    <p:sldId id="324" r:id="rId34"/>
    <p:sldId id="332" r:id="rId35"/>
    <p:sldId id="333" r:id="rId36"/>
    <p:sldId id="334" r:id="rId37"/>
    <p:sldId id="335" r:id="rId38"/>
    <p:sldId id="336" r:id="rId39"/>
    <p:sldId id="281" r:id="rId40"/>
    <p:sldId id="282" r:id="rId41"/>
    <p:sldId id="327" r:id="rId42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Στυλ με θέμα 1 - Έμφαση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Μεσαίο στυλ 1 - Έμφαση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6" autoAdjust="0"/>
    <p:restoredTop sz="86443" autoAdjust="0"/>
  </p:normalViewPr>
  <p:slideViewPr>
    <p:cSldViewPr>
      <p:cViewPr varScale="1">
        <p:scale>
          <a:sx n="67" d="100"/>
          <a:sy n="67" d="100"/>
        </p:scale>
        <p:origin x="-8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3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noProof="0" smtClean="0"/>
              <a:t>Δεύτερου επιπέδου</a:t>
            </a:r>
          </a:p>
          <a:p>
            <a:pPr lvl="2"/>
            <a:r>
              <a:rPr lang="el-GR" noProof="0" smtClean="0"/>
              <a:t>Τρίτου επιπέδου</a:t>
            </a:r>
          </a:p>
          <a:p>
            <a:pPr lvl="3"/>
            <a:r>
              <a:rPr lang="el-GR" noProof="0" smtClean="0"/>
              <a:t>Τέταρτου επιπέδου</a:t>
            </a:r>
          </a:p>
          <a:p>
            <a:pPr lvl="4"/>
            <a:r>
              <a:rPr lang="el-GR" noProof="0" smtClean="0"/>
              <a:t>Πέμπτου επιπέδου</a:t>
            </a:r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2E0690-01A5-4F42-81D3-2B4BEADD24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l-G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6617F9-5280-479B-A3A8-B75A92FFFB6A}" type="slidenum">
              <a:rPr lang="el-GR" smtClean="0"/>
              <a:pPr/>
              <a:t>2</a:t>
            </a:fld>
            <a:endParaRPr lang="el-GR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l-G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l-G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l-GR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l-GR"/>
              </a:p>
            </p:txBody>
          </p:sp>
        </p:grpSp>
      </p:grpSp>
      <p:sp>
        <p:nvSpPr>
          <p:cNvPr id="131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131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57268-0388-4596-AC10-07F5A48001B1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B8773-9166-4761-B38D-1E6DDB6C895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64CA2-36AB-4669-ABCA-181ECE016C02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39D0-08C1-4634-A1FF-CAD00B89936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61516-02D3-4ACE-A701-DF6FFF7A5FC2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30A31-D0C8-40C3-819D-6FAE41DC244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225D0-B5C5-4B10-84A2-232B93E0447E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B656A-161B-40FA-A41F-756EEFA794A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F9801-4DDA-407A-9371-126961AC7B16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6CD6E-D270-403D-AA68-20C837C070F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3973F-5454-401C-A61B-E0F09E904D17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9ED25-DDB4-4507-B4E6-0208D1E7280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3E74-B448-4A73-956D-9E45DE99935D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FC002-0319-4E9D-9ACF-4AC0FEF39655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9848-D1CF-4281-AD18-7080D4716895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DB90B-37CA-4FA7-82E9-C68ACF9184C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CD80E-5BE9-40E9-B557-2DDE59492F6C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436A1-05F7-4409-B4F1-58DE5522403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5A7BE-34A9-464B-806C-6C757C6D02CF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01255-40FA-4BB3-AFE2-2F4C6EDBE64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76C23-4D87-4C8B-85C5-0EEB27644630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2C1D-3135-459C-B360-318C6A0A047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39F15-C758-47B8-B521-4D1E19819B46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515A4-2814-4386-871B-091BF401616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F1E5-A130-4092-B7D4-AD8CDF274444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0AC28-D010-4291-A5F5-EF760FF4278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E5ACC-74C2-4B59-936B-2FF8803FADC7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211F0-41FC-4B27-A421-F84D66F39F3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EE357-B8FB-4A54-9215-349CE0C7E40D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C7CF-7556-4BA0-859B-846E6F988AA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2309-915C-4444-AA55-FB86FA37EECD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C3EBE-F5BF-4AF8-9AEA-8222849D26D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5D585-2EB0-4A6F-B7CC-E58CBEB49305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F98CB-FBED-4DEC-8131-F4EB823536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67EE8-1E5C-428E-9239-C6CAF501CCB1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C04D-DDB0-49B0-9958-C2BB9786059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B992-E599-4561-AC11-85D580A2D8D1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EDAE-5940-490A-A622-04A8D884D95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EB1B7-8477-4C14-B8C0-5194CE10F389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E57A-A41C-4C6F-B542-8C0D8829A5C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78FE3-43C1-4231-A674-024F5787AD39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D204C-8D1B-40D3-AC7A-F858FBFDDF8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E4907-286C-4BFC-B7C1-1FCE26FA7466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3A3B8-A553-46D1-AF8F-6EAC06B11E4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1AB44-28EF-4DF5-80FB-9B221C884152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56CB5-79A8-4AA9-B2EC-B621C13A42F5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l-GR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005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13005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l-GR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επεξεργασία του τίτλου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D8830F4A-2BFB-4322-9A01-E7022187094F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071D20D-1239-470E-9F83-593DA734ED7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επεξεργασία του τίτλου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17A710E-D31D-40F6-96FB-FC530559FC26}" type="datetime1">
              <a:rPr lang="el-GR"/>
              <a:pPr>
                <a:defRPr/>
              </a:pPr>
              <a:t>15/8/2014</a:t>
            </a:fld>
            <a:endParaRPr lang="el-GR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B420DC-E25A-4B05-8F4B-400AD5A70F5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5563" y="693738"/>
            <a:ext cx="7207250" cy="69056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RuleML’ 14</a:t>
            </a:r>
            <a:r>
              <a:rPr lang="el-GR" smtClean="0">
                <a:latin typeface="Arial" charset="0"/>
              </a:rPr>
              <a:t/>
            </a:r>
            <a:br>
              <a:rPr lang="el-GR" smtClean="0">
                <a:latin typeface="Arial" charset="0"/>
              </a:rPr>
            </a:br>
            <a:endParaRPr lang="el-GR" smtClean="0">
              <a:latin typeface="Arial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71550" y="1774825"/>
            <a:ext cx="7488238" cy="4173538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/>
              <a:t>Using Rules to Develop a Personalized 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/>
              <a:t>and  Social Location Information System 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/>
              <a:t>for the Semantic Web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6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200" smtClean="0">
                <a:cs typeface="Times New Roman" pitchFamily="18" charset="0"/>
              </a:rPr>
              <a:t>Iosif Viktoratos</a:t>
            </a:r>
            <a:r>
              <a:rPr lang="en-US" sz="2200" baseline="30000" smtClean="0">
                <a:cs typeface="Times New Roman" pitchFamily="18" charset="0"/>
              </a:rPr>
              <a:t>1</a:t>
            </a:r>
            <a:r>
              <a:rPr lang="en-GB" sz="2200" smtClean="0">
                <a:cs typeface="Times New Roman" pitchFamily="18" charset="0"/>
              </a:rPr>
              <a:t>, Athanasios Tsadiras</a:t>
            </a:r>
            <a:r>
              <a:rPr lang="en-US" sz="2200" baseline="30000" smtClean="0">
                <a:cs typeface="Times New Roman" pitchFamily="18" charset="0"/>
              </a:rPr>
              <a:t>1</a:t>
            </a:r>
            <a:r>
              <a:rPr lang="en-GB" sz="2200" smtClean="0">
                <a:cs typeface="Times New Roman" pitchFamily="18" charset="0"/>
              </a:rPr>
              <a:t>, Nick </a:t>
            </a:r>
            <a:r>
              <a:rPr lang="en-US" sz="2200" smtClean="0">
                <a:cs typeface="Times New Roman" pitchFamily="18" charset="0"/>
              </a:rPr>
              <a:t>Bassiliades</a:t>
            </a:r>
            <a:r>
              <a:rPr lang="en-US" sz="2200" baseline="30000" smtClean="0">
                <a:cs typeface="Times New Roman" pitchFamily="18" charset="0"/>
              </a:rPr>
              <a:t>2</a:t>
            </a:r>
            <a:r>
              <a:rPr lang="en-US" sz="2200" smtClean="0">
                <a:cs typeface="Times New Roman" pitchFamily="18" charset="0"/>
              </a:rPr>
              <a:t>,</a:t>
            </a:r>
            <a:endParaRPr lang="en-US" sz="2200" baseline="300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aseline="300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aseline="300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aseline="30000" smtClean="0">
                <a:cs typeface="Times New Roman" pitchFamily="18" charset="0"/>
              </a:rPr>
              <a:t>1</a:t>
            </a:r>
            <a:r>
              <a:rPr lang="en-GB" sz="2200" smtClean="0">
                <a:cs typeface="Times New Roman" pitchFamily="18" charset="0"/>
              </a:rPr>
              <a:t>Department of Economics</a:t>
            </a:r>
            <a:r>
              <a:rPr lang="en-US" sz="2200" smtClean="0">
                <a:cs typeface="Times New Roman" pitchFamily="18" charset="0"/>
              </a:rPr>
              <a:t>, </a:t>
            </a:r>
            <a:r>
              <a:rPr lang="en-US" sz="2200" baseline="30000" smtClean="0">
                <a:cs typeface="Times New Roman" pitchFamily="18" charset="0"/>
              </a:rPr>
              <a:t>2</a:t>
            </a:r>
            <a:r>
              <a:rPr lang="en-US" sz="2200" smtClean="0">
                <a:cs typeface="Times New Roman" pitchFamily="18" charset="0"/>
              </a:rPr>
              <a:t>Department of Informatics, 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cs typeface="Times New Roman" pitchFamily="18" charset="0"/>
              </a:rPr>
              <a:t>Aristotle University of Thessaloniki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cs typeface="Times New Roman" pitchFamily="18" charset="0"/>
              </a:rPr>
              <a:t>GR-54124 Thessaloniki, Greece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cs typeface="Times New Roman" pitchFamily="18" charset="0"/>
              </a:rPr>
              <a:t>{viktorat, tsadiras, nbassili}@auth.gr</a:t>
            </a:r>
            <a:endParaRPr lang="el-GR" sz="220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mtClean="0"/>
              <a:t>’</a:t>
            </a:r>
            <a:r>
              <a:rPr lang="en-US" smtClean="0">
                <a:latin typeface="Arial" charset="0"/>
              </a:rPr>
              <a:t>s</a:t>
            </a:r>
            <a:r>
              <a:rPr lang="el-GR" smtClean="0"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Architecture (1/2)</a:t>
            </a:r>
            <a:endParaRPr lang="el-GR" smtClean="0">
              <a:latin typeface="Arial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7988300" cy="49244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smtClean="0"/>
              <a:t>Client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PC browser-based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smtClean="0"/>
              <a:t>Html, JavaScript, Css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smtClean="0"/>
              <a:t>Google Maps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Server</a:t>
            </a:r>
          </a:p>
          <a:p>
            <a:pPr lvl="1" eaLnBrk="1" hangingPunct="1">
              <a:lnSpc>
                <a:spcPct val="110000"/>
              </a:lnSpc>
            </a:pPr>
            <a:r>
              <a:rPr lang="el-GR" sz="2200" smtClean="0"/>
              <a:t>Java Server Pages (JSP)</a:t>
            </a:r>
            <a:endParaRPr lang="en-US" sz="2200" smtClean="0"/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RDF data management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Sesame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Reaction RuleML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XSLT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Jess</a:t>
            </a:r>
          </a:p>
        </p:txBody>
      </p:sp>
      <p:sp>
        <p:nvSpPr>
          <p:cNvPr id="39939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hangingPunct="0"/>
            <a:fld id="{223AF7B3-7D6A-45A5-A4BF-AFD61738828E}" type="slidenum">
              <a:rPr lang="el-GR" smtClean="0"/>
              <a:pPr eaLnBrk="0" hangingPunct="0"/>
              <a:t>10</a:t>
            </a:fld>
            <a:r>
              <a:rPr lang="en-US" smtClean="0"/>
              <a:t>/40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AA1EC-2441-4B84-BBE4-40D9D457C161}" type="slidenum">
              <a:rPr lang="el-GR" smtClean="0"/>
              <a:pPr/>
              <a:t>11</a:t>
            </a:fld>
            <a:r>
              <a:rPr lang="en-US" smtClean="0"/>
              <a:t>/40</a:t>
            </a:r>
            <a:endParaRPr lang="el-GR" smtClean="0"/>
          </a:p>
        </p:txBody>
      </p:sp>
      <p:sp>
        <p:nvSpPr>
          <p:cNvPr id="14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smtClean="0">
                <a:latin typeface="Arial" charset="0"/>
              </a:rPr>
              <a:t>Geosocial SPLIS</a:t>
            </a:r>
            <a:r>
              <a:rPr lang="en-US" sz="3800" smtClean="0"/>
              <a:t>’</a:t>
            </a:r>
            <a:r>
              <a:rPr lang="en-US" sz="3800" smtClean="0">
                <a:latin typeface="Arial" charset="0"/>
              </a:rPr>
              <a:t>s</a:t>
            </a:r>
            <a:r>
              <a:rPr lang="el-GR" sz="3800" smtClean="0">
                <a:latin typeface="Arial" charset="0"/>
              </a:rPr>
              <a:t> </a:t>
            </a:r>
            <a:r>
              <a:rPr lang="en-US" sz="3800" smtClean="0">
                <a:latin typeface="Arial" charset="0"/>
              </a:rPr>
              <a:t>Architecture (2/2)</a:t>
            </a:r>
            <a:endParaRPr lang="el-GR" sz="3800" smtClean="0">
              <a:latin typeface="Arial" charset="0"/>
            </a:endParaRPr>
          </a:p>
        </p:txBody>
      </p:sp>
      <p:sp>
        <p:nvSpPr>
          <p:cNvPr id="14372" name="Rectangle 30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sp>
        <p:nvSpPr>
          <p:cNvPr id="14373" name="Rectangle 34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611188" y="1628775"/>
          <a:ext cx="8675687" cy="4186238"/>
        </p:xfrm>
        <a:graphic>
          <a:graphicData uri="http://schemas.openxmlformats.org/presentationml/2006/ole">
            <p:oleObj spid="_x0000_s14369" name="Visio" r:id="rId3" imgW="7743808" imgH="3714885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1143000"/>
          </a:xfrm>
        </p:spPr>
        <p:txBody>
          <a:bodyPr/>
          <a:lstStyle/>
          <a:p>
            <a:pPr eaLnBrk="1" hangingPunct="1"/>
            <a:r>
              <a:rPr lang="en-US" sz="3800" smtClean="0">
                <a:latin typeface="Arial" charset="0"/>
              </a:rPr>
              <a:t>Geosocial SPLIS</a:t>
            </a:r>
            <a:r>
              <a:rPr lang="en-US" sz="3800" smtClean="0"/>
              <a:t>’</a:t>
            </a:r>
            <a:r>
              <a:rPr lang="en-US" sz="3800" smtClean="0">
                <a:latin typeface="Arial" charset="0"/>
              </a:rPr>
              <a:t>s processes(1/10)</a:t>
            </a:r>
            <a:endParaRPr lang="el-GR" sz="3800" smtClean="0">
              <a:latin typeface="Arial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075612" cy="4997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5000"/>
              </a:spcAft>
            </a:pPr>
            <a:r>
              <a:rPr lang="el-GR" sz="2600" smtClean="0"/>
              <a:t>Presentation of Information process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Data collection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Data retrieval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Rule evaluation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Presentation of personalized information</a:t>
            </a:r>
          </a:p>
          <a:p>
            <a:pPr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600" smtClean="0"/>
              <a:t>Processes concerning rules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Rule insertion through editor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Rule modification process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“Get a rule process”</a:t>
            </a:r>
          </a:p>
          <a:p>
            <a:pPr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600" smtClean="0"/>
              <a:t>Processes exploiting social ties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Common social interaction processes (e.g. friendships)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Nearby friends’ mode</a:t>
            </a:r>
            <a:endParaRPr lang="el-GR" sz="2000" smtClean="0"/>
          </a:p>
        </p:txBody>
      </p:sp>
      <p:sp>
        <p:nvSpPr>
          <p:cNvPr id="43011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0308CEB-E521-437E-BE29-4A10D8337ECA}" type="slidenum">
              <a:rPr lang="el-GR" sz="1000"/>
              <a:pPr algn="r"/>
              <a:t>12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96E4B-D995-470A-9186-BB47093EEA20}" type="slidenum">
              <a:rPr lang="el-GR" smtClean="0"/>
              <a:pPr/>
              <a:t>13</a:t>
            </a:fld>
            <a:r>
              <a:rPr lang="en-US" smtClean="0"/>
              <a:t>/40</a:t>
            </a:r>
            <a:endParaRPr lang="el-GR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77813"/>
            <a:ext cx="8856663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mtClean="0"/>
              <a:t>’</a:t>
            </a:r>
            <a:r>
              <a:rPr lang="en-US" smtClean="0">
                <a:latin typeface="Arial" charset="0"/>
              </a:rPr>
              <a:t>s processes(2/10)</a:t>
            </a:r>
            <a:br>
              <a:rPr lang="en-US" smtClean="0"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Presentation of Information process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075612" cy="4781550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z="2600" smtClean="0"/>
              <a:t>Data collection process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Load the schema.org ontology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Get user data either from a registration form or from Google+ account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Retrieve POIs</a:t>
            </a:r>
            <a:r>
              <a:rPr lang="el-GR" sz="2200" smtClean="0"/>
              <a:t> </a:t>
            </a:r>
            <a:r>
              <a:rPr lang="en-US" sz="2200" smtClean="0"/>
              <a:t>from Google Places API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Store data for POIs into Sesame </a:t>
            </a:r>
          </a:p>
          <a:p>
            <a:pPr eaLnBrk="1" hangingPunct="1">
              <a:spcAft>
                <a:spcPct val="25000"/>
              </a:spcAft>
            </a:pPr>
            <a:r>
              <a:rPr lang="en-US" sz="2600" smtClean="0"/>
              <a:t>Data retrieval</a:t>
            </a:r>
          </a:p>
          <a:p>
            <a:pPr lvl="1" eaLnBrk="1" hangingPunct="1"/>
            <a:r>
              <a:rPr lang="en-US" sz="2200" smtClean="0"/>
              <a:t>Fetch user’s profile data and rules (if any)</a:t>
            </a:r>
          </a:p>
          <a:p>
            <a:pPr lvl="1" eaLnBrk="1" hangingPunct="1"/>
            <a:r>
              <a:rPr lang="en-US" sz="2200" smtClean="0"/>
              <a:t>Calculate contextual property values </a:t>
            </a:r>
          </a:p>
          <a:p>
            <a:pPr lvl="1" eaLnBrk="1" hangingPunct="1"/>
            <a:r>
              <a:rPr lang="en-US" sz="2200" smtClean="0"/>
              <a:t>Fetch POIs’ property values and rules (if any) </a:t>
            </a:r>
          </a:p>
          <a:p>
            <a:pPr eaLnBrk="1" hangingPunct="1">
              <a:spcAft>
                <a:spcPct val="25000"/>
              </a:spcAft>
              <a:buFont typeface="Wingdings" pitchFamily="2" charset="2"/>
              <a:buNone/>
            </a:pPr>
            <a:endParaRPr lang="el-GR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F5ABB-34B4-4F38-9716-8D40FEE5C986}" type="slidenum">
              <a:rPr lang="el-GR" smtClean="0"/>
              <a:pPr/>
              <a:t>14</a:t>
            </a:fld>
            <a:r>
              <a:rPr lang="en-US" smtClean="0"/>
              <a:t>/40</a:t>
            </a:r>
            <a:endParaRPr lang="el-GR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8532812" cy="5300662"/>
          </a:xfrm>
        </p:spPr>
        <p:txBody>
          <a:bodyPr/>
          <a:lstStyle/>
          <a:p>
            <a:pPr eaLnBrk="1" hangingPunct="1"/>
            <a:r>
              <a:rPr lang="en-US" sz="2600" smtClean="0"/>
              <a:t>Rule evaluation</a:t>
            </a:r>
          </a:p>
          <a:p>
            <a:pPr lvl="1" eaLnBrk="1" hangingPunct="1"/>
            <a:r>
              <a:rPr lang="en-US" sz="2200" smtClean="0"/>
              <a:t>Assert data and rules to Jess </a:t>
            </a:r>
          </a:p>
          <a:p>
            <a:pPr lvl="1" eaLnBrk="1" hangingPunct="1"/>
            <a:r>
              <a:rPr lang="en-US" sz="2200" smtClean="0"/>
              <a:t>Evaluate rules using the asserted facts</a:t>
            </a:r>
          </a:p>
          <a:p>
            <a:pPr lvl="1" eaLnBrk="1" hangingPunct="1"/>
            <a:r>
              <a:rPr lang="en-US" sz="2200" smtClean="0"/>
              <a:t>Send evaluated data to server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/>
            <a:r>
              <a:rPr lang="en-US" sz="2600" smtClean="0"/>
              <a:t>Presentation of personalized information</a:t>
            </a:r>
          </a:p>
          <a:p>
            <a:pPr lvl="1" eaLnBrk="1" hangingPunct="1"/>
            <a:r>
              <a:rPr lang="en-GB" sz="2200" smtClean="0"/>
              <a:t>Bigger in size marker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GB" sz="2200" smtClean="0"/>
              <a:t> recommended POI </a:t>
            </a:r>
          </a:p>
          <a:p>
            <a:pPr lvl="1" eaLnBrk="1" hangingPunct="1"/>
            <a:r>
              <a:rPr lang="en-GB" sz="2200" smtClean="0"/>
              <a:t>Green marker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GB" sz="2200" smtClean="0"/>
              <a:t> at least one valid offer for the user</a:t>
            </a:r>
          </a:p>
          <a:p>
            <a:pPr lvl="1" eaLnBrk="1" hangingPunct="1"/>
            <a:r>
              <a:rPr lang="en-GB" sz="2200" smtClean="0"/>
              <a:t>Yellow marker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GB" sz="2200" smtClean="0"/>
              <a:t> no rule is fired for the current user</a:t>
            </a:r>
          </a:p>
          <a:p>
            <a:pPr lvl="1" eaLnBrk="1" hangingPunct="1"/>
            <a:r>
              <a:rPr lang="en-GB" sz="2200" smtClean="0"/>
              <a:t>Red</a:t>
            </a:r>
            <a:r>
              <a:rPr lang="en-US" sz="2200" smtClean="0"/>
              <a:t> marker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no offers at all</a:t>
            </a:r>
            <a:endParaRPr lang="en-GB" sz="2200" smtClean="0"/>
          </a:p>
          <a:p>
            <a:pPr lvl="1" eaLnBrk="1" hangingPunct="1"/>
            <a:r>
              <a:rPr lang="en-GB" sz="2200" smtClean="0"/>
              <a:t>Red star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GB" sz="2200" smtClean="0"/>
              <a:t> POI owner</a:t>
            </a:r>
            <a:endParaRPr lang="en-US" sz="2200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539750" y="277813"/>
            <a:ext cx="88566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200">
                <a:solidFill>
                  <a:schemeClr val="tx2"/>
                </a:solidFill>
              </a:rPr>
              <a:t>Geosocial SPLIS</a:t>
            </a:r>
            <a:r>
              <a:rPr lang="en-US" sz="4200">
                <a:solidFill>
                  <a:schemeClr val="tx2"/>
                </a:solidFill>
                <a:latin typeface="Times New Roman" pitchFamily="18" charset="0"/>
              </a:rPr>
              <a:t>’</a:t>
            </a:r>
            <a:r>
              <a:rPr lang="en-US" sz="4200">
                <a:solidFill>
                  <a:schemeClr val="tx2"/>
                </a:solidFill>
              </a:rPr>
              <a:t>s processes(3/10)</a:t>
            </a:r>
            <a:br>
              <a:rPr lang="en-US" sz="4200">
                <a:solidFill>
                  <a:schemeClr val="tx2"/>
                </a:solidFill>
              </a:rPr>
            </a:br>
            <a:r>
              <a:rPr lang="en-US" sz="2200">
                <a:solidFill>
                  <a:schemeClr val="accent2"/>
                </a:solidFill>
              </a:rPr>
              <a:t>Presentation of Information process</a:t>
            </a:r>
            <a:endParaRPr lang="el-GR"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Θέση αριθμού διαφάνειας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E30A7-67D5-47BD-93D9-7434071FD4E0}" type="slidenum">
              <a:rPr lang="el-GR" smtClean="0"/>
              <a:pPr/>
              <a:t>15</a:t>
            </a:fld>
            <a:r>
              <a:rPr lang="en-US" smtClean="0"/>
              <a:t>/40</a:t>
            </a:r>
            <a:endParaRPr lang="el-GR" smtClean="0"/>
          </a:p>
        </p:txBody>
      </p:sp>
      <p:sp>
        <p:nvSpPr>
          <p:cNvPr id="46082" name="Rectangle 7"/>
          <p:cNvSpPr>
            <a:spLocks noChangeArrowheads="1"/>
          </p:cNvSpPr>
          <p:nvPr/>
        </p:nvSpPr>
        <p:spPr bwMode="auto">
          <a:xfrm>
            <a:off x="684213" y="1628775"/>
            <a:ext cx="4295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600"/>
              <a:t>PC browser-based version</a:t>
            </a: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539750" y="277813"/>
            <a:ext cx="88566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200">
                <a:solidFill>
                  <a:schemeClr val="tx2"/>
                </a:solidFill>
              </a:rPr>
              <a:t>Geosocial SPLIS</a:t>
            </a:r>
            <a:r>
              <a:rPr lang="en-US" sz="4200">
                <a:solidFill>
                  <a:schemeClr val="tx2"/>
                </a:solidFill>
                <a:latin typeface="Times New Roman" pitchFamily="18" charset="0"/>
              </a:rPr>
              <a:t>’</a:t>
            </a:r>
            <a:r>
              <a:rPr lang="en-US" sz="4200">
                <a:solidFill>
                  <a:schemeClr val="tx2"/>
                </a:solidFill>
              </a:rPr>
              <a:t>s processes(4/10)</a:t>
            </a:r>
            <a:br>
              <a:rPr lang="en-US" sz="4200">
                <a:solidFill>
                  <a:schemeClr val="tx2"/>
                </a:solidFill>
              </a:rPr>
            </a:br>
            <a:r>
              <a:rPr lang="en-US" sz="2200">
                <a:solidFill>
                  <a:schemeClr val="accent2"/>
                </a:solidFill>
              </a:rPr>
              <a:t>Presentation of Information process</a:t>
            </a:r>
            <a:endParaRPr lang="el-GR" sz="2200">
              <a:solidFill>
                <a:schemeClr val="accent2"/>
              </a:solidFill>
            </a:endParaRPr>
          </a:p>
        </p:txBody>
      </p:sp>
      <p:pic>
        <p:nvPicPr>
          <p:cNvPr id="46084" name="Picture 9" descr="j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5038"/>
            <a:ext cx="914400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9281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mtClean="0"/>
              <a:t>’</a:t>
            </a:r>
            <a:r>
              <a:rPr lang="en-US" smtClean="0">
                <a:latin typeface="Arial" charset="0"/>
              </a:rPr>
              <a:t>s processes(5/10)</a:t>
            </a:r>
            <a:r>
              <a:rPr lang="en-US" sz="3800" smtClean="0">
                <a:latin typeface="Arial" charset="0"/>
              </a:rPr>
              <a:t> </a:t>
            </a:r>
            <a:br>
              <a:rPr lang="en-US" sz="3800" smtClean="0"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Rule insertion through editor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8137525" cy="4995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>
                <a:solidFill>
                  <a:srgbClr val="000000"/>
                </a:solidFill>
              </a:rPr>
              <a:t>Rule title and the priority fields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solidFill>
                  <a:srgbClr val="000000"/>
                </a:solidFill>
              </a:rPr>
              <a:t>Four “Add …. Condition” buttons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>
                <a:solidFill>
                  <a:srgbClr val="000000"/>
                </a:solidFill>
              </a:rPr>
              <a:t>Each one for the corresponding contextual 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>
                <a:solidFill>
                  <a:srgbClr val="000000"/>
                </a:solidFill>
              </a:rPr>
              <a:t>The condition customization consists of three elements: </a:t>
            </a:r>
          </a:p>
          <a:p>
            <a:pPr lvl="2" eaLnBrk="1" hangingPunct="1">
              <a:lnSpc>
                <a:spcPct val="80000"/>
              </a:lnSpc>
              <a:buClr>
                <a:srgbClr val="CCCC99"/>
              </a:buClr>
            </a:pPr>
            <a:r>
              <a:rPr lang="en-US" sz="2000" smtClean="0">
                <a:solidFill>
                  <a:srgbClr val="000000"/>
                </a:solidFill>
              </a:rPr>
              <a:t>The property field (weather, day, time, distance)</a:t>
            </a:r>
          </a:p>
          <a:p>
            <a:pPr lvl="2" eaLnBrk="1" hangingPunct="1">
              <a:lnSpc>
                <a:spcPct val="80000"/>
              </a:lnSpc>
              <a:buClr>
                <a:srgbClr val="CCCC99"/>
              </a:buClr>
            </a:pPr>
            <a:r>
              <a:rPr lang="en-US" sz="2000" smtClean="0">
                <a:solidFill>
                  <a:srgbClr val="000000"/>
                </a:solidFill>
              </a:rPr>
              <a:t>The operator field (“is” and “&lt;”,”&gt;” for time and distance)</a:t>
            </a:r>
          </a:p>
          <a:p>
            <a:pPr lvl="2" eaLnBrk="1" hangingPunct="1">
              <a:lnSpc>
                <a:spcPct val="80000"/>
              </a:lnSpc>
              <a:buClr>
                <a:srgbClr val="CCCC99"/>
              </a:buClr>
            </a:pPr>
            <a:r>
              <a:rPr lang="en-US" sz="2000" smtClean="0">
                <a:solidFill>
                  <a:srgbClr val="000000"/>
                </a:solidFill>
              </a:rPr>
              <a:t>The value</a:t>
            </a:r>
          </a:p>
          <a:p>
            <a:pPr lvl="2" eaLnBrk="1" hangingPunct="1">
              <a:lnSpc>
                <a:spcPct val="80000"/>
              </a:lnSpc>
              <a:buClr>
                <a:srgbClr val="CCCC99"/>
              </a:buClr>
            </a:pPr>
            <a:r>
              <a:rPr lang="en-US" sz="2000" smtClean="0">
                <a:solidFill>
                  <a:srgbClr val="000000"/>
                </a:solidFill>
              </a:rPr>
              <a:t>An “AND” is implied among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solidFill>
                  <a:srgbClr val="000000"/>
                </a:solidFill>
              </a:rPr>
              <a:t>Select POI category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>
                <a:solidFill>
                  <a:srgbClr val="000000"/>
                </a:solidFill>
              </a:rPr>
              <a:t>“Add Where Condition” button to add more conditions regarding POI properties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solidFill>
                  <a:srgbClr val="000000"/>
                </a:solidFill>
              </a:rPr>
              <a:t>Add a textual explanation</a:t>
            </a:r>
          </a:p>
          <a:p>
            <a:pPr eaLnBrk="1" hangingPunct="1"/>
            <a:r>
              <a:rPr lang="en-US" sz="2600" smtClean="0">
                <a:solidFill>
                  <a:srgbClr val="000000"/>
                </a:solidFill>
              </a:rPr>
              <a:t>Assert the rule “If day is Sunday and weather is Sunny, then I would like an IceCreamShop” </a:t>
            </a:r>
          </a:p>
        </p:txBody>
      </p:sp>
      <p:sp>
        <p:nvSpPr>
          <p:cNvPr id="47107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hangingPunct="0"/>
            <a:fld id="{41BE8005-C961-445F-B233-3793A76C4A53}" type="slidenum">
              <a:rPr lang="el-GR" smtClean="0"/>
              <a:pPr eaLnBrk="0" hangingPunct="0"/>
              <a:t>16</a:t>
            </a:fld>
            <a:r>
              <a:rPr lang="en-US" smtClean="0"/>
              <a:t>/40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76250"/>
            <a:ext cx="8928100" cy="722313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mtClean="0"/>
              <a:t>’</a:t>
            </a:r>
            <a:r>
              <a:rPr lang="en-US" smtClean="0">
                <a:latin typeface="Arial" charset="0"/>
              </a:rPr>
              <a:t>s processes(6/10)</a:t>
            </a:r>
            <a:r>
              <a:rPr lang="en-US" sz="2600" smtClean="0">
                <a:latin typeface="Arial" charset="0"/>
              </a:rPr>
              <a:t> 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sz="2600" smtClean="0">
                <a:solidFill>
                  <a:schemeClr val="accent2"/>
                </a:solidFill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Geosocial SPLIS</a:t>
            </a:r>
            <a:r>
              <a:rPr lang="en-US" sz="2200" smtClean="0">
                <a:solidFill>
                  <a:schemeClr val="accent2"/>
                </a:solidFill>
              </a:rPr>
              <a:t>’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s Web Editor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48130" name="Picture 4" descr="ru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47813"/>
            <a:ext cx="798512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1547813" y="0"/>
            <a:ext cx="51847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/>
              <a:t>RuleML representation</a:t>
            </a:r>
          </a:p>
          <a:p>
            <a:endParaRPr lang="en-GB" sz="2400" b="1"/>
          </a:p>
        </p:txBody>
      </p:sp>
      <p:pic>
        <p:nvPicPr>
          <p:cNvPr id="491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5625"/>
            <a:ext cx="7388225" cy="63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Θέση αριθμού διαφάνειας 5"/>
          <p:cNvSpPr txBox="1">
            <a:spLocks noGrp="1"/>
          </p:cNvSpPr>
          <p:nvPr/>
        </p:nvSpPr>
        <p:spPr bwMode="auto">
          <a:xfrm>
            <a:off x="678180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FF358B5-7EE2-4C80-9E5E-6C3E4DA66B77}" type="slidenum">
              <a:rPr lang="el-GR" sz="1000"/>
              <a:pPr algn="r"/>
              <a:t>18</a:t>
            </a:fld>
            <a:r>
              <a:rPr lang="en-US" sz="1000"/>
              <a:t>/40</a:t>
            </a:r>
            <a:endParaRPr lang="el-GR" sz="1000"/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635375" y="2492375"/>
            <a:ext cx="52943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/>
              <a:t>(defrule kctysfvn (declare (salience 1))</a:t>
            </a:r>
          </a:p>
          <a:p>
            <a:r>
              <a:rPr lang="en-US" sz="2200"/>
              <a:t>(place( type IceCreamShop) ( uri ?id))</a:t>
            </a:r>
          </a:p>
          <a:p>
            <a:r>
              <a:rPr lang="en-US" sz="2200"/>
              <a:t>(person ( weather sunny) ( day sunday))</a:t>
            </a:r>
          </a:p>
          <a:p>
            <a:r>
              <a:rPr lang="en-US" sz="2200"/>
              <a:t>=&gt;</a:t>
            </a:r>
          </a:p>
          <a:p>
            <a:r>
              <a:rPr lang="en-US" sz="2200"/>
              <a:t>(assert (recommendation( id ?id))) </a:t>
            </a:r>
          </a:p>
          <a:p>
            <a:r>
              <a:rPr lang="en-US" sz="2200"/>
              <a:t>(store EXPLANATION "If day is Sunday and weather is Sunny, I would like to visit an IceCreamShop"))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787900" y="1989138"/>
            <a:ext cx="3308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/>
              <a:t>Jess representation</a:t>
            </a:r>
            <a:endParaRPr lang="en-GB" sz="2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893175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mtClean="0"/>
              <a:t>’</a:t>
            </a:r>
            <a:r>
              <a:rPr lang="en-US" smtClean="0">
                <a:latin typeface="Arial" charset="0"/>
              </a:rPr>
              <a:t>s processes(8/10)</a:t>
            </a:r>
            <a:br>
              <a:rPr lang="en-US" smtClean="0"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Rdf data representation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graphicFrame>
        <p:nvGraphicFramePr>
          <p:cNvPr id="50209" name="Group 33"/>
          <p:cNvGraphicFramePr>
            <a:graphicFrameLocks noGrp="1"/>
          </p:cNvGraphicFramePr>
          <p:nvPr>
            <p:ph idx="4294967295"/>
          </p:nvPr>
        </p:nvGraphicFramePr>
        <p:xfrm>
          <a:off x="684213" y="1773238"/>
          <a:ext cx="8351837" cy="4956175"/>
        </p:xfrm>
        <a:graphic>
          <a:graphicData uri="http://schemas.openxmlformats.org/drawingml/2006/table">
            <a:tbl>
              <a:tblPr/>
              <a:tblGrid>
                <a:gridCol w="2592387"/>
                <a:gridCol w="2016125"/>
                <a:gridCol w="3743325"/>
              </a:tblGrid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Geosocial SPLIS: policy19d883ef-f735-4521-a8a6 771065b1b2a8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rdf:type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Schema:Policy;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schema: policy_description</a:t>
                      </a: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IF person:weather is Sunny AND person:day is Sunday THEN I WOULD LIKE TO GO TO A place:type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IceCreamShop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policy_explanation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 day is Sunday and weather is Sunny, I would like to visit an IceCreamShop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policy_priority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policy_link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platon.econ.auth.gr/......ruleml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schema: Person22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schema:Policy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Geosocial SPLIS: policy19d883ef-f735-4521-a8a6 771065b1b2a8</a:t>
                      </a:r>
                      <a:endParaRPr kumimoji="0" lang="el-G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Contents</a:t>
            </a:r>
            <a:endParaRPr lang="el-GR" smtClean="0">
              <a:latin typeface="Arial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557338"/>
            <a:ext cx="8002587" cy="4530725"/>
          </a:xfrm>
        </p:spPr>
        <p:txBody>
          <a:bodyPr/>
          <a:lstStyle/>
          <a:p>
            <a:pPr eaLnBrk="1" hangingPunct="1">
              <a:buSzTx/>
            </a:pPr>
            <a:r>
              <a:rPr lang="en-US" sz="2600" smtClean="0"/>
              <a:t>Location Based Social Networking Services (LBSNSs) &amp; Context</a:t>
            </a:r>
          </a:p>
          <a:p>
            <a:pPr eaLnBrk="1" hangingPunct="1">
              <a:buSzTx/>
            </a:pPr>
            <a:r>
              <a:rPr lang="en-US" sz="2600" smtClean="0"/>
              <a:t>Semantic Technologies</a:t>
            </a:r>
          </a:p>
          <a:p>
            <a:pPr eaLnBrk="1" hangingPunct="1">
              <a:buSzTx/>
            </a:pPr>
            <a:r>
              <a:rPr lang="en-US" sz="2600" smtClean="0"/>
              <a:t>The System Geosocial SPLIS</a:t>
            </a:r>
          </a:p>
          <a:p>
            <a:pPr lvl="1" eaLnBrk="1" hangingPunct="1"/>
            <a:r>
              <a:rPr lang="en-US" sz="2200" smtClean="0"/>
              <a:t>Design and General idea</a:t>
            </a:r>
          </a:p>
          <a:p>
            <a:pPr lvl="1" eaLnBrk="1" hangingPunct="1"/>
            <a:r>
              <a:rPr lang="en-US" sz="2200" smtClean="0"/>
              <a:t>Geosocial SPLIS’s Features</a:t>
            </a:r>
          </a:p>
          <a:p>
            <a:pPr lvl="1" eaLnBrk="1" hangingPunct="1"/>
            <a:r>
              <a:rPr lang="en-US" sz="2200" smtClean="0"/>
              <a:t>Geosocial SPLIS’s Architecture </a:t>
            </a:r>
          </a:p>
          <a:p>
            <a:pPr lvl="1" eaLnBrk="1" hangingPunct="1"/>
            <a:r>
              <a:rPr lang="en-US" sz="2200" smtClean="0"/>
              <a:t>Geosocial SPLIS’s processes</a:t>
            </a:r>
          </a:p>
          <a:p>
            <a:pPr eaLnBrk="1" hangingPunct="1"/>
            <a:r>
              <a:rPr lang="en-US" sz="2600" smtClean="0"/>
              <a:t>Usage Scenarios</a:t>
            </a:r>
          </a:p>
          <a:p>
            <a:pPr eaLnBrk="1" hangingPunct="1"/>
            <a:r>
              <a:rPr lang="en-US" sz="2600" smtClean="0"/>
              <a:t>Evaluation</a:t>
            </a:r>
          </a:p>
          <a:p>
            <a:pPr eaLnBrk="1" hangingPunct="1"/>
            <a:r>
              <a:rPr lang="en-US" sz="2600" smtClean="0"/>
              <a:t>Conclusions</a:t>
            </a:r>
          </a:p>
          <a:p>
            <a:pPr eaLnBrk="1" hangingPunct="1"/>
            <a:r>
              <a:rPr lang="en-US" sz="2600" smtClean="0"/>
              <a:t>Future work</a:t>
            </a:r>
          </a:p>
        </p:txBody>
      </p:sp>
      <p:sp>
        <p:nvSpPr>
          <p:cNvPr id="29699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hangingPunct="0"/>
            <a:fld id="{8BCA4CEB-58F5-4340-9F9E-571306BCA75D}" type="slidenum">
              <a:rPr lang="el-GR" smtClean="0"/>
              <a:pPr eaLnBrk="0" hangingPunct="0"/>
              <a:t>2</a:t>
            </a:fld>
            <a:r>
              <a:rPr lang="en-US" smtClean="0"/>
              <a:t>/40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9109075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mtClean="0"/>
              <a:t>’</a:t>
            </a:r>
            <a:r>
              <a:rPr lang="en-US" smtClean="0">
                <a:latin typeface="Arial" charset="0"/>
              </a:rPr>
              <a:t>s processes(9/10)</a:t>
            </a:r>
            <a:r>
              <a:rPr lang="en-US" sz="2200" smtClean="0">
                <a:latin typeface="Arial" charset="0"/>
              </a:rPr>
              <a:t/>
            </a:r>
            <a:br>
              <a:rPr lang="en-US" sz="2200" smtClean="0"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Processes concerning rules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7993062" cy="450215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sz="2600" smtClean="0"/>
              <a:t>Rule modification process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200" smtClean="0"/>
              <a:t>Edit and delete a rule through editor</a:t>
            </a:r>
          </a:p>
          <a:p>
            <a:pPr eaLnBrk="1" hangingPunct="1">
              <a:spcAft>
                <a:spcPct val="30000"/>
              </a:spcAft>
            </a:pPr>
            <a:endParaRPr lang="en-US" sz="2600" smtClean="0"/>
          </a:p>
          <a:p>
            <a:pPr eaLnBrk="1" hangingPunct="1">
              <a:spcAft>
                <a:spcPct val="30000"/>
              </a:spcAft>
            </a:pPr>
            <a:r>
              <a:rPr lang="en-US" sz="2600" smtClean="0"/>
              <a:t>“Get a rule” process</a:t>
            </a:r>
          </a:p>
          <a:p>
            <a:pPr lvl="1" eaLnBrk="1" hangingPunct="1">
              <a:spcAft>
                <a:spcPct val="30000"/>
              </a:spcAft>
            </a:pPr>
            <a:r>
              <a:rPr lang="en-GB" sz="2200" smtClean="0"/>
              <a:t>Get rules from other users</a:t>
            </a:r>
            <a:r>
              <a:rPr lang="el-GR" sz="2200" smtClean="0"/>
              <a:t> </a:t>
            </a:r>
            <a:endParaRPr lang="en-US" sz="2200" smtClean="0"/>
          </a:p>
          <a:p>
            <a:pPr lvl="1" eaLnBrk="1" hangingPunct="1">
              <a:spcAft>
                <a:spcPct val="30000"/>
              </a:spcAft>
            </a:pPr>
            <a:r>
              <a:rPr lang="en-US" sz="2200" smtClean="0"/>
              <a:t>Check and get the rule</a:t>
            </a:r>
          </a:p>
          <a:p>
            <a:pPr lvl="1" eaLnBrk="1" hangingPunct="1">
              <a:spcAft>
                <a:spcPct val="30000"/>
              </a:spcAft>
            </a:pPr>
            <a:r>
              <a:rPr lang="en-GB" sz="2200" smtClean="0"/>
              <a:t>In case of editing a rule, a user is simply “unlinked” from the rule so that not to affect other users</a:t>
            </a:r>
            <a:r>
              <a:rPr lang="el-GR" sz="2200" smtClean="0"/>
              <a:t> </a:t>
            </a:r>
          </a:p>
        </p:txBody>
      </p:sp>
      <p:sp>
        <p:nvSpPr>
          <p:cNvPr id="51203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8BBD569-DC4C-4115-A932-AF49D4342979}" type="slidenum">
              <a:rPr lang="el-GR" sz="1000"/>
              <a:pPr algn="r"/>
              <a:t>20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0350"/>
            <a:ext cx="8675687" cy="1143000"/>
          </a:xfrm>
        </p:spPr>
        <p:txBody>
          <a:bodyPr/>
          <a:lstStyle/>
          <a:p>
            <a:pPr eaLnBrk="1" hangingPunct="1"/>
            <a:r>
              <a:rPr lang="en-US" sz="3800" smtClean="0">
                <a:latin typeface="Arial" charset="0"/>
              </a:rPr>
              <a:t>Geosocial SPLIS</a:t>
            </a:r>
            <a:r>
              <a:rPr lang="en-US" sz="3800" smtClean="0"/>
              <a:t>’</a:t>
            </a:r>
            <a:r>
              <a:rPr lang="en-US" sz="3800" smtClean="0">
                <a:latin typeface="Arial" charset="0"/>
              </a:rPr>
              <a:t>s processes(10/10)</a:t>
            </a:r>
            <a:r>
              <a:rPr lang="en-US" sz="3400" smtClean="0">
                <a:latin typeface="Arial" charset="0"/>
              </a:rPr>
              <a:t/>
            </a:r>
            <a:br>
              <a:rPr lang="en-US" sz="3400" smtClean="0">
                <a:latin typeface="Arial" charset="0"/>
              </a:rPr>
            </a:br>
            <a:r>
              <a:rPr lang="en-US" sz="2000" smtClean="0">
                <a:solidFill>
                  <a:schemeClr val="accent2"/>
                </a:solidFill>
                <a:latin typeface="Arial" charset="0"/>
              </a:rPr>
              <a:t>Processes exploiting social ties</a:t>
            </a:r>
            <a:endParaRPr lang="el-GR" sz="20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8228012" cy="4502150"/>
          </a:xfrm>
        </p:spPr>
        <p:txBody>
          <a:bodyPr/>
          <a:lstStyle/>
          <a:p>
            <a:pPr marL="533400" indent="-533400" eaLnBrk="1" hangingPunct="1">
              <a:spcAft>
                <a:spcPct val="30000"/>
              </a:spcAft>
            </a:pPr>
            <a:r>
              <a:rPr lang="en-US" sz="2600" smtClean="0"/>
              <a:t>Common social interaction processes  </a:t>
            </a:r>
          </a:p>
          <a:p>
            <a:pPr marL="952500" lvl="1" indent="-495300" eaLnBrk="1" hangingPunct="1">
              <a:spcAft>
                <a:spcPct val="30000"/>
              </a:spcAft>
            </a:pPr>
            <a:r>
              <a:rPr lang="en-US" sz="2200" smtClean="0"/>
              <a:t>Messages, Friendships’ creations, View profiles…</a:t>
            </a:r>
          </a:p>
          <a:p>
            <a:pPr marL="533400" indent="-533400" eaLnBrk="1" hangingPunct="1">
              <a:spcAft>
                <a:spcPct val="30000"/>
              </a:spcAft>
            </a:pPr>
            <a:r>
              <a:rPr lang="en-US" sz="2600" smtClean="0"/>
              <a:t>Nearby friends’ mode</a:t>
            </a:r>
          </a:p>
          <a:p>
            <a:pPr marL="952500" lvl="1" indent="-495300"/>
            <a:r>
              <a:rPr lang="en-GB" sz="2200" smtClean="0"/>
              <a:t>Collects user’s and his/her nearby (logged in) friends’ rules and context</a:t>
            </a:r>
          </a:p>
          <a:p>
            <a:pPr marL="952500" lvl="1" indent="-495300"/>
            <a:r>
              <a:rPr lang="en-GB" sz="2200" smtClean="0"/>
              <a:t>Evaluates rules and fetches recommended nearby POIs</a:t>
            </a:r>
          </a:p>
          <a:p>
            <a:pPr marL="952500" lvl="1" indent="-495300"/>
            <a:r>
              <a:rPr lang="en-GB" sz="2200" smtClean="0"/>
              <a:t>Gets POIs’ rules and evaluates them concerning all users’ contexts </a:t>
            </a:r>
          </a:p>
          <a:p>
            <a:pPr marL="952500" lvl="1" indent="-495300"/>
            <a:r>
              <a:rPr lang="en-US" sz="2200" smtClean="0"/>
              <a:t>Provides group-based information</a:t>
            </a:r>
          </a:p>
        </p:txBody>
      </p:sp>
      <p:sp>
        <p:nvSpPr>
          <p:cNvPr id="52227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3B5703-6F91-42B7-BCA9-99466957E9E5}" type="slidenum">
              <a:rPr lang="el-GR" sz="1000"/>
              <a:pPr algn="r"/>
              <a:t>21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Usage Scenarios(1/10)</a:t>
            </a:r>
            <a:r>
              <a:rPr lang="en-US" sz="3000" smtClean="0">
                <a:latin typeface="Arial" charset="0"/>
              </a:rPr>
              <a:t/>
            </a:r>
            <a:br>
              <a:rPr lang="en-US" sz="3000" smtClean="0"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Normal usage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628775"/>
            <a:ext cx="7007225" cy="533400"/>
          </a:xfrm>
        </p:spPr>
        <p:txBody>
          <a:bodyPr/>
          <a:lstStyle/>
          <a:p>
            <a:pPr eaLnBrk="1" hangingPunct="1"/>
            <a:r>
              <a:rPr lang="en-US" sz="2600" smtClean="0"/>
              <a:t>A scenario concerning two different users</a:t>
            </a:r>
            <a:endParaRPr lang="el-GR" sz="2400" smtClean="0"/>
          </a:p>
        </p:txBody>
      </p:sp>
      <p:graphicFrame>
        <p:nvGraphicFramePr>
          <p:cNvPr id="54355" name="Group 83"/>
          <p:cNvGraphicFramePr>
            <a:graphicFrameLocks noGrp="1"/>
          </p:cNvGraphicFramePr>
          <p:nvPr>
            <p:ph sz="quarter" idx="4294967295"/>
          </p:nvPr>
        </p:nvGraphicFramePr>
        <p:xfrm>
          <a:off x="0" y="2420938"/>
          <a:ext cx="9144000" cy="1216025"/>
        </p:xfrm>
        <a:graphic>
          <a:graphicData uri="http://schemas.openxmlformats.org/drawingml/2006/table">
            <a:tbl>
              <a:tblPr/>
              <a:tblGrid>
                <a:gridCol w="971550"/>
                <a:gridCol w="936625"/>
                <a:gridCol w="1368425"/>
                <a:gridCol w="1150938"/>
                <a:gridCol w="1801812"/>
                <a:gridCol w="1366838"/>
                <a:gridCol w="1547812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JobTitle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Weather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Location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John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13:45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Saturday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Location A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06" name="Group 134"/>
          <p:cNvGraphicFramePr>
            <a:graphicFrameLocks noGrp="1"/>
          </p:cNvGraphicFramePr>
          <p:nvPr/>
        </p:nvGraphicFramePr>
        <p:xfrm>
          <a:off x="0" y="4365625"/>
          <a:ext cx="9144000" cy="1216025"/>
        </p:xfrm>
        <a:graphic>
          <a:graphicData uri="http://schemas.openxmlformats.org/drawingml/2006/table">
            <a:tbl>
              <a:tblPr/>
              <a:tblGrid>
                <a:gridCol w="971550"/>
                <a:gridCol w="936625"/>
                <a:gridCol w="1368425"/>
                <a:gridCol w="1150938"/>
                <a:gridCol w="1801812"/>
                <a:gridCol w="1366838"/>
                <a:gridCol w="1547812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JobTitle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Weather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Location</a:t>
                      </a:r>
                      <a:endParaRPr kumimoji="0" 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Mary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13:45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Saturday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Location B</a:t>
                      </a:r>
                      <a:endParaRPr kumimoji="0" lang="el-G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304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9513224-9B1E-4911-9B71-E92E8853A33A}" type="slidenum">
              <a:rPr lang="el-GR" sz="1000"/>
              <a:pPr algn="r"/>
              <a:t>22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Usage Scenarios(2/10)</a:t>
            </a:r>
            <a:r>
              <a:rPr lang="en-US" sz="3000" smtClean="0">
                <a:latin typeface="Arial" charset="0"/>
              </a:rPr>
              <a:t/>
            </a:r>
            <a:br>
              <a:rPr lang="en-US" sz="3000" smtClean="0"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Normal usage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7761287" cy="533400"/>
          </a:xfrm>
        </p:spPr>
        <p:txBody>
          <a:bodyPr/>
          <a:lstStyle/>
          <a:p>
            <a:r>
              <a:rPr lang="en-US" sz="2600" smtClean="0"/>
              <a:t>Possess the following rules</a:t>
            </a:r>
            <a:endParaRPr lang="el-GR" sz="2600" smtClean="0"/>
          </a:p>
        </p:txBody>
      </p:sp>
      <p:graphicFrame>
        <p:nvGraphicFramePr>
          <p:cNvPr id="55346" name="Group 50"/>
          <p:cNvGraphicFramePr>
            <a:graphicFrameLocks noGrp="1"/>
          </p:cNvGraphicFramePr>
          <p:nvPr>
            <p:ph sz="quarter" idx="3"/>
          </p:nvPr>
        </p:nvGraphicFramePr>
        <p:xfrm>
          <a:off x="0" y="2420938"/>
          <a:ext cx="9144000" cy="4264025"/>
        </p:xfrm>
        <a:graphic>
          <a:graphicData uri="http://schemas.openxmlformats.org/drawingml/2006/table">
            <a:tbl>
              <a:tblPr/>
              <a:tblGrid>
                <a:gridCol w="1258888"/>
                <a:gridCol w="3313112"/>
                <a:gridCol w="4572000"/>
              </a:tblGrid>
              <a:tr h="522288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John’s rules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Mary’s rules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Rule 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“If it is Saturday between 13:00 and 16:00, I would like to go for coffee ”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198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“I would like to go for coffee, if weather is Sunny and time is before 18:00 o’clock”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6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Rule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“If it is Wednesday and time is after 18:00, find me cinemas which   are closer than 1000 m”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“If it is Friday between 19:00 and 22:00, find me some Restaurants which serve Italian cuisine”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Rule 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“On Saturday afternoons (12:00-15:00), recommend me a Museum”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_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Usage Scenarios(3/10)</a:t>
            </a:r>
            <a:br>
              <a:rPr lang="en-US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Normal usage-John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00200"/>
            <a:ext cx="8075612" cy="4530725"/>
          </a:xfrm>
        </p:spPr>
        <p:txBody>
          <a:bodyPr/>
          <a:lstStyle/>
          <a:p>
            <a:r>
              <a:rPr lang="en-US" sz="2600" smtClean="0"/>
              <a:t>Consider John</a:t>
            </a:r>
          </a:p>
          <a:p>
            <a:r>
              <a:rPr lang="en-US" sz="2600" smtClean="0"/>
              <a:t>John’s rules 1 and 3 are fired because it is Saturday and time is 13:45</a:t>
            </a:r>
            <a:r>
              <a:rPr lang="el-GR" sz="2600" smtClean="0"/>
              <a:t> </a:t>
            </a:r>
            <a:endParaRPr lang="en-US" sz="2600" smtClean="0"/>
          </a:p>
          <a:p>
            <a:r>
              <a:rPr lang="en-US" sz="2600" smtClean="0"/>
              <a:t>Coffee shops and museums are represented with a bigger marker </a:t>
            </a:r>
          </a:p>
          <a:p>
            <a:r>
              <a:rPr lang="en-US" sz="2600" smtClean="0"/>
              <a:t>Green markers indicate that there is a valid offer for him</a:t>
            </a:r>
          </a:p>
          <a:p>
            <a:r>
              <a:rPr lang="en-US" sz="2600" smtClean="0"/>
              <a:t>Can get rules from his friends or from other users</a:t>
            </a:r>
            <a:endParaRPr lang="el-GR" sz="2600" smtClean="0"/>
          </a:p>
        </p:txBody>
      </p:sp>
      <p:sp>
        <p:nvSpPr>
          <p:cNvPr id="55300" name="Θέση αριθμού διαφάνειας 5"/>
          <p:cNvSpPr txBox="1">
            <a:spLocks noGrp="1"/>
          </p:cNvSpPr>
          <p:nvPr/>
        </p:nvSpPr>
        <p:spPr bwMode="auto">
          <a:xfrm>
            <a:off x="6781800" y="62849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E0D5A59-4A0B-4239-88DC-A876AC5BD469}" type="slidenum">
              <a:rPr lang="el-GR" sz="1000"/>
              <a:pPr algn="r"/>
              <a:t>24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3450" y="433388"/>
            <a:ext cx="7707313" cy="79375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Usage Scenarios(4/10)</a:t>
            </a:r>
            <a:br>
              <a:rPr lang="en-US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Normal usage-John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5632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775"/>
            <a:ext cx="9094788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0D2B83-591C-4C60-90F1-C2E0AFB0C701}" type="slidenum">
              <a:rPr lang="el-GR" sz="1000"/>
              <a:pPr algn="r"/>
              <a:t>26</a:t>
            </a:fld>
            <a:r>
              <a:rPr lang="en-US" sz="1000"/>
              <a:t>/40</a:t>
            </a:r>
            <a:endParaRPr lang="el-GR" sz="10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Usage Scenarios(5/10)</a:t>
            </a:r>
            <a:r>
              <a:rPr lang="en-US" sz="2600" smtClean="0">
                <a:latin typeface="Arial" charset="0"/>
              </a:rPr>
              <a:t/>
            </a:r>
            <a:br>
              <a:rPr lang="en-US" sz="2600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Normal usage-John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4915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5688" y="2276475"/>
            <a:ext cx="247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57338"/>
            <a:ext cx="51149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4"/>
          <p:cNvSpPr txBox="1">
            <a:spLocks noChangeArrowheads="1"/>
          </p:cNvSpPr>
          <p:nvPr/>
        </p:nvSpPr>
        <p:spPr bwMode="auto">
          <a:xfrm>
            <a:off x="2411413" y="1916113"/>
            <a:ext cx="67325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200"/>
              <a:t>POI “Friends Cafe” is represented with a bigger marker because it is a Coffee shop (rule 1) </a:t>
            </a: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2411413" y="2636838"/>
            <a:ext cx="67325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200"/>
              <a:t>John has a valid offer as a student (POI owner’s rule)</a:t>
            </a:r>
            <a:endParaRPr lang="el-GR" sz="2200"/>
          </a:p>
        </p:txBody>
      </p:sp>
      <p:pic>
        <p:nvPicPr>
          <p:cNvPr id="5735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3068638"/>
            <a:ext cx="219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Usage Scenarios (6/10)</a:t>
            </a:r>
            <a:br>
              <a:rPr lang="en-US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Friends’ mode-John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8228012" cy="4502150"/>
          </a:xfrm>
        </p:spPr>
        <p:txBody>
          <a:bodyPr/>
          <a:lstStyle/>
          <a:p>
            <a:pPr marL="533400" indent="-533400" eaLnBrk="1" hangingPunct="1">
              <a:spcAft>
                <a:spcPct val="25000"/>
              </a:spcAft>
            </a:pPr>
            <a:r>
              <a:rPr lang="en-US" sz="2600" smtClean="0"/>
              <a:t>Mary is his only nearby friend which is logged in at this time</a:t>
            </a:r>
            <a:endParaRPr lang="en-GB" sz="2600" smtClean="0"/>
          </a:p>
          <a:p>
            <a:pPr marL="952500" lvl="1" indent="-495300"/>
            <a:r>
              <a:rPr lang="en-GB" sz="2200" smtClean="0"/>
              <a:t>Gets his and Mary’s context and rules </a:t>
            </a:r>
          </a:p>
          <a:p>
            <a:pPr marL="952500" lvl="1" indent="-495300"/>
            <a:r>
              <a:rPr lang="en-GB" sz="2200" smtClean="0"/>
              <a:t>Evaluates rules and fetches nearby recommened POIs</a:t>
            </a:r>
          </a:p>
          <a:p>
            <a:pPr marL="952500" lvl="1" indent="-495300"/>
            <a:r>
              <a:rPr lang="en-GB" sz="2200" smtClean="0"/>
              <a:t>John’s rule 1 and 3 are fired and as a result museums and coffee shops are recommended</a:t>
            </a:r>
          </a:p>
          <a:p>
            <a:pPr marL="952500" lvl="1" indent="-495300"/>
            <a:r>
              <a:rPr lang="en-GB" sz="2200" smtClean="0"/>
              <a:t>Mary’s rule 2 is fired, which recommends coffee shops. </a:t>
            </a:r>
          </a:p>
          <a:p>
            <a:pPr marL="952500" lvl="1" indent="-495300"/>
            <a:r>
              <a:rPr lang="en-GB" sz="2200" smtClean="0"/>
              <a:t>Gets POIs’ rules and evaluates them based on John and Mary’s contexts</a:t>
            </a:r>
          </a:p>
          <a:p>
            <a:pPr marL="952500" lvl="1" indent="-495300"/>
            <a:r>
              <a:rPr lang="en-GB" sz="2200" smtClean="0"/>
              <a:t>Presents information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l-GR" sz="2200" smtClean="0"/>
          </a:p>
        </p:txBody>
      </p:sp>
      <p:sp>
        <p:nvSpPr>
          <p:cNvPr id="58371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DAB806-F229-48B1-9E79-5479D5C81F87}" type="slidenum">
              <a:rPr lang="el-GR" sz="1000"/>
              <a:pPr algn="r"/>
              <a:t>27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Usage Scenarios (7/10)</a:t>
            </a:r>
            <a:br>
              <a:rPr lang="en-US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Friends’ mode-John</a:t>
            </a:r>
            <a:endParaRPr lang="el-GR" sz="26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611188" y="1600200"/>
            <a:ext cx="8208962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GB" sz="2400"/>
              <a:t>Presentation of information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200"/>
              <a:t>Red marker </a:t>
            </a:r>
            <a:r>
              <a:rPr lang="en-GB" sz="2200">
                <a:sym typeface="Wingdings" pitchFamily="2" charset="2"/>
              </a:rPr>
              <a:t></a:t>
            </a:r>
            <a:r>
              <a:rPr lang="en-GB" sz="2200"/>
              <a:t> POI that does not have any offer at all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200"/>
              <a:t>Yellow marker </a:t>
            </a:r>
            <a:r>
              <a:rPr lang="en-GB" sz="2200">
                <a:sym typeface="Wingdings" pitchFamily="2" charset="2"/>
              </a:rPr>
              <a:t></a:t>
            </a:r>
            <a:r>
              <a:rPr lang="en-GB" sz="2200"/>
              <a:t> POI that has at least one offer, but it is not valid for none of them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200"/>
              <a:t>Half yellow-half green </a:t>
            </a:r>
            <a:r>
              <a:rPr lang="en-GB" sz="2200">
                <a:sym typeface="Wingdings" pitchFamily="2" charset="2"/>
              </a:rPr>
              <a:t></a:t>
            </a:r>
            <a:r>
              <a:rPr lang="en-GB" sz="2200"/>
              <a:t> POI has a valid offer for at least one of the friends or the user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200"/>
              <a:t>Green </a:t>
            </a:r>
            <a:r>
              <a:rPr lang="en-GB" sz="2200">
                <a:sym typeface="Wingdings" pitchFamily="2" charset="2"/>
              </a:rPr>
              <a:t></a:t>
            </a:r>
            <a:r>
              <a:rPr lang="en-GB" sz="2200"/>
              <a:t> POI has an offer for all of them 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200"/>
              <a:t>A bigger marker </a:t>
            </a:r>
            <a:r>
              <a:rPr lang="en-GB" sz="2200">
                <a:sym typeface="Wingdings" pitchFamily="2" charset="2"/>
              </a:rPr>
              <a:t></a:t>
            </a:r>
            <a:r>
              <a:rPr lang="en-GB" sz="2200"/>
              <a:t> POI is recommended by a user rule and at least one of his/her friends’ rules</a:t>
            </a:r>
            <a:endParaRPr lang="en-US" sz="22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endParaRPr lang="el-GR" sz="2200"/>
          </a:p>
        </p:txBody>
      </p:sp>
      <p:sp>
        <p:nvSpPr>
          <p:cNvPr id="59396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B76A9DA-8E3B-4217-9027-7EA594483EC3}" type="slidenum">
              <a:rPr lang="el-GR" sz="1000"/>
              <a:pPr algn="r"/>
              <a:t>28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54113"/>
            <a:ext cx="9144000" cy="57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1143000"/>
          </a:xfrm>
        </p:spPr>
        <p:txBody>
          <a:bodyPr/>
          <a:lstStyle/>
          <a:p>
            <a:r>
              <a:rPr lang="en-US" sz="3800" smtClean="0">
                <a:latin typeface="Arial" charset="0"/>
              </a:rPr>
              <a:t>Usage Scenarios (8/10)</a:t>
            </a:r>
            <a:r>
              <a:rPr lang="en-US" sz="2600" smtClean="0">
                <a:latin typeface="Arial" charset="0"/>
              </a:rPr>
              <a:t/>
            </a:r>
            <a:br>
              <a:rPr lang="en-US" sz="2600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Friends’ mode-John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Location Based Social Networking Services (LBSNSs)</a:t>
            </a:r>
            <a:endParaRPr lang="el-GR" smtClean="0">
              <a:latin typeface="Arial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8208962" cy="48529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25000"/>
              </a:spcAft>
            </a:pPr>
            <a:r>
              <a:rPr lang="en-US" sz="2600" smtClean="0"/>
              <a:t>One of the most important sectors of LBS</a:t>
            </a:r>
          </a:p>
          <a:p>
            <a:pPr eaLnBrk="1" hangingPunct="1">
              <a:lnSpc>
                <a:spcPct val="130000"/>
              </a:lnSpc>
              <a:spcAft>
                <a:spcPct val="25000"/>
              </a:spcAft>
            </a:pPr>
            <a:r>
              <a:rPr lang="en-US" sz="2600" smtClean="0"/>
              <a:t>Used</a:t>
            </a:r>
            <a:r>
              <a:rPr lang="el-GR" sz="2600" smtClean="0"/>
              <a:t> </a:t>
            </a:r>
            <a:r>
              <a:rPr lang="en-US" sz="2600" smtClean="0"/>
              <a:t>daily by millions of people</a:t>
            </a:r>
          </a:p>
          <a:p>
            <a:pPr eaLnBrk="1" hangingPunct="1">
              <a:lnSpc>
                <a:spcPct val="130000"/>
              </a:lnSpc>
              <a:spcAft>
                <a:spcPct val="25000"/>
              </a:spcAft>
            </a:pPr>
            <a:r>
              <a:rPr lang="en-US" sz="2600" smtClean="0"/>
              <a:t>Provide users with the capability to locate each other and interact with one another depending on their physical distance</a:t>
            </a:r>
          </a:p>
          <a:p>
            <a:pPr eaLnBrk="1" hangingPunct="1">
              <a:lnSpc>
                <a:spcPct val="130000"/>
              </a:lnSpc>
              <a:spcAft>
                <a:spcPct val="25000"/>
              </a:spcAft>
            </a:pPr>
            <a:r>
              <a:rPr lang="en-US" sz="2600" smtClean="0"/>
              <a:t>Facebook Places, Foursquare…</a:t>
            </a:r>
          </a:p>
          <a:p>
            <a:pPr eaLnBrk="1" hangingPunct="1">
              <a:spcAft>
                <a:spcPct val="25000"/>
              </a:spcAft>
              <a:buFont typeface="Wingdings" pitchFamily="2" charset="2"/>
              <a:buNone/>
            </a:pPr>
            <a:endParaRPr lang="en-US" sz="2600" smtClean="0"/>
          </a:p>
          <a:p>
            <a:pPr lvl="1" eaLnBrk="1" hangingPunct="1"/>
            <a:endParaRPr lang="el-GR" smtClean="0"/>
          </a:p>
        </p:txBody>
      </p:sp>
      <p:sp>
        <p:nvSpPr>
          <p:cNvPr id="31747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hangingPunct="0"/>
            <a:fld id="{085D2246-FB52-4DE4-842A-7C0948D21047}" type="slidenum">
              <a:rPr lang="el-GR" smtClean="0"/>
              <a:pPr eaLnBrk="0" hangingPunct="0"/>
              <a:t>3</a:t>
            </a:fld>
            <a:r>
              <a:rPr lang="en-US" smtClean="0"/>
              <a:t>/40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smtClean="0">
                <a:latin typeface="Arial" charset="0"/>
              </a:rPr>
              <a:t>Usage Scenarios (9/10)</a:t>
            </a:r>
            <a:r>
              <a:rPr lang="en-US" sz="2600" smtClean="0">
                <a:latin typeface="Arial" charset="0"/>
              </a:rPr>
              <a:t/>
            </a:r>
            <a:br>
              <a:rPr lang="en-US" sz="2600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Friends’ mode-John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1442" name="Θέση αριθμού διαφάνειας 5"/>
          <p:cNvSpPr txBox="1">
            <a:spLocks noGrp="1"/>
          </p:cNvSpPr>
          <p:nvPr/>
        </p:nvSpPr>
        <p:spPr bwMode="auto">
          <a:xfrm>
            <a:off x="678180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8C08E27-1B7C-47C1-AACA-8EC2E016D8FE}" type="slidenum">
              <a:rPr lang="el-GR" sz="1000"/>
              <a:pPr algn="r"/>
              <a:t>30</a:t>
            </a:fld>
            <a:r>
              <a:rPr lang="en-US" sz="1000"/>
              <a:t>/40</a:t>
            </a:r>
            <a:endParaRPr lang="el-GR" sz="1000"/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700213"/>
            <a:ext cx="6257925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smtClean="0">
                <a:latin typeface="Arial" charset="0"/>
              </a:rPr>
              <a:t>Usage Scenarios (10/10)</a:t>
            </a:r>
            <a:r>
              <a:rPr lang="en-US" sz="2600" smtClean="0">
                <a:latin typeface="Arial" charset="0"/>
              </a:rPr>
              <a:t/>
            </a:r>
            <a:br>
              <a:rPr lang="en-US" sz="2600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Friends’ mode-John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2466" name="Θέση αριθμού διαφάνειας 5"/>
          <p:cNvSpPr txBox="1">
            <a:spLocks noGrp="1"/>
          </p:cNvSpPr>
          <p:nvPr/>
        </p:nvSpPr>
        <p:spPr bwMode="auto">
          <a:xfrm>
            <a:off x="678180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D424765-5A20-40FE-BA2E-16DC1891307B}" type="slidenum">
              <a:rPr lang="el-GR" sz="1000"/>
              <a:pPr algn="r"/>
              <a:t>31</a:t>
            </a:fld>
            <a:r>
              <a:rPr lang="en-US" sz="1000"/>
              <a:t>/40</a:t>
            </a:r>
            <a:endParaRPr lang="el-GR" sz="100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628775"/>
            <a:ext cx="86296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Evaluation(1/6)</a:t>
            </a:r>
            <a:endParaRPr lang="el-GR" smtClean="0">
              <a:latin typeface="Arial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8532812" cy="5068888"/>
          </a:xfrm>
        </p:spPr>
        <p:txBody>
          <a:bodyPr/>
          <a:lstStyle/>
          <a:p>
            <a:pPr eaLnBrk="1" hangingPunct="1"/>
            <a:r>
              <a:rPr lang="en-US" sz="2600" smtClean="0"/>
              <a:t>83 undergraduate students of Economics (18-22 years old, both genders)</a:t>
            </a:r>
            <a:r>
              <a:rPr lang="el-GR" sz="2600" smtClean="0"/>
              <a:t> </a:t>
            </a:r>
            <a:endParaRPr lang="en-US" sz="2600" smtClean="0"/>
          </a:p>
          <a:p>
            <a:r>
              <a:rPr lang="en-US" sz="2600" smtClean="0"/>
              <a:t>Three parts of questions about: </a:t>
            </a:r>
          </a:p>
          <a:p>
            <a:pPr lvl="1"/>
            <a:r>
              <a:rPr lang="en-US" sz="2200" smtClean="0"/>
              <a:t>Processes concerning rules and the personalization of information</a:t>
            </a:r>
          </a:p>
          <a:p>
            <a:pPr lvl="1"/>
            <a:r>
              <a:rPr lang="en-US" sz="2200" smtClean="0"/>
              <a:t>Social processes </a:t>
            </a:r>
          </a:p>
          <a:p>
            <a:pPr lvl="1"/>
            <a:r>
              <a:rPr lang="en-US" sz="2200" smtClean="0"/>
              <a:t>The system in general</a:t>
            </a:r>
            <a:endParaRPr lang="el-GR" sz="2200" smtClean="0"/>
          </a:p>
        </p:txBody>
      </p:sp>
      <p:sp>
        <p:nvSpPr>
          <p:cNvPr id="63491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31BA2C-0C99-4819-98E4-7D9D661FE1BB}" type="slidenum">
              <a:rPr lang="el-GR" sz="1000"/>
              <a:pPr algn="r"/>
              <a:t>32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Evaluation(2/6)</a:t>
            </a:r>
            <a:endParaRPr lang="el-GR" smtClean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smtClean="0"/>
              <a:t>Q1. How easy was to add a rule?</a:t>
            </a:r>
          </a:p>
          <a:p>
            <a:r>
              <a:rPr lang="en-US" sz="2600" smtClean="0"/>
              <a:t>Q2. How easy was to modify a rule?</a:t>
            </a:r>
          </a:p>
          <a:p>
            <a:r>
              <a:rPr lang="en-US" sz="2600" smtClean="0"/>
              <a:t>Q3. Are you satisfied with the provided interface?</a:t>
            </a:r>
          </a:p>
          <a:p>
            <a:r>
              <a:rPr lang="en-US" sz="2600" smtClean="0"/>
              <a:t>Q4. How easy was to find and get a rule from another user?</a:t>
            </a:r>
          </a:p>
          <a:p>
            <a:r>
              <a:rPr lang="en-US" sz="2600" smtClean="0"/>
              <a:t>Q5. How easy was to understand why a place was recommended?</a:t>
            </a:r>
          </a:p>
          <a:p>
            <a:r>
              <a:rPr lang="en-US" sz="2600" smtClean="0"/>
              <a:t>Q6. How easy was to find a place that resulted by your rules and had an offer for you?</a:t>
            </a:r>
            <a:endParaRPr lang="el-GR" sz="2600" smtClean="0"/>
          </a:p>
        </p:txBody>
      </p:sp>
      <p:sp>
        <p:nvSpPr>
          <p:cNvPr id="64516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96BD2C9-83DD-402D-BA21-DB19C9890AE0}" type="slidenum">
              <a:rPr lang="el-GR" sz="1000"/>
              <a:pPr algn="r"/>
              <a:t>33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Evaluation(3/6)</a:t>
            </a:r>
            <a:endParaRPr lang="el-GR" smtClean="0"/>
          </a:p>
        </p:txBody>
      </p:sp>
      <p:sp>
        <p:nvSpPr>
          <p:cNvPr id="6553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750" y="6021388"/>
            <a:ext cx="8604250" cy="39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600" smtClean="0">
                <a:solidFill>
                  <a:srgbClr val="000000"/>
                </a:solidFill>
                <a:cs typeface="Times New Roman" pitchFamily="18" charset="0"/>
              </a:rPr>
              <a:t>For every question, over 80% of the answers were “sufficiently satisfied” or “very much satisfied”</a:t>
            </a:r>
            <a:endParaRPr lang="el-GR" sz="2600" smtClean="0"/>
          </a:p>
        </p:txBody>
      </p:sp>
      <p:pic>
        <p:nvPicPr>
          <p:cNvPr id="6553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1438"/>
            <a:ext cx="9220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Θέση αριθμού διαφάνειας 5"/>
          <p:cNvSpPr txBox="1">
            <a:spLocks noGrp="1"/>
          </p:cNvSpPr>
          <p:nvPr/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8D59B0F-C9B9-41F4-A2F5-A2838FE32700}" type="slidenum">
              <a:rPr lang="el-GR" sz="1000"/>
              <a:pPr algn="r"/>
              <a:t>34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Evaluation(4/6)</a:t>
            </a:r>
            <a:endParaRPr lang="el-GR" smtClean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00200"/>
            <a:ext cx="8147050" cy="4530725"/>
          </a:xfrm>
        </p:spPr>
        <p:txBody>
          <a:bodyPr/>
          <a:lstStyle/>
          <a:p>
            <a:r>
              <a:rPr lang="el-GR" sz="2600" smtClean="0"/>
              <a:t>Q7. How easy was to send a friend request?</a:t>
            </a:r>
          </a:p>
          <a:p>
            <a:r>
              <a:rPr lang="el-GR" sz="2600" smtClean="0"/>
              <a:t>Q8. How easy was to understand which of your friends recommend a place and why?</a:t>
            </a:r>
          </a:p>
          <a:p>
            <a:r>
              <a:rPr lang="el-GR" sz="2600" smtClean="0"/>
              <a:t>Q9. How easy was to find common places for you and your friends?</a:t>
            </a:r>
          </a:p>
          <a:p>
            <a:r>
              <a:rPr lang="el-GR" sz="2600" smtClean="0"/>
              <a:t>Q10. How easy was to find places that resulted by your friends’ rules and had an</a:t>
            </a:r>
            <a:r>
              <a:rPr lang="en-US" sz="2600" smtClean="0"/>
              <a:t> </a:t>
            </a:r>
            <a:r>
              <a:rPr lang="el-GR" sz="2600" smtClean="0"/>
              <a:t>offer for you?</a:t>
            </a:r>
          </a:p>
        </p:txBody>
      </p:sp>
      <p:sp>
        <p:nvSpPr>
          <p:cNvPr id="66564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2E50535-27E5-4F17-8723-423AE78D2D37}" type="slidenum">
              <a:rPr lang="el-GR" sz="1000"/>
              <a:pPr algn="r"/>
              <a:t>35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Evaluation(5/6)</a:t>
            </a:r>
            <a:endParaRPr lang="el-GR" smtClean="0"/>
          </a:p>
        </p:txBody>
      </p:sp>
      <p:sp>
        <p:nvSpPr>
          <p:cNvPr id="6758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021388"/>
            <a:ext cx="8604250" cy="39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600" smtClean="0">
                <a:solidFill>
                  <a:srgbClr val="000000"/>
                </a:solidFill>
                <a:cs typeface="Times New Roman" pitchFamily="18" charset="0"/>
              </a:rPr>
              <a:t>For every question, over 80% of the answers were “sufficiently satisfied” or “very much satisfied”</a:t>
            </a:r>
            <a:endParaRPr lang="el-GR" sz="2600" smtClean="0"/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7338"/>
            <a:ext cx="91440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Θέση αριθμού διαφάνειας 5"/>
          <p:cNvSpPr txBox="1">
            <a:spLocks noGrp="1"/>
          </p:cNvSpPr>
          <p:nvPr/>
        </p:nvSpPr>
        <p:spPr bwMode="auto">
          <a:xfrm>
            <a:off x="69484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CC74A3E-C5DD-4AB0-9D23-539F23BD8B3A}" type="slidenum">
              <a:rPr lang="el-GR" sz="1000"/>
              <a:pPr algn="r"/>
              <a:t>36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Evaluation(6/6)</a:t>
            </a:r>
            <a:endParaRPr lang="el-GR" smtClean="0"/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600200"/>
            <a:ext cx="8147050" cy="4530725"/>
          </a:xfrm>
        </p:spPr>
        <p:txBody>
          <a:bodyPr/>
          <a:lstStyle/>
          <a:p>
            <a:pPr marL="533400" indent="-533400"/>
            <a:r>
              <a:rPr lang="en-GB" sz="2600" smtClean="0"/>
              <a:t>Q11.Will you continue using the system?</a:t>
            </a:r>
          </a:p>
          <a:p>
            <a:pPr marL="533400" indent="-533400"/>
            <a:r>
              <a:rPr lang="en-GB" sz="2600" smtClean="0"/>
              <a:t>Q12.Would you recommend the system to your friends?</a:t>
            </a:r>
            <a:endParaRPr lang="el-GR" sz="2600" smtClean="0"/>
          </a:p>
        </p:txBody>
      </p:sp>
      <p:sp>
        <p:nvSpPr>
          <p:cNvPr id="68611" name="Line 5"/>
          <p:cNvSpPr>
            <a:spLocks noChangeShapeType="1"/>
          </p:cNvSpPr>
          <p:nvPr/>
        </p:nvSpPr>
        <p:spPr bwMode="auto">
          <a:xfrm>
            <a:off x="2205038" y="8124825"/>
            <a:ext cx="304006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l-GR"/>
          </a:p>
        </p:txBody>
      </p:sp>
      <p:pic>
        <p:nvPicPr>
          <p:cNvPr id="68612" name="Picture 1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924175"/>
            <a:ext cx="79502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Conclusions</a:t>
            </a:r>
            <a:endParaRPr lang="el-GR" smtClean="0">
              <a:latin typeface="Arial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600200"/>
            <a:ext cx="8280400" cy="4781550"/>
          </a:xfrm>
        </p:spPr>
        <p:txBody>
          <a:bodyPr/>
          <a:lstStyle/>
          <a:p>
            <a:pPr eaLnBrk="1" hangingPunct="1"/>
            <a:r>
              <a:rPr lang="en-US" sz="2600" smtClean="0"/>
              <a:t>Geosocial SPLIS models human daily preferences and connects them with POI owners group based offering policies</a:t>
            </a:r>
            <a:endParaRPr lang="en-US" sz="2400" smtClean="0"/>
          </a:p>
          <a:p>
            <a:pPr eaLnBrk="1" hangingPunct="1"/>
            <a:r>
              <a:rPr lang="en-US" sz="2600" smtClean="0"/>
              <a:t>Advantages</a:t>
            </a:r>
          </a:p>
          <a:p>
            <a:pPr lvl="1" eaLnBrk="1" hangingPunct="1"/>
            <a:r>
              <a:rPr lang="en-US" sz="2200" smtClean="0"/>
              <a:t>POI owners have highly targeted marketing audience</a:t>
            </a:r>
          </a:p>
          <a:p>
            <a:pPr lvl="1" eaLnBrk="1" hangingPunct="1"/>
            <a:r>
              <a:rPr lang="en-US" sz="2200" smtClean="0"/>
              <a:t>Regular users enjoy proactive contextualized information </a:t>
            </a:r>
          </a:p>
          <a:p>
            <a:pPr lvl="1" eaLnBrk="1" hangingPunct="1"/>
            <a:r>
              <a:rPr lang="en-US" sz="2300" smtClean="0"/>
              <a:t>Adding rules dynamically leads to more customized and personalized user experience</a:t>
            </a:r>
          </a:p>
          <a:p>
            <a:pPr lvl="1" eaLnBrk="1" hangingPunct="1"/>
            <a:r>
              <a:rPr lang="en-US" sz="2200" smtClean="0"/>
              <a:t>The more rules were added to the system,</a:t>
            </a:r>
            <a:r>
              <a:rPr lang="el-GR" sz="2200" smtClean="0"/>
              <a:t> </a:t>
            </a:r>
            <a:r>
              <a:rPr lang="en-US" sz="2200" smtClean="0"/>
              <a:t>the more interesting/intelligent it becomes</a:t>
            </a:r>
          </a:p>
          <a:p>
            <a:pPr lvl="1" eaLnBrk="1" hangingPunct="1"/>
            <a:r>
              <a:rPr lang="en-US" sz="2200" smtClean="0"/>
              <a:t>Exploit people collaboration and social intelligence to create large knowledge bases</a:t>
            </a:r>
          </a:p>
        </p:txBody>
      </p:sp>
      <p:sp>
        <p:nvSpPr>
          <p:cNvPr id="69635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7019925" y="6165850"/>
            <a:ext cx="1905000" cy="457200"/>
          </a:xfrm>
          <a:noFill/>
        </p:spPr>
        <p:txBody>
          <a:bodyPr/>
          <a:lstStyle/>
          <a:p>
            <a:pPr eaLnBrk="0" hangingPunct="0"/>
            <a:endParaRPr lang="el-GR" smtClean="0"/>
          </a:p>
        </p:txBody>
      </p:sp>
      <p:sp>
        <p:nvSpPr>
          <p:cNvPr id="69636" name="Θέση αριθμού διαφάνειας 5"/>
          <p:cNvSpPr txBox="1">
            <a:spLocks noGrp="1"/>
          </p:cNvSpPr>
          <p:nvPr/>
        </p:nvSpPr>
        <p:spPr bwMode="auto">
          <a:xfrm>
            <a:off x="687705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1856D2C-264C-4AB4-8011-CC6E22D85836}" type="slidenum">
              <a:rPr lang="el-GR" sz="1000"/>
              <a:pPr algn="r"/>
              <a:t>38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Future work</a:t>
            </a:r>
            <a:endParaRPr lang="el-GR" smtClean="0">
              <a:latin typeface="Arial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600200"/>
            <a:ext cx="8299450" cy="4502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600" smtClean="0"/>
              <a:t>More extensive user evaluation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smtClean="0"/>
              <a:t>Expand the editor to add a wider range of preferences (movies, music etc.)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smtClean="0"/>
              <a:t>Rules (semi-)automatically induced by mining users’ logs, likes or reviews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smtClean="0"/>
              <a:t>Connect other social media sources (facebook, twitter etc.) </a:t>
            </a:r>
          </a:p>
        </p:txBody>
      </p:sp>
      <p:sp>
        <p:nvSpPr>
          <p:cNvPr id="70659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0569879-0330-4469-A3DB-3CBF61E367BD}" type="slidenum">
              <a:rPr lang="el-GR" sz="1000"/>
              <a:pPr algn="r"/>
              <a:t>39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LBSNSs &amp; Context</a:t>
            </a:r>
            <a:endParaRPr lang="el-GR" smtClean="0">
              <a:latin typeface="Arial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8137525" cy="506888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sz="2600" smtClean="0"/>
              <a:t>Should offer information to users, relevant to their situation - context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200" smtClean="0"/>
              <a:t>Time, Location, User Preferences, Relationships…</a:t>
            </a:r>
          </a:p>
          <a:p>
            <a:pPr eaLnBrk="1" hangingPunct="1">
              <a:spcAft>
                <a:spcPct val="30000"/>
              </a:spcAft>
            </a:pPr>
            <a:r>
              <a:rPr lang="en-GB" sz="2600" smtClean="0"/>
              <a:t>Context awareness enables proactive personalized information of higher quality</a:t>
            </a:r>
            <a:r>
              <a:rPr lang="el-GR" sz="3000" smtClean="0"/>
              <a:t> </a:t>
            </a:r>
            <a:endParaRPr lang="en-US" sz="3000" smtClean="0"/>
          </a:p>
          <a:p>
            <a:pPr eaLnBrk="1" hangingPunct="1">
              <a:spcAft>
                <a:spcPct val="30000"/>
              </a:spcAft>
            </a:pPr>
            <a:r>
              <a:rPr lang="en-US" sz="2600" smtClean="0"/>
              <a:t>Researchers and industries focus on contextual knowledge</a:t>
            </a:r>
            <a:r>
              <a:rPr lang="el-GR" sz="3000" smtClean="0"/>
              <a:t> </a:t>
            </a:r>
            <a:endParaRPr lang="en-US" sz="3000" smtClean="0"/>
          </a:p>
          <a:p>
            <a:pPr lvl="1" eaLnBrk="1" hangingPunct="1">
              <a:spcAft>
                <a:spcPct val="30000"/>
              </a:spcAft>
            </a:pPr>
            <a:r>
              <a:rPr lang="en-US" sz="2200" smtClean="0"/>
              <a:t>Hardware (e.g. GPS, sensors) 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200" smtClean="0"/>
              <a:t>Software (e.g. ontologies,rules)</a:t>
            </a:r>
            <a:endParaRPr lang="el-GR" sz="2200" smtClean="0"/>
          </a:p>
        </p:txBody>
      </p:sp>
      <p:sp>
        <p:nvSpPr>
          <p:cNvPr id="32771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hangingPunct="0"/>
            <a:fld id="{622841B4-6AE0-4051-A489-2DF03F8D9A96}" type="slidenum">
              <a:rPr lang="el-GR" smtClean="0"/>
              <a:pPr eaLnBrk="0" hangingPunct="0"/>
              <a:t>4</a:t>
            </a:fld>
            <a:r>
              <a:rPr lang="en-US" smtClean="0"/>
              <a:t>/40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5"/>
          <p:cNvSpPr txBox="1">
            <a:spLocks noChangeArrowheads="1"/>
          </p:cNvSpPr>
          <p:nvPr/>
        </p:nvSpPr>
        <p:spPr bwMode="auto">
          <a:xfrm>
            <a:off x="1116013" y="3284538"/>
            <a:ext cx="72009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200">
                <a:solidFill>
                  <a:schemeClr val="tx2"/>
                </a:solidFill>
              </a:rPr>
              <a:t>Thanks for your time!</a:t>
            </a:r>
            <a:endParaRPr lang="el-GR" sz="5200">
              <a:solidFill>
                <a:schemeClr val="tx2"/>
              </a:solidFill>
            </a:endParaRPr>
          </a:p>
        </p:txBody>
      </p:sp>
      <p:sp>
        <p:nvSpPr>
          <p:cNvPr id="71682" name="Rectangle 6"/>
          <p:cNvSpPr>
            <a:spLocks noChangeArrowheads="1"/>
          </p:cNvSpPr>
          <p:nvPr/>
        </p:nvSpPr>
        <p:spPr bwMode="auto">
          <a:xfrm>
            <a:off x="323850" y="5229225"/>
            <a:ext cx="85677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Geosocial SPLIS is available at: http://tinyurl.com/GeoSPLIS</a:t>
            </a:r>
          </a:p>
          <a:p>
            <a:pPr algn="ctr"/>
            <a:endParaRPr lang="en-US" sz="2000"/>
          </a:p>
          <a:p>
            <a:pPr algn="ctr"/>
            <a:r>
              <a:rPr lang="el-GR" sz="2000"/>
              <a:t>Mobile version is available at:</a:t>
            </a:r>
            <a:r>
              <a:rPr lang="en-US" sz="2000"/>
              <a:t> </a:t>
            </a:r>
            <a:r>
              <a:rPr lang="el-GR" sz="2000"/>
              <a:t>http://tinyurl.com/GeoSoSPLIS</a:t>
            </a:r>
          </a:p>
          <a:p>
            <a:pPr algn="ctr"/>
            <a:endParaRPr lang="el-GR" sz="2000"/>
          </a:p>
        </p:txBody>
      </p:sp>
      <p:sp>
        <p:nvSpPr>
          <p:cNvPr id="71683" name="Θέση αριθμού διαφάνειας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26857D0-629E-4C71-AF60-F1551AA6DE7E}" type="slidenum">
              <a:rPr lang="el-GR" sz="1000"/>
              <a:pPr algn="r"/>
              <a:t>40</a:t>
            </a:fld>
            <a:r>
              <a:rPr lang="en-US" sz="1000"/>
              <a:t>/40</a:t>
            </a:r>
            <a:endParaRPr lang="el-GR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0DD76-2F63-449C-B267-39978FBB5B51}" type="slidenum">
              <a:rPr lang="el-GR" smtClean="0"/>
              <a:pPr/>
              <a:t>5</a:t>
            </a:fld>
            <a:r>
              <a:rPr lang="en-US" smtClean="0"/>
              <a:t>/40</a:t>
            </a:r>
            <a:endParaRPr lang="el-GR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Semantic Technologies </a:t>
            </a:r>
            <a:r>
              <a:rPr lang="en-US" sz="2200" smtClean="0">
                <a:latin typeface="Arial" charset="0"/>
              </a:rPr>
              <a:t/>
            </a:r>
            <a:br>
              <a:rPr lang="en-US" sz="2200" smtClean="0">
                <a:latin typeface="Arial" charset="0"/>
              </a:rPr>
            </a:br>
            <a:r>
              <a:rPr lang="en-US" sz="2200" smtClean="0">
                <a:solidFill>
                  <a:schemeClr val="accent2"/>
                </a:solidFill>
                <a:latin typeface="Arial" charset="0"/>
              </a:rPr>
              <a:t>Ontologies &amp; Rules</a:t>
            </a:r>
            <a:endParaRPr lang="el-GR" sz="22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137525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5000"/>
              </a:spcAft>
              <a:buSzTx/>
            </a:pPr>
            <a:r>
              <a:rPr lang="en-US" sz="2600" smtClean="0"/>
              <a:t>Ontologies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  <a:buSzTx/>
            </a:pPr>
            <a:r>
              <a:rPr lang="en-US" sz="2200" smtClean="0"/>
              <a:t>Represent physical entities and their associations</a:t>
            </a:r>
          </a:p>
          <a:p>
            <a:pPr lvl="1" eaLnBrk="1" hangingPunct="1">
              <a:lnSpc>
                <a:spcPct val="80000"/>
              </a:lnSpc>
              <a:spcAft>
                <a:spcPct val="25000"/>
              </a:spcAft>
              <a:buSzTx/>
            </a:pPr>
            <a:r>
              <a:rPr lang="en-US" sz="2200" smtClean="0"/>
              <a:t>Formal representation standard</a:t>
            </a:r>
          </a:p>
          <a:p>
            <a:pPr lvl="2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Reusability</a:t>
            </a:r>
          </a:p>
          <a:p>
            <a:pPr lvl="2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Interoperability</a:t>
            </a:r>
          </a:p>
          <a:p>
            <a:pPr lvl="2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Flexibility</a:t>
            </a:r>
          </a:p>
          <a:p>
            <a:pPr lvl="2"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000" smtClean="0"/>
              <a:t>Knowledge sharing</a:t>
            </a:r>
          </a:p>
          <a:p>
            <a:pPr eaLnBrk="1" hangingPunct="1">
              <a:lnSpc>
                <a:spcPct val="80000"/>
              </a:lnSpc>
              <a:spcAft>
                <a:spcPct val="25000"/>
              </a:spcAft>
            </a:pPr>
            <a:r>
              <a:rPr lang="en-US" sz="2600" smtClean="0"/>
              <a:t>Rules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SzTx/>
            </a:pPr>
            <a:r>
              <a:rPr lang="en-US" sz="2200" smtClean="0"/>
              <a:t>Extensive reasoning capabilities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SzTx/>
            </a:pPr>
            <a:r>
              <a:rPr lang="en-US" sz="2200" smtClean="0"/>
              <a:t>Autonomy – Proactiveness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SzTx/>
            </a:pPr>
            <a:r>
              <a:rPr lang="en-US" sz="2200" smtClean="0"/>
              <a:t>Intelligence</a:t>
            </a:r>
          </a:p>
          <a:p>
            <a:pPr lvl="2" eaLnBrk="1" hangingPunct="1">
              <a:lnSpc>
                <a:spcPct val="80000"/>
              </a:lnSpc>
              <a:spcAft>
                <a:spcPct val="25000"/>
              </a:spcAft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21A9DE-72A3-4738-AE12-CB3D2EA65A3F}" type="slidenum">
              <a:rPr lang="el-GR" smtClean="0"/>
              <a:pPr/>
              <a:t>6</a:t>
            </a:fld>
            <a:r>
              <a:rPr lang="en-US" smtClean="0"/>
              <a:t>/40</a:t>
            </a:r>
            <a:endParaRPr lang="el-GR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685088" cy="98901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z="2600" smtClean="0">
                <a:latin typeface="Arial" charset="0"/>
              </a:rPr>
              <a:t/>
            </a:r>
            <a:br>
              <a:rPr lang="en-US" sz="2600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G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eosocial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S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emantic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P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ersonalized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L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ocation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I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nformation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S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ystem</a:t>
            </a:r>
            <a:endParaRPr lang="el-GR" sz="26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7561262" cy="4708525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z="2600" smtClean="0"/>
              <a:t>What?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A personalized LBSNS which connects user defined preferences (regarding POIs) with those of their nearby friends and POI owners’ group targeted  offers</a:t>
            </a:r>
          </a:p>
          <a:p>
            <a:pPr eaLnBrk="1" hangingPunct="1">
              <a:spcAft>
                <a:spcPct val="25000"/>
              </a:spcAft>
            </a:pPr>
            <a:r>
              <a:rPr lang="en-US" sz="2600" smtClean="0"/>
              <a:t>Why?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To provide proactive, customized and contextualized information</a:t>
            </a:r>
          </a:p>
          <a:p>
            <a:pPr eaLnBrk="1" hangingPunct="1">
              <a:spcAft>
                <a:spcPct val="25000"/>
              </a:spcAft>
            </a:pPr>
            <a:r>
              <a:rPr lang="en-US" sz="2600" smtClean="0"/>
              <a:t>How?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Combining semantics with </a:t>
            </a:r>
            <a:r>
              <a:rPr lang="el-GR" sz="2200" smtClean="0"/>
              <a:t>LBS</a:t>
            </a:r>
            <a:r>
              <a:rPr lang="en-US" sz="2200" smtClean="0"/>
              <a:t>NSs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Θέση αριθμού διαφάνειας 6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953AECE-AD56-4279-8445-3402E0004C59}" type="slidenum">
              <a:rPr lang="el-GR" sz="1000"/>
              <a:pPr algn="r"/>
              <a:t>7</a:t>
            </a:fld>
            <a:r>
              <a:rPr lang="en-US" sz="1000"/>
              <a:t>/40</a:t>
            </a:r>
            <a:endParaRPr lang="el-GR" sz="10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Design and General idea</a:t>
            </a:r>
            <a:endParaRPr lang="el-GR" smtClean="0">
              <a:latin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600200"/>
            <a:ext cx="8353425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Human mobility behavior is not completely random</a:t>
            </a:r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Regular users have preferences/daily patterns </a:t>
            </a:r>
          </a:p>
          <a:p>
            <a:pPr lvl="1"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200" smtClean="0"/>
              <a:t> If it is Saturday noon I would like some restaurants that serve Italian</a:t>
            </a:r>
            <a:r>
              <a:rPr lang="en-US" smtClean="0"/>
              <a:t> </a:t>
            </a:r>
            <a:r>
              <a:rPr lang="en-US" sz="2200" smtClean="0"/>
              <a:t>cuisine</a:t>
            </a:r>
            <a:r>
              <a:rPr lang="el-GR" smtClean="0"/>
              <a:t> </a:t>
            </a:r>
            <a:endParaRPr lang="en-US" smtClean="0"/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POIs adopt a rule-based policy to deploy their specific marketing strategy </a:t>
            </a:r>
          </a:p>
          <a:p>
            <a:pPr lvl="1"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200" smtClean="0"/>
              <a:t>A museum offers 15% discount to students on Fridays</a:t>
            </a:r>
            <a:endParaRPr lang="en-US" sz="2400" smtClean="0"/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The service collects user’s context</a:t>
            </a:r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Combines all the above and presents personalized offers on Google Maps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A80D74-5F2C-4488-9F44-8092C73B6FEB}" type="slidenum">
              <a:rPr lang="el-GR" smtClean="0"/>
              <a:pPr/>
              <a:t>8</a:t>
            </a:fld>
            <a:r>
              <a:rPr lang="en-US" smtClean="0"/>
              <a:t>/40</a:t>
            </a:r>
            <a:endParaRPr lang="el-GR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SPLIS’s Features (1/2)</a:t>
            </a:r>
            <a:endParaRPr lang="el-GR" smtClean="0">
              <a:solidFill>
                <a:srgbClr val="61612A"/>
              </a:solidFill>
              <a:latin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8075612" cy="4852987"/>
          </a:xfrm>
        </p:spPr>
        <p:txBody>
          <a:bodyPr/>
          <a:lstStyle/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Collects data from external sources</a:t>
            </a:r>
          </a:p>
          <a:p>
            <a:pPr marL="952500" lvl="1" indent="-495300" eaLnBrk="1" hangingPunct="1">
              <a:spcAft>
                <a:spcPct val="20000"/>
              </a:spcAft>
            </a:pPr>
            <a:r>
              <a:rPr lang="en-US" smtClean="0"/>
              <a:t> </a:t>
            </a:r>
            <a:r>
              <a:rPr lang="en-US" sz="2200" smtClean="0"/>
              <a:t>Google+, Google Places API, POI websites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Regular users add contextualized rule based preferences via a web editor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GB" sz="2600" smtClean="0"/>
              <a:t>POI owners add group targeted offering policies via a web editor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Data from editor </a:t>
            </a:r>
            <a:r>
              <a:rPr lang="en-US" sz="2600" smtClean="0">
                <a:sym typeface="Wingdings" pitchFamily="2" charset="2"/>
              </a:rPr>
              <a:t></a:t>
            </a:r>
            <a:r>
              <a:rPr lang="en-US" sz="2600" smtClean="0"/>
              <a:t> RuleML </a:t>
            </a:r>
            <a:r>
              <a:rPr lang="en-US" sz="2600" smtClean="0">
                <a:sym typeface="Wingdings" pitchFamily="2" charset="2"/>
              </a:rPr>
              <a:t></a:t>
            </a:r>
            <a:r>
              <a:rPr lang="en-US" sz="2600" smtClean="0"/>
              <a:t> Jess </a:t>
            </a:r>
            <a:r>
              <a:rPr lang="en-US" sz="2600" smtClean="0">
                <a:sym typeface="Wingdings" pitchFamily="2" charset="2"/>
              </a:rPr>
              <a:t></a:t>
            </a:r>
            <a:r>
              <a:rPr lang="en-US" sz="2600" smtClean="0"/>
              <a:t>Sesame 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Executes and evaluates data and rules on the fly 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Uses Google Maps for visualization</a:t>
            </a:r>
            <a:r>
              <a:rPr lang="el-GR" sz="2600" smtClean="0"/>
              <a:t/>
            </a:r>
            <a:br>
              <a:rPr lang="el-GR" sz="2600" smtClean="0"/>
            </a:br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SPLIS’s Features (2/2)</a:t>
            </a:r>
            <a:endParaRPr lang="el-GR" smtClean="0">
              <a:latin typeface="Arial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7988300" cy="5040312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z="2600" smtClean="0"/>
              <a:t>Rule conditions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LBS context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Location (e.g. within 800m)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Weather (e.g. sunny, rainy etc. )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Time</a:t>
            </a:r>
            <a:r>
              <a:rPr lang="el-GR" sz="2000" smtClean="0"/>
              <a:t> (</a:t>
            </a:r>
            <a:r>
              <a:rPr lang="en-US" sz="2000" smtClean="0"/>
              <a:t>e.g. between 13:00-17:00</a:t>
            </a:r>
            <a:r>
              <a:rPr lang="el-GR" sz="2000" smtClean="0"/>
              <a:t>)</a:t>
            </a:r>
            <a:endParaRPr lang="en-US" sz="2000" smtClean="0"/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Day (e.g. Monday)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Every existing property</a:t>
            </a:r>
            <a:r>
              <a:rPr lang="el-GR" sz="2200" smtClean="0"/>
              <a:t> </a:t>
            </a:r>
            <a:r>
              <a:rPr lang="en-US" sz="2200" smtClean="0"/>
              <a:t>of </a:t>
            </a:r>
            <a:r>
              <a:rPr lang="el-GR" sz="2200" smtClean="0"/>
              <a:t>a POI</a:t>
            </a:r>
            <a:endParaRPr lang="en-US" sz="2200" smtClean="0"/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E.g. cuisine currently serves</a:t>
            </a:r>
          </a:p>
          <a:p>
            <a:pPr eaLnBrk="1" hangingPunct="1">
              <a:spcAft>
                <a:spcPct val="25000"/>
              </a:spcAft>
            </a:pPr>
            <a:r>
              <a:rPr lang="en-US" sz="2600" smtClean="0"/>
              <a:t>Rule consequences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Add a place in a recommendation list</a:t>
            </a:r>
            <a:endParaRPr lang="el-GR" sz="2200" smtClean="0"/>
          </a:p>
        </p:txBody>
      </p:sp>
      <p:sp>
        <p:nvSpPr>
          <p:cNvPr id="38915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804025" y="6237288"/>
            <a:ext cx="1905000" cy="457200"/>
          </a:xfrm>
          <a:noFill/>
        </p:spPr>
        <p:txBody>
          <a:bodyPr/>
          <a:lstStyle/>
          <a:p>
            <a:pPr eaLnBrk="0" hangingPunct="0"/>
            <a:fld id="{604D649F-C060-430E-84E5-C5C0EB0814ED}" type="slidenum">
              <a:rPr lang="el-GR" smtClean="0"/>
              <a:pPr eaLnBrk="0" hangingPunct="0"/>
              <a:t>9</a:t>
            </a:fld>
            <a:r>
              <a:rPr lang="en-US" smtClean="0"/>
              <a:t>/40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Στρώσεις">
  <a:themeElements>
    <a:clrScheme name="Στρώσεις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Στρώσεις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Στρώσεις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Προεπιλεγμένη σχεδίαση">
  <a:themeElements>
    <a:clrScheme name="Προεπιλεγμένη σχεδίαση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Προεπιλεγμένη σχεδίαση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Προεπιλεγμένη σχεδίασ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5631</TotalTime>
  <Words>1686</Words>
  <Application>Microsoft Office PowerPoint</Application>
  <PresentationFormat>On-screen Show (4:3)</PresentationFormat>
  <Paragraphs>334</Paragraphs>
  <Slides>40</Slides>
  <Notes>3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4</vt:i4>
      </vt:variant>
      <vt:variant>
        <vt:lpstr>Πρότυπο σχεδίασης</vt:lpstr>
      </vt:variant>
      <vt:variant>
        <vt:i4>3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40</vt:i4>
      </vt:variant>
    </vt:vector>
  </HeadingPairs>
  <TitlesOfParts>
    <vt:vector size="48" baseType="lpstr">
      <vt:lpstr>Arial</vt:lpstr>
      <vt:lpstr>Times New Roman</vt:lpstr>
      <vt:lpstr>Wingdings</vt:lpstr>
      <vt:lpstr>Symbol</vt:lpstr>
      <vt:lpstr>Στρώσεις</vt:lpstr>
      <vt:lpstr>Προεπιλεγμένη σχεδίαση</vt:lpstr>
      <vt:lpstr>Στρώσεις</vt:lpstr>
      <vt:lpstr>Visio</vt:lpstr>
      <vt:lpstr>RuleML’ 14 </vt:lpstr>
      <vt:lpstr>Contents</vt:lpstr>
      <vt:lpstr>Location Based Social Networking Services (LBSNSs)</vt:lpstr>
      <vt:lpstr>LBSNSs &amp; Context</vt:lpstr>
      <vt:lpstr>Semantic Technologies  Ontologies &amp; Rules</vt:lpstr>
      <vt:lpstr>GeoSocial SPLIS Geosocial Semantic Personalized Location Information System</vt:lpstr>
      <vt:lpstr>Design and General idea</vt:lpstr>
      <vt:lpstr>Geosocial SPLIS’s Features (1/2)</vt:lpstr>
      <vt:lpstr>Geosocial SPLIS’s Features (2/2)</vt:lpstr>
      <vt:lpstr>Geosocial SPLIS’s Architecture (1/2)</vt:lpstr>
      <vt:lpstr>Geosocial SPLIS’s Architecture (2/2)</vt:lpstr>
      <vt:lpstr>Geosocial SPLIS’s processes(1/10)</vt:lpstr>
      <vt:lpstr>Geosocial SPLIS’s processes(2/10) Presentation of Information process</vt:lpstr>
      <vt:lpstr>Διαφάνεια 14</vt:lpstr>
      <vt:lpstr>Διαφάνεια 15</vt:lpstr>
      <vt:lpstr>Geosocial SPLIS’s processes(5/10)  Rule insertion through editor</vt:lpstr>
      <vt:lpstr>Geosocial SPLIS’s processes(6/10)  Geosocial SPLIS’s Web Editor</vt:lpstr>
      <vt:lpstr>Διαφάνεια 18</vt:lpstr>
      <vt:lpstr>Geosocial SPLIS’s processes(8/10) Rdf data representation</vt:lpstr>
      <vt:lpstr>Geosocial SPLIS’s processes(9/10) Processes concerning rules</vt:lpstr>
      <vt:lpstr>Geosocial SPLIS’s processes(10/10) Processes exploiting social ties</vt:lpstr>
      <vt:lpstr>Usage Scenarios(1/10) Normal usage</vt:lpstr>
      <vt:lpstr>Usage Scenarios(2/10) Normal usage</vt:lpstr>
      <vt:lpstr>Usage Scenarios(3/10)  Normal usage-John</vt:lpstr>
      <vt:lpstr>Usage Scenarios(4/10)  Normal usage-John</vt:lpstr>
      <vt:lpstr>Usage Scenarios(5/10)  Normal usage-John</vt:lpstr>
      <vt:lpstr>Usage Scenarios (6/10)  Friends’ mode-John</vt:lpstr>
      <vt:lpstr>Usage Scenarios (7/10)  Friends’ mode-John</vt:lpstr>
      <vt:lpstr>Usage Scenarios (8/10)  Friends’ mode-John</vt:lpstr>
      <vt:lpstr>Usage Scenarios (9/10)  Friends’ mode-John</vt:lpstr>
      <vt:lpstr>Usage Scenarios (10/10)  Friends’ mode-John</vt:lpstr>
      <vt:lpstr>Evaluation(1/6)</vt:lpstr>
      <vt:lpstr>Evaluation(2/6)</vt:lpstr>
      <vt:lpstr>Evaluation(3/6)</vt:lpstr>
      <vt:lpstr>Evaluation(4/6)</vt:lpstr>
      <vt:lpstr>Evaluation(5/6)</vt:lpstr>
      <vt:lpstr>Evaluation(6/6)</vt:lpstr>
      <vt:lpstr>Conclusions</vt:lpstr>
      <vt:lpstr>Future work</vt:lpstr>
      <vt:lpstr>Διαφάνεια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14th International Conference on Electronic Commerce and Web Technologies - EC-Web 2013</dc:title>
  <dc:creator>Giotis</dc:creator>
  <cp:lastModifiedBy>Giotis</cp:lastModifiedBy>
  <cp:revision>263</cp:revision>
  <dcterms:created xsi:type="dcterms:W3CDTF">2013-07-02T19:43:38Z</dcterms:created>
  <dcterms:modified xsi:type="dcterms:W3CDTF">2014-08-14T23:32:12Z</dcterms:modified>
</cp:coreProperties>
</file>