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77" r:id="rId5"/>
    <p:sldId id="275" r:id="rId6"/>
    <p:sldId id="258" r:id="rId7"/>
    <p:sldId id="259" r:id="rId8"/>
    <p:sldId id="286" r:id="rId9"/>
    <p:sldId id="260" r:id="rId10"/>
    <p:sldId id="261" r:id="rId11"/>
    <p:sldId id="262" r:id="rId12"/>
    <p:sldId id="287" r:id="rId13"/>
    <p:sldId id="288" r:id="rId14"/>
    <p:sldId id="290" r:id="rId15"/>
    <p:sldId id="291" r:id="rId16"/>
    <p:sldId id="292" r:id="rId17"/>
    <p:sldId id="264" r:id="rId18"/>
    <p:sldId id="283" r:id="rId19"/>
    <p:sldId id="276" r:id="rId20"/>
    <p:sldId id="293" r:id="rId21"/>
    <p:sldId id="284" r:id="rId22"/>
    <p:sldId id="285" r:id="rId23"/>
    <p:sldId id="294" r:id="rId24"/>
    <p:sldId id="266" r:id="rId25"/>
    <p:sldId id="274" r:id="rId26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D0D"/>
    <a:srgbClr val="881F1C"/>
    <a:srgbClr val="646464"/>
    <a:srgbClr val="C12926"/>
    <a:srgbClr val="BE2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79391" autoAdjust="0"/>
  </p:normalViewPr>
  <p:slideViewPr>
    <p:cSldViewPr snapToGrid="0">
      <p:cViewPr>
        <p:scale>
          <a:sx n="80" d="100"/>
          <a:sy n="80" d="100"/>
        </p:scale>
        <p:origin x="-155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46994-B40C-41D5-A5FA-34332C774FEA}" type="doc">
      <dgm:prSet loTypeId="urn:microsoft.com/office/officeart/2005/8/layout/radial1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A725CC52-5688-4C78-B851-3F9306FB8A49}">
      <dgm:prSet phldrT="[Texte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BIM</a:t>
          </a:r>
          <a:endParaRPr lang="fr-FR" dirty="0"/>
        </a:p>
      </dgm:t>
    </dgm:pt>
    <dgm:pt modelId="{ECA96AC0-9073-43D9-8296-ECD77E8A366B}" type="parTrans" cxnId="{5EEB791F-6FB1-4ABC-830D-05C0CCAD1166}">
      <dgm:prSet/>
      <dgm:spPr/>
      <dgm:t>
        <a:bodyPr/>
        <a:lstStyle/>
        <a:p>
          <a:endParaRPr lang="fr-FR"/>
        </a:p>
      </dgm:t>
    </dgm:pt>
    <dgm:pt modelId="{B8E48156-97B6-4EB6-9781-39CD6B2533C6}" type="sibTrans" cxnId="{5EEB791F-6FB1-4ABC-830D-05C0CCAD1166}">
      <dgm:prSet/>
      <dgm:spPr/>
      <dgm:t>
        <a:bodyPr/>
        <a:lstStyle/>
        <a:p>
          <a:endParaRPr lang="fr-FR"/>
        </a:p>
      </dgm:t>
    </dgm:pt>
    <dgm:pt modelId="{A710FC96-4DBF-4B66-905E-D8BCA7E44E11}">
      <dgm:prSet phldrT="[Texte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Plan &amp; Design</a:t>
          </a:r>
          <a:endParaRPr lang="fr-FR" dirty="0"/>
        </a:p>
      </dgm:t>
    </dgm:pt>
    <dgm:pt modelId="{A81C3805-E030-4BF7-8E6B-75BB061FD29F}" type="parTrans" cxnId="{E24907A7-DCB8-4DDF-89AA-28506FFECD79}">
      <dgm:prSet/>
      <dgm:spPr/>
      <dgm:t>
        <a:bodyPr/>
        <a:lstStyle/>
        <a:p>
          <a:endParaRPr lang="fr-FR"/>
        </a:p>
      </dgm:t>
    </dgm:pt>
    <dgm:pt modelId="{67690CA2-A285-4DB7-8089-9DDF7C5E8140}" type="sibTrans" cxnId="{E24907A7-DCB8-4DDF-89AA-28506FFECD79}">
      <dgm:prSet/>
      <dgm:spPr/>
      <dgm:t>
        <a:bodyPr/>
        <a:lstStyle/>
        <a:p>
          <a:endParaRPr lang="fr-FR"/>
        </a:p>
      </dgm:t>
    </dgm:pt>
    <dgm:pt modelId="{36716B98-12E5-4F1F-B216-A05DA25A995B}">
      <dgm:prSet phldrT="[Texte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1" noProof="1" smtClean="0"/>
            <a:t>Facility Management</a:t>
          </a:r>
          <a:endParaRPr lang="fr-FR" dirty="0"/>
        </a:p>
      </dgm:t>
    </dgm:pt>
    <dgm:pt modelId="{9EE872D8-8D04-4D11-88B4-460414BD6B3F}" type="parTrans" cxnId="{079CBBFA-E33E-4CF8-B937-124C9C9DA52E}">
      <dgm:prSet/>
      <dgm:spPr/>
      <dgm:t>
        <a:bodyPr/>
        <a:lstStyle/>
        <a:p>
          <a:endParaRPr lang="fr-FR"/>
        </a:p>
      </dgm:t>
    </dgm:pt>
    <dgm:pt modelId="{ECAACDAB-B2BF-4DA5-87C5-94C7B23CD670}" type="sibTrans" cxnId="{079CBBFA-E33E-4CF8-B937-124C9C9DA52E}">
      <dgm:prSet/>
      <dgm:spPr/>
      <dgm:t>
        <a:bodyPr/>
        <a:lstStyle/>
        <a:p>
          <a:endParaRPr lang="fr-FR"/>
        </a:p>
      </dgm:t>
    </dgm:pt>
    <dgm:pt modelId="{C9A75A3F-0D45-4B67-A451-1993477F01B5}">
      <dgm:prSet phldrT="[Texte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Building Construction</a:t>
          </a:r>
          <a:endParaRPr lang="fr-FR" dirty="0"/>
        </a:p>
      </dgm:t>
    </dgm:pt>
    <dgm:pt modelId="{CB4B455E-9331-4283-8701-3514E59714E2}" type="parTrans" cxnId="{231C868B-D0C9-466C-AAE3-C21CB6922944}">
      <dgm:prSet/>
      <dgm:spPr/>
      <dgm:t>
        <a:bodyPr/>
        <a:lstStyle/>
        <a:p>
          <a:endParaRPr lang="fr-FR"/>
        </a:p>
      </dgm:t>
    </dgm:pt>
    <dgm:pt modelId="{B30D3960-B73D-4443-83C6-FD221B506259}" type="sibTrans" cxnId="{231C868B-D0C9-466C-AAE3-C21CB6922944}">
      <dgm:prSet/>
      <dgm:spPr/>
      <dgm:t>
        <a:bodyPr/>
        <a:lstStyle/>
        <a:p>
          <a:endParaRPr lang="fr-FR"/>
        </a:p>
      </dgm:t>
    </dgm:pt>
    <dgm:pt modelId="{A758ABA4-5094-437E-B8FA-1F14DB8B1B0D}" type="pres">
      <dgm:prSet presAssocID="{43646994-B40C-41D5-A5FA-34332C774FE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0193132-DA12-45D7-9B7D-A0378DA29BEC}" type="pres">
      <dgm:prSet presAssocID="{A725CC52-5688-4C78-B851-3F9306FB8A49}" presName="centerShape" presStyleLbl="node0" presStyleIdx="0" presStyleCnt="1"/>
      <dgm:spPr/>
      <dgm:t>
        <a:bodyPr/>
        <a:lstStyle/>
        <a:p>
          <a:endParaRPr lang="fr-FR"/>
        </a:p>
      </dgm:t>
    </dgm:pt>
    <dgm:pt modelId="{450F3E29-9A17-4A54-8D09-32662F1DEAC6}" type="pres">
      <dgm:prSet presAssocID="{A81C3805-E030-4BF7-8E6B-75BB061FD29F}" presName="Name9" presStyleLbl="parChTrans1D2" presStyleIdx="0" presStyleCnt="3"/>
      <dgm:spPr/>
      <dgm:t>
        <a:bodyPr/>
        <a:lstStyle/>
        <a:p>
          <a:endParaRPr lang="fr-FR"/>
        </a:p>
      </dgm:t>
    </dgm:pt>
    <dgm:pt modelId="{BC457DF3-EC9A-43AE-911B-65DE2EA61068}" type="pres">
      <dgm:prSet presAssocID="{A81C3805-E030-4BF7-8E6B-75BB061FD29F}" presName="connTx" presStyleLbl="parChTrans1D2" presStyleIdx="0" presStyleCnt="3"/>
      <dgm:spPr/>
      <dgm:t>
        <a:bodyPr/>
        <a:lstStyle/>
        <a:p>
          <a:endParaRPr lang="fr-FR"/>
        </a:p>
      </dgm:t>
    </dgm:pt>
    <dgm:pt modelId="{9B49E65C-36F5-40EB-9FDA-B1B9DEBB0C84}" type="pres">
      <dgm:prSet presAssocID="{A710FC96-4DBF-4B66-905E-D8BCA7E44E1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807640-E9E0-478D-9C39-16776EE9B32E}" type="pres">
      <dgm:prSet presAssocID="{CB4B455E-9331-4283-8701-3514E59714E2}" presName="Name9" presStyleLbl="parChTrans1D2" presStyleIdx="1" presStyleCnt="3"/>
      <dgm:spPr/>
      <dgm:t>
        <a:bodyPr/>
        <a:lstStyle/>
        <a:p>
          <a:endParaRPr lang="fr-FR"/>
        </a:p>
      </dgm:t>
    </dgm:pt>
    <dgm:pt modelId="{3F7B2419-E94A-43E1-B2B6-C4A159D91A3D}" type="pres">
      <dgm:prSet presAssocID="{CB4B455E-9331-4283-8701-3514E59714E2}" presName="connTx" presStyleLbl="parChTrans1D2" presStyleIdx="1" presStyleCnt="3"/>
      <dgm:spPr/>
      <dgm:t>
        <a:bodyPr/>
        <a:lstStyle/>
        <a:p>
          <a:endParaRPr lang="fr-FR"/>
        </a:p>
      </dgm:t>
    </dgm:pt>
    <dgm:pt modelId="{DDB4FA6E-741D-4FC0-B4FC-AD98AEB3D186}" type="pres">
      <dgm:prSet presAssocID="{C9A75A3F-0D45-4B67-A451-1993477F01B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88D918-BAED-49C5-B680-9C1BBE0A415A}" type="pres">
      <dgm:prSet presAssocID="{9EE872D8-8D04-4D11-88B4-460414BD6B3F}" presName="Name9" presStyleLbl="parChTrans1D2" presStyleIdx="2" presStyleCnt="3"/>
      <dgm:spPr/>
      <dgm:t>
        <a:bodyPr/>
        <a:lstStyle/>
        <a:p>
          <a:endParaRPr lang="fr-FR"/>
        </a:p>
      </dgm:t>
    </dgm:pt>
    <dgm:pt modelId="{BA88BB53-E627-42EA-A806-94830594D633}" type="pres">
      <dgm:prSet presAssocID="{9EE872D8-8D04-4D11-88B4-460414BD6B3F}" presName="connTx" presStyleLbl="parChTrans1D2" presStyleIdx="2" presStyleCnt="3"/>
      <dgm:spPr/>
      <dgm:t>
        <a:bodyPr/>
        <a:lstStyle/>
        <a:p>
          <a:endParaRPr lang="fr-FR"/>
        </a:p>
      </dgm:t>
    </dgm:pt>
    <dgm:pt modelId="{74FA6547-B93D-4EAC-9298-C6DC13CC91F2}" type="pres">
      <dgm:prSet presAssocID="{36716B98-12E5-4F1F-B216-A05DA25A995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502A102-C561-4829-BB49-78AB6C12FF1E}" type="presOf" srcId="{A81C3805-E030-4BF7-8E6B-75BB061FD29F}" destId="{BC457DF3-EC9A-43AE-911B-65DE2EA61068}" srcOrd="1" destOrd="0" presId="urn:microsoft.com/office/officeart/2005/8/layout/radial1"/>
    <dgm:cxn modelId="{C67D00E4-DBEF-4369-A86F-BF26F42B1858}" type="presOf" srcId="{A710FC96-4DBF-4B66-905E-D8BCA7E44E11}" destId="{9B49E65C-36F5-40EB-9FDA-B1B9DEBB0C84}" srcOrd="0" destOrd="0" presId="urn:microsoft.com/office/officeart/2005/8/layout/radial1"/>
    <dgm:cxn modelId="{231C868B-D0C9-466C-AAE3-C21CB6922944}" srcId="{A725CC52-5688-4C78-B851-3F9306FB8A49}" destId="{C9A75A3F-0D45-4B67-A451-1993477F01B5}" srcOrd="1" destOrd="0" parTransId="{CB4B455E-9331-4283-8701-3514E59714E2}" sibTransId="{B30D3960-B73D-4443-83C6-FD221B506259}"/>
    <dgm:cxn modelId="{ED8A2331-4E60-4A23-B8D2-5A0DF9914720}" type="presOf" srcId="{9EE872D8-8D04-4D11-88B4-460414BD6B3F}" destId="{BA88BB53-E627-42EA-A806-94830594D633}" srcOrd="1" destOrd="0" presId="urn:microsoft.com/office/officeart/2005/8/layout/radial1"/>
    <dgm:cxn modelId="{E24907A7-DCB8-4DDF-89AA-28506FFECD79}" srcId="{A725CC52-5688-4C78-B851-3F9306FB8A49}" destId="{A710FC96-4DBF-4B66-905E-D8BCA7E44E11}" srcOrd="0" destOrd="0" parTransId="{A81C3805-E030-4BF7-8E6B-75BB061FD29F}" sibTransId="{67690CA2-A285-4DB7-8089-9DDF7C5E8140}"/>
    <dgm:cxn modelId="{F7C1A1A4-E80B-4D71-A254-F5C065F65A57}" type="presOf" srcId="{C9A75A3F-0D45-4B67-A451-1993477F01B5}" destId="{DDB4FA6E-741D-4FC0-B4FC-AD98AEB3D186}" srcOrd="0" destOrd="0" presId="urn:microsoft.com/office/officeart/2005/8/layout/radial1"/>
    <dgm:cxn modelId="{079CBBFA-E33E-4CF8-B937-124C9C9DA52E}" srcId="{A725CC52-5688-4C78-B851-3F9306FB8A49}" destId="{36716B98-12E5-4F1F-B216-A05DA25A995B}" srcOrd="2" destOrd="0" parTransId="{9EE872D8-8D04-4D11-88B4-460414BD6B3F}" sibTransId="{ECAACDAB-B2BF-4DA5-87C5-94C7B23CD670}"/>
    <dgm:cxn modelId="{36634F7E-0E87-45BC-A4F6-8B4196D89FC3}" type="presOf" srcId="{9EE872D8-8D04-4D11-88B4-460414BD6B3F}" destId="{B588D918-BAED-49C5-B680-9C1BBE0A415A}" srcOrd="0" destOrd="0" presId="urn:microsoft.com/office/officeart/2005/8/layout/radial1"/>
    <dgm:cxn modelId="{5EEB791F-6FB1-4ABC-830D-05C0CCAD1166}" srcId="{43646994-B40C-41D5-A5FA-34332C774FEA}" destId="{A725CC52-5688-4C78-B851-3F9306FB8A49}" srcOrd="0" destOrd="0" parTransId="{ECA96AC0-9073-43D9-8296-ECD77E8A366B}" sibTransId="{B8E48156-97B6-4EB6-9781-39CD6B2533C6}"/>
    <dgm:cxn modelId="{677455CE-1B86-4D99-89CE-B705661E06CB}" type="presOf" srcId="{CB4B455E-9331-4283-8701-3514E59714E2}" destId="{3F7B2419-E94A-43E1-B2B6-C4A159D91A3D}" srcOrd="1" destOrd="0" presId="urn:microsoft.com/office/officeart/2005/8/layout/radial1"/>
    <dgm:cxn modelId="{B611606D-2C8D-46D9-91BC-EC3DEBF7E4F3}" type="presOf" srcId="{43646994-B40C-41D5-A5FA-34332C774FEA}" destId="{A758ABA4-5094-437E-B8FA-1F14DB8B1B0D}" srcOrd="0" destOrd="0" presId="urn:microsoft.com/office/officeart/2005/8/layout/radial1"/>
    <dgm:cxn modelId="{9B67EFB7-6B26-4081-B0C8-30A609BBBA53}" type="presOf" srcId="{A725CC52-5688-4C78-B851-3F9306FB8A49}" destId="{B0193132-DA12-45D7-9B7D-A0378DA29BEC}" srcOrd="0" destOrd="0" presId="urn:microsoft.com/office/officeart/2005/8/layout/radial1"/>
    <dgm:cxn modelId="{F9F8FACE-AD52-43CF-9C14-BE26C9F47971}" type="presOf" srcId="{CB4B455E-9331-4283-8701-3514E59714E2}" destId="{14807640-E9E0-478D-9C39-16776EE9B32E}" srcOrd="0" destOrd="0" presId="urn:microsoft.com/office/officeart/2005/8/layout/radial1"/>
    <dgm:cxn modelId="{6E1D3385-9F2D-414E-B9CD-8B2249554CF7}" type="presOf" srcId="{A81C3805-E030-4BF7-8E6B-75BB061FD29F}" destId="{450F3E29-9A17-4A54-8D09-32662F1DEAC6}" srcOrd="0" destOrd="0" presId="urn:microsoft.com/office/officeart/2005/8/layout/radial1"/>
    <dgm:cxn modelId="{2E228B7A-D5A8-4B18-AD62-2346690045FF}" type="presOf" srcId="{36716B98-12E5-4F1F-B216-A05DA25A995B}" destId="{74FA6547-B93D-4EAC-9298-C6DC13CC91F2}" srcOrd="0" destOrd="0" presId="urn:microsoft.com/office/officeart/2005/8/layout/radial1"/>
    <dgm:cxn modelId="{B9DABBEC-B9C7-4312-ABEE-34B9D9BE0E45}" type="presParOf" srcId="{A758ABA4-5094-437E-B8FA-1F14DB8B1B0D}" destId="{B0193132-DA12-45D7-9B7D-A0378DA29BEC}" srcOrd="0" destOrd="0" presId="urn:microsoft.com/office/officeart/2005/8/layout/radial1"/>
    <dgm:cxn modelId="{699FCD09-1923-46BD-8F5D-5C45818B2459}" type="presParOf" srcId="{A758ABA4-5094-437E-B8FA-1F14DB8B1B0D}" destId="{450F3E29-9A17-4A54-8D09-32662F1DEAC6}" srcOrd="1" destOrd="0" presId="urn:microsoft.com/office/officeart/2005/8/layout/radial1"/>
    <dgm:cxn modelId="{04C093F5-09B7-4DE4-BBD7-2392A3EE1B5F}" type="presParOf" srcId="{450F3E29-9A17-4A54-8D09-32662F1DEAC6}" destId="{BC457DF3-EC9A-43AE-911B-65DE2EA61068}" srcOrd="0" destOrd="0" presId="urn:microsoft.com/office/officeart/2005/8/layout/radial1"/>
    <dgm:cxn modelId="{6E2F49C4-1BF2-4F43-99DC-3E107040C85A}" type="presParOf" srcId="{A758ABA4-5094-437E-B8FA-1F14DB8B1B0D}" destId="{9B49E65C-36F5-40EB-9FDA-B1B9DEBB0C84}" srcOrd="2" destOrd="0" presId="urn:microsoft.com/office/officeart/2005/8/layout/radial1"/>
    <dgm:cxn modelId="{06958732-90D5-4CA1-8CCF-262DF0A19552}" type="presParOf" srcId="{A758ABA4-5094-437E-B8FA-1F14DB8B1B0D}" destId="{14807640-E9E0-478D-9C39-16776EE9B32E}" srcOrd="3" destOrd="0" presId="urn:microsoft.com/office/officeart/2005/8/layout/radial1"/>
    <dgm:cxn modelId="{C169E823-B1B2-485C-A50D-74A84CF21331}" type="presParOf" srcId="{14807640-E9E0-478D-9C39-16776EE9B32E}" destId="{3F7B2419-E94A-43E1-B2B6-C4A159D91A3D}" srcOrd="0" destOrd="0" presId="urn:microsoft.com/office/officeart/2005/8/layout/radial1"/>
    <dgm:cxn modelId="{D59F94DF-D865-4FC6-8354-4E8A775D147B}" type="presParOf" srcId="{A758ABA4-5094-437E-B8FA-1F14DB8B1B0D}" destId="{DDB4FA6E-741D-4FC0-B4FC-AD98AEB3D186}" srcOrd="4" destOrd="0" presId="urn:microsoft.com/office/officeart/2005/8/layout/radial1"/>
    <dgm:cxn modelId="{6BCCC9F9-75C3-42B2-A7FD-BDE8B6BE8024}" type="presParOf" srcId="{A758ABA4-5094-437E-B8FA-1F14DB8B1B0D}" destId="{B588D918-BAED-49C5-B680-9C1BBE0A415A}" srcOrd="5" destOrd="0" presId="urn:microsoft.com/office/officeart/2005/8/layout/radial1"/>
    <dgm:cxn modelId="{36E4E479-8B30-4911-8DB0-30320FFFA196}" type="presParOf" srcId="{B588D918-BAED-49C5-B680-9C1BBE0A415A}" destId="{BA88BB53-E627-42EA-A806-94830594D633}" srcOrd="0" destOrd="0" presId="urn:microsoft.com/office/officeart/2005/8/layout/radial1"/>
    <dgm:cxn modelId="{09DFECD8-A89C-4004-8C8C-C5C9F46BD118}" type="presParOf" srcId="{A758ABA4-5094-437E-B8FA-1F14DB8B1B0D}" destId="{74FA6547-B93D-4EAC-9298-C6DC13CC91F2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D0C0E5-569B-4170-8B27-5B88F802C1E7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A7D73F4B-EEF9-4664-AFDB-D51DA763AC9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noProof="0" dirty="0" smtClean="0"/>
            <a:t>Conception of a more suitable IFC ontology based on </a:t>
          </a:r>
          <a:r>
            <a:rPr lang="en-US" noProof="0" dirty="0" err="1" smtClean="0"/>
            <a:t>IfcOWL</a:t>
          </a:r>
          <a:endParaRPr lang="en-US" noProof="0" dirty="0"/>
        </a:p>
      </dgm:t>
    </dgm:pt>
    <dgm:pt modelId="{EE86D6D1-0334-4D98-960B-60FEB1D88966}" type="parTrans" cxnId="{A92D28D3-01EE-466C-8E22-229A94F20FA1}">
      <dgm:prSet/>
      <dgm:spPr/>
      <dgm:t>
        <a:bodyPr/>
        <a:lstStyle/>
        <a:p>
          <a:endParaRPr lang="fr-FR"/>
        </a:p>
      </dgm:t>
    </dgm:pt>
    <dgm:pt modelId="{2A7BB87E-47B4-4FB6-8F1C-BFF8A56D541A}" type="sibTrans" cxnId="{A92D28D3-01EE-466C-8E22-229A94F20FA1}">
      <dgm:prSet/>
      <dgm:spPr/>
      <dgm:t>
        <a:bodyPr/>
        <a:lstStyle/>
        <a:p>
          <a:endParaRPr lang="fr-FR"/>
        </a:p>
      </dgm:t>
    </dgm:pt>
    <dgm:pt modelId="{9E7A9635-A2B2-43A5-A9E0-8B4C70EEF47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noProof="0" dirty="0" smtClean="0"/>
            <a:t>Benefits of applying SWRL rules to handle IFC files</a:t>
          </a:r>
          <a:endParaRPr lang="en-US" noProof="0" dirty="0"/>
        </a:p>
      </dgm:t>
    </dgm:pt>
    <dgm:pt modelId="{8881C5D0-B522-4A49-89F7-FC76AA540D3C}" type="parTrans" cxnId="{63523BC0-C792-4CFB-84D3-F3B0E170773D}">
      <dgm:prSet/>
      <dgm:spPr/>
      <dgm:t>
        <a:bodyPr/>
        <a:lstStyle/>
        <a:p>
          <a:endParaRPr lang="fr-FR"/>
        </a:p>
      </dgm:t>
    </dgm:pt>
    <dgm:pt modelId="{1676F09A-966D-40C4-9D85-7E1BED217781}" type="sibTrans" cxnId="{63523BC0-C792-4CFB-84D3-F3B0E170773D}">
      <dgm:prSet/>
      <dgm:spPr/>
      <dgm:t>
        <a:bodyPr/>
        <a:lstStyle/>
        <a:p>
          <a:endParaRPr lang="fr-FR"/>
        </a:p>
      </dgm:t>
    </dgm:pt>
    <dgm:pt modelId="{4B36D03C-4F30-4F68-906E-F7CE9F0777BD}">
      <dgm:prSet/>
      <dgm:spPr/>
      <dgm:t>
        <a:bodyPr/>
        <a:lstStyle/>
        <a:p>
          <a:pPr rtl="0"/>
          <a:r>
            <a:rPr lang="en-US" dirty="0" smtClean="0"/>
            <a:t>Separate the BIM data structure model (e.g.: IFC) from its semantics</a:t>
          </a:r>
          <a:endParaRPr lang="fr-FR" dirty="0"/>
        </a:p>
      </dgm:t>
    </dgm:pt>
    <dgm:pt modelId="{75C2F73A-B70D-42E2-A29C-155F3850366F}" type="parTrans" cxnId="{21938BE6-DC10-4369-B09E-83BFEC2B0C21}">
      <dgm:prSet/>
      <dgm:spPr/>
      <dgm:t>
        <a:bodyPr/>
        <a:lstStyle/>
        <a:p>
          <a:endParaRPr lang="fr-FR"/>
        </a:p>
      </dgm:t>
    </dgm:pt>
    <dgm:pt modelId="{50F552CD-C109-4323-A181-2AB84E3E878E}" type="sibTrans" cxnId="{21938BE6-DC10-4369-B09E-83BFEC2B0C21}">
      <dgm:prSet/>
      <dgm:spPr/>
      <dgm:t>
        <a:bodyPr/>
        <a:lstStyle/>
        <a:p>
          <a:endParaRPr lang="fr-FR"/>
        </a:p>
      </dgm:t>
    </dgm:pt>
    <dgm:pt modelId="{BBCF5590-6685-4C69-BF3C-17C064D2D3B5}">
      <dgm:prSet/>
      <dgm:spPr/>
      <dgm:t>
        <a:bodyPr/>
        <a:lstStyle/>
        <a:p>
          <a:pPr rtl="0"/>
          <a:endParaRPr lang="fr-FR" dirty="0"/>
        </a:p>
      </dgm:t>
    </dgm:pt>
    <dgm:pt modelId="{3B738253-7260-4C46-AC45-63699693595D}" type="parTrans" cxnId="{D79E60B2-AB09-4429-8757-766C7C5B41A1}">
      <dgm:prSet/>
      <dgm:spPr/>
      <dgm:t>
        <a:bodyPr/>
        <a:lstStyle/>
        <a:p>
          <a:endParaRPr lang="fr-FR"/>
        </a:p>
      </dgm:t>
    </dgm:pt>
    <dgm:pt modelId="{69B4493B-BEC0-470A-A692-27B270A393E7}" type="sibTrans" cxnId="{D79E60B2-AB09-4429-8757-766C7C5B41A1}">
      <dgm:prSet/>
      <dgm:spPr/>
      <dgm:t>
        <a:bodyPr/>
        <a:lstStyle/>
        <a:p>
          <a:endParaRPr lang="fr-FR"/>
        </a:p>
      </dgm:t>
    </dgm:pt>
    <dgm:pt modelId="{A2464D8A-D44D-4FB3-A887-3EF343C4F292}">
      <dgm:prSet/>
      <dgm:spPr/>
      <dgm:t>
        <a:bodyPr/>
        <a:lstStyle/>
        <a:p>
          <a:pPr rtl="0"/>
          <a:r>
            <a:rPr lang="en-US" dirty="0" smtClean="0"/>
            <a:t>Increase the data model expressivity without compromising the interoperability made by IFC files</a:t>
          </a:r>
          <a:endParaRPr lang="fr-FR" dirty="0"/>
        </a:p>
      </dgm:t>
    </dgm:pt>
    <dgm:pt modelId="{A1C6DE4C-24C8-4FFA-B6BF-C6066D83250A}" type="parTrans" cxnId="{9B7B2963-7FE2-43A2-9A01-00C0246C7B7B}">
      <dgm:prSet/>
      <dgm:spPr/>
      <dgm:t>
        <a:bodyPr/>
        <a:lstStyle/>
        <a:p>
          <a:endParaRPr lang="en-US"/>
        </a:p>
      </dgm:t>
    </dgm:pt>
    <dgm:pt modelId="{8281BB08-750F-4C98-B013-F6FDE91295AF}" type="sibTrans" cxnId="{9B7B2963-7FE2-43A2-9A01-00C0246C7B7B}">
      <dgm:prSet/>
      <dgm:spPr/>
      <dgm:t>
        <a:bodyPr/>
        <a:lstStyle/>
        <a:p>
          <a:endParaRPr lang="en-US"/>
        </a:p>
      </dgm:t>
    </dgm:pt>
    <dgm:pt modelId="{F7530B0E-644D-4994-BCCD-80FED2D37A3B}">
      <dgm:prSet/>
      <dgm:spPr/>
      <dgm:t>
        <a:bodyPr/>
        <a:lstStyle/>
        <a:p>
          <a:pPr rtl="0"/>
          <a:r>
            <a:rPr lang="en-US" dirty="0" smtClean="0"/>
            <a:t>Increase the interoperability of information exchange among stakeholders.</a:t>
          </a:r>
          <a:endParaRPr lang="fr-FR" dirty="0"/>
        </a:p>
      </dgm:t>
    </dgm:pt>
    <dgm:pt modelId="{B5BA22B2-B81F-47C8-A302-D1050C1327AB}" type="parTrans" cxnId="{3A711171-57F5-4008-A336-DE8D14BC1948}">
      <dgm:prSet/>
      <dgm:spPr/>
      <dgm:t>
        <a:bodyPr/>
        <a:lstStyle/>
        <a:p>
          <a:endParaRPr lang="en-US"/>
        </a:p>
      </dgm:t>
    </dgm:pt>
    <dgm:pt modelId="{FCFF69BE-9D37-44CA-B8FA-7A1FED1D1A03}" type="sibTrans" cxnId="{3A711171-57F5-4008-A336-DE8D14BC1948}">
      <dgm:prSet/>
      <dgm:spPr/>
      <dgm:t>
        <a:bodyPr/>
        <a:lstStyle/>
        <a:p>
          <a:endParaRPr lang="en-US"/>
        </a:p>
      </dgm:t>
    </dgm:pt>
    <dgm:pt modelId="{0CA4B1FC-E900-4060-8CF8-0E9860B4F33E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noProof="0" dirty="0" smtClean="0"/>
            <a:t>Rule-based system that aims at easing the processes and the information exchanges related to AEC/FM </a:t>
          </a:r>
          <a:endParaRPr lang="en-US" noProof="0" dirty="0"/>
        </a:p>
      </dgm:t>
    </dgm:pt>
    <dgm:pt modelId="{653A64D8-9951-4732-A8DF-C533F4620BAB}" type="parTrans" cxnId="{E9E56B33-895C-4CAE-88D1-20EDA98D584D}">
      <dgm:prSet/>
      <dgm:spPr/>
      <dgm:t>
        <a:bodyPr/>
        <a:lstStyle/>
        <a:p>
          <a:endParaRPr lang="en-US"/>
        </a:p>
      </dgm:t>
    </dgm:pt>
    <dgm:pt modelId="{EA16B03D-E526-4B87-A027-7414B350844F}" type="sibTrans" cxnId="{E9E56B33-895C-4CAE-88D1-20EDA98D584D}">
      <dgm:prSet/>
      <dgm:spPr/>
      <dgm:t>
        <a:bodyPr/>
        <a:lstStyle/>
        <a:p>
          <a:endParaRPr lang="en-US"/>
        </a:p>
      </dgm:t>
    </dgm:pt>
    <dgm:pt modelId="{F59D2B13-95BB-4D7C-8B89-9F314B47C090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pPr rtl="0"/>
          <a:endParaRPr lang="en-US" noProof="0" dirty="0"/>
        </a:p>
      </dgm:t>
    </dgm:pt>
    <dgm:pt modelId="{C75AB73E-C0DC-49B9-984A-3552520FD935}" type="parTrans" cxnId="{AABB94DB-E0F2-4186-8451-10DDE5145654}">
      <dgm:prSet/>
      <dgm:spPr/>
      <dgm:t>
        <a:bodyPr/>
        <a:lstStyle/>
        <a:p>
          <a:endParaRPr lang="en-US"/>
        </a:p>
      </dgm:t>
    </dgm:pt>
    <dgm:pt modelId="{CEDBF6CA-3FFC-40D6-BD3B-DA6C2FE7EE16}" type="sibTrans" cxnId="{AABB94DB-E0F2-4186-8451-10DDE5145654}">
      <dgm:prSet/>
      <dgm:spPr/>
      <dgm:t>
        <a:bodyPr/>
        <a:lstStyle/>
        <a:p>
          <a:endParaRPr lang="en-US"/>
        </a:p>
      </dgm:t>
    </dgm:pt>
    <dgm:pt modelId="{1C2FE814-BC3C-4635-8461-30652758C505}" type="pres">
      <dgm:prSet presAssocID="{8DD0C0E5-569B-4170-8B27-5B88F802C1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5E12E22-8B6B-407C-AB01-FCDD2FB497D3}" type="pres">
      <dgm:prSet presAssocID="{0CA4B1FC-E900-4060-8CF8-0E9860B4F33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C43A5-3D94-4762-9CFD-840BDBE9D735}" type="pres">
      <dgm:prSet presAssocID="{0CA4B1FC-E900-4060-8CF8-0E9860B4F33E}" presName="childText" presStyleLbl="revTx" presStyleIdx="0" presStyleCnt="3">
        <dgm:presLayoutVars>
          <dgm:bulletEnabled val="1"/>
        </dgm:presLayoutVars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087C0D5-E61E-44C8-B65D-78D367DDC6D1}" type="pres">
      <dgm:prSet presAssocID="{A7D73F4B-EEF9-4664-AFDB-D51DA763AC9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7BD428-C48D-4036-AF22-F68D735FA056}" type="pres">
      <dgm:prSet presAssocID="{A7D73F4B-EEF9-4664-AFDB-D51DA763AC9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52EFA8-56C3-4888-B40E-906A9271ACA9}" type="pres">
      <dgm:prSet presAssocID="{9E7A9635-A2B2-43A5-A9E0-8B4C70EEF47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BAFD9E-4B41-4E26-A9AF-06C8E76194D8}" type="pres">
      <dgm:prSet presAssocID="{9E7A9635-A2B2-43A5-A9E0-8B4C70EEF47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917C30D-59CB-4849-8C86-8B51A6876DB7}" type="presOf" srcId="{BBCF5590-6685-4C69-BF3C-17C064D2D3B5}" destId="{417BD428-C48D-4036-AF22-F68D735FA056}" srcOrd="0" destOrd="0" presId="urn:microsoft.com/office/officeart/2005/8/layout/vList2"/>
    <dgm:cxn modelId="{1C57B147-9A7D-44C4-88C8-79F81653BE91}" type="presOf" srcId="{A2464D8A-D44D-4FB3-A887-3EF343C4F292}" destId="{F5BAFD9E-4B41-4E26-A9AF-06C8E76194D8}" srcOrd="0" destOrd="1" presId="urn:microsoft.com/office/officeart/2005/8/layout/vList2"/>
    <dgm:cxn modelId="{3A711171-57F5-4008-A336-DE8D14BC1948}" srcId="{9E7A9635-A2B2-43A5-A9E0-8B4C70EEF47C}" destId="{F7530B0E-644D-4994-BCCD-80FED2D37A3B}" srcOrd="2" destOrd="0" parTransId="{B5BA22B2-B81F-47C8-A302-D1050C1327AB}" sibTransId="{FCFF69BE-9D37-44CA-B8FA-7A1FED1D1A03}"/>
    <dgm:cxn modelId="{63523BC0-C792-4CFB-84D3-F3B0E170773D}" srcId="{8DD0C0E5-569B-4170-8B27-5B88F802C1E7}" destId="{9E7A9635-A2B2-43A5-A9E0-8B4C70EEF47C}" srcOrd="2" destOrd="0" parTransId="{8881C5D0-B522-4A49-89F7-FC76AA540D3C}" sibTransId="{1676F09A-966D-40C4-9D85-7E1BED217781}"/>
    <dgm:cxn modelId="{C4E7D0B7-05F7-4530-80B2-3F05ABFAD4E6}" type="presOf" srcId="{F59D2B13-95BB-4D7C-8B89-9F314B47C090}" destId="{1FCC43A5-3D94-4762-9CFD-840BDBE9D735}" srcOrd="0" destOrd="0" presId="urn:microsoft.com/office/officeart/2005/8/layout/vList2"/>
    <dgm:cxn modelId="{D79E60B2-AB09-4429-8757-766C7C5B41A1}" srcId="{A7D73F4B-EEF9-4664-AFDB-D51DA763AC99}" destId="{BBCF5590-6685-4C69-BF3C-17C064D2D3B5}" srcOrd="0" destOrd="0" parTransId="{3B738253-7260-4C46-AC45-63699693595D}" sibTransId="{69B4493B-BEC0-470A-A692-27B270A393E7}"/>
    <dgm:cxn modelId="{5554ED45-73E7-430C-8B83-3747F973FD2C}" type="presOf" srcId="{F7530B0E-644D-4994-BCCD-80FED2D37A3B}" destId="{F5BAFD9E-4B41-4E26-A9AF-06C8E76194D8}" srcOrd="0" destOrd="2" presId="urn:microsoft.com/office/officeart/2005/8/layout/vList2"/>
    <dgm:cxn modelId="{09F66334-EACA-4BD2-AE22-F91A54A50FA9}" type="presOf" srcId="{4B36D03C-4F30-4F68-906E-F7CE9F0777BD}" destId="{F5BAFD9E-4B41-4E26-A9AF-06C8E76194D8}" srcOrd="0" destOrd="0" presId="urn:microsoft.com/office/officeart/2005/8/layout/vList2"/>
    <dgm:cxn modelId="{A92D28D3-01EE-466C-8E22-229A94F20FA1}" srcId="{8DD0C0E5-569B-4170-8B27-5B88F802C1E7}" destId="{A7D73F4B-EEF9-4664-AFDB-D51DA763AC99}" srcOrd="1" destOrd="0" parTransId="{EE86D6D1-0334-4D98-960B-60FEB1D88966}" sibTransId="{2A7BB87E-47B4-4FB6-8F1C-BFF8A56D541A}"/>
    <dgm:cxn modelId="{21938BE6-DC10-4369-B09E-83BFEC2B0C21}" srcId="{9E7A9635-A2B2-43A5-A9E0-8B4C70EEF47C}" destId="{4B36D03C-4F30-4F68-906E-F7CE9F0777BD}" srcOrd="0" destOrd="0" parTransId="{75C2F73A-B70D-42E2-A29C-155F3850366F}" sibTransId="{50F552CD-C109-4323-A181-2AB84E3E878E}"/>
    <dgm:cxn modelId="{AABB94DB-E0F2-4186-8451-10DDE5145654}" srcId="{0CA4B1FC-E900-4060-8CF8-0E9860B4F33E}" destId="{F59D2B13-95BB-4D7C-8B89-9F314B47C090}" srcOrd="0" destOrd="0" parTransId="{C75AB73E-C0DC-49B9-984A-3552520FD935}" sibTransId="{CEDBF6CA-3FFC-40D6-BD3B-DA6C2FE7EE16}"/>
    <dgm:cxn modelId="{C196837B-0529-44F4-A7C9-97441B5F1D57}" type="presOf" srcId="{9E7A9635-A2B2-43A5-A9E0-8B4C70EEF47C}" destId="{1952EFA8-56C3-4888-B40E-906A9271ACA9}" srcOrd="0" destOrd="0" presId="urn:microsoft.com/office/officeart/2005/8/layout/vList2"/>
    <dgm:cxn modelId="{14869303-D881-4DF4-8886-4476B9C216C9}" type="presOf" srcId="{8DD0C0E5-569B-4170-8B27-5B88F802C1E7}" destId="{1C2FE814-BC3C-4635-8461-30652758C505}" srcOrd="0" destOrd="0" presId="urn:microsoft.com/office/officeart/2005/8/layout/vList2"/>
    <dgm:cxn modelId="{109F9E8F-2D33-4FF2-864C-0B6E7D014274}" type="presOf" srcId="{0CA4B1FC-E900-4060-8CF8-0E9860B4F33E}" destId="{25E12E22-8B6B-407C-AB01-FCDD2FB497D3}" srcOrd="0" destOrd="0" presId="urn:microsoft.com/office/officeart/2005/8/layout/vList2"/>
    <dgm:cxn modelId="{9B7B2963-7FE2-43A2-9A01-00C0246C7B7B}" srcId="{9E7A9635-A2B2-43A5-A9E0-8B4C70EEF47C}" destId="{A2464D8A-D44D-4FB3-A887-3EF343C4F292}" srcOrd="1" destOrd="0" parTransId="{A1C6DE4C-24C8-4FFA-B6BF-C6066D83250A}" sibTransId="{8281BB08-750F-4C98-B013-F6FDE91295AF}"/>
    <dgm:cxn modelId="{E9E56B33-895C-4CAE-88D1-20EDA98D584D}" srcId="{8DD0C0E5-569B-4170-8B27-5B88F802C1E7}" destId="{0CA4B1FC-E900-4060-8CF8-0E9860B4F33E}" srcOrd="0" destOrd="0" parTransId="{653A64D8-9951-4732-A8DF-C533F4620BAB}" sibTransId="{EA16B03D-E526-4B87-A027-7414B350844F}"/>
    <dgm:cxn modelId="{83FA8BB3-1BED-450B-B44E-A3D3F1E5C617}" type="presOf" srcId="{A7D73F4B-EEF9-4664-AFDB-D51DA763AC99}" destId="{0087C0D5-E61E-44C8-B65D-78D367DDC6D1}" srcOrd="0" destOrd="0" presId="urn:microsoft.com/office/officeart/2005/8/layout/vList2"/>
    <dgm:cxn modelId="{30121B39-1DBC-434D-84DC-17A41442410C}" type="presParOf" srcId="{1C2FE814-BC3C-4635-8461-30652758C505}" destId="{25E12E22-8B6B-407C-AB01-FCDD2FB497D3}" srcOrd="0" destOrd="0" presId="urn:microsoft.com/office/officeart/2005/8/layout/vList2"/>
    <dgm:cxn modelId="{F1B116B9-9D23-40EF-9532-7EAE8BACD44E}" type="presParOf" srcId="{1C2FE814-BC3C-4635-8461-30652758C505}" destId="{1FCC43A5-3D94-4762-9CFD-840BDBE9D735}" srcOrd="1" destOrd="0" presId="urn:microsoft.com/office/officeart/2005/8/layout/vList2"/>
    <dgm:cxn modelId="{F113D27C-E75E-42D0-8B48-88388586D8F4}" type="presParOf" srcId="{1C2FE814-BC3C-4635-8461-30652758C505}" destId="{0087C0D5-E61E-44C8-B65D-78D367DDC6D1}" srcOrd="2" destOrd="0" presId="urn:microsoft.com/office/officeart/2005/8/layout/vList2"/>
    <dgm:cxn modelId="{480D92DA-2CA6-4763-80E2-0FA31C7C9161}" type="presParOf" srcId="{1C2FE814-BC3C-4635-8461-30652758C505}" destId="{417BD428-C48D-4036-AF22-F68D735FA056}" srcOrd="3" destOrd="0" presId="urn:microsoft.com/office/officeart/2005/8/layout/vList2"/>
    <dgm:cxn modelId="{8103957F-F3EF-4BAF-A648-800081CE5117}" type="presParOf" srcId="{1C2FE814-BC3C-4635-8461-30652758C505}" destId="{1952EFA8-56C3-4888-B40E-906A9271ACA9}" srcOrd="4" destOrd="0" presId="urn:microsoft.com/office/officeart/2005/8/layout/vList2"/>
    <dgm:cxn modelId="{EF3B5044-E543-4134-A472-19CAE328E8F5}" type="presParOf" srcId="{1C2FE814-BC3C-4635-8461-30652758C505}" destId="{F5BAFD9E-4B41-4E26-A9AF-06C8E76194D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678752-A13D-41B4-B932-3FE8A729F4B5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7D988160-3333-47B8-92FD-5B20F1BA6E5A}">
      <dgm:prSet/>
      <dgm:spPr/>
      <dgm:t>
        <a:bodyPr/>
        <a:lstStyle/>
        <a:p>
          <a:pPr rtl="0"/>
          <a:r>
            <a:rPr lang="en-US" dirty="0" smtClean="0"/>
            <a:t>Comparison of SWRL rules syntax to other ones </a:t>
          </a:r>
        </a:p>
      </dgm:t>
    </dgm:pt>
    <dgm:pt modelId="{E094AE56-7794-4828-B793-5DEDF7241E78}" type="parTrans" cxnId="{0B7FDE53-06DE-4D0F-9E92-8674CFA3004B}">
      <dgm:prSet/>
      <dgm:spPr/>
      <dgm:t>
        <a:bodyPr/>
        <a:lstStyle/>
        <a:p>
          <a:endParaRPr lang="fr-FR"/>
        </a:p>
      </dgm:t>
    </dgm:pt>
    <dgm:pt modelId="{CC151252-6D42-42C7-8192-C5C7C71847E3}" type="sibTrans" cxnId="{0B7FDE53-06DE-4D0F-9E92-8674CFA3004B}">
      <dgm:prSet/>
      <dgm:spPr/>
      <dgm:t>
        <a:bodyPr/>
        <a:lstStyle/>
        <a:p>
          <a:endParaRPr lang="fr-FR"/>
        </a:p>
      </dgm:t>
    </dgm:pt>
    <dgm:pt modelId="{6EB9A46D-69F2-4EED-86C6-F51986082E11}">
      <dgm:prSet/>
      <dgm:spPr/>
      <dgm:t>
        <a:bodyPr/>
        <a:lstStyle/>
        <a:p>
          <a:pPr rtl="0"/>
          <a:r>
            <a:rPr lang="en-US" dirty="0" smtClean="0"/>
            <a:t>Checking for inconsistencies or ambiguity by introducing new rules</a:t>
          </a:r>
          <a:endParaRPr lang="fr-FR" dirty="0"/>
        </a:p>
      </dgm:t>
    </dgm:pt>
    <dgm:pt modelId="{0CEC02DD-9259-48A4-BEF3-C4DE8C4973C6}" type="parTrans" cxnId="{3DAB54A3-178D-4B92-8871-8C380CBFC4BD}">
      <dgm:prSet/>
      <dgm:spPr/>
      <dgm:t>
        <a:bodyPr/>
        <a:lstStyle/>
        <a:p>
          <a:endParaRPr lang="fr-FR"/>
        </a:p>
      </dgm:t>
    </dgm:pt>
    <dgm:pt modelId="{406264F8-CEE6-4CD8-812E-0D07A51F3B87}" type="sibTrans" cxnId="{3DAB54A3-178D-4B92-8871-8C380CBFC4BD}">
      <dgm:prSet/>
      <dgm:spPr/>
      <dgm:t>
        <a:bodyPr/>
        <a:lstStyle/>
        <a:p>
          <a:endParaRPr lang="fr-FR"/>
        </a:p>
      </dgm:t>
    </dgm:pt>
    <dgm:pt modelId="{645CF2A7-0F5A-44FC-A530-77B933BAEE78}">
      <dgm:prSet/>
      <dgm:spPr/>
      <dgm:t>
        <a:bodyPr/>
        <a:lstStyle/>
        <a:p>
          <a:pPr rtl="0"/>
          <a:r>
            <a:rPr lang="en-US" dirty="0" smtClean="0"/>
            <a:t>Rule Interchange Format (RIF);</a:t>
          </a:r>
          <a:endParaRPr lang="fr-FR" dirty="0"/>
        </a:p>
      </dgm:t>
    </dgm:pt>
    <dgm:pt modelId="{0838502E-FD6B-4E3B-9F93-286899700ED9}" type="parTrans" cxnId="{A2B701C1-B064-4439-A8C5-6CA47E8DDF88}">
      <dgm:prSet/>
      <dgm:spPr/>
      <dgm:t>
        <a:bodyPr/>
        <a:lstStyle/>
        <a:p>
          <a:endParaRPr lang="fr-FR"/>
        </a:p>
      </dgm:t>
    </dgm:pt>
    <dgm:pt modelId="{AB8B93C2-178A-4052-BE9A-8D2CEE2E8912}" type="sibTrans" cxnId="{A2B701C1-B064-4439-A8C5-6CA47E8DDF88}">
      <dgm:prSet/>
      <dgm:spPr/>
      <dgm:t>
        <a:bodyPr/>
        <a:lstStyle/>
        <a:p>
          <a:endParaRPr lang="fr-FR"/>
        </a:p>
      </dgm:t>
    </dgm:pt>
    <dgm:pt modelId="{6B8AF356-BF03-4B82-883B-BC7D9E937F56}">
      <dgm:prSet/>
      <dgm:spPr/>
      <dgm:t>
        <a:bodyPr/>
        <a:lstStyle/>
        <a:p>
          <a:pPr rtl="0"/>
          <a:endParaRPr lang="fr-FR" dirty="0"/>
        </a:p>
      </dgm:t>
    </dgm:pt>
    <dgm:pt modelId="{4FEABEAE-00E4-4E80-AA3F-A9D48359D4FD}" type="parTrans" cxnId="{2B3F3FBD-9D88-412B-899F-CB782AB66C18}">
      <dgm:prSet/>
      <dgm:spPr/>
      <dgm:t>
        <a:bodyPr/>
        <a:lstStyle/>
        <a:p>
          <a:endParaRPr lang="fr-FR"/>
        </a:p>
      </dgm:t>
    </dgm:pt>
    <dgm:pt modelId="{9D6D677A-293B-4ACB-A50A-7EF2A3BD9BB0}" type="sibTrans" cxnId="{2B3F3FBD-9D88-412B-899F-CB782AB66C18}">
      <dgm:prSet/>
      <dgm:spPr/>
      <dgm:t>
        <a:bodyPr/>
        <a:lstStyle/>
        <a:p>
          <a:endParaRPr lang="fr-FR"/>
        </a:p>
      </dgm:t>
    </dgm:pt>
    <dgm:pt modelId="{D0A6824E-79E1-4B63-BDCF-8D1C27257AB2}">
      <dgm:prSet/>
      <dgm:spPr/>
      <dgm:t>
        <a:bodyPr/>
        <a:lstStyle/>
        <a:p>
          <a:pPr rtl="0"/>
          <a:r>
            <a:rPr lang="fr-FR" dirty="0" smtClean="0"/>
            <a:t>N3 </a:t>
          </a:r>
          <a:r>
            <a:rPr lang="en-US" noProof="0" dirty="0" smtClean="0"/>
            <a:t>Logic</a:t>
          </a:r>
          <a:r>
            <a:rPr lang="fr-FR" dirty="0" smtClean="0"/>
            <a:t>.</a:t>
          </a:r>
          <a:endParaRPr lang="fr-FR" dirty="0"/>
        </a:p>
      </dgm:t>
    </dgm:pt>
    <dgm:pt modelId="{1A099B44-31CD-4039-9874-48908E840EB6}" type="parTrans" cxnId="{9C999D65-0D65-4EEA-93BA-8C60F4D94F5B}">
      <dgm:prSet/>
      <dgm:spPr/>
      <dgm:t>
        <a:bodyPr/>
        <a:lstStyle/>
        <a:p>
          <a:endParaRPr lang="en-US"/>
        </a:p>
      </dgm:t>
    </dgm:pt>
    <dgm:pt modelId="{61927F9F-C951-40E0-B791-6E23AE1638CB}" type="sibTrans" cxnId="{9C999D65-0D65-4EEA-93BA-8C60F4D94F5B}">
      <dgm:prSet/>
      <dgm:spPr/>
      <dgm:t>
        <a:bodyPr/>
        <a:lstStyle/>
        <a:p>
          <a:endParaRPr lang="en-US"/>
        </a:p>
      </dgm:t>
    </dgm:pt>
    <dgm:pt modelId="{DA873847-A8D7-473C-9B5B-E54AD65F69F5}" type="pres">
      <dgm:prSet presAssocID="{B2678752-A13D-41B4-B932-3FE8A729F4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8B844E7-F4A6-42B1-8946-1354B8375741}" type="pres">
      <dgm:prSet presAssocID="{7D988160-3333-47B8-92FD-5B20F1BA6E5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A539B6-3DC4-4BF8-AB2B-9041AE722C9A}" type="pres">
      <dgm:prSet presAssocID="{7D988160-3333-47B8-92FD-5B20F1BA6E5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75BB5-3CD1-468D-8253-ED7398911E02}" type="pres">
      <dgm:prSet presAssocID="{6EB9A46D-69F2-4EED-86C6-F51986082E1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A176E5-7707-40EC-94DD-F4A4C5861016}" type="pres">
      <dgm:prSet presAssocID="{6EB9A46D-69F2-4EED-86C6-F51986082E1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7E0C9D2-9D5A-4CCE-8202-F8AE88FED9C1}" type="presOf" srcId="{7D988160-3333-47B8-92FD-5B20F1BA6E5A}" destId="{18B844E7-F4A6-42B1-8946-1354B8375741}" srcOrd="0" destOrd="0" presId="urn:microsoft.com/office/officeart/2005/8/layout/vList2"/>
    <dgm:cxn modelId="{50BF7CF9-DDA9-490E-9841-44F79A2911D5}" type="presOf" srcId="{B2678752-A13D-41B4-B932-3FE8A729F4B5}" destId="{DA873847-A8D7-473C-9B5B-E54AD65F69F5}" srcOrd="0" destOrd="0" presId="urn:microsoft.com/office/officeart/2005/8/layout/vList2"/>
    <dgm:cxn modelId="{2E93147E-65D1-4DC1-A787-9BCCC4A19A32}" type="presOf" srcId="{645CF2A7-0F5A-44FC-A530-77B933BAEE78}" destId="{9CA539B6-3DC4-4BF8-AB2B-9041AE722C9A}" srcOrd="0" destOrd="0" presId="urn:microsoft.com/office/officeart/2005/8/layout/vList2"/>
    <dgm:cxn modelId="{2B3F3FBD-9D88-412B-899F-CB782AB66C18}" srcId="{6EB9A46D-69F2-4EED-86C6-F51986082E11}" destId="{6B8AF356-BF03-4B82-883B-BC7D9E937F56}" srcOrd="0" destOrd="0" parTransId="{4FEABEAE-00E4-4E80-AA3F-A9D48359D4FD}" sibTransId="{9D6D677A-293B-4ACB-A50A-7EF2A3BD9BB0}"/>
    <dgm:cxn modelId="{3DAB54A3-178D-4B92-8871-8C380CBFC4BD}" srcId="{B2678752-A13D-41B4-B932-3FE8A729F4B5}" destId="{6EB9A46D-69F2-4EED-86C6-F51986082E11}" srcOrd="1" destOrd="0" parTransId="{0CEC02DD-9259-48A4-BEF3-C4DE8C4973C6}" sibTransId="{406264F8-CEE6-4CD8-812E-0D07A51F3B87}"/>
    <dgm:cxn modelId="{0B7FDE53-06DE-4D0F-9E92-8674CFA3004B}" srcId="{B2678752-A13D-41B4-B932-3FE8A729F4B5}" destId="{7D988160-3333-47B8-92FD-5B20F1BA6E5A}" srcOrd="0" destOrd="0" parTransId="{E094AE56-7794-4828-B793-5DEDF7241E78}" sibTransId="{CC151252-6D42-42C7-8192-C5C7C71847E3}"/>
    <dgm:cxn modelId="{EBC2C131-7B46-4BD4-A574-AF319394E479}" type="presOf" srcId="{6B8AF356-BF03-4B82-883B-BC7D9E937F56}" destId="{A0A176E5-7707-40EC-94DD-F4A4C5861016}" srcOrd="0" destOrd="0" presId="urn:microsoft.com/office/officeart/2005/8/layout/vList2"/>
    <dgm:cxn modelId="{6A4A5B2C-9B7F-4569-87F6-A70A208FC0FB}" type="presOf" srcId="{6EB9A46D-69F2-4EED-86C6-F51986082E11}" destId="{AD475BB5-3CD1-468D-8253-ED7398911E02}" srcOrd="0" destOrd="0" presId="urn:microsoft.com/office/officeart/2005/8/layout/vList2"/>
    <dgm:cxn modelId="{01C15DE2-F3EF-4FE9-80B7-C1374168ABE8}" type="presOf" srcId="{D0A6824E-79E1-4B63-BDCF-8D1C27257AB2}" destId="{9CA539B6-3DC4-4BF8-AB2B-9041AE722C9A}" srcOrd="0" destOrd="1" presId="urn:microsoft.com/office/officeart/2005/8/layout/vList2"/>
    <dgm:cxn modelId="{9C999D65-0D65-4EEA-93BA-8C60F4D94F5B}" srcId="{7D988160-3333-47B8-92FD-5B20F1BA6E5A}" destId="{D0A6824E-79E1-4B63-BDCF-8D1C27257AB2}" srcOrd="1" destOrd="0" parTransId="{1A099B44-31CD-4039-9874-48908E840EB6}" sibTransId="{61927F9F-C951-40E0-B791-6E23AE1638CB}"/>
    <dgm:cxn modelId="{A2B701C1-B064-4439-A8C5-6CA47E8DDF88}" srcId="{7D988160-3333-47B8-92FD-5B20F1BA6E5A}" destId="{645CF2A7-0F5A-44FC-A530-77B933BAEE78}" srcOrd="0" destOrd="0" parTransId="{0838502E-FD6B-4E3B-9F93-286899700ED9}" sibTransId="{AB8B93C2-178A-4052-BE9A-8D2CEE2E8912}"/>
    <dgm:cxn modelId="{92BED34C-2B01-4D41-B68F-3E2DFCB61CDA}" type="presParOf" srcId="{DA873847-A8D7-473C-9B5B-E54AD65F69F5}" destId="{18B844E7-F4A6-42B1-8946-1354B8375741}" srcOrd="0" destOrd="0" presId="urn:microsoft.com/office/officeart/2005/8/layout/vList2"/>
    <dgm:cxn modelId="{3DB978A6-5C58-4D5E-BBA1-A52F76B49D41}" type="presParOf" srcId="{DA873847-A8D7-473C-9B5B-E54AD65F69F5}" destId="{9CA539B6-3DC4-4BF8-AB2B-9041AE722C9A}" srcOrd="1" destOrd="0" presId="urn:microsoft.com/office/officeart/2005/8/layout/vList2"/>
    <dgm:cxn modelId="{C627F435-4123-4B94-ACA1-02D4F9738E1C}" type="presParOf" srcId="{DA873847-A8D7-473C-9B5B-E54AD65F69F5}" destId="{AD475BB5-3CD1-468D-8253-ED7398911E02}" srcOrd="2" destOrd="0" presId="urn:microsoft.com/office/officeart/2005/8/layout/vList2"/>
    <dgm:cxn modelId="{329D592E-2BC7-4249-9F55-C971A2DF337D}" type="presParOf" srcId="{DA873847-A8D7-473C-9B5B-E54AD65F69F5}" destId="{A0A176E5-7707-40EC-94DD-F4A4C586101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93132-DA12-45D7-9B7D-A0378DA29BEC}">
      <dsp:nvSpPr>
        <dsp:cNvPr id="0" name=""/>
        <dsp:cNvSpPr/>
      </dsp:nvSpPr>
      <dsp:spPr>
        <a:xfrm>
          <a:off x="3212678" y="2348311"/>
          <a:ext cx="1804243" cy="180424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/>
            <a:t>BIM</a:t>
          </a:r>
          <a:endParaRPr lang="fr-FR" sz="5700" kern="1200" dirty="0"/>
        </a:p>
      </dsp:txBody>
      <dsp:txXfrm>
        <a:off x="3476903" y="2612536"/>
        <a:ext cx="1275793" cy="1275793"/>
      </dsp:txXfrm>
    </dsp:sp>
    <dsp:sp modelId="{450F3E29-9A17-4A54-8D09-32662F1DEAC6}">
      <dsp:nvSpPr>
        <dsp:cNvPr id="0" name=""/>
        <dsp:cNvSpPr/>
      </dsp:nvSpPr>
      <dsp:spPr>
        <a:xfrm rot="16200000">
          <a:off x="3843705" y="2057485"/>
          <a:ext cx="542188" cy="39462"/>
        </a:xfrm>
        <a:custGeom>
          <a:avLst/>
          <a:gdLst/>
          <a:ahLst/>
          <a:cxnLst/>
          <a:rect l="0" t="0" r="0" b="0"/>
          <a:pathLst>
            <a:path>
              <a:moveTo>
                <a:pt x="0" y="19731"/>
              </a:moveTo>
              <a:lnTo>
                <a:pt x="542188" y="1973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101245" y="2063662"/>
        <a:ext cx="27109" cy="27109"/>
      </dsp:txXfrm>
    </dsp:sp>
    <dsp:sp modelId="{9B49E65C-36F5-40EB-9FDA-B1B9DEBB0C84}">
      <dsp:nvSpPr>
        <dsp:cNvPr id="0" name=""/>
        <dsp:cNvSpPr/>
      </dsp:nvSpPr>
      <dsp:spPr>
        <a:xfrm>
          <a:off x="3212678" y="1879"/>
          <a:ext cx="1804243" cy="180424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Plan &amp; Design</a:t>
          </a:r>
          <a:endParaRPr lang="fr-FR" sz="1700" kern="1200" dirty="0"/>
        </a:p>
      </dsp:txBody>
      <dsp:txXfrm>
        <a:off x="3476903" y="266104"/>
        <a:ext cx="1275793" cy="1275793"/>
      </dsp:txXfrm>
    </dsp:sp>
    <dsp:sp modelId="{14807640-E9E0-478D-9C39-16776EE9B32E}">
      <dsp:nvSpPr>
        <dsp:cNvPr id="0" name=""/>
        <dsp:cNvSpPr/>
      </dsp:nvSpPr>
      <dsp:spPr>
        <a:xfrm rot="1800000">
          <a:off x="4859740" y="3817309"/>
          <a:ext cx="542188" cy="39462"/>
        </a:xfrm>
        <a:custGeom>
          <a:avLst/>
          <a:gdLst/>
          <a:ahLst/>
          <a:cxnLst/>
          <a:rect l="0" t="0" r="0" b="0"/>
          <a:pathLst>
            <a:path>
              <a:moveTo>
                <a:pt x="0" y="19731"/>
              </a:moveTo>
              <a:lnTo>
                <a:pt x="542188" y="1973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117280" y="3823486"/>
        <a:ext cx="27109" cy="27109"/>
      </dsp:txXfrm>
    </dsp:sp>
    <dsp:sp modelId="{DDB4FA6E-741D-4FC0-B4FC-AD98AEB3D186}">
      <dsp:nvSpPr>
        <dsp:cNvPr id="0" name=""/>
        <dsp:cNvSpPr/>
      </dsp:nvSpPr>
      <dsp:spPr>
        <a:xfrm>
          <a:off x="5244747" y="3521527"/>
          <a:ext cx="1804243" cy="180424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Building Construction</a:t>
          </a:r>
          <a:endParaRPr lang="fr-FR" sz="1700" kern="1200" dirty="0"/>
        </a:p>
      </dsp:txBody>
      <dsp:txXfrm>
        <a:off x="5508972" y="3785752"/>
        <a:ext cx="1275793" cy="1275793"/>
      </dsp:txXfrm>
    </dsp:sp>
    <dsp:sp modelId="{B588D918-BAED-49C5-B680-9C1BBE0A415A}">
      <dsp:nvSpPr>
        <dsp:cNvPr id="0" name=""/>
        <dsp:cNvSpPr/>
      </dsp:nvSpPr>
      <dsp:spPr>
        <a:xfrm rot="9000000">
          <a:off x="2827671" y="3817309"/>
          <a:ext cx="542188" cy="39462"/>
        </a:xfrm>
        <a:custGeom>
          <a:avLst/>
          <a:gdLst/>
          <a:ahLst/>
          <a:cxnLst/>
          <a:rect l="0" t="0" r="0" b="0"/>
          <a:pathLst>
            <a:path>
              <a:moveTo>
                <a:pt x="0" y="19731"/>
              </a:moveTo>
              <a:lnTo>
                <a:pt x="542188" y="1973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3085210" y="3823486"/>
        <a:ext cx="27109" cy="27109"/>
      </dsp:txXfrm>
    </dsp:sp>
    <dsp:sp modelId="{74FA6547-B93D-4EAC-9298-C6DC13CC91F2}">
      <dsp:nvSpPr>
        <dsp:cNvPr id="0" name=""/>
        <dsp:cNvSpPr/>
      </dsp:nvSpPr>
      <dsp:spPr>
        <a:xfrm>
          <a:off x="1180608" y="3521527"/>
          <a:ext cx="1804243" cy="180424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noProof="1" smtClean="0"/>
            <a:t>Facility Management</a:t>
          </a:r>
          <a:endParaRPr lang="fr-FR" sz="1700" kern="1200" dirty="0"/>
        </a:p>
      </dsp:txBody>
      <dsp:txXfrm>
        <a:off x="1444833" y="3785752"/>
        <a:ext cx="1275793" cy="1275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2E22-8B6B-407C-AB01-FCDD2FB497D3}">
      <dsp:nvSpPr>
        <dsp:cNvPr id="0" name=""/>
        <dsp:cNvSpPr/>
      </dsp:nvSpPr>
      <dsp:spPr>
        <a:xfrm>
          <a:off x="0" y="251116"/>
          <a:ext cx="8229600" cy="95471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/>
            <a:t>Rule-based system that aims at easing the processes and the information exchanges related to AEC/FM </a:t>
          </a:r>
          <a:endParaRPr lang="en-US" sz="2400" kern="1200" noProof="0" dirty="0"/>
        </a:p>
      </dsp:txBody>
      <dsp:txXfrm>
        <a:off x="46606" y="297722"/>
        <a:ext cx="8136388" cy="861507"/>
      </dsp:txXfrm>
    </dsp:sp>
    <dsp:sp modelId="{1FCC43A5-3D94-4762-9CFD-840BDBE9D735}">
      <dsp:nvSpPr>
        <dsp:cNvPr id="0" name=""/>
        <dsp:cNvSpPr/>
      </dsp:nvSpPr>
      <dsp:spPr>
        <a:xfrm>
          <a:off x="0" y="1205836"/>
          <a:ext cx="8229600" cy="397440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900" kern="1200" noProof="0" dirty="0"/>
        </a:p>
      </dsp:txBody>
      <dsp:txXfrm>
        <a:off x="0" y="1205836"/>
        <a:ext cx="8229600" cy="397440"/>
      </dsp:txXfrm>
    </dsp:sp>
    <dsp:sp modelId="{0087C0D5-E61E-44C8-B65D-78D367DDC6D1}">
      <dsp:nvSpPr>
        <dsp:cNvPr id="0" name=""/>
        <dsp:cNvSpPr/>
      </dsp:nvSpPr>
      <dsp:spPr>
        <a:xfrm>
          <a:off x="0" y="1603276"/>
          <a:ext cx="8229600" cy="95471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/>
            <a:t>Conception of a more suitable IFC ontology based on </a:t>
          </a:r>
          <a:r>
            <a:rPr lang="en-US" sz="2400" kern="1200" noProof="0" dirty="0" err="1" smtClean="0"/>
            <a:t>IfcOWL</a:t>
          </a:r>
          <a:endParaRPr lang="en-US" sz="2400" kern="1200" noProof="0" dirty="0"/>
        </a:p>
      </dsp:txBody>
      <dsp:txXfrm>
        <a:off x="46606" y="1649882"/>
        <a:ext cx="8136388" cy="861507"/>
      </dsp:txXfrm>
    </dsp:sp>
    <dsp:sp modelId="{417BD428-C48D-4036-AF22-F68D735FA056}">
      <dsp:nvSpPr>
        <dsp:cNvPr id="0" name=""/>
        <dsp:cNvSpPr/>
      </dsp:nvSpPr>
      <dsp:spPr>
        <a:xfrm>
          <a:off x="0" y="2557996"/>
          <a:ext cx="8229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1900" kern="1200" dirty="0"/>
        </a:p>
      </dsp:txBody>
      <dsp:txXfrm>
        <a:off x="0" y="2557996"/>
        <a:ext cx="8229600" cy="397440"/>
      </dsp:txXfrm>
    </dsp:sp>
    <dsp:sp modelId="{1952EFA8-56C3-4888-B40E-906A9271ACA9}">
      <dsp:nvSpPr>
        <dsp:cNvPr id="0" name=""/>
        <dsp:cNvSpPr/>
      </dsp:nvSpPr>
      <dsp:spPr>
        <a:xfrm>
          <a:off x="0" y="2955436"/>
          <a:ext cx="8229600" cy="95471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/>
            <a:t>Benefits of applying SWRL rules to handle IFC files</a:t>
          </a:r>
          <a:endParaRPr lang="en-US" sz="2400" kern="1200" noProof="0" dirty="0"/>
        </a:p>
      </dsp:txBody>
      <dsp:txXfrm>
        <a:off x="46606" y="3002042"/>
        <a:ext cx="8136388" cy="861507"/>
      </dsp:txXfrm>
    </dsp:sp>
    <dsp:sp modelId="{F5BAFD9E-4B41-4E26-A9AF-06C8E76194D8}">
      <dsp:nvSpPr>
        <dsp:cNvPr id="0" name=""/>
        <dsp:cNvSpPr/>
      </dsp:nvSpPr>
      <dsp:spPr>
        <a:xfrm>
          <a:off x="0" y="3910156"/>
          <a:ext cx="8229600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Separate the BIM data structure model (e.g.: IFC) from its semantics</a:t>
          </a:r>
          <a:endParaRPr lang="fr-FR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Increase the data model expressivity without compromising the interoperability made by IFC files</a:t>
          </a:r>
          <a:endParaRPr lang="fr-FR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Increase the interoperability of information exchange among stakeholders.</a:t>
          </a:r>
          <a:endParaRPr lang="fr-FR" sz="1900" kern="1200" dirty="0"/>
        </a:p>
      </dsp:txBody>
      <dsp:txXfrm>
        <a:off x="0" y="3910156"/>
        <a:ext cx="8229600" cy="124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844E7-F4A6-42B1-8946-1354B8375741}">
      <dsp:nvSpPr>
        <dsp:cNvPr id="0" name=""/>
        <dsp:cNvSpPr/>
      </dsp:nvSpPr>
      <dsp:spPr>
        <a:xfrm>
          <a:off x="0" y="18242"/>
          <a:ext cx="8229600" cy="11520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Comparison of SWRL rules syntax to other ones </a:t>
          </a:r>
        </a:p>
      </dsp:txBody>
      <dsp:txXfrm>
        <a:off x="56237" y="74479"/>
        <a:ext cx="8117126" cy="1039555"/>
      </dsp:txXfrm>
    </dsp:sp>
    <dsp:sp modelId="{9CA539B6-3DC4-4BF8-AB2B-9041AE722C9A}">
      <dsp:nvSpPr>
        <dsp:cNvPr id="0" name=""/>
        <dsp:cNvSpPr/>
      </dsp:nvSpPr>
      <dsp:spPr>
        <a:xfrm>
          <a:off x="0" y="1170272"/>
          <a:ext cx="822960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Rule Interchange Format (RIF);</a:t>
          </a:r>
          <a:endParaRPr lang="fr-FR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300" kern="1200" dirty="0" smtClean="0"/>
            <a:t>N3 </a:t>
          </a:r>
          <a:r>
            <a:rPr lang="en-US" sz="2300" kern="1200" noProof="0" dirty="0" smtClean="0"/>
            <a:t>Logic</a:t>
          </a:r>
          <a:r>
            <a:rPr lang="fr-FR" sz="2300" kern="1200" dirty="0" smtClean="0"/>
            <a:t>.</a:t>
          </a:r>
          <a:endParaRPr lang="fr-FR" sz="2300" kern="1200" dirty="0"/>
        </a:p>
      </dsp:txBody>
      <dsp:txXfrm>
        <a:off x="0" y="1170272"/>
        <a:ext cx="8229600" cy="795397"/>
      </dsp:txXfrm>
    </dsp:sp>
    <dsp:sp modelId="{AD475BB5-3CD1-468D-8253-ED7398911E02}">
      <dsp:nvSpPr>
        <dsp:cNvPr id="0" name=""/>
        <dsp:cNvSpPr/>
      </dsp:nvSpPr>
      <dsp:spPr>
        <a:xfrm>
          <a:off x="0" y="1965669"/>
          <a:ext cx="8229600" cy="11520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Checking for inconsistencies or ambiguity by introducing new rules</a:t>
          </a:r>
          <a:endParaRPr lang="fr-FR" sz="2900" kern="1200" dirty="0"/>
        </a:p>
      </dsp:txBody>
      <dsp:txXfrm>
        <a:off x="56237" y="2021906"/>
        <a:ext cx="8117126" cy="1039555"/>
      </dsp:txXfrm>
    </dsp:sp>
    <dsp:sp modelId="{A0A176E5-7707-40EC-94DD-F4A4C5861016}">
      <dsp:nvSpPr>
        <dsp:cNvPr id="0" name=""/>
        <dsp:cNvSpPr/>
      </dsp:nvSpPr>
      <dsp:spPr>
        <a:xfrm>
          <a:off x="0" y="3117699"/>
          <a:ext cx="822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300" kern="1200" dirty="0"/>
        </a:p>
      </dsp:txBody>
      <dsp:txXfrm>
        <a:off x="0" y="3117699"/>
        <a:ext cx="82296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905696-A059-4ADD-AF4C-2DC8F6E842F0}" type="slidenum">
              <a:rPr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875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There are not works which point out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905696-A059-4ADD-AF4C-2DC8F6E842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Mitigate the semantic heterogeneity</a:t>
            </a:r>
          </a:p>
          <a:p>
            <a:pPr lvl="1"/>
            <a:r>
              <a:rPr lang="en-US" sz="2400" dirty="0" smtClean="0"/>
              <a:t>The implicit information becomes explicit  </a:t>
            </a:r>
          </a:p>
          <a:p>
            <a:pPr lvl="1"/>
            <a:r>
              <a:rPr lang="en-US" sz="2400" dirty="0" smtClean="0"/>
              <a:t>Full compatibility with IFC 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For example: </a:t>
            </a:r>
            <a:r>
              <a:rPr lang="en-US" sz="2400" dirty="0" smtClean="0"/>
              <a:t>A facility manager that needs to plan the cleaning of all windows</a:t>
            </a:r>
          </a:p>
          <a:p>
            <a:pPr lvl="1"/>
            <a:endParaRPr lang="en-US" sz="240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905696-A059-4ADD-AF4C-2DC8F6E842F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905696-A059-4ADD-AF4C-2DC8F6E842F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Minimizes</a:t>
            </a:r>
            <a:r>
              <a:rPr lang="en-US" baseline="0" dirty="0" smtClean="0"/>
              <a:t> the loss of data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905696-A059-4ADD-AF4C-2DC8F6E842F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6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1A8DC-A1EC-4072-AF33-AFFD4F7A4B2D}" type="slidenum">
              <a:rPr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21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782664"/>
            <a:ext cx="8229600" cy="53434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F1994-DA9B-4190-B01E-C37220DE83E2}" type="slidenum">
              <a:rPr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75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798163"/>
            <a:ext cx="2057400" cy="5328000"/>
          </a:xfrm>
        </p:spPr>
        <p:txBody>
          <a:bodyPr vert="eaVert"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798163"/>
            <a:ext cx="6019800" cy="53280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28760-4F0D-4047-9808-B2993C6404C5}" type="slidenum">
              <a:rPr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98163"/>
            <a:ext cx="8229600" cy="53280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997FF-A266-482F-B9EC-11C2F3689453}" type="slidenum">
              <a:rPr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83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4969F-E064-4E07-BDBF-A06D6310711D}" type="slidenum">
              <a:rPr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52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836908"/>
            <a:ext cx="4038600" cy="5289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836908"/>
            <a:ext cx="4038600" cy="5289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A7397-08EE-4DAB-9817-01EF6A963875}" type="slidenum">
              <a:rPr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504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853201"/>
            <a:ext cx="4040188" cy="639762"/>
          </a:xfrm>
        </p:spPr>
        <p:txBody>
          <a:bodyPr anchor="b"/>
          <a:lstStyle>
            <a:lvl1pPr marL="0" indent="0">
              <a:buNone/>
              <a:defRPr sz="2000" b="1">
                <a:latin typeface="Aharoni" pitchFamily="2" charset="-79"/>
                <a:cs typeface="Aharoni" pitchFamily="2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11085"/>
            <a:ext cx="4040188" cy="46150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853201"/>
            <a:ext cx="4041775" cy="639762"/>
          </a:xfrm>
        </p:spPr>
        <p:txBody>
          <a:bodyPr anchor="b"/>
          <a:lstStyle>
            <a:lvl1pPr marL="0" indent="0">
              <a:buNone/>
              <a:defRPr sz="2000" b="1">
                <a:latin typeface="Aharoni" pitchFamily="2" charset="-79"/>
                <a:cs typeface="Aharoni" pitchFamily="2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1085"/>
            <a:ext cx="4041775" cy="46150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2538-AB70-4452-8B32-063CA0CEF341}" type="slidenum">
              <a:rPr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74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A30D2-4A66-4712-8934-0C17C107F591}" type="slidenum">
              <a:rPr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27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FEF2D-D9D4-4BFA-9897-3072F7E84E91}" type="slidenum">
              <a:rPr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778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74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728420"/>
            <a:ext cx="5111750" cy="53977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875295"/>
            <a:ext cx="3008313" cy="42508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A6040-1BC3-486C-9F7D-448B4C0682E8}" type="slidenum">
              <a:rPr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37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669" y="4800600"/>
            <a:ext cx="822962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472698" y="612775"/>
            <a:ext cx="8221851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72669" y="5367338"/>
            <a:ext cx="822962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0D269-55E9-4A69-BC73-9BA816DEA3A8}" type="slidenum">
              <a:rPr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9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836908"/>
            <a:ext cx="8229600" cy="528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B38097-6545-40AF-8862-BD10F6425AE5}" type="slidenum">
              <a:rPr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1588"/>
            <a:ext cx="9144000" cy="54292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9525"/>
            <a:ext cx="218598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27050"/>
            <a:ext cx="9144000" cy="53975"/>
          </a:xfrm>
          <a:prstGeom prst="rect">
            <a:avLst/>
          </a:prstGeom>
          <a:solidFill>
            <a:srgbClr val="96BD0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33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446338" y="1588"/>
            <a:ext cx="6407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pic>
        <p:nvPicPr>
          <p:cNvPr id="1034" name="Image 9" descr="LOGO CNRS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5" y="6429375"/>
            <a:ext cx="3746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/>
          <p:cNvSpPr txBox="1">
            <a:spLocks noChangeArrowheads="1"/>
          </p:cNvSpPr>
          <p:nvPr userDrawn="1"/>
        </p:nvSpPr>
        <p:spPr bwMode="auto">
          <a:xfrm rot="16200000">
            <a:off x="6019304" y="3453705"/>
            <a:ext cx="5786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fr-FR" sz="700" dirty="0" err="1" smtClean="0">
                <a:latin typeface="+mn-lt"/>
              </a:rPr>
              <a:t>Tarcisio</a:t>
            </a:r>
            <a:r>
              <a:rPr lang="fr-FR" sz="700" dirty="0" smtClean="0">
                <a:latin typeface="+mn-lt"/>
              </a:rPr>
              <a:t> MENDES – tarcisio.mendesdefarias@checksem.fr –  Doctorant CIFRE</a:t>
            </a:r>
            <a:br>
              <a:rPr lang="fr-FR" sz="700" dirty="0" smtClean="0">
                <a:latin typeface="+mn-lt"/>
              </a:rPr>
            </a:br>
            <a:r>
              <a:rPr lang="fr-FR" sz="700" dirty="0" smtClean="0">
                <a:latin typeface="+mn-lt"/>
              </a:rPr>
              <a:t>Equipe de projet </a:t>
            </a:r>
            <a:r>
              <a:rPr lang="fr-FR" sz="700" dirty="0" err="1" smtClean="0">
                <a:latin typeface="+mn-lt"/>
              </a:rPr>
              <a:t>Checksem</a:t>
            </a:r>
            <a:r>
              <a:rPr lang="fr-FR" sz="700" dirty="0" smtClean="0">
                <a:latin typeface="+mn-lt"/>
              </a:rPr>
              <a:t> – Laboratoire LE2I (UMR CNRS 5158)  –  Université de Bourgogne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haroni" pitchFamily="2" charset="-79"/>
          <a:ea typeface="+mj-ea"/>
          <a:cs typeface="Aharoni" pitchFamily="2" charset="-79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haroni" pitchFamily="2" charset="-79"/>
          <a:cs typeface="Aharoni" pitchFamily="2" charset="-79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haroni" pitchFamily="2" charset="-79"/>
          <a:cs typeface="Aharoni" pitchFamily="2" charset="-79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haroni" pitchFamily="2" charset="-79"/>
          <a:cs typeface="Aharoni" pitchFamily="2" charset="-79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haroni" pitchFamily="2" charset="-79"/>
          <a:cs typeface="Aharoni" pitchFamily="2" charset="-79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haroni" pitchFamily="2" charset="-79"/>
          <a:cs typeface="Aharoni" pitchFamily="2" charset="-79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haroni" pitchFamily="2" charset="-79"/>
          <a:cs typeface="Aharoni" pitchFamily="2" charset="-79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haroni" pitchFamily="2" charset="-79"/>
          <a:cs typeface="Aharoni" pitchFamily="2" charset="-79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haroni" pitchFamily="2" charset="-79"/>
          <a:cs typeface="Aharoni" pitchFamily="2" charset="-79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27"/>
            <a:ext cx="9144000" cy="54380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0" y="10119"/>
            <a:ext cx="2185489" cy="49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27542"/>
            <a:ext cx="9144000" cy="52754"/>
          </a:xfrm>
          <a:prstGeom prst="rect">
            <a:avLst/>
          </a:prstGeom>
          <a:solidFill>
            <a:srgbClr val="96BD0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12" descr="http://ed-spim.univ-fcomte.fr/download/ed-spim/image/logos/le2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26" y="6269440"/>
            <a:ext cx="493713" cy="46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aurele-gala.com/img/logo_u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39" y="6288489"/>
            <a:ext cx="707142" cy="49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3720" y="5167195"/>
            <a:ext cx="9085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A Rule Based System for </a:t>
            </a:r>
            <a:r>
              <a:rPr lang="en-US" sz="2000" i="1" dirty="0" err="1"/>
              <a:t>Semantical</a:t>
            </a:r>
            <a:r>
              <a:rPr lang="en-US" sz="2000" i="1" dirty="0"/>
              <a:t> Enrichment of Building Information Exchange</a:t>
            </a:r>
            <a:endParaRPr lang="fr-FR" sz="2000" i="1" dirty="0"/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717" y="6254694"/>
            <a:ext cx="2176579" cy="56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189464" y="5552252"/>
            <a:ext cx="695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/>
              <a:t>Tarcisio Mendes de Farias</a:t>
            </a:r>
            <a:r>
              <a:rPr lang="fr-FR" sz="1400" dirty="0"/>
              <a:t>, Ana </a:t>
            </a:r>
            <a:r>
              <a:rPr lang="fr-FR" sz="1400" dirty="0" smtClean="0"/>
              <a:t>Roxin and Christophe </a:t>
            </a:r>
            <a:r>
              <a:rPr lang="fr-FR" sz="1400" dirty="0"/>
              <a:t>Nicolle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1" y="718626"/>
            <a:ext cx="8297603" cy="145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9"/>
          <p:cNvPicPr/>
          <p:nvPr/>
        </p:nvPicPr>
        <p:blipFill>
          <a:blip r:embed="rId7"/>
          <a:stretch>
            <a:fillRect/>
          </a:stretch>
        </p:blipFill>
        <p:spPr>
          <a:xfrm>
            <a:off x="2600696" y="2168776"/>
            <a:ext cx="3889232" cy="28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all" dirty="0"/>
              <a:t>Related Works: </a:t>
            </a:r>
            <a:r>
              <a:rPr lang="en-US" sz="2400" cap="all" dirty="0" err="1">
                <a:solidFill>
                  <a:srgbClr val="96BD0D"/>
                </a:solidFill>
              </a:rPr>
              <a:t>Ifc</a:t>
            </a:r>
            <a:r>
              <a:rPr lang="en-US" sz="2400" cap="all" dirty="0">
                <a:solidFill>
                  <a:srgbClr val="96BD0D"/>
                </a:solidFill>
              </a:rPr>
              <a:t> Ontology </a:t>
            </a:r>
            <a:endParaRPr lang="en-US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782287" y="2108417"/>
            <a:ext cx="7387938" cy="2001235"/>
            <a:chOff x="1043544" y="4140130"/>
            <a:chExt cx="7387938" cy="2001235"/>
          </a:xfrm>
        </p:grpSpPr>
        <p:sp>
          <p:nvSpPr>
            <p:cNvPr id="6" name="Rectangle 5"/>
            <p:cNvSpPr/>
            <p:nvPr/>
          </p:nvSpPr>
          <p:spPr>
            <a:xfrm>
              <a:off x="1453244" y="4140817"/>
              <a:ext cx="6978238" cy="200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500" dirty="0" smtClean="0">
                  <a:solidFill>
                    <a:srgbClr val="7F7F7F"/>
                  </a:solidFill>
                  <a:latin typeface="+mn-lt"/>
                  <a:cs typeface="+mn-cs"/>
                </a:rPr>
                <a:t>The enrichment </a:t>
              </a:r>
              <a:r>
                <a:rPr lang="en-US" sz="2500" dirty="0">
                  <a:solidFill>
                    <a:srgbClr val="7F7F7F"/>
                  </a:solidFill>
                  <a:latin typeface="+mn-lt"/>
                  <a:cs typeface="+mn-cs"/>
                </a:rPr>
                <a:t>of the IFC model without </a:t>
              </a:r>
              <a:r>
                <a:rPr lang="en-US" sz="2500" dirty="0" smtClean="0">
                  <a:solidFill>
                    <a:srgbClr val="7F7F7F"/>
                  </a:solidFill>
                  <a:latin typeface="+mn-lt"/>
                  <a:cs typeface="+mn-cs"/>
                </a:rPr>
                <a:t>compromising </a:t>
              </a:r>
              <a:r>
                <a:rPr lang="en-US" sz="2500" dirty="0">
                  <a:solidFill>
                    <a:srgbClr val="7F7F7F"/>
                  </a:solidFill>
                  <a:latin typeface="+mn-lt"/>
                  <a:cs typeface="+mn-cs"/>
                </a:rPr>
                <a:t>the system </a:t>
              </a:r>
              <a:r>
                <a:rPr lang="en-US" sz="2500" dirty="0" smtClean="0">
                  <a:solidFill>
                    <a:srgbClr val="7F7F7F"/>
                  </a:solidFill>
                  <a:latin typeface="+mn-lt"/>
                  <a:cs typeface="+mn-cs"/>
                </a:rPr>
                <a:t>interoperability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US" sz="2500" dirty="0">
                <a:solidFill>
                  <a:srgbClr val="7F7F7F"/>
                </a:solidFill>
                <a:latin typeface="+mn-lt"/>
                <a:cs typeface="+mn-cs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500" dirty="0" smtClean="0">
                  <a:solidFill>
                    <a:srgbClr val="7F7F7F"/>
                  </a:solidFill>
                  <a:latin typeface="+mn-lt"/>
                  <a:cs typeface="+mn-cs"/>
                </a:rPr>
                <a:t>Allowing coexistence </a:t>
              </a:r>
              <a:r>
                <a:rPr lang="en-US" sz="2500" dirty="0">
                  <a:solidFill>
                    <a:srgbClr val="7F7F7F"/>
                  </a:solidFill>
                  <a:latin typeface="+mn-lt"/>
                  <a:cs typeface="+mn-cs"/>
                </a:rPr>
                <a:t>of data from different versions of IFC </a:t>
              </a:r>
              <a:r>
                <a:rPr lang="en-US" sz="2500" dirty="0" smtClean="0">
                  <a:solidFill>
                    <a:srgbClr val="7F7F7F"/>
                  </a:solidFill>
                  <a:latin typeface="+mn-lt"/>
                  <a:cs typeface="+mn-cs"/>
                </a:rPr>
                <a:t>files</a:t>
              </a:r>
              <a:endParaRPr lang="fr-FR" sz="2500" dirty="0">
                <a:solidFill>
                  <a:srgbClr val="7F7F7F"/>
                </a:solidFill>
                <a:latin typeface="+mn-lt"/>
                <a:cs typeface="+mn-cs"/>
              </a:endParaRPr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1043544" y="4140130"/>
              <a:ext cx="819398" cy="808816"/>
              <a:chOff x="569998" y="4174619"/>
              <a:chExt cx="819398" cy="808816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633845" y="4268011"/>
                <a:ext cx="702342" cy="58823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Interdiction 8"/>
              <p:cNvSpPr/>
              <p:nvPr/>
            </p:nvSpPr>
            <p:spPr>
              <a:xfrm>
                <a:off x="569998" y="4174619"/>
                <a:ext cx="819398" cy="808816"/>
              </a:xfrm>
              <a:prstGeom prst="noSmoking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38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4575" y="1588"/>
            <a:ext cx="6538913" cy="517525"/>
          </a:xfrm>
        </p:spPr>
        <p:txBody>
          <a:bodyPr/>
          <a:lstStyle/>
          <a:p>
            <a:pPr lvl="0"/>
            <a:r>
              <a:rPr lang="fr-FR" sz="2400" dirty="0" smtClean="0"/>
              <a:t>CONCEPTION OF </a:t>
            </a:r>
            <a:r>
              <a:rPr lang="fr-FR" sz="2400" cap="all" dirty="0" smtClean="0">
                <a:solidFill>
                  <a:srgbClr val="96BD0D"/>
                </a:solidFill>
                <a:latin typeface="+mj-lt"/>
              </a:rPr>
              <a:t>IFC </a:t>
            </a:r>
            <a:r>
              <a:rPr lang="fr-FR" sz="2400" cap="all" dirty="0" err="1" smtClean="0">
                <a:solidFill>
                  <a:srgbClr val="96BD0D"/>
                </a:solidFill>
                <a:latin typeface="+mj-lt"/>
              </a:rPr>
              <a:t>ontology</a:t>
            </a:r>
            <a:endParaRPr lang="en-US" sz="2400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36263" y="827944"/>
            <a:ext cx="8229600" cy="2783237"/>
          </a:xfrm>
        </p:spPr>
        <p:txBody>
          <a:bodyPr/>
          <a:lstStyle/>
          <a:p>
            <a:r>
              <a:rPr lang="en-US" sz="2800" dirty="0" smtClean="0"/>
              <a:t>IFC 2x3 EXPRESS specification to OWL</a:t>
            </a:r>
          </a:p>
          <a:p>
            <a:r>
              <a:rPr lang="en-US" sz="2800" dirty="0" smtClean="0"/>
              <a:t>Translations rules based on </a:t>
            </a:r>
            <a:r>
              <a:rPr lang="en-US" sz="2800" dirty="0" err="1" smtClean="0"/>
              <a:t>IfcOWL</a:t>
            </a:r>
            <a:endParaRPr lang="en-US" sz="2800" dirty="0" smtClean="0"/>
          </a:p>
          <a:p>
            <a:pPr lvl="1"/>
            <a:r>
              <a:rPr lang="en-US" sz="2400" dirty="0" smtClean="0"/>
              <a:t>IFC Entity =&gt; OWL Class</a:t>
            </a:r>
          </a:p>
          <a:p>
            <a:pPr lvl="1"/>
            <a:r>
              <a:rPr lang="en-US" sz="2400" dirty="0" smtClean="0"/>
              <a:t>IFC Attribute =&gt; OWL Property</a:t>
            </a:r>
          </a:p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8" name="AutoShape 19" descr="data:image/jpeg;base64,/9j/4AAQSkZJRgABAQAAAQABAAD/2wCEAAkGBxQREBUUExQUFhIXFxUVFxYUGRkYFBoVFRsaFxoVGBQZKCggGBolHBcTIjEhJSkrLi4uFx8zODMsNygtLiwBCgoKDg0OGxAQGy8kICQtLDQsNDIsLC0tLzQvLCwsLCwsLCwsLCw0LDQsLCwsLCwsLCwsLCwsNCwsNCwsLCwsLP/AABEIANUAxQMBIgACEQEDEQH/xAAcAAEAAgIDAQAAAAAAAAAAAAAABwgFBgEDBAL/xABLEAABAgMDBAoQAwcEAwAAAAABAAIDBBEFBiEHEjFyFyIzQVFTYXGRwQgTFDI0ZIGSoaKjscPR0uJSVWIjNUJEc4OyFlSCkxVDRf/EABoBAQADAQEBAAAAAAAAAAAAAAADBAUCAQb/xAAqEQACAgIBAgYCAQUAAAAAAAAAAQIDBBEhEjEFEyIyQVFxgTMUI0Jhsf/aAAwDAQACEQMRAD8AnFF5+7ofGM6Qnd0PjGdIQHoRefu6HxjOkJ3dD4xnSEB6EXn7uh8YzpCd3Q+MZ0hAehF5+7ofGM6Qnd0PjGdIQHoRefu6HxjOkJ3dD4xnSEB6EXn7uh8YzpCd3Q+MZ0hAehF5+7ofGM6QumbtaDDY55iMo0V74IuQfNuWzClIRiRnUaNHCTwBRFbmUqam4napNpZU0bTdD5DULEWtaMxbc8GMrmVo0Cua1uJq7g39KmK6l0IEjDAa0OiU2z3DEnqWh0V48U5rcvordUrXqPCIsgZO7Rm9tGc1hOJ7Zp9ULuj5JJqGM9kaFUY/xV8mC2bKle+ZknNhwg1rXgkRNJwpXAimkqIZ6248Z2c+K8nkcQOgK1S77F1bSX4IpquL1ptm2Ntq07KcO2ZxhHQHUDHDkIxUl3Nv7Bn6MO0j0xadBO/mqA4VpRGgjOLgcKOOd0V0Lplph0N4ewlrhoIXduJGxc9/tHMLnF8di2SLTcnt8GzksO2uaIzMHVNK8o8lFtXd0PjGdIWLODhJxZfjJSW0ehF5+7ofGM6Qnd0PjGdIXB6ehF0smmO0PaeYhcoCseT+6k1azYhZORYeYaYuca4A/iHCtv2Gp38wiet9a7uxu3OY1+pqmxAQbsNTv5hE9b602Gp38wiet9anJEBBuw1O/mET1vrTYanfzCJ631qckQEG7DU7+YRPW+tNhqd/MInrfWpyRAQbsNTv5hE9b602Gp38wiet9anJEBBuw1O/mET1vrTYanfzCJ631qckQEG7DU7+YRPW+ta5ey50ezczts3Ei51drVwGjSRnGqsqoTy0vJnobTozGekuCtYcFK1b+CK96gbPkesNsGUMdw20TEE4bSgI9NVuP+opXbft4W107dvoxxWm3ntXuOw4TGGjnwxDYRhQ6a+9Qc7E1VmGN/USlOT1yQu3y0opG85VbzQ52Ya2FiyECM7hrQn01WjIi0661XFRXwVpScnthERdnJ6bNk3x40OCyK6EXuDc5pIpXhoRVb4Mjc6f/oRPW+taHZkQtjMcNIcCrTyRrCYf0t9wWR4jBKSl9lzGfDRCmw1O/mET1vrXzEyOToaT/wCQiYAn+Le/5qdF1TW5u1Xe5ZpaK9ZMokVkWchviveWOhNqXOPGaKnBF9XB8LtDXhfFXKAzfY3bnMa/U1TYoT7G7c5jX6mqbEAREQBERAEREAREQBERAFA+WWca60AGmpbDYDzguwUjX/vqyRhljCHTDhQN/DUaT5DVQBOzTosR0R5q9xLieUrTwKJb8x9ipkWL2o3W+FpiYsqSoe8ox3Bnhpr7wtEXulp+kF0J1Sw7ZoG844V6AvCtKuHQtFaT3yERFIchERAZO7Mp26cgwwK5zwFaCAzNY0cAA6AoayM3dL4xmnjaNBDdarSHegqaVi+IWKU1FfBexo6jsLqmtzdqu9y7V1TW5u1Xe5UCwV8uD4XaGvC+KuVxcHwu0NeF8VcoDN9jducxr9TVNihPsbtzmNfqapsQBEWEvPeaDIQ8+K7E6Gjvj5NK9jFyekeNpLbM2vLHtGEw0fEY08DnAFQXb2UScnXZkIFjToZDBc/pABXRZ9ybSmRnbcf1nPafWCvLB6VuySRA79vUVsnmHasBxo2LDJ4A4VXsBUCR8m9pw252c00/BFcXeQALySF6LQs1+a/tlOCM12NOBzwn9FGX8c0x57XuRYZFE8llkBb+0gUPI4mp6MF5bTyxvIIgwA07zy6vqlqiWFdvWjrz4fZLszMshtLnua1o0lxoOkqMr6ZUmsBhyZDn4gv3hytIwKjS3L0zM46sWIeZu1b0DBYqWl3xHBrGuc46A0EnoCvU4EY8z5/4QTyG+In1OTb4zy+I4ucTUkrrhQnPNGgk8AFSpOurkndEo+bdmt05grU8hOBapPse7UtKsDYUJoHC7bHpOK7tzq4cR5OYUSlyyujbszhFRKzBbwiG6nTRYyLDLSWuBDhpBwI8itmGilKCnAtevDcqVnR+0h0dvObVuPCQKVUMPEefUuCSWNxwytaLYr73YdZ8wWEkwzix1KVFAT0E08i11aUZKS6kVWmnphbZcu5EaeiAlrmQNJeRSo/STgToXzk5u33dNgO3JlHP9NPSFYeVlmwmBjAGtAoAORUsvL8v0x7k9NPVy+x1WXZzJaE2FDaGsaKADpXrRFjN7e2Xguqa3N2q73LtXVNbm7Vd7l4CvlwfC7Q14XxVyuLg+F2hrwvirlAZvsbtzmNfqapsUJ9jducxr9TVNiAx1v2qyUl3xnmgaDTldvDpoq+R40za85hVxJNBvNbXo0Ld8uNrmsKXadrRznjh7wt61mskF3hAljHeP2kQ7/4BiCOkrSp1RT5r7vsVZ7sn0/CM1dG5MCRYNqHxf4nkVx5AdCwOUi/kaSidphMzXlucIhoRSpGg8ykDu2Hjt24acQoHytW7Dm5xvaiC2GzMzuE1J61HjRd1u5rZ1a1CGo8GCnb2zkU1dHiA/ocWjoBXkfbUZ4IiPMTlibYjmJ0LHothQiuyKW2ERd8hKmLFZDbi5xAC6fAMhdq7saeihkJppUZzv4QOfqU93TubAkWCjQ6L/E84mvJXQvTdG7sOQl2w2DbaXO33HhPoWcWJlZbseo9i9VSo8vuERFSJwiIgI/yy2YIsj2wDbw3Nx/TiT7lBCs3faXESz5gHehPI5w00VZCKYHStnw+W62vplHJWpbJtyISIbKPi0xc8t8jcetSUtKyRQy2zW1Gl7j0gLdVm5L3bL8lqpaggiIoCQLqmtzdqu9y7V1TW5u1Xe5AV8uD4XaGvC+KuVxcHwu0NeF8VcoDN9jducxr9TVNihPsbtzmNfqapsQECZW9ta+YdGbBHnYLfL6W0ZKyYQYaRHsYxp5gK+haZlplTDn2Rad+0UPD2vN+a+MpNpCPJSJaatDaHXDG1WuoKcavopOXS5kek10oiLSKwREQBZa6cQtnYBGkP6isSu6TmDDiNeNLSCuZLaaPV3LYN0BcrCXSvBDnpdsRhFdDmjS08BG9hRZtfNSi4vTNRNNbQREXJ6EREBjLz+BTH9KJ/iVV6P3zucqzl8IwZITJPFRKc+acFWFzqknhxWv4b7ZFPJ7osBkhdWzW1/G4ehq3ZRzkRm6yToe+2I53LR1PkpGWfkrVsvyWKvYgiIoCQLqmtzdqu9y7V1TW5u1Xe5AV8uD4XaGvC+KuVxcHwu0NeF8VcoDN9jducxr9TVNihPsbtzmNfqapsQGmZUbu91yhc0ViQgXN5sC70NUGsnSYHaIlaNcXMrpa44Or5AFaQiunQomyj5O3OcZiVbp7+GOHTnDnroHAtHCyEvRP9FW+tv1IiJF9xoLmHNc0tcN5woegr4WwUwiIBXAaUARbfd/J3NzTQ/MzGHffgfNOKzUzkgmANpEa48GA9NVBLJqi9ORIq5Nb0afdm8kaRih8I4VGcw6HDg5OdTtdK+0vPNADgyLvscQDX9NcSoQti5c5K7pBJHCzbjyluhYSFFfDdVpc1w3wSCFFdj13rafP2dQslXwWyRQbdbKnGgAMmAYrBhXAEcpNKlSbYl+JOaAzYoad8RNpjwVdSqyrcWyvuuC3C2MjZUXQychkVERhHCHAhape3KFLyQzWntsX8LTh5XCoCihXKb1FHbkktsx2WW2RCkxBB/aRCMP0jA+8KC1n7QjzVqTBfmveScAAc1owFMMBoCy8rkun3ipYxo3qvbXo3lt0qGPDpk1sozbsltI9eRu2hAm3QnEBsUAAk0ALc4+nBTsq6z1wp+VIfmCoxBY4F2HIMVuV1Mpxh5sGda5rgAM8ihw4W0qqmVT5r8yvn7JabOj0y4JYRdUrMsisD2ODmnEFpqPQu1ZhbC6prc3arvcu1dU1ubtV3uQFfLg+F2hrwvirlcXB8LtDXhfFXKAzfY3bnMa/U1TYoT7G7c5jX6mqbEAREQGuW9cmUnMYkOjt90OjXHnNFpczkbaT+zj5o4HAk9KldFPDJtgtJkcqoS7oiWBkaoRnzAI36NIW1WHk5kpY1zDEdhjEo4VG+BTBbgi9nlWyWmwqoL4OGtAFBgBoXKIq5IfL2BwIIqDgQdFFpt58nMrNAljRCibxYAG15QNK3RF3CyUHuLOZRUu5Wa8905iReREYSz+F4pQ9BNPKsCFa20ZCHMQ3Q4rQ5jhShFfLzqAMoVz3WfGq3GA/vTwHHanmwWxi5is9Mu5Stp6eV2NfhWxHaKNjRAOAHBbFcW577SjF0QuEIYufvuOGAPXyLV7OlTGisht0ucAFZqxZCFJSzIYo1rWipO/v4r3Lu8qOo92KYdb57I+rLsaDJws2DDaKDeADnc5USXrynTRixIUICE1ri01G3q00qHA8ilm2LwQJaCYr3jNoSKYkngwVa7bnRHmIsQaHPc4cxNQquFV1ycprf5Jb5dKSiz1Rb0zjjUzMausV4560nxh+0oXVqX0255zvrxotVQiuyKm2zf8l98nS0ZsCK6su7AVrtXEjHm77DlU7scCARoOIVSQrGZNbYM1IQy41e2rXeQmnoAWX4hQl/cX7LWPP/ABZta6prc3arvcu1dU1ubtV3uWYWyvlwfC7Q14XxVyuLg+F2hrwvirlAZvsbtzmNfqapsUJ9jducxr9TVNiAIiIAiIgCIiAIiIAiIgC1nKLZ7Y1nxg4VIDS074Oc3QtmXitmB2yXiN4Wn0YruuXTJM5ktpor7k0hB1py9d59fVctoyz2+XRmy7HENZUvAw2296CtOuTOdzWjAc/ANftq8x6yFzf+IXWlMF2kvGH/ABC3JV9WQpP4RQUtV6/2YJ0Vx0ucRyklfCIrREEREAUzZCHky8wN4RG081QypsyGyxbKxnHQ94I8gp1Knnfwv9E1HvJLXVNbm7Vd7l2rqmtzdqu9ywjQK+XB8LtDXhfFXK4uD4XaGvC+KuUBm+xu3OY1+pqmxU8uxfGas8OEu4NDjU1BOOjh5Fndl20uMZ5p+aAtMiqzsu2lxjPNPzTZdtLjGeafmgLTIqs7LtpcYzzT802XbS4xnmn5oC0yKrOy7aXGM80/NNl20uMZ5p+aAtMiqzsu2lxjPNPzTZdtLjGeafmgLTIqs7LtpcYzzT802XbS4xnmn5oC0y4cKih0KrWy7aXGM80/NNl20uMZ5p+aA2DKZYLpOdc4CkOIc9hGgYna14cFr1qToj0e6vbdDz+I8PJgAsfbOUGbnGhscsc0Go2uI5iSumXmA8VBW3iXxsik+6KF1bi9rsdyIivEARFwTRD075OVdFiNhsFXuNAOVWYujZAlJOFB3wKnncc7rVVpa8r5aMIkDNzm6C4Vx4RyrObLtpcYzzT81i5uQpvoj2Rdor6eWWmXVNbm7Vd7lV7ZdtLjGeafmuH5W7SIIMRlDh3p+aoFgz9wfC7Q14XxVyvDkmmDEfOPd3zjBJ5z21EBGKIiA7YUu93etceYE+5ffcUTi3+aVPvY7sBk41QDtm6RyvUl2xaktKMD5h8OEwmgL6AV4EBTYycQaWP80rpc0jSKc6uDIW1Z88cyFFgRiMaNIJWu38yYSs1LxHQITYcwGksLcKuFaB3IgKvovuPDLHOadLSQecGi+EAREQHZCgud3rXHmBPuXZ3FE4t/mlTB2ObAYseoBw3/ACKa7VnpeVh9sjuhw4dQM59AKnQKoCmTpV40sf5pXURTSrcy9s2XNvoyLLxXuwoCCTvUWMvRkskZuGe1wmwou89mFTy6cEBVhfcKKWmoNFlL03ei2fMugRhthiCNDm6M4V3sCsQvU2uUDKQbXI74V5l3/wDl28BWERWY5tyWtkLog/gzJtWuDWknp9C80wI79LH04A11FmcmIrastrO/xcrbdqbTvW9AXFmTZZxJnUaox7IpR3FE4t/mlcGTiDTDfTVKtw6+VmgkGZlwQaEVGkLG3jvfZz5SO1szLlxhPAAIqSWmgCgJCqSL7inbHnK+EBJORz+a/sfFRMjn81/Y+KiAjZERAWH7HTwONrN971kcu1nxY8lDbCY57s44NFTvLHdjp4HG1m+96kC9l55ezoQiTOdmE0Ga3ONcN7yoCDsktyZ+HaUGNEhPgwoZLnZ4IzgWltANBxI0qwVrT7JeA+LENGMaXEngC4si04c1BbFguzobgCDv47xG8VC+XwT7TXOPcRAwbTTU4OIFaU5UBDE/EDosRw0F7iOYkledEQBERATT2OO6x+b5Ld8u37of/UZ1rSOxx3WPzfJbvl2/dD/6jOtAVjgx3MILXEEYggqzeRS8752QzYpLosI5tcMWAADRv6VWBWO7H+x3wpF0V4Le2OOaDvtwIdzGqA8fZEWQ18tCjgbdriCf0gHDpKr6rG9kJaLYcjDh6XPeRTfApWvoVckAREQG1ZMP3tLazv8AFytu4VBHIqkZMP3tLazv8XK27jQE8iAr/NZD518R7hGgUc5zu/fvkn8Kwt5sk01Iyzo8SLCLW6Q1ziceQtCz01lxjsiPb2kbVzm6RvEjgWEvRlajT0s6A6GAHUxqN7yICNUREBJORz+a/sfFRMjn81/Y+KiAjZERAWH7HTwONrN9716OyE8Ah67upQPZF5ZqVaWwI8SG06Qx7mg6fwkcJXNrXnmppgZHjxYjRiA97nDoJQG45I8oJkIwgx3OMs86TU5hppAxwwAoOFWJtGQgT0uYcQNiQojeQ4HfB3jyqlqz8lfSehMDGTUdrG4ACI8ADgABQGRyjXGi2XHpQugOqWPAw3sDStNNMdK09Zm1b0zcyzMjx4kRmmj3ucOglYZAEREBNPY47rH5vkphvZd2HaEsYEUkMJDsDQ1Ffmqj2PbsxKEmBFfDJ05jnNr5pCyn+vrR/wB3Mf8AbE+aAnWy8jNnwYge5rn0IIDjVuHCDgVtdrW9J2dAJe+HDYwUDGb28AGNx4N5VbjX5tBwp3ZMjmjRAemqws5PRIzs6LEfEdwxHFx6XIDYsod8H2pNGIaiE0ZsNlTQCpNSOHHStVREAREQG1ZMP3tLazv8XK20XvTzH3Kk0lNvgxBEhuLXt0OaSCN7AhZ439tD/dzH/bE+aAwlqbvF/qP/AMivKvp7ySScSTUnlK+UAREQEk5HP5r+x8VEyOfzX9j4qIBsVeNex+9Nirxr2P3oiAbFXjXsfvTYq8a9j96IgGxV417H702KvGvY/eiIBsVeNex+9Nirxr2P3oiAbFXjXsfvTYq8a9j96IgGxV417H702KvGvY/eiIBsVeNex+9Nirxr2P3oiAbFXjXsfvTYq8a9j96IgGxV417H702KvGvY/eiIBsVeNex+9Nirxr2P3oiAbFXjXsfvTYq8a9j96IgGxV417H702KvGvY/eiIDcMntx+5O3/t8/P7X/AOvNpm5/6jXSiI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1" y="2958155"/>
            <a:ext cx="52197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38" y="4390740"/>
            <a:ext cx="60483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6"/>
          <p:cNvSpPr txBox="1"/>
          <p:nvPr/>
        </p:nvSpPr>
        <p:spPr>
          <a:xfrm>
            <a:off x="5879725" y="4515476"/>
            <a:ext cx="237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 Black" panose="020B0A04020102020204" pitchFamily="34" charset="0"/>
              </a:rPr>
              <a:t>IfcOWL</a:t>
            </a:r>
            <a:r>
              <a:rPr lang="en-US" b="1" dirty="0" smtClean="0">
                <a:latin typeface="Arial Black" panose="020B0A04020102020204" pitchFamily="34" charset="0"/>
              </a:rPr>
              <a:t> Structure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73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12</a:t>
            </a:fld>
            <a:endParaRPr lang="en-US" sz="1800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314575" y="1588"/>
            <a:ext cx="6538913" cy="517525"/>
          </a:xfrm>
        </p:spPr>
        <p:txBody>
          <a:bodyPr/>
          <a:lstStyle/>
          <a:p>
            <a:r>
              <a:rPr lang="fr-FR" sz="2400" dirty="0">
                <a:solidFill>
                  <a:prstClr val="white"/>
                </a:solidFill>
              </a:rPr>
              <a:t>CONCEPTION OF </a:t>
            </a:r>
            <a:r>
              <a:rPr lang="fr-FR" sz="2400" cap="all" dirty="0">
                <a:solidFill>
                  <a:srgbClr val="96BD0D"/>
                </a:solidFill>
                <a:latin typeface="Calibri"/>
              </a:rPr>
              <a:t>IFC </a:t>
            </a:r>
            <a:r>
              <a:rPr lang="fr-FR" sz="2400" cap="all" dirty="0" err="1">
                <a:solidFill>
                  <a:srgbClr val="96BD0D"/>
                </a:solidFill>
                <a:latin typeface="Calibri"/>
              </a:rPr>
              <a:t>ontology</a:t>
            </a:r>
            <a:endParaRPr lang="en-US" sz="2400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703" y="4168806"/>
            <a:ext cx="861191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Merge Defined </a:t>
            </a:r>
            <a:r>
              <a:rPr lang="en-US" sz="2400" dirty="0"/>
              <a:t>Types that have the same data type in one </a:t>
            </a:r>
            <a:r>
              <a:rPr lang="en-US" sz="2400" dirty="0" smtClean="0"/>
              <a:t>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(i.e.: </a:t>
            </a:r>
            <a:r>
              <a:rPr lang="en-US" dirty="0" err="1" smtClean="0"/>
              <a:t>IfcVolumeMeasure</a:t>
            </a:r>
            <a:r>
              <a:rPr lang="en-US" dirty="0"/>
              <a:t>, </a:t>
            </a:r>
            <a:r>
              <a:rPr lang="en-US" dirty="0" err="1"/>
              <a:t>IfcAreaMeasure</a:t>
            </a:r>
            <a:r>
              <a:rPr lang="en-US" dirty="0"/>
              <a:t>, </a:t>
            </a:r>
            <a:r>
              <a:rPr lang="en-US" dirty="0" err="1" smtClean="0"/>
              <a:t>IfcPositiveLengthMeasure</a:t>
            </a:r>
            <a:r>
              <a:rPr lang="en-US" dirty="0" smtClean="0"/>
              <a:t> are real values) </a:t>
            </a: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Defined Types are indeed </a:t>
            </a:r>
            <a:r>
              <a:rPr lang="en-US" sz="2400" dirty="0" smtClean="0"/>
              <a:t>enumerations </a:t>
            </a:r>
            <a:r>
              <a:rPr lang="en-US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IfcTextAlignment</a:t>
            </a:r>
            <a:r>
              <a:rPr lang="en-US" dirty="0" smtClean="0"/>
              <a:t> </a:t>
            </a:r>
            <a:r>
              <a:rPr lang="en-US" dirty="0"/>
              <a:t>is mapped as the data property </a:t>
            </a:r>
            <a:r>
              <a:rPr lang="en-US" dirty="0" err="1"/>
              <a:t>hasTextAlignment</a:t>
            </a:r>
            <a:r>
              <a:rPr lang="en-US" dirty="0"/>
              <a:t> </a:t>
            </a:r>
            <a:r>
              <a:rPr lang="en-US" dirty="0" err="1" smtClean="0"/>
              <a:t>rdfs:range</a:t>
            </a:r>
            <a:r>
              <a:rPr lang="en-US" dirty="0" smtClean="0"/>
              <a:t> </a:t>
            </a:r>
            <a:r>
              <a:rPr lang="en-US" dirty="0"/>
              <a:t>{“left”, “right”, “center”, “justify”}.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63008" y="727248"/>
            <a:ext cx="484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 Black" panose="020B0A04020102020204" pitchFamily="34" charset="0"/>
              </a:rPr>
              <a:t>IfcOWL</a:t>
            </a:r>
            <a:r>
              <a:rPr lang="en-US" b="1" dirty="0" smtClean="0">
                <a:latin typeface="Arial Black" panose="020B0A04020102020204" pitchFamily="34" charset="0"/>
              </a:rPr>
              <a:t> Modified: Defined types (117)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5" y="1076000"/>
            <a:ext cx="64008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7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13</a:t>
            </a:fld>
            <a:endParaRPr lang="en-US" sz="1800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314575" y="1588"/>
            <a:ext cx="6538913" cy="517525"/>
          </a:xfrm>
        </p:spPr>
        <p:txBody>
          <a:bodyPr/>
          <a:lstStyle/>
          <a:p>
            <a:r>
              <a:rPr lang="fr-FR" sz="2400" dirty="0">
                <a:solidFill>
                  <a:prstClr val="white"/>
                </a:solidFill>
              </a:rPr>
              <a:t>CONCEPTION OF </a:t>
            </a:r>
            <a:r>
              <a:rPr lang="fr-FR" sz="2400" cap="all" dirty="0">
                <a:solidFill>
                  <a:srgbClr val="96BD0D"/>
                </a:solidFill>
                <a:latin typeface="Calibri"/>
              </a:rPr>
              <a:t>IFC </a:t>
            </a:r>
            <a:r>
              <a:rPr lang="fr-FR" sz="2400" cap="all" dirty="0" err="1">
                <a:solidFill>
                  <a:srgbClr val="96BD0D"/>
                </a:solidFill>
                <a:latin typeface="Calibri"/>
              </a:rPr>
              <a:t>ontology</a:t>
            </a:r>
            <a:endParaRPr lang="en-US" sz="2400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703" y="4168806"/>
            <a:ext cx="861191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the order is not important, a collection (LIST) is mapped as values </a:t>
            </a:r>
            <a:r>
              <a:rPr lang="en-US" sz="2400" dirty="0" smtClean="0"/>
              <a:t>of a </a:t>
            </a:r>
            <a:r>
              <a:rPr lang="en-US" sz="2400" dirty="0"/>
              <a:t>non-functional OWL </a:t>
            </a:r>
            <a:r>
              <a:rPr lang="en-US" sz="2400" dirty="0" smtClean="0"/>
              <a:t>property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the order is </a:t>
            </a:r>
            <a:r>
              <a:rPr lang="en-US" sz="2400" dirty="0" smtClean="0"/>
              <a:t>important different </a:t>
            </a:r>
            <a:r>
              <a:rPr lang="en-US" sz="2400" dirty="0"/>
              <a:t>properties are </a:t>
            </a:r>
            <a:r>
              <a:rPr lang="en-US" sz="2400" dirty="0" smtClean="0"/>
              <a:t>created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63008" y="727248"/>
            <a:ext cx="382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 Black" panose="020B0A04020102020204" pitchFamily="34" charset="0"/>
              </a:rPr>
              <a:t>IfcOWL</a:t>
            </a:r>
            <a:r>
              <a:rPr lang="en-US" b="1" dirty="0" smtClean="0">
                <a:latin typeface="Arial Black" panose="020B0A04020102020204" pitchFamily="34" charset="0"/>
              </a:rPr>
              <a:t> Modified: Collections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8" y="1096578"/>
            <a:ext cx="47529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7" y="1658320"/>
            <a:ext cx="3628845" cy="19436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Multiplier 1"/>
          <p:cNvSpPr/>
          <p:nvPr/>
        </p:nvSpPr>
        <p:spPr>
          <a:xfrm>
            <a:off x="1971305" y="1543791"/>
            <a:ext cx="2298114" cy="2172683"/>
          </a:xfrm>
          <a:prstGeom prst="mathMultiply">
            <a:avLst>
              <a:gd name="adj1" fmla="val 10949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4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4575" y="1588"/>
            <a:ext cx="6538913" cy="517525"/>
          </a:xfrm>
        </p:spPr>
        <p:txBody>
          <a:bodyPr/>
          <a:lstStyle/>
          <a:p>
            <a:r>
              <a:rPr lang="fr-FR" sz="2400" dirty="0">
                <a:solidFill>
                  <a:prstClr val="white"/>
                </a:solidFill>
              </a:rPr>
              <a:t>CONCEPTION OF </a:t>
            </a:r>
            <a:r>
              <a:rPr lang="fr-FR" sz="2400" cap="all" dirty="0">
                <a:solidFill>
                  <a:srgbClr val="96BD0D"/>
                </a:solidFill>
                <a:latin typeface="Calibri"/>
              </a:rPr>
              <a:t>IFC </a:t>
            </a:r>
            <a:r>
              <a:rPr lang="fr-FR" sz="2400" cap="all" dirty="0" err="1">
                <a:solidFill>
                  <a:srgbClr val="96BD0D"/>
                </a:solidFill>
                <a:latin typeface="Calibri"/>
              </a:rPr>
              <a:t>ontology</a:t>
            </a:r>
            <a:endParaRPr lang="en-US" sz="2400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77866" y="812096"/>
            <a:ext cx="8229600" cy="2783237"/>
          </a:xfrm>
        </p:spPr>
        <p:txBody>
          <a:bodyPr/>
          <a:lstStyle/>
          <a:p>
            <a:r>
              <a:rPr lang="en-US" sz="2800" dirty="0" smtClean="0"/>
              <a:t>Populating </a:t>
            </a:r>
            <a:r>
              <a:rPr lang="en-US" sz="2800" dirty="0"/>
              <a:t>the so-built </a:t>
            </a:r>
            <a:r>
              <a:rPr lang="en-US" sz="2800" b="1" dirty="0" err="1"/>
              <a:t>Tbox</a:t>
            </a:r>
            <a:r>
              <a:rPr lang="en-US" sz="2800" b="1" dirty="0"/>
              <a:t> </a:t>
            </a:r>
            <a:r>
              <a:rPr lang="en-US" sz="2800" dirty="0"/>
              <a:t>with information from IFC files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One </a:t>
            </a:r>
            <a:r>
              <a:rPr lang="en-US" sz="2800" dirty="0"/>
              <a:t>repository per IFC file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307975" y="3145849"/>
            <a:ext cx="4262045" cy="2149102"/>
            <a:chOff x="1238205" y="5177974"/>
            <a:chExt cx="3025638" cy="1019810"/>
          </a:xfrm>
        </p:grpSpPr>
        <p:pic>
          <p:nvPicPr>
            <p:cNvPr id="21" name="Image 20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05" y="5177974"/>
              <a:ext cx="2901950" cy="1019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402" y="5508358"/>
              <a:ext cx="709441" cy="689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Flèche droite 22"/>
          <p:cNvSpPr/>
          <p:nvPr/>
        </p:nvSpPr>
        <p:spPr>
          <a:xfrm>
            <a:off x="4725775" y="3820948"/>
            <a:ext cx="990600" cy="37234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19" descr="data:image/jpeg;base64,/9j/4AAQSkZJRgABAQAAAQABAAD/2wCEAAkGBxQREBUUExQUFhIXFxUVFxYUGRkYFBoVFRsaFxoVGBQZKCggGBolHBcTIjEhJSkrLi4uFx8zODMsNygtLiwBCgoKDg0OGxAQGy8kICQtLDQsNDIsLC0tLzQvLCwsLCwsLCwsLCw0LDQsLCwsLCwsLCwsLCwsNCwsNCwsLCwsLP/AABEIANUAxQMBIgACEQEDEQH/xAAcAAEAAgIDAQAAAAAAAAAAAAAABwgFBgEDBAL/xABLEAABAgMDBAoQAwcEAwAAAAABAAIDBBEFBiEHEjFyFyIzQVFTYXGRwQgTFDI0ZIGSoaKjscPR0uJSVWIjNUJEc4OyFlSCkxVDRf/EABoBAQADAQEBAAAAAAAAAAAAAAADBAUCAQb/xAAqEQACAgIBAgYCAQUAAAAAAAAAAQIDBBEhEjEFEyIyQVFxgTMUI0Jhsf/aAAwDAQACEQMRAD8AnFF5+7ofGM6Qnd0PjGdIQHoRefu6HxjOkJ3dD4xnSEB6EXn7uh8YzpCd3Q+MZ0hAehF5+7ofGM6Qnd0PjGdIQHoRefu6HxjOkJ3dD4xnSEB6EXn7uh8YzpCd3Q+MZ0hAehF5+7ofGM6QumbtaDDY55iMo0V74IuQfNuWzClIRiRnUaNHCTwBRFbmUqam4napNpZU0bTdD5DULEWtaMxbc8GMrmVo0Cua1uJq7g39KmK6l0IEjDAa0OiU2z3DEnqWh0V48U5rcvordUrXqPCIsgZO7Rm9tGc1hOJ7Zp9ULuj5JJqGM9kaFUY/xV8mC2bKle+ZknNhwg1rXgkRNJwpXAimkqIZ6248Z2c+K8nkcQOgK1S77F1bSX4IpquL1ptm2Ntq07KcO2ZxhHQHUDHDkIxUl3Nv7Bn6MO0j0xadBO/mqA4VpRGgjOLgcKOOd0V0Lplph0N4ewlrhoIXduJGxc9/tHMLnF8di2SLTcnt8GzksO2uaIzMHVNK8o8lFtXd0PjGdIWLODhJxZfjJSW0ehF5+7ofGM6Qnd0PjGdIXB6ehF0smmO0PaeYhcoCseT+6k1azYhZORYeYaYuca4A/iHCtv2Gp38wiet9a7uxu3OY1+pqmxAQbsNTv5hE9b602Gp38wiet9anJEBBuw1O/mET1vrTYanfzCJ631qckQEG7DU7+YRPW+tNhqd/MInrfWpyRAQbsNTv5hE9b602Gp38wiet9anJEBBuw1O/mET1vrTYanfzCJ631qckQEG7DU7+YRPW+ta5ey50ezczts3Ei51drVwGjSRnGqsqoTy0vJnobTozGekuCtYcFK1b+CK96gbPkesNsGUMdw20TEE4bSgI9NVuP+opXbft4W107dvoxxWm3ntXuOw4TGGjnwxDYRhQ6a+9Qc7E1VmGN/USlOT1yQu3y0opG85VbzQ52Ya2FiyECM7hrQn01WjIi0661XFRXwVpScnthERdnJ6bNk3x40OCyK6EXuDc5pIpXhoRVb4Mjc6f/oRPW+taHZkQtjMcNIcCrTyRrCYf0t9wWR4jBKSl9lzGfDRCmw1O/mET1vrXzEyOToaT/wCQiYAn+Le/5qdF1TW5u1Xe5ZpaK9ZMokVkWchviveWOhNqXOPGaKnBF9XB8LtDXhfFXKAzfY3bnMa/U1TYoT7G7c5jX6mqbEAREQBERAEREAREQBERAFA+WWca60AGmpbDYDzguwUjX/vqyRhljCHTDhQN/DUaT5DVQBOzTosR0R5q9xLieUrTwKJb8x9ipkWL2o3W+FpiYsqSoe8ox3Bnhpr7wtEXulp+kF0J1Sw7ZoG844V6AvCtKuHQtFaT3yERFIchERAZO7Mp26cgwwK5zwFaCAzNY0cAA6AoayM3dL4xmnjaNBDdarSHegqaVi+IWKU1FfBexo6jsLqmtzdqu9y7V1TW5u1Xe5UCwV8uD4XaGvC+KuVxcHwu0NeF8VcoDN9jducxr9TVNihPsbtzmNfqapsQBEWEvPeaDIQ8+K7E6Gjvj5NK9jFyekeNpLbM2vLHtGEw0fEY08DnAFQXb2UScnXZkIFjToZDBc/pABXRZ9ybSmRnbcf1nPafWCvLB6VuySRA79vUVsnmHasBxo2LDJ4A4VXsBUCR8m9pw252c00/BFcXeQALySF6LQs1+a/tlOCM12NOBzwn9FGX8c0x57XuRYZFE8llkBb+0gUPI4mp6MF5bTyxvIIgwA07zy6vqlqiWFdvWjrz4fZLszMshtLnua1o0lxoOkqMr6ZUmsBhyZDn4gv3hytIwKjS3L0zM46sWIeZu1b0DBYqWl3xHBrGuc46A0EnoCvU4EY8z5/4QTyG+In1OTb4zy+I4ucTUkrrhQnPNGgk8AFSpOurkndEo+bdmt05grU8hOBapPse7UtKsDYUJoHC7bHpOK7tzq4cR5OYUSlyyujbszhFRKzBbwiG6nTRYyLDLSWuBDhpBwI8itmGilKCnAtevDcqVnR+0h0dvObVuPCQKVUMPEefUuCSWNxwytaLYr73YdZ8wWEkwzix1KVFAT0E08i11aUZKS6kVWmnphbZcu5EaeiAlrmQNJeRSo/STgToXzk5u33dNgO3JlHP9NPSFYeVlmwmBjAGtAoAORUsvL8v0x7k9NPVy+x1WXZzJaE2FDaGsaKADpXrRFjN7e2Xguqa3N2q73LtXVNbm7Vd7l4CvlwfC7Q14XxVyuLg+F2hrwvirlAZvsbtzmNfqapsUJ9jducxr9TVNiAx1v2qyUl3xnmgaDTldvDpoq+R40za85hVxJNBvNbXo0Ld8uNrmsKXadrRznjh7wt61mskF3hAljHeP2kQ7/4BiCOkrSp1RT5r7vsVZ7sn0/CM1dG5MCRYNqHxf4nkVx5AdCwOUi/kaSidphMzXlucIhoRSpGg8ykDu2Hjt24acQoHytW7Dm5xvaiC2GzMzuE1J61HjRd1u5rZ1a1CGo8GCnb2zkU1dHiA/ocWjoBXkfbUZ4IiPMTlibYjmJ0LHothQiuyKW2ERd8hKmLFZDbi5xAC6fAMhdq7saeihkJppUZzv4QOfqU93TubAkWCjQ6L/E84mvJXQvTdG7sOQl2w2DbaXO33HhPoWcWJlZbseo9i9VSo8vuERFSJwiIgI/yy2YIsj2wDbw3Nx/TiT7lBCs3faXESz5gHehPI5w00VZCKYHStnw+W62vplHJWpbJtyISIbKPi0xc8t8jcetSUtKyRQy2zW1Gl7j0gLdVm5L3bL8lqpaggiIoCQLqmtzdqu9y7V1TW5u1Xe5AV8uD4XaGvC+KuVxcHwu0NeF8VcoDN9jducxr9TVNihPsbtzmNfqapsQECZW9ta+YdGbBHnYLfL6W0ZKyYQYaRHsYxp5gK+haZlplTDn2Rad+0UPD2vN+a+MpNpCPJSJaatDaHXDG1WuoKcavopOXS5kek10oiLSKwREQBZa6cQtnYBGkP6isSu6TmDDiNeNLSCuZLaaPV3LYN0BcrCXSvBDnpdsRhFdDmjS08BG9hRZtfNSi4vTNRNNbQREXJ6EREBjLz+BTH9KJ/iVV6P3zucqzl8IwZITJPFRKc+acFWFzqknhxWv4b7ZFPJ7osBkhdWzW1/G4ehq3ZRzkRm6yToe+2I53LR1PkpGWfkrVsvyWKvYgiIoCQLqmtzdqu9y7V1TW5u1Xe5AV8uD4XaGvC+KuVxcHwu0NeF8VcoDN9jducxr9TVNihPsbtzmNfqapsQGmZUbu91yhc0ViQgXN5sC70NUGsnSYHaIlaNcXMrpa44Or5AFaQiunQomyj5O3OcZiVbp7+GOHTnDnroHAtHCyEvRP9FW+tv1IiJF9xoLmHNc0tcN5woegr4WwUwiIBXAaUARbfd/J3NzTQ/MzGHffgfNOKzUzkgmANpEa48GA9NVBLJqi9ORIq5Nb0afdm8kaRih8I4VGcw6HDg5OdTtdK+0vPNADgyLvscQDX9NcSoQti5c5K7pBJHCzbjyluhYSFFfDdVpc1w3wSCFFdj13rafP2dQslXwWyRQbdbKnGgAMmAYrBhXAEcpNKlSbYl+JOaAzYoad8RNpjwVdSqyrcWyvuuC3C2MjZUXQychkVERhHCHAhape3KFLyQzWntsX8LTh5XCoCihXKb1FHbkktsx2WW2RCkxBB/aRCMP0jA+8KC1n7QjzVqTBfmveScAAc1owFMMBoCy8rkun3ipYxo3qvbXo3lt0qGPDpk1sozbsltI9eRu2hAm3QnEBsUAAk0ALc4+nBTsq6z1wp+VIfmCoxBY4F2HIMVuV1Mpxh5sGda5rgAM8ihw4W0qqmVT5r8yvn7JabOj0y4JYRdUrMsisD2ODmnEFpqPQu1ZhbC6prc3arvcu1dU1ubtV3uQFfLg+F2hrwvirlcXB8LtDXhfFXKAzfY3bnMa/U1TYoT7G7c5jX6mqbEAREQGuW9cmUnMYkOjt90OjXHnNFpczkbaT+zj5o4HAk9KldFPDJtgtJkcqoS7oiWBkaoRnzAI36NIW1WHk5kpY1zDEdhjEo4VG+BTBbgi9nlWyWmwqoL4OGtAFBgBoXKIq5IfL2BwIIqDgQdFFpt58nMrNAljRCibxYAG15QNK3RF3CyUHuLOZRUu5Wa8905iReREYSz+F4pQ9BNPKsCFa20ZCHMQ3Q4rQ5jhShFfLzqAMoVz3WfGq3GA/vTwHHanmwWxi5is9Mu5Stp6eV2NfhWxHaKNjRAOAHBbFcW577SjF0QuEIYufvuOGAPXyLV7OlTGisht0ucAFZqxZCFJSzIYo1rWipO/v4r3Lu8qOo92KYdb57I+rLsaDJws2DDaKDeADnc5USXrynTRixIUICE1ri01G3q00qHA8ilm2LwQJaCYr3jNoSKYkngwVa7bnRHmIsQaHPc4cxNQquFV1ycprf5Jb5dKSiz1Rb0zjjUzMausV4560nxh+0oXVqX0255zvrxotVQiuyKm2zf8l98nS0ZsCK6su7AVrtXEjHm77DlU7scCARoOIVSQrGZNbYM1IQy41e2rXeQmnoAWX4hQl/cX7LWPP/ABZta6prc3arvcu1dU1ubtV3uWYWyvlwfC7Q14XxVyuLg+F2hrwvirlAZvsbtzmNfqapsUJ9jducxr9TVNiAIiIAiIgCIiAIiIAiIgC1nKLZ7Y1nxg4VIDS074Oc3QtmXitmB2yXiN4Wn0YruuXTJM5ktpor7k0hB1py9d59fVctoyz2+XRmy7HENZUvAw2296CtOuTOdzWjAc/ANftq8x6yFzf+IXWlMF2kvGH/ABC3JV9WQpP4RQUtV6/2YJ0Vx0ucRyklfCIrREEREAUzZCHky8wN4RG081QypsyGyxbKxnHQ94I8gp1Knnfwv9E1HvJLXVNbm7Vd7l2rqmtzdqu9ywjQK+XB8LtDXhfFXK4uD4XaGvC+KuUBm+xu3OY1+pqmxU8uxfGas8OEu4NDjU1BOOjh5Fndl20uMZ5p+aAtMiqzsu2lxjPNPzTZdtLjGeafmgLTIqs7LtpcYzzT802XbS4xnmn5oC0yKrOy7aXGM80/NNl20uMZ5p+aAtMiqzsu2lxjPNPzTZdtLjGeafmgLTIqs7LtpcYzzT802XbS4xnmn5oC0y4cKih0KrWy7aXGM80/NNl20uMZ5p+aA2DKZYLpOdc4CkOIc9hGgYna14cFr1qToj0e6vbdDz+I8PJgAsfbOUGbnGhscsc0Go2uI5iSumXmA8VBW3iXxsik+6KF1bi9rsdyIivEARFwTRD075OVdFiNhsFXuNAOVWYujZAlJOFB3wKnncc7rVVpa8r5aMIkDNzm6C4Vx4RyrObLtpcYzzT81i5uQpvoj2Rdor6eWWmXVNbm7Vd7lV7ZdtLjGeafmuH5W7SIIMRlDh3p+aoFgz9wfC7Q14XxVyvDkmmDEfOPd3zjBJ5z21EBGKIiA7YUu93etceYE+5ffcUTi3+aVPvY7sBk41QDtm6RyvUl2xaktKMD5h8OEwmgL6AV4EBTYycQaWP80rpc0jSKc6uDIW1Z88cyFFgRiMaNIJWu38yYSs1LxHQITYcwGksLcKuFaB3IgKvovuPDLHOadLSQecGi+EAREQHZCgud3rXHmBPuXZ3FE4t/mlTB2ObAYseoBw3/ACKa7VnpeVh9sjuhw4dQM59AKnQKoCmTpV40sf5pXURTSrcy9s2XNvoyLLxXuwoCCTvUWMvRkskZuGe1wmwou89mFTy6cEBVhfcKKWmoNFlL03ei2fMugRhthiCNDm6M4V3sCsQvU2uUDKQbXI74V5l3/wDl28BWERWY5tyWtkLog/gzJtWuDWknp9C80wI79LH04A11FmcmIrastrO/xcrbdqbTvW9AXFmTZZxJnUaox7IpR3FE4t/mlcGTiDTDfTVKtw6+VmgkGZlwQaEVGkLG3jvfZz5SO1szLlxhPAAIqSWmgCgJCqSL7inbHnK+EBJORz+a/sfFRMjn81/Y+KiAjZERAWH7HTwONrN971kcu1nxY8lDbCY57s44NFTvLHdjp4HG1m+96kC9l55ezoQiTOdmE0Ga3ONcN7yoCDsktyZ+HaUGNEhPgwoZLnZ4IzgWltANBxI0qwVrT7JeA+LENGMaXEngC4si04c1BbFguzobgCDv47xG8VC+XwT7TXOPcRAwbTTU4OIFaU5UBDE/EDosRw0F7iOYkledEQBERATT2OO6x+b5Ld8u37of/UZ1rSOxx3WPzfJbvl2/dD/6jOtAVjgx3MILXEEYggqzeRS8752QzYpLosI5tcMWAADRv6VWBWO7H+x3wpF0V4Le2OOaDvtwIdzGqA8fZEWQ18tCjgbdriCf0gHDpKr6rG9kJaLYcjDh6XPeRTfApWvoVckAREQG1ZMP3tLazv8AFytu4VBHIqkZMP3tLazv8XK27jQE8iAr/NZD518R7hGgUc5zu/fvkn8Kwt5sk01Iyzo8SLCLW6Q1ziceQtCz01lxjsiPb2kbVzm6RvEjgWEvRlajT0s6A6GAHUxqN7yICNUREBJORz+a/sfFRMjn81/Y+KiAjZERAWH7HTwONrN9716OyE8Ah67upQPZF5ZqVaWwI8SG06Qx7mg6fwkcJXNrXnmppgZHjxYjRiA97nDoJQG45I8oJkIwgx3OMs86TU5hppAxwwAoOFWJtGQgT0uYcQNiQojeQ4HfB3jyqlqz8lfSehMDGTUdrG4ACI8ADgABQGRyjXGi2XHpQugOqWPAw3sDStNNMdK09Zm1b0zcyzMjx4kRmmj3ucOglYZAEREBNPY47rH5vkphvZd2HaEsYEUkMJDsDQ1Ffmqj2PbsxKEmBFfDJ05jnNr5pCyn+vrR/wB3Mf8AbE+aAnWy8jNnwYge5rn0IIDjVuHCDgVtdrW9J2dAJe+HDYwUDGb28AGNx4N5VbjX5tBwp3ZMjmjRAemqws5PRIzs6LEfEdwxHFx6XIDYsod8H2pNGIaiE0ZsNlTQCpNSOHHStVREAREQG1ZMP3tLazv8XK20XvTzH3Kk0lNvgxBEhuLXt0OaSCN7AhZ439tD/dzH/bE+aAwlqbvF/qP/AMivKvp7ySScSTUnlK+UAREQEk5HP5r+x8VEyOfzX9j4qIBsVeNex+9Nirxr2P3oiAbFXjXsfvTYq8a9j96IgGxV417H702KvGvY/eiIBsVeNex+9Nirxr2P3oiAbFXjXsfvTYq8a9j96IgGxV417H702KvGvY/eiIBsVeNex+9Nirxr2P3oiAbFXjXsfvTYq8a9j96IgGxV417H702KvGvY/eiIBsVeNex+9Nirxr2P3oiAbFXjXsfvTYq8a9j96IgGxV417H702KvGvY/eiIDcMntx+5O3/t8/P7X/AOvNpm5/6jXSiI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14</a:t>
            </a:fld>
            <a:endParaRPr lang="en-US" sz="18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6156064" y="3591729"/>
            <a:ext cx="2377175" cy="1328310"/>
            <a:chOff x="5591175" y="5042209"/>
            <a:chExt cx="2377175" cy="1328310"/>
          </a:xfrm>
        </p:grpSpPr>
        <p:sp>
          <p:nvSpPr>
            <p:cNvPr id="7" name="Organigramme : Disque magnétique 6"/>
            <p:cNvSpPr/>
            <p:nvPr/>
          </p:nvSpPr>
          <p:spPr>
            <a:xfrm>
              <a:off x="5591175" y="5042209"/>
              <a:ext cx="2181225" cy="1328310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Instances</a:t>
              </a:r>
              <a:endParaRPr lang="en-US" b="1" dirty="0"/>
            </a:p>
          </p:txBody>
        </p:sp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556599" y="5795200"/>
              <a:ext cx="654437" cy="169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01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6463225"/>
            <a:ext cx="2133600" cy="365125"/>
          </a:xfrm>
        </p:spPr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15</a:t>
            </a:fld>
            <a:endParaRPr lang="en-US" sz="1800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314575" y="0"/>
            <a:ext cx="6538913" cy="519113"/>
          </a:xfrm>
        </p:spPr>
        <p:txBody>
          <a:bodyPr/>
          <a:lstStyle/>
          <a:p>
            <a:r>
              <a:rPr lang="en-US" sz="2400" b="1" dirty="0" smtClean="0"/>
              <a:t>SWRL RULES TO </a:t>
            </a:r>
            <a:r>
              <a:rPr lang="en-US" sz="2400" cap="all" dirty="0" smtClean="0">
                <a:solidFill>
                  <a:srgbClr val="96BD0D"/>
                </a:solidFill>
                <a:latin typeface="+mj-lt"/>
              </a:rPr>
              <a:t>handle</a:t>
            </a:r>
            <a:r>
              <a:rPr lang="fr-FR" sz="2400" cap="all" dirty="0" smtClean="0">
                <a:solidFill>
                  <a:srgbClr val="96BD0D"/>
                </a:solidFill>
                <a:latin typeface="+mj-lt"/>
              </a:rPr>
              <a:t> IFC files</a:t>
            </a:r>
            <a:endParaRPr lang="en-US" sz="2400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10" name="Espace réservé du contenu 4"/>
          <p:cNvSpPr>
            <a:spLocks noGrp="1"/>
          </p:cNvSpPr>
          <p:nvPr>
            <p:ph idx="1"/>
          </p:nvPr>
        </p:nvSpPr>
        <p:spPr>
          <a:xfrm>
            <a:off x="377866" y="812095"/>
            <a:ext cx="8229600" cy="4021161"/>
          </a:xfrm>
        </p:spPr>
        <p:txBody>
          <a:bodyPr/>
          <a:lstStyle/>
          <a:p>
            <a:r>
              <a:rPr lang="en-US" sz="2800" dirty="0" smtClean="0"/>
              <a:t>Defining </a:t>
            </a:r>
            <a:r>
              <a:rPr lang="en-US" sz="2800" dirty="0"/>
              <a:t>novel concepts as used by AEC/FM actors by means of SWRL </a:t>
            </a:r>
            <a:r>
              <a:rPr lang="en-US" sz="2800" dirty="0" smtClean="0"/>
              <a:t>rules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ccolade ouvrante 5"/>
          <p:cNvSpPr/>
          <p:nvPr/>
        </p:nvSpPr>
        <p:spPr>
          <a:xfrm>
            <a:off x="1180151" y="1649592"/>
            <a:ext cx="73572" cy="1687239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colade ouvrante 9"/>
          <p:cNvSpPr/>
          <p:nvPr/>
        </p:nvSpPr>
        <p:spPr>
          <a:xfrm>
            <a:off x="1154861" y="3765840"/>
            <a:ext cx="124151" cy="1208689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7"/>
          <p:cNvSpPr txBox="1"/>
          <p:nvPr/>
        </p:nvSpPr>
        <p:spPr>
          <a:xfrm rot="16200000">
            <a:off x="389459" y="2315338"/>
            <a:ext cx="1161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Concepts</a:t>
            </a:r>
            <a:endParaRPr lang="en-US" sz="2000" b="1" dirty="0"/>
          </a:p>
        </p:txBody>
      </p:sp>
      <p:sp>
        <p:nvSpPr>
          <p:cNvPr id="8" name="ZoneTexte 12"/>
          <p:cNvSpPr txBox="1"/>
          <p:nvPr/>
        </p:nvSpPr>
        <p:spPr>
          <a:xfrm rot="16200000">
            <a:off x="379617" y="4160146"/>
            <a:ext cx="1181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Instances</a:t>
            </a:r>
            <a:endParaRPr lang="en-US" sz="2000" b="1" dirty="0"/>
          </a:p>
        </p:txBody>
      </p:sp>
      <p:grpSp>
        <p:nvGrpSpPr>
          <p:cNvPr id="9" name="Groupe 8"/>
          <p:cNvGrpSpPr/>
          <p:nvPr/>
        </p:nvGrpSpPr>
        <p:grpSpPr>
          <a:xfrm>
            <a:off x="1388056" y="1657605"/>
            <a:ext cx="6886575" cy="3257550"/>
            <a:chOff x="1388056" y="1194480"/>
            <a:chExt cx="6886575" cy="3257550"/>
          </a:xfrm>
        </p:grpSpPr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8056" y="1194480"/>
              <a:ext cx="6886575" cy="3257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lèche droite 3"/>
            <p:cNvSpPr/>
            <p:nvPr/>
          </p:nvSpPr>
          <p:spPr>
            <a:xfrm>
              <a:off x="5331737" y="2507616"/>
              <a:ext cx="851337" cy="495917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SWRL</a:t>
              </a:r>
              <a:endParaRPr lang="en-US" dirty="0"/>
            </a:p>
          </p:txBody>
        </p:sp>
      </p:grpSp>
      <p:sp>
        <p:nvSpPr>
          <p:cNvPr id="14" name="Accolade ouvrante 15"/>
          <p:cNvSpPr/>
          <p:nvPr/>
        </p:nvSpPr>
        <p:spPr>
          <a:xfrm>
            <a:off x="1149606" y="5258549"/>
            <a:ext cx="124151" cy="1208689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6"/>
          <p:cNvSpPr txBox="1"/>
          <p:nvPr/>
        </p:nvSpPr>
        <p:spPr>
          <a:xfrm rot="16200000">
            <a:off x="274817" y="5617230"/>
            <a:ext cx="138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 SWRL Rule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1388056" y="5494119"/>
            <a:ext cx="749332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:</a:t>
            </a:r>
            <a:r>
              <a:rPr lang="en-US" b="1" dirty="0" err="1" smtClean="0"/>
              <a:t>IfcRelSpaceBoundary</a:t>
            </a:r>
            <a:r>
              <a:rPr lang="en-US" b="1" dirty="0"/>
              <a:t>(?x) &amp; </a:t>
            </a:r>
            <a:r>
              <a:rPr lang="en-US" b="1" dirty="0" smtClean="0"/>
              <a:t>:</a:t>
            </a:r>
            <a:r>
              <a:rPr lang="en-US" b="1" dirty="0" err="1" smtClean="0"/>
              <a:t>IfcSpace</a:t>
            </a:r>
            <a:r>
              <a:rPr lang="en-US" b="1" dirty="0"/>
              <a:t>(?y) &amp; </a:t>
            </a:r>
            <a:r>
              <a:rPr lang="en-US" b="1" dirty="0" smtClean="0"/>
              <a:t>:</a:t>
            </a:r>
            <a:r>
              <a:rPr lang="en-US" b="1" dirty="0" err="1" smtClean="0"/>
              <a:t>IfcWindow</a:t>
            </a:r>
            <a:r>
              <a:rPr lang="en-US" b="1" dirty="0"/>
              <a:t>(?z) &amp; </a:t>
            </a:r>
            <a:r>
              <a:rPr lang="en-US" b="1" dirty="0" smtClean="0"/>
              <a:t>:</a:t>
            </a:r>
            <a:r>
              <a:rPr lang="en-US" b="1" dirty="0" err="1" smtClean="0"/>
              <a:t>RelatedBuildingElement</a:t>
            </a:r>
            <a:r>
              <a:rPr lang="en-US" b="1" dirty="0"/>
              <a:t>(?x, ?z) &amp; </a:t>
            </a:r>
            <a:r>
              <a:rPr lang="en-US" b="1" dirty="0" smtClean="0"/>
              <a:t>:</a:t>
            </a:r>
            <a:r>
              <a:rPr lang="en-US" b="1" dirty="0" err="1" smtClean="0"/>
              <a:t>RelatingSpace</a:t>
            </a:r>
            <a:r>
              <a:rPr lang="en-US" b="1" dirty="0"/>
              <a:t>(?x, ?y) </a:t>
            </a:r>
            <a:r>
              <a:rPr lang="en-US" dirty="0"/>
              <a:t>⇒ </a:t>
            </a:r>
            <a:r>
              <a:rPr lang="en-US" b="1" dirty="0" err="1" smtClean="0"/>
              <a:t>bim:BimSpaceWithWindow</a:t>
            </a:r>
            <a:r>
              <a:rPr lang="en-US" b="1" dirty="0"/>
              <a:t>(?y).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7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6" y="1898568"/>
            <a:ext cx="7819048" cy="419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3" y="1602325"/>
            <a:ext cx="6126480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2" y="2170236"/>
            <a:ext cx="6915150" cy="46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18016" y="1274083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  <a:cs typeface="Times New Roman" panose="02020603050405020304" pitchFamily="18" charset="0"/>
              </a:rPr>
              <a:t>Before adding the SWRL rule</a:t>
            </a:r>
            <a:endParaRPr lang="en-US" sz="2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5418" y="183023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After adding the </a:t>
            </a:r>
            <a:r>
              <a:rPr lang="fr-FR" b="1" dirty="0">
                <a:cs typeface="Times New Roman" panose="02020603050405020304" pitchFamily="18" charset="0"/>
              </a:rPr>
              <a:t>SWRL </a:t>
            </a:r>
            <a:r>
              <a:rPr lang="en-US" b="1" dirty="0" smtClean="0">
                <a:cs typeface="Times New Roman" panose="02020603050405020304" pitchFamily="18" charset="0"/>
              </a:rPr>
              <a:t>rule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446338" y="1588"/>
            <a:ext cx="6407150" cy="517525"/>
          </a:xfrm>
        </p:spPr>
        <p:txBody>
          <a:bodyPr/>
          <a:lstStyle/>
          <a:p>
            <a:pPr lvl="1"/>
            <a:r>
              <a:rPr lang="en-US" sz="2400" b="1" kern="1200" dirty="0">
                <a:solidFill>
                  <a:prstClr val="white"/>
                </a:solidFill>
                <a:ea typeface="+mj-ea"/>
              </a:rPr>
              <a:t>SWRL RULES TO </a:t>
            </a:r>
            <a:r>
              <a:rPr lang="en-US" sz="2400" kern="1200" cap="all" dirty="0">
                <a:solidFill>
                  <a:srgbClr val="96BD0D"/>
                </a:solidFill>
                <a:latin typeface="Calibri"/>
                <a:ea typeface="+mj-ea"/>
              </a:rPr>
              <a:t>handle</a:t>
            </a:r>
            <a:r>
              <a:rPr lang="fr-FR" sz="2400" kern="1200" cap="all" dirty="0">
                <a:solidFill>
                  <a:srgbClr val="96BD0D"/>
                </a:solidFill>
                <a:latin typeface="Calibri"/>
                <a:ea typeface="+mj-ea"/>
              </a:rPr>
              <a:t> IFC files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13298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17</a:t>
            </a:fld>
            <a:endParaRPr lang="en-US" sz="1800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314575" y="0"/>
            <a:ext cx="6538913" cy="519113"/>
          </a:xfrm>
        </p:spPr>
        <p:txBody>
          <a:bodyPr/>
          <a:lstStyle/>
          <a:p>
            <a:r>
              <a:rPr lang="en-US" sz="2400" b="1" dirty="0" smtClean="0"/>
              <a:t>SWRL RULES TO </a:t>
            </a:r>
            <a:r>
              <a:rPr lang="en-US" sz="2400" cap="all" dirty="0" smtClean="0">
                <a:solidFill>
                  <a:srgbClr val="96BD0D"/>
                </a:solidFill>
                <a:latin typeface="+mj-lt"/>
              </a:rPr>
              <a:t>handle</a:t>
            </a:r>
            <a:r>
              <a:rPr lang="fr-FR" sz="2400" cap="all" dirty="0" smtClean="0">
                <a:solidFill>
                  <a:srgbClr val="96BD0D"/>
                </a:solidFill>
                <a:latin typeface="+mj-lt"/>
              </a:rPr>
              <a:t> IFC files</a:t>
            </a:r>
            <a:endParaRPr lang="en-US" sz="2400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10" name="Espace réservé du contenu 4"/>
          <p:cNvSpPr>
            <a:spLocks noGrp="1"/>
          </p:cNvSpPr>
          <p:nvPr>
            <p:ph idx="1"/>
          </p:nvPr>
        </p:nvSpPr>
        <p:spPr>
          <a:xfrm>
            <a:off x="377866" y="705217"/>
            <a:ext cx="8229600" cy="1646097"/>
          </a:xfrm>
        </p:spPr>
        <p:txBody>
          <a:bodyPr/>
          <a:lstStyle/>
          <a:p>
            <a:r>
              <a:rPr lang="en-US" sz="2800" dirty="0"/>
              <a:t>Simplifying the writing of SPARQL </a:t>
            </a:r>
            <a:r>
              <a:rPr lang="en-US" sz="2800" dirty="0" smtClean="0"/>
              <a:t>queries </a:t>
            </a:r>
          </a:p>
          <a:p>
            <a:endParaRPr lang="en-US" sz="2800" dirty="0" smtClean="0"/>
          </a:p>
          <a:p>
            <a:r>
              <a:rPr lang="en-US" sz="2800" dirty="0" smtClean="0"/>
              <a:t>Define a more </a:t>
            </a:r>
            <a:r>
              <a:rPr lang="en-US" sz="2800" dirty="0"/>
              <a:t>fine-grained </a:t>
            </a:r>
            <a:r>
              <a:rPr lang="en-US" sz="2800" dirty="0" smtClean="0"/>
              <a:t>ontology</a:t>
            </a:r>
          </a:p>
          <a:p>
            <a:endParaRPr lang="en-US" sz="28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412" y="2497759"/>
            <a:ext cx="8689708" cy="321110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506" y="2588443"/>
            <a:ext cx="36125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SELECT </a:t>
            </a:r>
            <a:r>
              <a:rPr lang="en-US" sz="1400" dirty="0" smtClean="0"/>
              <a:t>?</a:t>
            </a:r>
            <a:r>
              <a:rPr lang="en-US" sz="1400" dirty="0" err="1" smtClean="0"/>
              <a:t>externalWall</a:t>
            </a:r>
            <a:r>
              <a:rPr lang="en-US" sz="1400" dirty="0" smtClean="0"/>
              <a:t> </a:t>
            </a:r>
            <a:r>
              <a:rPr lang="en-US" sz="1400" b="1" dirty="0"/>
              <a:t>WHERE </a:t>
            </a:r>
            <a:r>
              <a:rPr lang="en-US" sz="1400" dirty="0"/>
              <a:t>{</a:t>
            </a:r>
          </a:p>
          <a:p>
            <a:r>
              <a:rPr lang="en-US" sz="1400" dirty="0" smtClean="0"/>
              <a:t>	</a:t>
            </a:r>
            <a:r>
              <a:rPr lang="en-US" sz="1400" dirty="0"/>
              <a:t>? </a:t>
            </a:r>
            <a:r>
              <a:rPr lang="en-US" sz="1400" dirty="0" err="1"/>
              <a:t>externalWall</a:t>
            </a:r>
            <a:r>
              <a:rPr lang="en-US" sz="1400" dirty="0"/>
              <a:t> a </a:t>
            </a:r>
            <a:r>
              <a:rPr lang="en-US" sz="1400" dirty="0" err="1"/>
              <a:t>ifc:IfcWall</a:t>
            </a:r>
            <a:r>
              <a:rPr lang="en-US" sz="1400" dirty="0"/>
              <a:t>.</a:t>
            </a:r>
          </a:p>
          <a:p>
            <a:r>
              <a:rPr lang="en-US" sz="1400" dirty="0" smtClean="0"/>
              <a:t>	?</a:t>
            </a:r>
            <a:r>
              <a:rPr lang="en-US" sz="1400" dirty="0"/>
              <a:t>o a </a:t>
            </a:r>
            <a:r>
              <a:rPr lang="en-US" sz="1400" dirty="0" err="1"/>
              <a:t>ifc:IfcRelDefinesByProperties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	      </a:t>
            </a:r>
            <a:r>
              <a:rPr lang="en-US" sz="1400" dirty="0" err="1" smtClean="0"/>
              <a:t>ifc:RelatedObjects</a:t>
            </a:r>
            <a:r>
              <a:rPr lang="en-US" sz="1400" dirty="0" smtClean="0"/>
              <a:t> </a:t>
            </a:r>
            <a:r>
              <a:rPr lang="en-US" sz="1400" dirty="0"/>
              <a:t>? </a:t>
            </a:r>
            <a:r>
              <a:rPr lang="en-US" sz="1400" dirty="0" err="1"/>
              <a:t>externalWall</a:t>
            </a:r>
            <a:r>
              <a:rPr lang="en-US" sz="1400" dirty="0"/>
              <a:t> ;</a:t>
            </a:r>
          </a:p>
          <a:p>
            <a:r>
              <a:rPr lang="en-US" sz="1400" dirty="0" smtClean="0"/>
              <a:t>	      </a:t>
            </a:r>
            <a:r>
              <a:rPr lang="en-US" sz="1400" dirty="0" err="1" smtClean="0"/>
              <a:t>ifc:RelatingPropertyDefinition</a:t>
            </a:r>
            <a:r>
              <a:rPr lang="en-US" sz="1400" dirty="0" smtClean="0"/>
              <a:t> </a:t>
            </a:r>
            <a:r>
              <a:rPr lang="en-US" sz="1400" dirty="0"/>
              <a:t>?</a:t>
            </a:r>
            <a:r>
              <a:rPr lang="en-US" sz="1400" dirty="0" err="1"/>
              <a:t>pSet</a:t>
            </a:r>
            <a:r>
              <a:rPr lang="en-US" sz="1400" dirty="0"/>
              <a:t>.</a:t>
            </a:r>
          </a:p>
          <a:p>
            <a:r>
              <a:rPr lang="en-US" sz="1400" dirty="0" smtClean="0"/>
              <a:t> 	?</a:t>
            </a:r>
            <a:r>
              <a:rPr lang="en-US" sz="1400" dirty="0" err="1"/>
              <a:t>pSet</a:t>
            </a:r>
            <a:r>
              <a:rPr lang="en-US" sz="1400" dirty="0"/>
              <a:t> a </a:t>
            </a:r>
            <a:r>
              <a:rPr lang="en-US" sz="1400" dirty="0" err="1"/>
              <a:t>ifc:IfcPropertySet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	           </a:t>
            </a:r>
            <a:r>
              <a:rPr lang="en-US" sz="1400" dirty="0" err="1" smtClean="0"/>
              <a:t>Ifc:HasProperties</a:t>
            </a:r>
            <a:r>
              <a:rPr lang="en-US" sz="1400" dirty="0" smtClean="0"/>
              <a:t> </a:t>
            </a:r>
            <a:r>
              <a:rPr lang="en-US" sz="1400" dirty="0"/>
              <a:t>?p.</a:t>
            </a:r>
          </a:p>
          <a:p>
            <a:r>
              <a:rPr lang="en-US" sz="1400" dirty="0" smtClean="0"/>
              <a:t>	?</a:t>
            </a:r>
            <a:r>
              <a:rPr lang="en-US" sz="1400" dirty="0"/>
              <a:t>p a </a:t>
            </a:r>
            <a:r>
              <a:rPr lang="en-US" sz="1400" dirty="0" err="1"/>
              <a:t>ifc:IfcPropertySingleValue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ifc:Name</a:t>
            </a:r>
            <a:r>
              <a:rPr lang="en-US" sz="1400" dirty="0" smtClean="0"/>
              <a:t> </a:t>
            </a:r>
            <a:r>
              <a:rPr lang="en-US" sz="1400" dirty="0"/>
              <a:t>?name.</a:t>
            </a:r>
          </a:p>
          <a:p>
            <a:r>
              <a:rPr lang="en-US" sz="1400" dirty="0" smtClean="0"/>
              <a:t>	?</a:t>
            </a:r>
            <a:r>
              <a:rPr lang="en-US" sz="1400" dirty="0"/>
              <a:t>name </a:t>
            </a:r>
            <a:r>
              <a:rPr lang="en-US" sz="1400" dirty="0" err="1"/>
              <a:t>ifc:dp_IfcIdentifier</a:t>
            </a:r>
            <a:r>
              <a:rPr lang="en-US" sz="1400" dirty="0"/>
              <a:t> "</a:t>
            </a:r>
            <a:r>
              <a:rPr lang="en-US" sz="1400" dirty="0" err="1"/>
              <a:t>IsExternal</a:t>
            </a:r>
            <a:r>
              <a:rPr lang="en-US" sz="1400" dirty="0"/>
              <a:t>".</a:t>
            </a:r>
          </a:p>
          <a:p>
            <a:r>
              <a:rPr lang="en-US" sz="1400" dirty="0" smtClean="0"/>
              <a:t>	?</a:t>
            </a:r>
            <a:r>
              <a:rPr lang="en-US" sz="1400" dirty="0"/>
              <a:t>p </a:t>
            </a:r>
            <a:r>
              <a:rPr lang="en-US" sz="1400" dirty="0" err="1"/>
              <a:t>ifc:NominalValue</a:t>
            </a:r>
            <a:r>
              <a:rPr lang="en-US" sz="1400" dirty="0"/>
              <a:t> ?val.</a:t>
            </a:r>
          </a:p>
          <a:p>
            <a:r>
              <a:rPr lang="en-US" sz="1400" dirty="0" smtClean="0"/>
              <a:t>	?</a:t>
            </a:r>
            <a:r>
              <a:rPr lang="en-US" sz="1400" dirty="0" err="1" smtClean="0"/>
              <a:t>val</a:t>
            </a:r>
            <a:r>
              <a:rPr lang="en-US" sz="1400" dirty="0" smtClean="0"/>
              <a:t> </a:t>
            </a:r>
            <a:r>
              <a:rPr lang="en-US" sz="1400" dirty="0"/>
              <a:t>a </a:t>
            </a:r>
            <a:r>
              <a:rPr lang="en-US" sz="1400" dirty="0" err="1"/>
              <a:t>ifc:IfcBoolean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ifc:dp_IfcBoolean</a:t>
            </a:r>
            <a:r>
              <a:rPr lang="en-US" sz="1400" dirty="0" smtClean="0"/>
              <a:t>  "</a:t>
            </a:r>
            <a:r>
              <a:rPr lang="en-US" sz="1400" dirty="0"/>
              <a:t>true"^^</a:t>
            </a:r>
            <a:r>
              <a:rPr lang="en-US" sz="1400" dirty="0" err="1"/>
              <a:t>xsd:boolean</a:t>
            </a:r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9" y="2790559"/>
            <a:ext cx="44926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lèche droite 8"/>
          <p:cNvSpPr/>
          <p:nvPr/>
        </p:nvSpPr>
        <p:spPr>
          <a:xfrm>
            <a:off x="3305176" y="4138346"/>
            <a:ext cx="1362075" cy="517779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1" name="Picture 4" descr="http://ontop.inf.unibz.it/wp-content/uploads/2013/01/100x100xsparql-128.png.pagespeed.ic.BsGOYvt56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028" y="4582048"/>
            <a:ext cx="547935" cy="54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9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18</a:t>
            </a:fld>
            <a:endParaRPr lang="en-US" sz="1800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314575" y="1588"/>
            <a:ext cx="6538913" cy="517525"/>
          </a:xfrm>
        </p:spPr>
        <p:txBody>
          <a:bodyPr/>
          <a:lstStyle/>
          <a:p>
            <a:r>
              <a:rPr lang="en-US" sz="2400" b="1" dirty="0">
                <a:solidFill>
                  <a:prstClr val="white"/>
                </a:solidFill>
              </a:rPr>
              <a:t>SWRL RULES TO </a:t>
            </a:r>
            <a:r>
              <a:rPr lang="en-US" sz="2400" cap="all" dirty="0">
                <a:solidFill>
                  <a:srgbClr val="96BD0D"/>
                </a:solidFill>
                <a:latin typeface="Calibri"/>
              </a:rPr>
              <a:t>handle</a:t>
            </a:r>
            <a:r>
              <a:rPr lang="fr-FR" sz="2400" cap="all" dirty="0">
                <a:solidFill>
                  <a:srgbClr val="96BD0D"/>
                </a:solidFill>
                <a:latin typeface="Calibri"/>
              </a:rPr>
              <a:t> IFC files</a:t>
            </a:r>
            <a:endParaRPr lang="en-US" sz="2400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3139" y="1511734"/>
            <a:ext cx="7493328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ifc:HasProperties</a:t>
            </a:r>
            <a:r>
              <a:rPr lang="en-US" b="1" dirty="0"/>
              <a:t>(?a, ?x) &amp; </a:t>
            </a:r>
            <a:r>
              <a:rPr lang="en-US" b="1" dirty="0" err="1"/>
              <a:t>ifc:NominalValue</a:t>
            </a:r>
            <a:r>
              <a:rPr lang="en-US" b="1" dirty="0"/>
              <a:t>(?x, ?z) &amp; </a:t>
            </a:r>
            <a:r>
              <a:rPr lang="en-US" b="1" dirty="0" err="1"/>
              <a:t>ifc:Name</a:t>
            </a:r>
            <a:r>
              <a:rPr lang="en-US" b="1" dirty="0"/>
              <a:t>(?x, ?y) &amp; </a:t>
            </a:r>
            <a:r>
              <a:rPr lang="en-US" b="1" dirty="0" err="1"/>
              <a:t>ifc:RelPropertyDefinition</a:t>
            </a:r>
            <a:r>
              <a:rPr lang="en-US" b="1" dirty="0"/>
              <a:t>(?b, ?a) &amp; </a:t>
            </a:r>
            <a:r>
              <a:rPr lang="en-US" b="1" dirty="0" err="1"/>
              <a:t>ifc:RelObjects</a:t>
            </a:r>
            <a:r>
              <a:rPr lang="en-US" b="1" dirty="0"/>
              <a:t>(?b, ?c) &amp; </a:t>
            </a:r>
            <a:r>
              <a:rPr lang="en-US" b="1" dirty="0" err="1"/>
              <a:t>ifc:IfcWall</a:t>
            </a:r>
            <a:r>
              <a:rPr lang="en-US" b="1" dirty="0"/>
              <a:t>(?c) &amp; </a:t>
            </a:r>
            <a:r>
              <a:rPr lang="en-US" b="1" dirty="0" err="1"/>
              <a:t>ifc:dp_IfcBoolean</a:t>
            </a:r>
            <a:r>
              <a:rPr lang="en-US" b="1" dirty="0"/>
              <a:t>(?z, true) &amp; </a:t>
            </a:r>
            <a:r>
              <a:rPr lang="en-US" b="1" dirty="0" err="1"/>
              <a:t>ifc:dp_IfcIdentifier</a:t>
            </a:r>
            <a:r>
              <a:rPr lang="en-US" b="1" dirty="0"/>
              <a:t>(?y, "</a:t>
            </a:r>
            <a:r>
              <a:rPr lang="en-US" b="1" dirty="0" err="1"/>
              <a:t>IsExternal</a:t>
            </a:r>
            <a:r>
              <a:rPr lang="en-US" b="1" dirty="0"/>
              <a:t>") </a:t>
            </a:r>
            <a:r>
              <a:rPr lang="en-US" dirty="0"/>
              <a:t>⇒ </a:t>
            </a:r>
            <a:r>
              <a:rPr lang="en-US" dirty="0" smtClean="0"/>
              <a:t>:</a:t>
            </a:r>
            <a:r>
              <a:rPr lang="en-US" b="1" dirty="0" err="1" smtClean="0"/>
              <a:t>BimExternalWall</a:t>
            </a:r>
            <a:r>
              <a:rPr lang="en-US" b="1" dirty="0"/>
              <a:t>(?c</a:t>
            </a:r>
            <a:r>
              <a:rPr lang="en-US" b="1" dirty="0" smtClean="0"/>
              <a:t>). </a:t>
            </a:r>
            <a:endParaRPr lang="en-US" dirty="0"/>
          </a:p>
        </p:txBody>
      </p:sp>
      <p:sp>
        <p:nvSpPr>
          <p:cNvPr id="25" name="Espace réservé du contenu 4"/>
          <p:cNvSpPr>
            <a:spLocks noGrp="1"/>
          </p:cNvSpPr>
          <p:nvPr>
            <p:ph idx="1"/>
          </p:nvPr>
        </p:nvSpPr>
        <p:spPr>
          <a:xfrm>
            <a:off x="401617" y="812095"/>
            <a:ext cx="8229600" cy="838575"/>
          </a:xfrm>
        </p:spPr>
        <p:txBody>
          <a:bodyPr/>
          <a:lstStyle/>
          <a:p>
            <a:r>
              <a:rPr lang="en-US" sz="2800" dirty="0" smtClean="0"/>
              <a:t>With this SWRL rule on top of our </a:t>
            </a:r>
            <a:r>
              <a:rPr lang="en-US" sz="2800" dirty="0" err="1" smtClean="0"/>
              <a:t>TBox</a:t>
            </a:r>
            <a:r>
              <a:rPr lang="en-US" sz="2800" dirty="0" smtClean="0"/>
              <a:t>: </a:t>
            </a:r>
          </a:p>
          <a:p>
            <a:pPr lvl="1"/>
            <a:endParaRPr lang="en-US" dirty="0"/>
          </a:p>
        </p:txBody>
      </p:sp>
      <p:sp>
        <p:nvSpPr>
          <p:cNvPr id="26" name="Espace réservé du contenu 4"/>
          <p:cNvSpPr txBox="1">
            <a:spLocks/>
          </p:cNvSpPr>
          <p:nvPr/>
        </p:nvSpPr>
        <p:spPr bwMode="auto">
          <a:xfrm>
            <a:off x="463139" y="3288538"/>
            <a:ext cx="8229600" cy="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We simplify the previous query as follow:</a:t>
            </a:r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6266" y="3942447"/>
            <a:ext cx="732707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SELECT ?</a:t>
            </a:r>
            <a:r>
              <a:rPr lang="en-US" b="1" dirty="0" err="1"/>
              <a:t>externalWall</a:t>
            </a:r>
            <a:r>
              <a:rPr lang="en-US" b="1" dirty="0"/>
              <a:t> WHERE { ?</a:t>
            </a:r>
            <a:r>
              <a:rPr lang="en-US" b="1" dirty="0" err="1"/>
              <a:t>externalWall</a:t>
            </a:r>
            <a:r>
              <a:rPr lang="en-US" b="1" dirty="0"/>
              <a:t> a </a:t>
            </a:r>
            <a:r>
              <a:rPr lang="en-US" b="1" dirty="0" smtClean="0"/>
              <a:t>:</a:t>
            </a:r>
            <a:r>
              <a:rPr lang="en-US" b="1" dirty="0" err="1" smtClean="0"/>
              <a:t>BimExternalWall</a:t>
            </a:r>
            <a:r>
              <a:rPr lang="en-US" b="1" dirty="0"/>
              <a:t>.}.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19</a:t>
            </a:fld>
            <a:endParaRPr lang="en-US" sz="1800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314575" y="1588"/>
            <a:ext cx="6538913" cy="517525"/>
          </a:xfrm>
        </p:spPr>
        <p:txBody>
          <a:bodyPr/>
          <a:lstStyle/>
          <a:p>
            <a:r>
              <a:rPr lang="en-US" sz="2400" b="1" dirty="0">
                <a:solidFill>
                  <a:prstClr val="white"/>
                </a:solidFill>
              </a:rPr>
              <a:t>SWRL RULES TO </a:t>
            </a:r>
            <a:r>
              <a:rPr lang="en-US" sz="2400" cap="all" dirty="0">
                <a:solidFill>
                  <a:srgbClr val="96BD0D"/>
                </a:solidFill>
                <a:latin typeface="Calibri"/>
              </a:rPr>
              <a:t>handle</a:t>
            </a:r>
            <a:r>
              <a:rPr lang="fr-FR" sz="2400" cap="all" dirty="0">
                <a:solidFill>
                  <a:srgbClr val="96BD0D"/>
                </a:solidFill>
                <a:latin typeface="Calibri"/>
              </a:rPr>
              <a:t> IFC files</a:t>
            </a:r>
            <a:endParaRPr lang="en-US" sz="2400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10" name="Espace réservé du contenu 4"/>
          <p:cNvSpPr>
            <a:spLocks noGrp="1"/>
          </p:cNvSpPr>
          <p:nvPr>
            <p:ph idx="1"/>
          </p:nvPr>
        </p:nvSpPr>
        <p:spPr>
          <a:xfrm>
            <a:off x="330365" y="978350"/>
            <a:ext cx="8229600" cy="4021161"/>
          </a:xfrm>
        </p:spPr>
        <p:txBody>
          <a:bodyPr/>
          <a:lstStyle/>
          <a:p>
            <a:r>
              <a:rPr lang="en-US" sz="2800" dirty="0"/>
              <a:t>Dynamic handling of the IFC standard’s </a:t>
            </a:r>
            <a:r>
              <a:rPr lang="en-US" sz="2800" dirty="0" smtClean="0"/>
              <a:t>evolution</a:t>
            </a:r>
          </a:p>
          <a:p>
            <a:pPr lvl="1"/>
            <a:r>
              <a:rPr lang="en-US" sz="2400" dirty="0" smtClean="0"/>
              <a:t>Various versions of IFC standard were deployed</a:t>
            </a:r>
          </a:p>
          <a:p>
            <a:pPr lvl="1"/>
            <a:r>
              <a:rPr lang="en-US" sz="2400" dirty="0" smtClean="0"/>
              <a:t>Not fully backward and upward compatible</a:t>
            </a:r>
          </a:p>
          <a:p>
            <a:pPr lvl="1"/>
            <a:r>
              <a:rPr lang="en-US" sz="2400" dirty="0" smtClean="0"/>
              <a:t>The ontology conceived is based on IFC2x3 standard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Interoperability among different IFC versions</a:t>
            </a:r>
          </a:p>
        </p:txBody>
      </p:sp>
    </p:spTree>
    <p:extLst>
      <p:ext uri="{BB962C8B-B14F-4D97-AF65-F5344CB8AC3E}">
        <p14:creationId xmlns:p14="http://schemas.microsoft.com/office/powerpoint/2010/main" val="15580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Intro</a:t>
            </a:r>
            <a:r>
              <a:rPr lang="en-US" cap="all" dirty="0">
                <a:solidFill>
                  <a:srgbClr val="96BD0D"/>
                </a:solidFill>
                <a:latin typeface="+mj-lt"/>
              </a:rPr>
              <a:t>duction</a:t>
            </a:r>
            <a:endParaRPr lang="fr-FR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138474"/>
              </p:ext>
            </p:extLst>
          </p:nvPr>
        </p:nvGraphicFramePr>
        <p:xfrm>
          <a:off x="457200" y="798513"/>
          <a:ext cx="8229600" cy="532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10" y="3746300"/>
            <a:ext cx="1662998" cy="109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034" y="3727374"/>
            <a:ext cx="1687274" cy="11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lèche en arc 12"/>
          <p:cNvSpPr/>
          <p:nvPr/>
        </p:nvSpPr>
        <p:spPr>
          <a:xfrm rot="2969283">
            <a:off x="4736955" y="1789070"/>
            <a:ext cx="2734133" cy="18807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239805"/>
              <a:gd name="adj5" fmla="val 1269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en arc 13"/>
          <p:cNvSpPr/>
          <p:nvPr/>
        </p:nvSpPr>
        <p:spPr>
          <a:xfrm rot="10272932">
            <a:off x="3289812" y="4672639"/>
            <a:ext cx="2734133" cy="18807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239805"/>
              <a:gd name="adj5" fmla="val 1269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Flèche en arc 14"/>
          <p:cNvSpPr/>
          <p:nvPr/>
        </p:nvSpPr>
        <p:spPr>
          <a:xfrm rot="17654610">
            <a:off x="1653248" y="1901890"/>
            <a:ext cx="2734133" cy="18807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239805"/>
              <a:gd name="adj5" fmla="val 1269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Picture 11" descr="ACTIVe3D fait parler les bâtiments !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99" y="1079229"/>
            <a:ext cx="1768643" cy="123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9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193132-DA12-45D7-9B7D-A0378DA29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graphicEl>
                                              <a:dgm id="{B0193132-DA12-45D7-9B7D-A0378DA29B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0F3E29-9A17-4A54-8D09-32662F1DEA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graphicEl>
                                              <a:dgm id="{450F3E29-9A17-4A54-8D09-32662F1DEA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B49E65C-36F5-40EB-9FDA-B1B9DEBB0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graphicEl>
                                              <a:dgm id="{9B49E65C-36F5-40EB-9FDA-B1B9DEBB0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4807640-E9E0-478D-9C39-16776EE9B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graphicEl>
                                              <a:dgm id="{14807640-E9E0-478D-9C39-16776EE9B3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DB4FA6E-741D-4FC0-B4FC-AD98AEB3D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graphicEl>
                                              <a:dgm id="{DDB4FA6E-741D-4FC0-B4FC-AD98AEB3D1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88D918-BAED-49C5-B680-9C1BBE0A4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graphicEl>
                                              <a:dgm id="{B588D918-BAED-49C5-B680-9C1BBE0A41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4FA6547-B93D-4EAC-9298-C6DC13CC9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>
                                            <p:graphicEl>
                                              <a:dgm id="{74FA6547-B93D-4EAC-9298-C6DC13CC91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20</a:t>
            </a:fld>
            <a:endParaRPr lang="en-US" sz="1800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2314575" y="1588"/>
            <a:ext cx="6538913" cy="517525"/>
          </a:xfrm>
        </p:spPr>
        <p:txBody>
          <a:bodyPr/>
          <a:lstStyle/>
          <a:p>
            <a:r>
              <a:rPr lang="en-US" sz="2400" b="1" dirty="0">
                <a:solidFill>
                  <a:prstClr val="white"/>
                </a:solidFill>
              </a:rPr>
              <a:t>SWRL RULES TO </a:t>
            </a:r>
            <a:r>
              <a:rPr lang="en-US" sz="2400" cap="all" dirty="0">
                <a:solidFill>
                  <a:srgbClr val="96BD0D"/>
                </a:solidFill>
                <a:latin typeface="Calibri"/>
              </a:rPr>
              <a:t>handle</a:t>
            </a:r>
            <a:r>
              <a:rPr lang="fr-FR" sz="2400" cap="all" dirty="0">
                <a:solidFill>
                  <a:srgbClr val="96BD0D"/>
                </a:solidFill>
                <a:latin typeface="Calibri"/>
              </a:rPr>
              <a:t> IFC files</a:t>
            </a:r>
            <a:endParaRPr lang="en-US" sz="2400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10" name="Espace réservé du contenu 4"/>
          <p:cNvSpPr>
            <a:spLocks noGrp="1"/>
          </p:cNvSpPr>
          <p:nvPr>
            <p:ph idx="1"/>
          </p:nvPr>
        </p:nvSpPr>
        <p:spPr>
          <a:xfrm>
            <a:off x="377866" y="812096"/>
            <a:ext cx="8229600" cy="1776726"/>
          </a:xfrm>
        </p:spPr>
        <p:txBody>
          <a:bodyPr/>
          <a:lstStyle/>
          <a:p>
            <a:r>
              <a:rPr lang="en-US" sz="2800" dirty="0" smtClean="0"/>
              <a:t>Backward compatibility:</a:t>
            </a:r>
          </a:p>
          <a:p>
            <a:pPr lvl="1"/>
            <a:r>
              <a:rPr lang="en-US" sz="2400" dirty="0"/>
              <a:t>IFC2x4 version has added the entity </a:t>
            </a:r>
            <a:r>
              <a:rPr lang="en-US" sz="2400" dirty="0" err="1"/>
              <a:t>IfcPipeSegment</a:t>
            </a:r>
            <a:r>
              <a:rPr lang="en-US" sz="2400" dirty="0"/>
              <a:t> as a subclass of the entity </a:t>
            </a:r>
            <a:r>
              <a:rPr lang="en-US" sz="2400" dirty="0" err="1" smtClean="0"/>
              <a:t>IfcFlowSegment</a:t>
            </a:r>
            <a:endParaRPr lang="en-US" sz="2400" dirty="0" smtClean="0"/>
          </a:p>
          <a:p>
            <a:pPr lvl="1"/>
            <a:r>
              <a:rPr lang="en-US" sz="2400" dirty="0" smtClean="0"/>
              <a:t>“</a:t>
            </a:r>
            <a:r>
              <a:rPr lang="en-US" sz="2400" dirty="0"/>
              <a:t>pipe segment” concept </a:t>
            </a:r>
            <a:r>
              <a:rPr lang="en-US" sz="2400" dirty="0" smtClean="0"/>
              <a:t> is implicit in IFC2x3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800" dirty="0" smtClean="0"/>
          </a:p>
          <a:p>
            <a:pPr lvl="1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6263" y="5530362"/>
            <a:ext cx="763583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ifc:IfcStyledItem</a:t>
            </a:r>
            <a:r>
              <a:rPr lang="en-US" b="1" dirty="0"/>
              <a:t>(?x) &amp; </a:t>
            </a:r>
            <a:r>
              <a:rPr lang="en-US" b="1" dirty="0" err="1"/>
              <a:t>ifc:Item</a:t>
            </a:r>
            <a:r>
              <a:rPr lang="en-US" b="1" dirty="0"/>
              <a:t>(?x, ?y) &amp; </a:t>
            </a:r>
            <a:r>
              <a:rPr lang="en-US" b="1" dirty="0" err="1" smtClean="0"/>
              <a:t>ifc:IfcDefinedSymbol</a:t>
            </a:r>
            <a:r>
              <a:rPr lang="en-US" b="1" dirty="0"/>
              <a:t>(?y)</a:t>
            </a:r>
            <a:r>
              <a:rPr lang="en-US" dirty="0"/>
              <a:t>⇒ </a:t>
            </a:r>
            <a:r>
              <a:rPr lang="en-US" b="1" dirty="0" err="1" smtClean="0"/>
              <a:t>ifc:IfcAnnotationSymbolOccurrence</a:t>
            </a:r>
            <a:r>
              <a:rPr lang="en-US" b="1" dirty="0"/>
              <a:t>(?x).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8763" y="2794526"/>
            <a:ext cx="768333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:</a:t>
            </a:r>
            <a:r>
              <a:rPr lang="en-US" b="1" dirty="0" err="1" smtClean="0"/>
              <a:t>IfcFlowSegment</a:t>
            </a:r>
            <a:r>
              <a:rPr lang="en-US" b="1" dirty="0"/>
              <a:t>(?a) &amp; </a:t>
            </a:r>
            <a:r>
              <a:rPr lang="en-US" b="1" dirty="0" smtClean="0"/>
              <a:t>:</a:t>
            </a:r>
            <a:r>
              <a:rPr lang="en-US" b="1" dirty="0" err="1" smtClean="0"/>
              <a:t>IfcDefinesByType</a:t>
            </a:r>
            <a:r>
              <a:rPr lang="en-US" b="1" dirty="0"/>
              <a:t>(?b) &amp; </a:t>
            </a:r>
            <a:r>
              <a:rPr lang="en-US" b="1" dirty="0" smtClean="0"/>
              <a:t>:</a:t>
            </a:r>
            <a:r>
              <a:rPr lang="en-US" b="1" dirty="0" err="1" smtClean="0"/>
              <a:t>RelatedObjects</a:t>
            </a:r>
            <a:r>
              <a:rPr lang="en-US" b="1" dirty="0"/>
              <a:t>(?</a:t>
            </a:r>
            <a:r>
              <a:rPr lang="en-US" b="1" dirty="0" err="1"/>
              <a:t>b,?a</a:t>
            </a:r>
            <a:r>
              <a:rPr lang="en-US" b="1" dirty="0"/>
              <a:t>) &amp; </a:t>
            </a:r>
            <a:r>
              <a:rPr lang="en-US" b="1" dirty="0" smtClean="0"/>
              <a:t>:</a:t>
            </a:r>
            <a:r>
              <a:rPr lang="en-US" b="1" dirty="0" err="1" smtClean="0"/>
              <a:t>RelatingType</a:t>
            </a:r>
            <a:r>
              <a:rPr lang="en-US" b="1" dirty="0"/>
              <a:t>(?</a:t>
            </a:r>
            <a:r>
              <a:rPr lang="en-US" b="1" dirty="0" err="1"/>
              <a:t>b,?c</a:t>
            </a:r>
            <a:r>
              <a:rPr lang="en-US" b="1" dirty="0"/>
              <a:t>) &amp; </a:t>
            </a:r>
            <a:r>
              <a:rPr lang="en-US" b="1" dirty="0" smtClean="0"/>
              <a:t>:</a:t>
            </a:r>
            <a:r>
              <a:rPr lang="en-US" b="1" dirty="0" err="1" smtClean="0"/>
              <a:t>IfcPipeSegmentType</a:t>
            </a:r>
            <a:r>
              <a:rPr lang="en-US" b="1" dirty="0"/>
              <a:t>(?c) </a:t>
            </a:r>
            <a:r>
              <a:rPr lang="en-US" dirty="0"/>
              <a:t>⇒ </a:t>
            </a:r>
            <a:r>
              <a:rPr lang="en-US" b="1" dirty="0" smtClean="0"/>
              <a:t>ifc4rc2</a:t>
            </a:r>
            <a:r>
              <a:rPr lang="en-US" dirty="0" smtClean="0"/>
              <a:t>:</a:t>
            </a:r>
            <a:r>
              <a:rPr lang="en-US" b="1" dirty="0" smtClean="0"/>
              <a:t>IfcPipeSegment</a:t>
            </a:r>
            <a:r>
              <a:rPr lang="en-US" b="1" dirty="0"/>
              <a:t>(?a). </a:t>
            </a:r>
            <a:endParaRPr lang="en-US" dirty="0"/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366156" y="3703111"/>
            <a:ext cx="8229600" cy="153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Upward compatibility </a:t>
            </a:r>
          </a:p>
          <a:p>
            <a:pPr lvl="1"/>
            <a:r>
              <a:rPr lang="en-US" sz="2400" dirty="0"/>
              <a:t>IFC2x4 RC2 deletes </a:t>
            </a:r>
            <a:r>
              <a:rPr lang="en-US" sz="2400" dirty="0" err="1"/>
              <a:t>IfcAnnotationSymbolOccurrence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Still, its superclass </a:t>
            </a:r>
            <a:r>
              <a:rPr lang="en-US" sz="2400" dirty="0" err="1"/>
              <a:t>IfcStyledItem</a:t>
            </a:r>
            <a:r>
              <a:rPr lang="en-US" sz="2400" dirty="0"/>
              <a:t> has been preserved </a:t>
            </a:r>
            <a:endParaRPr lang="en-US" sz="2400" dirty="0" smtClean="0"/>
          </a:p>
          <a:p>
            <a:endParaRPr lang="en-US" sz="2800" dirty="0" smtClean="0"/>
          </a:p>
          <a:p>
            <a:pPr marL="457200" lvl="1" indent="0">
              <a:buFont typeface="Arial" charset="0"/>
              <a:buNone/>
            </a:pPr>
            <a:endParaRPr lang="en-US" sz="2400" dirty="0" smtClean="0"/>
          </a:p>
          <a:p>
            <a:endParaRPr lang="en-US" sz="2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6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nimBg="1"/>
      <p:bldP spid="6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Conclu</a:t>
            </a:r>
            <a:r>
              <a:rPr lang="en-US" cap="all" dirty="0" smtClean="0">
                <a:solidFill>
                  <a:srgbClr val="96BD0D"/>
                </a:solidFill>
                <a:latin typeface="+mj-lt"/>
              </a:rPr>
              <a:t>sion</a:t>
            </a:r>
            <a:endParaRPr lang="en-US" cap="all" dirty="0">
              <a:solidFill>
                <a:srgbClr val="96BD0D"/>
              </a:solidFill>
              <a:latin typeface="+mj-lt"/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976699"/>
              </p:ext>
            </p:extLst>
          </p:nvPr>
        </p:nvGraphicFramePr>
        <p:xfrm>
          <a:off x="488731" y="1021277"/>
          <a:ext cx="8229600" cy="540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21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848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E12E22-8B6B-407C-AB01-FCDD2FB49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graphicEl>
                                              <a:dgm id="{25E12E22-8B6B-407C-AB01-FCDD2FB497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CC43A5-3D94-4762-9CFD-840BDBE9D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graphicEl>
                                              <a:dgm id="{1FCC43A5-3D94-4762-9CFD-840BDBE9D7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87C0D5-E61E-44C8-B65D-78D367DDC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graphicEl>
                                              <a:dgm id="{0087C0D5-E61E-44C8-B65D-78D367DDC6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7BD428-C48D-4036-AF22-F68D735FA0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graphicEl>
                                              <a:dgm id="{417BD428-C48D-4036-AF22-F68D735FA0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52EFA8-56C3-4888-B40E-906A9271A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graphicEl>
                                              <a:dgm id="{1952EFA8-56C3-4888-B40E-906A9271A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BAFD9E-4B41-4E26-A9AF-06C8E7619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graphicEl>
                                              <a:dgm id="{F5BAFD9E-4B41-4E26-A9AF-06C8E76194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Works</a:t>
            </a:r>
            <a:endParaRPr lang="en-US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133131"/>
              </p:ext>
            </p:extLst>
          </p:nvPr>
        </p:nvGraphicFramePr>
        <p:xfrm>
          <a:off x="488731" y="1575928"/>
          <a:ext cx="8229600" cy="361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22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045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B844E7-F4A6-42B1-8946-1354B8375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graphicEl>
                                              <a:dgm id="{18B844E7-F4A6-42B1-8946-1354B8375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A539B6-3DC4-4BF8-AB2B-9041AE722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graphicEl>
                                              <a:dgm id="{9CA539B6-3DC4-4BF8-AB2B-9041AE722C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475BB5-3CD1-468D-8253-ED7398911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graphicEl>
                                              <a:dgm id="{AD475BB5-3CD1-468D-8253-ED7398911E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A176E5-7707-40EC-94DD-F4A4C5861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graphicEl>
                                              <a:dgm id="{A0A176E5-7707-40EC-94DD-F4A4C58610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033" y="3153659"/>
            <a:ext cx="42386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Intro</a:t>
            </a:r>
            <a:r>
              <a:rPr lang="en-US" cap="all" dirty="0" smtClean="0">
                <a:solidFill>
                  <a:srgbClr val="96BD0D"/>
                </a:solidFill>
                <a:latin typeface="+mj-lt"/>
              </a:rPr>
              <a:t>duction</a:t>
            </a:r>
            <a:endParaRPr lang="en-US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Standardization</a:t>
            </a:r>
            <a:r>
              <a:rPr lang="fr-FR" sz="2500" dirty="0" smtClean="0"/>
              <a:t> of</a:t>
            </a:r>
            <a:r>
              <a:rPr lang="en-US" sz="2500" dirty="0" smtClean="0"/>
              <a:t> BIM: interoperability through </a:t>
            </a:r>
            <a:r>
              <a:rPr lang="fr-FR" sz="2500" dirty="0" smtClean="0"/>
              <a:t>IFC files</a:t>
            </a:r>
            <a:endParaRPr lang="fr-FR" sz="2500" dirty="0"/>
          </a:p>
        </p:txBody>
      </p:sp>
      <p:grpSp>
        <p:nvGrpSpPr>
          <p:cNvPr id="4" name="Groupe 3"/>
          <p:cNvGrpSpPr/>
          <p:nvPr/>
        </p:nvGrpSpPr>
        <p:grpSpPr>
          <a:xfrm>
            <a:off x="779285" y="1702561"/>
            <a:ext cx="3211768" cy="2242553"/>
            <a:chOff x="779285" y="1702561"/>
            <a:chExt cx="3211768" cy="2242553"/>
          </a:xfrm>
        </p:grpSpPr>
        <p:pic>
          <p:nvPicPr>
            <p:cNvPr id="9" name="Picture 7" descr="http://static.commentcamarche.net/www.commentcamarche.net/faq/images/4626-istock-000009323496xsmall-s-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362" y="1702561"/>
              <a:ext cx="935691" cy="965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smart-analysis.fr/wp-content/uploads/2012/03/Logiciels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790" y="1835982"/>
              <a:ext cx="2063159" cy="182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186" y="2542172"/>
              <a:ext cx="354253" cy="416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 descr="http://static.commentcamarche.net/www.commentcamarche.net/faq/images/4626-istock-000009323496xsmall-s-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285" y="3102346"/>
              <a:ext cx="800520" cy="826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http://static.commentcamarche.net/www.commentcamarche.net/faq/images/4626-istock-000009323496xsmall-s-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362" y="3102346"/>
              <a:ext cx="816431" cy="842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Flèche à angle droit 5"/>
          <p:cNvSpPr/>
          <p:nvPr/>
        </p:nvSpPr>
        <p:spPr>
          <a:xfrm rot="5400000">
            <a:off x="2767956" y="3493174"/>
            <a:ext cx="906071" cy="1777106"/>
          </a:xfrm>
          <a:prstGeom prst="bent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" y="1822943"/>
            <a:ext cx="1508003" cy="39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5" descr="data:image/jpeg;base64,/9j/4AAQSkZJRgABAQAAAQABAAD/2wCEAAkGBxQTEhQSERIWFBISGBkYGRgXFxQYHBwdHRgdHxoZGxocICggHSYmIRgZITEiJSktLi4wGh8zOTQsNygtMCsBCgoKDg0OGxAQGjIkHyQtLDUsLCwsLCwsLy81NCwsLDAwLCw0LCwsLDQsLCwsLCwsLCwsLSwsLCwsLCwsLCwsLP/AABEIAI0BZgMBEQACEQEDEQH/xAAbAAEAAgMBAQAAAAAAAAAAAAAABAUCAwYHAf/EAEgQAAIBAwIEAwMFCwsDBQAAAAECAwAEERIhBQYTMSJBUWFxgRQykbHBBxUjNUJSYnJ0odEzNERUc4KTsrPC8CRT4RZVkqK0/8QAGwEBAAIDAQEAAAAAAAAAAAAAAAMEAQIFBgf/xAA4EQEAAgECBAMECQMDBQAAAAAAAQIDBBESITFBBVFhEyJxgRQyUnKRscHR8EKh4QYzUyM0YoLx/9oADAMBAAIRAxEAPwD3G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CgUFJzPzTb2Kq07Es58KIAWOO5wSBgepNS4sNsk+6jyZa06pnBeLxXUSzQNqRvgQfNWHkR6VpelqTw2bVvFo3hG5h5kgswvWJLP2RACxHmcEgAe0mob5K06rml0eXUzPBHTvPRM4VxKO4jWWFtSN9IPmCPIj0ratotG8Is2G+G80vG0wmVsiKDXBOrqHRldW7MpBB9xGxoNlAoFAoFBrWdSxQMpdQCVyMgHsSO4BwfooNlAoNcc6sWVWBZCAwBBKkjIBHlsQd/Wg2UCgUCgUCgwllVQWZgqjuSQB9JpM7MxEzO0IJ49a/1mH/ABY/41p7Svmm+i5/sT+EpltcpIuuN1dT+UpDDbvuNq2iYnoivS1J2tG0+rUeIxCXomVOqRnRqGrH6venFG+zb2V+Dj4Z4fPbklVlG13E6opd2Cou5ZiAB7yaxM7c5bVrNp2rG8sbW6SRQ8bq6N2ZSCD8RSJiecF6WpPDaNp9Wc0qqCzsFUdySAB7yazM7MREzO0KyHma0ZtC3MRY+Wtf3Hsa0jLSeUSsW0eorHFNJ2+C2rdWarm5SNS8jqijuzEAD4msTMRzltWlrztWN5V9pzJayNojuY2Y7Aahk+7Pf4VrGSkztEp76PPjjitSYj4J13exxAGWRIwTgF2VRn0yfdW0zEdUNMd7ztSJn4c0T7/2v9ag/wAWP+NY46+aT6Ln+xP4SyTjtsSALmEknAAkjySewG9OOvmTps0RvNJ/CVhWyAoFAoFAoFBQ838zxWMPUfxSNkRxg7sfsA8z9pAMuHDOW20IsuWKRu8IuZ7m/uSxDTTy9lUdgN9KjyUD/wA712IimKvlDnTNslvOUnlXmaawlZkGVO0kTZAJG2/mGB+0Vpmwxlr69pb4ck47c+nf+ead15r2YuNU00uTgDyA7AeQA8q8rmxZIyTW8c/5/Z9F0ufTV00XxztT9fX18/2TeWOYJLOXUMmNjiSPtnHmM9mH/g1piyTSW2s0dNVT17T/ADt/9ez8Nv4541liYMjDY/WCPIjzFdKtotG8PH5cV8V5peNphKrKNyn3KvxTZf2X+41meo6usBQKBQQZYJjcI6zKLcIweLQCWYkaWD9xjfb/AIAo+G/jm8/ZbX/PPQdVQKDl+V/59xb+3g//ACRUF1weCZI8XMyzSanOpUCDSWOlcD0GBmgnUCgUCgUHFCyW+4hcpc5aKz6YSLJCksCSxA7nb94qvtF8kxbpDr+0tpdLS2Lla++89+XaF8OV7P8AqkP+Gv8ACpPZU8oUvpup/wCSfxlYWdnHEmiJFjQZIVQANzk7Ct4iIjaEGTJbJbivO8+rzLiaHq3l+vzrW8i7fmp4WHxyufdVO3W1/KXocM+5j009LUn8Z5w9SicMAwOQQCD7D2q685MbTtLluez1Da2Y/pMwLD9BN2+w/CoM3PavnLo+He57TP8AZry+M8oPufeGO6h7dG5lUD0G2Ptpg5RMeUyz4nztjv8AapVHu4Pl9/JDISbWyC5QEgPIwyNWPIb/AEe01iY9peYnpDelvommjJX699+flEL245atHTQbaLTjHhRVI9xAyKlnFSY22Uq6zUVtxRed/iquTpniluLCRi/yYqY2PcxsMgH3bfTjyqPFMxM0nss66tb0pqKxtxb7x6x+7Q9qL7iEqzDVb2QUBD81pGGSzDzxuMewe3ONvaZJ36Q3jJOl0tZpytffn3iI7LriPLNrNGY2gjXbAKqqsvoQQKktiraNtlTFrc+O3FFp+c8pVPKKrd2piu1WY2srR5cas6Rs2/nhsZrTF79drc9pWtbvgzceGeHiiJ5evZB524HbxC06UEaa7qJG0qBlTqyp9hrTNjrG20d4TeH6rNecnFeZ2paY59+Tpo+WbRSGW1hBUgghF2IOQRU0YqR2hzp1uomNpyT+MrapFYoFAoFAoKfmrmGOxgM0u5zpRB3dsbKPTsST5AVJixTktww0yZIpG8vBL+9uOIXWpgZJpTpRF7AeSqPIDc595Pma7Fa0xU9IcyZtkt6vW+A8Bj4TaSTsBLc6MufX0jQncKDjJ8+/oByNVqZvvPaHW0Ok4slad5nq8p46zXEjztjquctgAA+wD2fv86j0PiM1ngydJ6T5f4djxXwKs4/aaePeiOcefr8fzbuSOZHsbgMF1RyEJIuNyM91PkR6efY+RHYz4a5K79+0vK4s1qTt28v53emc98oCUNc2w/Cjd0H5f6Q/S+v39/OZ8O/vR1es8M8S9n/0sk+72ny/x+TjeVeY3s5M7tE5/CJ/uX0Yfv7HyxXxZZpPo7Ou0VdTT/yjpP6fB7PZXSyxrJGdSOAwPsNdGJiY3h4+9LUtNbdYeecjcFnueHWKm6eGzW3XKQEpLI+t86pRuqABdlwSS2TjFbT1aLy45KMQ12F3cQTLuBJNLPE5/NkjlZtj2yuCPKsD5Lx9rjhN3NhoLiKG4SRVYho5o0YMAw32IyCPIg0F/wAvuWtbdmJLGGMkkkkkoMkk96Cr5wuHWTh4R2UPeoraWI1L0ZTpbHcZAODtsKMPnELhxxW0jDsI2trlioY6SQ8OklexIycH2mjLVw38c3n7La/556CMzTcSnmSOeS3sLZzEWhOiWeRf5QCTuiKfD4d2Ibeg3S8kiMa7K7ubeZdwWnlnjY+kkcrMGB9mD6Gg+8oavlnFNeNfWt9WO2fkcOcezNBs5FvWNk8k0jNonu8s7FiFS4kAGT5AAADyAoK/gvB24jGt7eyzhLga4beOaSFI4zvHq6bKXcrhiScDOABQbo4pOHXUEYnklsbxjEFmcyPDLpLJpkbxFGCMulicHTg7kUEvmficzTxcPs2Ec8yGWSUgN0YQdOsKdizN4Vztsx8qDBeRIMZNxetL/wB03lyHz64DBPhpx7KDPl/iU0dy/D7t+rIqdWCbAUyxZ0sHA2DoSAcbEEHA3oHHOATdf5ZYyBJyAro/zJAO2fQ7AfAbiob4534qTzdHT6rH7P2OeN69pjrCPDzoYmEfELd7djtrALxn3EfZmsRm25XjZvPhsZI4tPeLR5dJ/B1VvcK6h0YMjDIYEEEeoNTRMTG8Obas1nhtG0uN5PshcWFzn+lyTHPv2B+BFQYo4qT67urr8k4dTTb+iK/utuQr0y2Uer58WYmHoUOB/wDXTW+C29I3VvEscU1Ftuk84+fNDtfw/FpX7pZxBB+u+5P0Fh8K1j3ssz5Qlv8A9LQ1jve2/wAo/wAvvLJ0X/EYvV45B/eUk/WKY+V7Qav3tNhv6TH4Sr+F38kNzftFbtcFp1BCsFIGltzn6K1raa2ttG/NNlxUyYsMXvw+7PX4rP8A9SXf/tc3+In8K29pf7Kv9D0//PH4Shct3Ty8TuHkhaFjAvgYgnZhg5HrWuOZnJMzG3JNqsdaaOkVtxRxTzaOG8W+T3F+3Rmm1XAXEKayPCxyRkbbYpW/Da07b8+zfLg9tiwxxRXas/Wnbuz4xz26oenaTRMdg86FUXP5RxnOPSls87con5sYPC6zb3slZjyrO8z+S/5P4ekNsgSQS9QmRpAch2buR9GPhUuKsVryndR1ua2XNM2jbblEeUQrvug9rL9sh+pq0z/0/GFjwzrl+5b9HWVO5hQKBQKBQKDnud+WRf2/S1aJEOuNvINgjDD0IOPZ38qmwZpxW3RZcfHXZ4fYvc2N3kAxTwNhge2PMH85WH07Eeo6mS1L4+fOJVtLp8uTLw16x19IS+PcZkupTNM2/wCSPJF/NX0+2qVaRtww9ZStNPTrtEdZQrW7Dbefl7a5mt0FsPv1+r+Sz4b4zj1dpxzyt237x+/o3taKGDEeL/n766mgjLXDtk+Xns8N/qTWafJqZrpv/aY6TPp+s911wTmOe1DrC3hkGMHcKfJ1Hr+4+ecVX8RzUpHDH1lj/S/hufUWnJbli/OfT9Z+XXphwHg0t5NoQnvqkkOTpBO5PqTvgeZ+JrjY6TeX0DVarHpce8/KP52e18MsVgiSGPOmMADPf3n3966VaxWNoeNy5bZbze3WXPfcwYDh8cP5Vq8sDjzDRysuD7xg/GsyjdXQee2SdW0460Yyk0t0Ex+UVtkjYj1y6MPhQddytIGsrVlOQ0ERB9hjWgqudTmbhijub5Tj2LBMSfhQOJfjiz/Zbr/PBQfOG/ji8/ZbX/PPQYfcwYCyaIn8LBcXMcvrr67tv71ZT7iKDraDlOS5OpccTmX5j3YRT69KCONsf3lI+BoKzgP4mvffxH/WmoOp5T/mNp+zw/6a0FXz7/QP2+3/AN1BhbHRxuYP3ms4jGT5iOWQSKPcXQn3ig6yg5PmDbi3CyO5W8U+7pofrUUHWUGq5t0kUpIodG2KsAQfgaxMRPKW1bWpPFWdpcRy5L8nXikSk9G1LMm+cZVyVB9mkfHPrVfHPDxx2h19XX204Lz9a+2/4xG675Bt9Fhbj1Ut/wDJiftqTBG2OFTxK/Fqrz6/lyQOByi2vb6BjhGAul9xH4Q/Tj6K1p7t7R802oic2mxZI6x7s/p/Zv8AuexE273LjD3crynPpqwB+4n41nB9Xi82nidojLGKOlIiP3YRHRxlx5TWob4q+PqU1iOWb4w2t73h8T9m/wCcPvKP874j/bL9RrOL61vixrf9nD92fzdXUzmuVsfxvcfs6fWKgj/en4Olk/7Cn3pfOUP51xH+3X6jTF9a3xNb/sYPuz+bqZEBBBAIOxB3BHoRU7nRMxzhyfIa9N723X+ThnOgegbOw+ioMPKbR6un4jPHXFlnravP5Mvug9rL9sh+pqZ/6fjDHhnXL9y36OsqdzCgUCgUCgUFdx7jEdpC00p2GwA7s3kq+0/xNZrWbTtCTFitktw1eH8Z4pNfXGthl3IVEUZwM+FB69+/nk1brEVjZ28eOmGvL5youJxvHI0UilGjOGU98/8ANx696vYaREcUd3mvENbbPfgjlWP7+v7Mra3K4Y7HuP4++tc2T+mEvhGmxZt8kzE7Ttt+6wilz371T1OqnFj3iObGL/Stcms+tti67d/u/wCfL1TLCwkmLCJGfQpdsDOAPP8AgPOuFSls19t+vWXtNTqMPh+m3ivKscqx39IXnKHM5tJMEZgcjUo7j9Mep9fX6K7/ANDpXHw06x/d8xt45mzaicubpPbyj0/nN7BbTq6q6EMrAEEdiDVKY25S7dbRaN46Oe4hwGaOd7rh8iJJLjrQyhjDKQMB8r4o3xtqGQQBkHFYZR7m34rcjpO1vZRtszwvJNKR5iMsiKhI/KOSPSg6DhHC4raCO3gQLFEulV77eefUk5JPmSaDnLPhF9Y5isuhcWmSY4p3eJ4QTnpq6qwZAScAgEDAycUEvhPBJ3uFvL942ljVlhii1dOIN89gzeJ3YADVgYGQBvQS7vhLtf290CvThhmjIOdRMjRkEbYx+DOd/MUC04Q639xdEr05oYYwBnUDG0hJO2MeMY39aCFxTl6ZLhrzh8qRzSgCaKUMYZtIwrHT4kcDbWM7YyDQa5YuKzjpsbazQ7NJE8k8uPPp6kRUPox1Y9KC+4PwuO2hSCBdMcYwB3PfJJPmSSST5kmgpuGcuyR8PuLRmQyTG6IILaR1nkZc7Z2DjO3r3oLngloYbeCFiC0UUaEjOCVQAkZ8tqCFzLwl7j5NoKjoXMU7as7qmcgYB33oHM3L4uhGySGC5t2LwzKASjEYIIOzKw2ZTsRQVvU4yBo6dgx7dXqXAHvMWnOfZr+NBWHh8kXEuGLNO1xMfls0jkBQMxRphEHzFHhAG/nuSaC64iOJ9V+gbXo58GvqasYHzsbd81Db2u/LbZfxfQuCPacXF3222RXs+LSeFp7aFT3aMOW+GofaKxtmnrMQljJ4fTnFbW9JmNv7JB5YMVjNbQNqlmB1PISNTNsxYgHG2fX6zWfZbUmsdZR/TePU1y5I2iu20R2iPJecItOlBFEe8caIf7qgH6qkrG1YhUzZPaZLX85mXPc58uzXDpJbMqvoeGTUSMo/uB7ZO3tqLLjm071XtBrMeGs1yxMxvExt5w6Ph1oIYo4l+bGqqPgMZqasbRtDn5ck5Lzeeszuq7/hMjX9tcpp0Ro6SZJDYIOnAxg7n1FR2pPHFoWceesaa+KeszEx+r7wDhMkM93I+nTcSBkwSTgA/O227+2s0rMWmZ7sajPXJjx1j+mNpXlSKijtuFSLxCW5OnpSRKg3OrIIzkYxjb1qOKT7Sbei3fPWdNXF3iZn0OAcJkhnu5H06biQOmCScAH52wx39tKUmLWnzZ1OeuTHjrHWsbSvKkU1Fy/wmSGe7kfTpuJA6YJJxv8AO2GO/tqOlJiZme65qdRXJjx1j+mNpfOa+EyXAtunp/A3EcraiR4VznGAcnftWMlJttt5mj1FMM34u9ZiNvOV9UqmrbLjUUr6FJ3+aTpwdiewORsrEBgMgHGcGgsqBQKBQKDneeOXTe2+hW0yRtrTPYnBGk+8Hv5bVvjvwysabN7K+89JeO8OvZrK5DhdMsJIZHHwZT7x5j3irUxFodi9K5abdpen3Fpa8VtmuIokNyE0gt85G7hWx388E7b5FRUyXxW235POa7SW2tXbntyl5hc25VmjkUqynBB2IIrocrw8vpNVm0Obir1jrHn6S+8G4PLcTpFEuSTknyCg7s3oB6e4edVMsRWJiz6DpvEsWbD7ak/LvE+T1Tj3FLfhkRjto0WaTcKPo1v54HkPP6cV9Pp4t0jaHA8S8TtWN7zxW7PN+F8Olu5tCDLuSzNjAGTuxx2G/wBgrpXvXHXeXl8OG+oybR1nq9ktIY7K1wzHpW0bMzEE7KCzNgb+pwK5V7cVpl6zDijFSKR2WMcgYBhuGAI9x7VqlYC5QuYgw6iqHK53CsSFYj0JVgP1T6UG2gUCg0yXKKyoWAdwxVfMhcaiB7Mj6RQLO5WWNJEJKSKGXIZTgjIyrAEe4jNBuoFBo+WJ1ejq/CaNenB+bnGc9u/lQaeIcVhhaJJXCtO+iMYJy3psNvIZOBkgdyKDDiXGoINXWfT04nmbwucRoQGbYHONQ2G+/agkwXSu0iLnVEwVsqw3KhhgkYbZhuMjuO4NAvXcRuYlDyhSUVjpBbHhBbBwCfPFBzK8y3+NLcGm6v6NxamP39QsCB/dz7KCRy3wafryX18UNzKojSOPJSGIHOhWIyzMcFm8yBjYUHS0EGx4tFNJLHGWYwNpc6JAurzVXI0sRjBCk486CdQR7+9SFDJK2lAVBOCd2YKuwBO5YCgkUGmK6RmdFYFoiA4ByVJUMAfQ4IOPQj1oN1AoFAoFAoI/D75J4o5om1RyqHRsEZVhkHBAI29aCGOYbfGdZ/khNjpy56ZOA2nTnuMacZ9lBNSdHMiBgxjIVwD80lQwB9CVYH3EUFZw/gPTcMXDBTnZcMxAcKXOog4EjdgPL0xQXVAoFAoFAoOS555PW8XqR4W5QbHsHH5jfYfL3VJjycPLstabUzinaejyvg/FZ7Gcsngdcq6ODg4/JYew9vSrNqxaHVyY6Zq7T08320FxeXBADTTSkse3l557KBsPTsK3peMcc+ji+MeE4s2Ljp7tq9PX0n19f0TOEcVms5SyeFhlXRgcH2MPUGpr0rkrzeKw58mmvMx84lja2897cYGZJZDlmPYDzYnyA/gB5CszNcdfRilcmpy7dZl69y3weG0j6cZBf8ttss3t9PYPL6TXMyZJvO8vU6bTUwU4a/OfN851/F97+zT/AOk1RrDnJbUzS3KtNOqwWVs8axTSxBXIny/gIyfAuxyNtwdsBVXV46m6vEdhdHhNrKDrcgMxn1v08lTpChsaSAdRxlmyGXEJZ4IbvRJoU2FxLj5dNdSFlA6c6M6gxjdgdJAJK4GxoLl+E5u7a1a4uTFJbXE0n/UTKzuJLYAllYMoGtiFUgDJHYkUECC5eaO2gZp5pFS5JHylrZWWKfprJLMhEjEAAYXI3JbfFBr5cfrtwyeWVnfp3qhhPIQwjmVY9wQJPD5kZfAJGwwGXLTm6W3ju7iZVTh1rOpWeWJndw4mlZ1YM+nTH3JA15I3oM+BB76SFbi4n0GxR/wcskOs9aRUmPTKkEqA2BgHVuDgYDVb3r3MNsjtNLKtlHNJ/wBU1nGNRKiV5IvGxOhtsFVwTjJFBYcj3jTPayyOXd+HoSx7ser3Ow3PuFBH5gt5r24uxDD1Ft4hbxSa0XpzkrM7gMN9LLbe4xtQV/M3FPlNrLPjSz8Juta/murxrIh/VcMvwoLXiV+3Wu4WedupewwxpHL085sY5Gj6hIMSnDsShDE5xu1BW8OuJm6tsZpI1TiMUQ0XMkzKjW4Z4+u4DnJLZz80kgHwg0Ey4d4mltBPMtv8ugiLtM5dI5LdXKCZiXGqTCA6sjqYBG1B84vIUeOztp5JY2uXSRXuZYyrCAOtuLnDSb5MmAxO2nIG1B0PJTydKZJXVhFMyIBM05RQq5jeVlBdlYuMnJAwCSQaDl+F2yqUg600cNxf3iOevPlum0pjiEhbUhbBJKkM2jcnJoNkhd5UtFuJvk68RMKussmsx/e+SR4jLnUwWTK5J1DA3yoNB0XO0QTh7ICSFa3ALEsTieMbsdyfae9Bz3Gg+ni1z15xJZS5hCzSKiabWByNAOlgSTkMCNzgDJyGriztBJxN4XZZHurRGJmkAWORINbZOoR/OZRJp8AO2AoADC+e4ijuIVlMID2GlUu5bmWJpLxVc9SRQwV1x4GJ7N5Nigt/vfGbie3luriOK0gjeIfKp1YBzIXnZ9eqTBXT4yyqExjegreCTm7lX5ZdSxn73Ws5VJpLcai0+ufCMMYAUkfN8QyDgYCPa391dGFZsnTY28/87ksiWfqdSY9NTrxpTwnwrnt4qCw4K0k88T3Ny7CGwtZz0JJFjkfqTZlwunUCE+bjDA7g4GAh8FvXFzw2RWlCXwkJM120jyp8neQMbcZijwVQ5QjGdON6D7yaoituESQ3EjyXAWORDK7oUEDl1EWSidJkUZUA7YJJY5CKl7J8nMvUfq/eqNupqbXnqtvqznPtowspbcxycXmgeTrQXMM2gSyHWqW8EkiaC2PEDIg228IGygAy6XlW6M/XutZaKaQiEZOnpRjQGA7eNhI+R3DL6UF9QKBQKBQKBQcnzjyUl4RIjCKcbFtOQw9GGRuPI/D0xJTJwrWn1U4uU84T+U+WY7KLSvjkbGuTGCx9APIDyH21i95tLTPntltvPTtCHzZycl2wkRhFMNicZDDyyPUevpt6Ykw55x8usORrPD66ieKJ2n81jyzy9HZx6U8Tt89yMFj9gHkK0y5ZyTvKbS6WmnrtXr3lYNZoXDlfEDkHJ74x9QFRrTbNErqUdQysCGVgCCCMEEHYgjyoMFtEBYhFBZQrHSN1GdKn1A1Nge0+tBrHDodSP0Y9cS6EbQuUU7FVOMqNhsNqDTb8Dto1kSO2hRJs9RVijUPkYOsAYbOT39aCX8nTUH0LrVSobAyFJBKg9wCVUkfoj0oItzwS2kCrJbQusbFkDRxsFYnJZQRsSd8igzPCoDpzBF+DcyL4E8Lkkl122YkklhvuaDXc8EtpEjjktoXjhx00aKNlTAwNCkYXAGNqCWLdA2sIofSF1YGdIOQue+MknFBEm4HbP09dtC3Q/k9UUZ6f6mR4ew7elBJgs40IKRopA0gqqjbOcbDtkk49aDOGBUyEVVDEsdIAyzHLMcdyTuT50EduEwEMDBEQ4cMOmmGDnLhhjfUdznue9Au+FQSq6ywRSLKQzh0RgxAABYEeIgKoBPoPSg+w8MhXASGNQpUjCIMFRhSMDbA2HoKDOWxiYSK0SMJv5QFVIfYDxgjxbADfyAoNP3mt+j8n+Tw/J/8AtdNOn3z8zGnvv2oJFpapEixxIscajCqihVA9ABsKDXNw2F0aJ4Y2jclmRkUqxJySykYJJ3JPnQIeHQosaJDGqwnMaqigIcEZQAYU4Zht5MfWg3TwK66XVXU4OGAI2ORsfQgH4UGt7GIiRTEhExzICq4c6QuXGPFsqjfyAHlQYvw2Eu0hhjMjp02copZk/MZsZK+w7UGu24Nbxx9KO3hSLUH0LGirqBDBtIGMgqCD3yAfKgyv+FQTlTPBFKYzlepGj6T6rqBx8KCBccswy3T3E6RzBo4UVJI0cIYmlYOC2dz1cdhjHfegn8Q4VBPpFxBFMEOV6kaPpPqNQOPhQb1t0DFwqhyoUtgZ0gkhc98AsSB7T60ES14HbRnVFbQxsW15SKNTqwRqyB3wzDPfDH1oMrPg9vExeG3ijcqFLJGisVAACkgZwAAAPYKDP72Q409GPTo6eNCY0A5CYx83O+O1Bo4nwssHa3McNxIoQzGJXbSD27gnucZOAd8HtQSeG2KQRRwRDEcKKij2KMD6qCT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KB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3</a:t>
            </a:fld>
            <a:endParaRPr lang="en-US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06033" y="2815105"/>
            <a:ext cx="39163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Generation of the Facility Management BIM</a:t>
            </a:r>
            <a:endParaRPr lang="en-US" sz="1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417908" y="4073950"/>
            <a:ext cx="12250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Architect Plan</a:t>
            </a:r>
            <a:endParaRPr lang="en-US" sz="1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5886648" y="4077391"/>
            <a:ext cx="1084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IFC export</a:t>
            </a:r>
            <a:endParaRPr lang="en-US" sz="1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850370" y="4257892"/>
            <a:ext cx="13820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BIM in Active3D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260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8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Intro</a:t>
            </a:r>
            <a:r>
              <a:rPr lang="en-US" cap="all" dirty="0" smtClean="0">
                <a:solidFill>
                  <a:srgbClr val="96BD0D"/>
                </a:solidFill>
                <a:latin typeface="+mj-lt"/>
              </a:rPr>
              <a:t>duction</a:t>
            </a:r>
            <a:endParaRPr lang="en-US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98163"/>
            <a:ext cx="8229600" cy="1359911"/>
          </a:xfrm>
        </p:spPr>
        <p:txBody>
          <a:bodyPr/>
          <a:lstStyle/>
          <a:p>
            <a:r>
              <a:rPr lang="fr-FR" sz="2500" dirty="0" smtClean="0"/>
              <a:t>Extraction of a </a:t>
            </a:r>
            <a:r>
              <a:rPr lang="en-US" sz="2500" dirty="0" err="1"/>
              <a:t>subgraph</a:t>
            </a:r>
            <a:r>
              <a:rPr lang="en-US" sz="2500" dirty="0"/>
              <a:t> of </a:t>
            </a:r>
            <a:r>
              <a:rPr lang="en-US" sz="2500" dirty="0" smtClean="0"/>
              <a:t>entities from </a:t>
            </a:r>
            <a:r>
              <a:rPr lang="en-US" sz="2500" dirty="0"/>
              <a:t>the IFC file(s</a:t>
            </a:r>
            <a:r>
              <a:rPr lang="en-US" sz="2500" dirty="0" smtClean="0"/>
              <a:t>) related to a business process.</a:t>
            </a:r>
            <a:endParaRPr lang="fr-FR" sz="2500" dirty="0" smtClean="0"/>
          </a:p>
          <a:p>
            <a:pPr lvl="1"/>
            <a:r>
              <a:rPr lang="en-US" sz="2200" dirty="0" smtClean="0"/>
              <a:t>Manuel and </a:t>
            </a:r>
            <a:r>
              <a:rPr lang="en-US" sz="2200" dirty="0"/>
              <a:t>fastidious process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80" y="2158074"/>
            <a:ext cx="1766545" cy="35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86097" y="5886555"/>
            <a:ext cx="79826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7F7F7F"/>
                </a:solidFill>
                <a:latin typeface="+mn-lt"/>
                <a:cs typeface="+mn-cs"/>
              </a:rPr>
              <a:t>- More than 800 entities</a:t>
            </a:r>
          </a:p>
          <a:p>
            <a:r>
              <a:rPr lang="en-US" sz="2500" dirty="0" smtClean="0">
                <a:solidFill>
                  <a:srgbClr val="7F7F7F"/>
                </a:solidFill>
                <a:latin typeface="+mn-lt"/>
                <a:cs typeface="+mn-cs"/>
              </a:rPr>
              <a:t>- Vocabulary and data structure is not easily understandable</a:t>
            </a:r>
            <a:endParaRPr lang="en-US" sz="2500" dirty="0">
              <a:solidFill>
                <a:srgbClr val="7F7F7F"/>
              </a:solidFill>
              <a:latin typeface="+mn-lt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047" y="2022941"/>
            <a:ext cx="1029495" cy="132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https://encrypted-tbn3.gstatic.com/images?q=tbn:ANd9GcSf_y1wwfN8_AS6PmTIwR_AZzoV48WDfhq3Ocf_0PP87eCjuSM3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71" y="4615876"/>
            <a:ext cx="1843351" cy="111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63" y="2596854"/>
            <a:ext cx="3439951" cy="1889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02678" y="3825977"/>
            <a:ext cx="3113736" cy="185982"/>
          </a:xfrm>
          <a:prstGeom prst="rect">
            <a:avLst/>
          </a:prstGeom>
          <a:noFill/>
          <a:ln>
            <a:solidFill>
              <a:srgbClr val="881F1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en angle 7"/>
          <p:cNvCxnSpPr>
            <a:endCxn id="3077" idx="2"/>
          </p:cNvCxnSpPr>
          <p:nvPr/>
        </p:nvCxnSpPr>
        <p:spPr>
          <a:xfrm flipV="1">
            <a:off x="6516415" y="3348806"/>
            <a:ext cx="1266380" cy="493330"/>
          </a:xfrm>
          <a:prstGeom prst="bentConnector2">
            <a:avLst/>
          </a:prstGeom>
          <a:ln>
            <a:solidFill>
              <a:srgbClr val="881F1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4</a:t>
            </a:fld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911448" y="1674421"/>
            <a:ext cx="158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Plumbing View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02678" y="3945954"/>
            <a:ext cx="3113737" cy="634685"/>
          </a:xfrm>
          <a:prstGeom prst="rect">
            <a:avLst/>
          </a:prstGeom>
          <a:noFill/>
          <a:ln>
            <a:solidFill>
              <a:srgbClr val="881F1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en angle 13"/>
          <p:cNvCxnSpPr>
            <a:endCxn id="3079" idx="0"/>
          </p:cNvCxnSpPr>
          <p:nvPr/>
        </p:nvCxnSpPr>
        <p:spPr>
          <a:xfrm>
            <a:off x="6516415" y="4192588"/>
            <a:ext cx="1313632" cy="423288"/>
          </a:xfrm>
          <a:prstGeom prst="bentConnector2">
            <a:avLst/>
          </a:prstGeom>
          <a:ln>
            <a:solidFill>
              <a:srgbClr val="881F1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844771" y="5647404"/>
            <a:ext cx="15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Architect 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0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6" grpId="1" animBg="1"/>
      <p:bldP spid="5" grpId="0"/>
      <p:bldP spid="5" grpId="1"/>
      <p:bldP spid="13" grpId="0" animBg="1"/>
      <p:bldP spid="13" grpId="1" animBg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Intro</a:t>
            </a:r>
            <a:r>
              <a:rPr lang="en-US" cap="all" dirty="0" smtClean="0">
                <a:solidFill>
                  <a:srgbClr val="96BD0D"/>
                </a:solidFill>
                <a:latin typeface="+mj-lt"/>
              </a:rPr>
              <a:t>duction</a:t>
            </a:r>
            <a:endParaRPr lang="en-US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98163"/>
            <a:ext cx="8229600" cy="2802967"/>
          </a:xfrm>
        </p:spPr>
        <p:txBody>
          <a:bodyPr/>
          <a:lstStyle/>
          <a:p>
            <a:r>
              <a:rPr lang="en-US" sz="2800" dirty="0" smtClean="0"/>
              <a:t>Modification or creation of entities and roles 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ncompatibility with applications based on an old IFC version;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An application based on a new version of the IFC standard can be not fully backward compatible. </a:t>
            </a:r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20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5</a:t>
            </a:fld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599" y="3601130"/>
            <a:ext cx="5062908" cy="286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32599" y="5712031"/>
            <a:ext cx="4397890" cy="7584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à angle droit 10"/>
          <p:cNvSpPr/>
          <p:nvPr/>
        </p:nvSpPr>
        <p:spPr>
          <a:xfrm rot="5400000">
            <a:off x="152859" y="4024219"/>
            <a:ext cx="1600265" cy="754087"/>
          </a:xfrm>
          <a:prstGeom prst="bent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colade ouvrante 11"/>
          <p:cNvSpPr/>
          <p:nvPr/>
        </p:nvSpPr>
        <p:spPr>
          <a:xfrm>
            <a:off x="1620983" y="3601130"/>
            <a:ext cx="178130" cy="2869308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Semantic </a:t>
            </a:r>
            <a:r>
              <a:rPr lang="en-US" cap="all" dirty="0" smtClean="0">
                <a:solidFill>
                  <a:srgbClr val="96BD0D"/>
                </a:solidFill>
                <a:latin typeface="Calibri (En-têtes)"/>
              </a:rPr>
              <a:t>Web</a:t>
            </a:r>
            <a:endParaRPr lang="fr-FR" cap="all" dirty="0">
              <a:solidFill>
                <a:srgbClr val="96BD0D"/>
              </a:solidFill>
              <a:latin typeface="Calibri (En-têtes)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Web of data</a:t>
            </a:r>
          </a:p>
          <a:p>
            <a:pPr lvl="1"/>
            <a:r>
              <a:rPr lang="en-US" sz="2100" dirty="0" smtClean="0"/>
              <a:t>For humans and machines</a:t>
            </a:r>
          </a:p>
          <a:p>
            <a:pPr lvl="1"/>
            <a:r>
              <a:rPr lang="en-US" sz="2100" dirty="0" smtClean="0"/>
              <a:t>Based on the standard representations and formal resources</a:t>
            </a:r>
          </a:p>
          <a:p>
            <a:pPr lvl="1"/>
            <a:endParaRPr lang="en-US" sz="2100" dirty="0" smtClean="0"/>
          </a:p>
          <a:p>
            <a:endParaRPr lang="en-US" sz="2500" dirty="0" smtClean="0"/>
          </a:p>
          <a:p>
            <a:r>
              <a:rPr lang="en-US" sz="2500" dirty="0" smtClean="0"/>
              <a:t>Definition of an ontology by                            : </a:t>
            </a:r>
          </a:p>
          <a:p>
            <a:pPr lvl="1"/>
            <a:r>
              <a:rPr lang="en-US" sz="2100" dirty="0" smtClean="0"/>
              <a:t>“</a:t>
            </a:r>
            <a:r>
              <a:rPr lang="en-US" sz="2100" i="1" dirty="0" smtClean="0"/>
              <a:t>Ontology </a:t>
            </a:r>
            <a:r>
              <a:rPr lang="en-US" sz="2100" i="1" dirty="0"/>
              <a:t>is a term borrowed from philosophy that refers to the science of describing the kinds of entities in the world and how they are related</a:t>
            </a:r>
            <a:r>
              <a:rPr lang="en-US" sz="2100" i="1" dirty="0" smtClean="0"/>
              <a:t>.”</a:t>
            </a:r>
          </a:p>
          <a:p>
            <a:pPr lvl="1"/>
            <a:endParaRPr lang="en-US" sz="2500" i="1" dirty="0" smtClean="0"/>
          </a:p>
          <a:p>
            <a:r>
              <a:rPr lang="en-US" sz="2500" dirty="0" smtClean="0"/>
              <a:t>An ontology comprises:</a:t>
            </a:r>
          </a:p>
          <a:p>
            <a:pPr lvl="1"/>
            <a:r>
              <a:rPr lang="en-US" sz="2100" dirty="0" err="1" smtClean="0"/>
              <a:t>TBox</a:t>
            </a:r>
            <a:r>
              <a:rPr lang="en-US" sz="2100" dirty="0" smtClean="0"/>
              <a:t> </a:t>
            </a:r>
          </a:p>
          <a:p>
            <a:pPr lvl="1"/>
            <a:r>
              <a:rPr lang="en-US" sz="2100" dirty="0" err="1" smtClean="0"/>
              <a:t>ABox</a:t>
            </a:r>
            <a:endParaRPr lang="en-US" sz="2100" dirty="0" smtClean="0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LEAbgMBIgACEQEDEQH/xAAcAAACAwEBAQEAAAAAAAAAAAAABwEFBgQCAwj/xAA/EAABAwMBBAYIBAQFBQAAAAABAAIDBAURBhIhMVEHE0FhcZEUIjJCgaHB0SMzUrEVQ3LhNIKiwvAkNVNjkv/EABoBAAIDAQEAAAAAAAAAAAAAAAMEAAEFAgb/xAAoEQACAgIDAAEDAwUAAAAAAAAAAQIDBBESITFBIjJREzNhFEJxkaH/2gAMAwEAAhEDEQA/AHihRlGVCEoQhQgIQoyoQiV7Y43PecNaMknsAS1s2sZW6imkqXE0NVJjZP8AL7GkfDGVp9fXIUVgliY/EtT+E3fvwfa+SU2N2NlP4lEZwbl8gbJ6aH4zGNy9Ko0pVOq9OUE0hLn9UGk88bs/JW6RkuLaCp77BCEKiwQhChDw9wawuJAAGSSs/pvUsd6uNfAxoayJwMPNzeBJ+K69VzmDTte8PDXmFwbvxxSv0tdBab3BVSuIh3slwM+qe7xwmaaP1K5S+Qc56kkOcIKy7td2RsZLZJ3kDgITvWYvGu6+szHQNFJEfeG95HjwC5hjWTfhbnFDAul5oLVHt1tQyPkzOXHwCxN26QZpCWWqlEY/8s28/wDz/dYqSSSWUvme6R7uLnOJ2vNaCy6OudzAklb6JARufKME+DePmnFjVVLdjBc5S6RT3C6V1ykD6+ofMQdwdwb4BcuN/DcmdHoG1tp9h8tQ6XGOs2gN/hhYS/WOpsdZ1E5243DMcoG5w+/cj1X1T+mJxKEl2ybXf7pa2tjpap3VNO6J4DmpjaU1PFfInRSMEVZGMuYDucOY+3YlL+/auigrZ7fWQ1dMSJInZA7Hcx8Qqvxo2Lpdlwm0x6oXLb62K4UcNVTuBjlaHD7LqWM+noaBCEKEFLXTV2rdQmljeRHtu6tpJ2WMb2n9/jhXMvRzinJhuWZ8cHR4afnlFkpBZ9a3KHYzmnklh8C5px9Pgshr7pMuFjvj7bSUzZHRsa58krnAO2gD6oHYjZWbOmyNVK9WziupTi5SC7WittM3V10BZn2X9jvA9q4gCe89mOa2XR9qka1tErLjSAtEvVSRuO0CcAhzSd44qlrrW+h1P/D4GmbZnb1YxxacEDy/ZNYef/UJqS1JA7aeBr9N6cpLNSR3C5NElW8Za1wyI+4Dn3rxd+kezWqqdTVddTQzN4x5Li3xxwV/fGuLoXD2d4zyX5IvNLVUN0q4K5j2VDJXbe3xJyd/fnmsKdtuTkTg5NJDcYxhBPR+sbJqehvELZ6aWKaFxwJYn7QB5Hku29WikvNIIathcAdphBxg4xlIroPo64PuNVsvbRyBrGk8HvBPDwC/QDPUpW9Y7Zwz1ncMbleLbZG6Ve98fklkU470Ixzdhxbx2SRnmvK+tUYzVTmAkxda7Yzx2cnGe/GF8l61eGc/TddGt42ZJLTM7c7MkB7/AHh9fNMJIimnkpaiKohdsyRuDmnkQnFp28wXq3sqIiGyjdLFnex325LLzKXGXNeMYqltaZbIUKUkFM/eqXqrzbLm1u5rzTzcth4wCf8ANjzVVqjo8tGopWSVlMHvYMNe15Y8DlkcR4rYyRNlYWSNDmniCF7xhDuqjalv1fKLi+JlLVY7XomySPgg2IYQX7DCXEk7skniTuVHoy4C56wqqyrDRNNE4xt/TggYHw+q1OuIpJtM1bYgS4AEgDO4EZVDovSlRSzw3SvkdDI31o4BxwRj1vPgm8auqmiXfb/2CscpTRuJoWTxuZI3LT2LNXLSVLXytdVUdJVbJy100YcW+YWpHBCz7sWu7uXv5QeNjj4VVus8VHskhvq+yxgw1q5tadYNPVRZUinaG+uS3e8fpHLKsLndqK1wmWtnbGBwbxc7uASu1PqSe+zBoaYqRhyyPO897u9OYWGotcF0Css36UW/t4oQOAQt8TBddsuNXa6ptRRS7Eg49od3EdoXwZDK+GWZkT3RxAF7gMhud28r5nHDiCFy0pLTLW0N7S+pqa+RFmBDVMGXwk/MdyvgcpE0lTLR1MVRTO2JYyC1ydNkuDLpa6etYMdazJb+k9o81k5NH6b2vGM1z5enchCEqEIIB4owpQoQFClUuotRUljg/FIkqHflwtO89/cFcYuT0im9GD6RWxt1GSw5c6Bhfv4HeP2wswum4101yrpqyoIMkpycdm7AA8ML4RRvmlZFExz3vOGtaN5K3ao8K0mKPUn0eVpdNaSqruRPUh1PR/rIw6T+kfVX2l9Esg2Ku7gSS8Wwe63x5lbhrQGgAYA4BJX5n9sAsK99srX2SiZZZrbTQNjidGWgDjnmTzSYkYYpnxP3PYS1w5FPpJ3WdL6JqWtYBhsjhK3wcAT88rnCm3JxZdq62UqYXRnXtdTVVvfJ68butY3Puncfml6tHoOeWG+SCItDX0r9rLQTuczH7lN5MOVbBVvUhtIQhYo2CgoJwsNrDWPUGSgtDwZfZlnG/Y5hvf39i7rrlY9ROZSSO7VWrobVtUtEWy1pG/tbH48z3JZVE81VO6epkdLI/eXuOSSvDiXOLnElxO0454qysFjqr7V9TANmNmOslxuYPv3LWrqhRHbF5Sc2fC122rutU2moojI8+0exo5kppab0zSWSLbx11W4evM4fJvILustnpLNSNp6NmB7zz7TzzJVikL8mVj0vA0IKJAUoQlQhBS26ToQ26Uk4/mQlp+B/umSUv+lEDbtx7cP+iZxHq5A7PtMGvUd9n08706mjje9w6nEmcYO/s/pHmvKu9IW2K53WSKelhqYmQOc5koBAO00NOD/mWpa0oPYvH0cSgoJ3LB9IGpZaeT+E0Eoa8tBqXt9poPBo5Ejee3BHNYtdbslxQ3KXFbPGtdWkl9ttcmMbpp2n/S36lYJQMq70vYJL7XhjstpY980n+0d5WxCMKKxVtzZ70xpqovk+0cxUjD68uOPc3vTWoKGnt9Mymo4xHEzgB9e9eqOkho6aOnpmCOOMYa0di6FlXXytf8DEYKIIQhBOwQhChCEsukuqbLeYKdpyYYcu7i48PIDzTCuVdFbqGarqDiOJuT38h5pLV9XLX1s1XO7Mkzy493/AncKG58vhAbpaWjnTE6M7c+Okqa+QANncGR57Q3ieHPd8FhLfRTXGuipKYZllOByHeU6bXQQ26ggpKfPVwsDRnieZPeeKPm2aXBHNUd9nNqK6C0WiorCNpzG4Y3m47gPPHwykzNI6aZ8sp2pJHF7zzcTklbjpQq3F9FQgnZbmZ3In2Wj9/l3rCK8KtKHP5ZLZd6PUUb5ZGRxN2nvIa1vMngnRp61RWi1w0rAC8DMjv1O7SlxoGjFXqOJ7hltO0yHx4D5lNkcEHOsfLgdUrrYKUISAYEIUKEJQoWS1lqlltifR0Lw+te3eWn8oc/HkuoQc5cUU2l6UHSDffTqoW2nd+BTuzIR77+XwWPQSrbTFmferpHDg9S07Uzh2N5eJW1GMaa/4Qq25s1/RzZTBTPudQ38ScbMQPus7T8fotuF4ijbFG2NjQ1jQA0DsC+ixrLHZJyY0lpCg1zI+TU9WHtaOrDGNIG8jZBye/eqEq31e2Zupa70gsLus9XYHBuBs/HhlVBW1StVx/wACk/uZt+iyMGruMva2ONvmXfZMUJd9Fj/+quLOccZ8i77piBZeX+8xiv7SUIXl7WvYWvaHNIwQRkFLBD5y1UEIzNNHGOb3AKortW2Wk9qsZK4e7CNs/Lcua6ad01BE+rrKWKFjfWc7aI+Wf2S2vE1DNWH+GUzoKYDDdpxJd3nPDwTePRG197BTm4mhveu6usa+C3R+ixHcZCcyH7LIuLnOLnElx3kk7yfFRv7ULTrqjBaiAlJy9JDS4hrRlztwHNN/SNlbZrUxjwDUyetM7v7B8Fiej20+nXY1czAYaUAjPvPPDy4+SaQGEhm298EGqj8gpQhIBhQa4ifFqis6wjEmy9uDwGyBv8lQradJ1LsXKjq2tGJYiwnY7WnO8+B3eBWLW3jS5VIUmtSNX0bTiK/viP8AOgcPiCD900Qkrpyr9CvlFOdzRKA7wO76p1NORlIZy1Zv8hqn9JS3vULbOT1tBVytxkSRR5Z8T2fFZiq11cqrMdqtha47g5zXSO8h/dMFU1/1BR2ODM7tudw/DhYd7vsEGqUd647Z1JP8i4utLfayE114dJHGDudUO2N/JrOKo133i71d4rDUVbyexjB7LByC4FsVpqPf/BZvbBCEIhQ0+jmJkenQ5uNp8ri7x4LUpR6V1PJYnPhkjdLSvdlzRgOaeYW9pNY2SpYD6WIXH3ZmlpH0WPkU2KxvW9jMJrWi/wAqVVR6gtMhcG3KmOzx/EA7Mqxp5o54Wywva+N4y1zTkEJZpr0JtFDri2i4WCfDNqWD8WPAyRjjj4ZSk4HCfbmhzC1wyCMEc0oNUWGez3CXZie6ke7aika3cByPgn8K1LcGBtj8ooz3HHfyTisN5grLDT1lRPGwtjAmc9wAa4bjnl/dJzbZ+pvmvvBS1FVhtNTyzE8AxpcmsimNqSb1oHCTibzUGu4omuhsuJH9tQ4eq3wB4rAzzy1MpnqJXSyyby55yStBbtE3isIMsbaVh96U7x8BvWutOhbbQkPqtqsl/wDZuaPBo+qCrKKF9PbOtTn6L20WS43d4ZRQEtBw6U7mN+PavF4t7rXcZKN8nWOjAy4DA3hOyONkTGsja1rG7gGjACXfSJZqhtcLnDG58EjQ2TZGdhw7T3Fc05bnZp9IuVel0YpCAQeBUt9d2ywFzv0tGT5J8CQgq1o9OXesI6mhlAPvPGyPmrum6PblIAZ6mng7t7/shTvrj6y1GTKjStilvlwa0xn0OJw9IkGN3bs+J7uHHknBTxRwQMhhjbHHG0NYxowGgcAFw2K0QWWgbSU+XAHac93tPceJKslk33O2W/gZhHiiFz1X5Z/qQhDh6dPwzUv+NetDb/y/ghCav+1AonU3t8V7QhJsMBXzqPyX+ChCi9KfgntS/wDd3f1n91vNHf4EKELWyP2haPpp2+yF7CELKYxElCEKj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data:image/jpeg;base64,/9j/4AAQSkZJRgABAQAAAQABAAD/2wCEAAkGBxQTEhUUExQWFhUXGBwYGBgYGBwcGhsaHhoZHh4cHhsaHCggGh8lHRgeITEhJSkrLi4uGx8zODMsNygtLisBCgoKDg0OGxAQGywkICQvLDQvMCwsLCwtLCw0LCwsLCwsLCwsLCwsLCw0LCwsLCwsLCwsLCwsLCwsLCwsLCwsLP/AABEIALUBFgMBIgACEQEDEQH/xAAbAAADAQEBAQEAAAAAAAAAAAAAAwQCBQEGB//EAD4QAQACAAUCBAQEBAUDAgcAAAECEQADEiExBEEiUWFxBTKBkRNCofAjUrHBFGLR4fEzcoJTkhVDc5OywuL/xAAYAQEBAQEBAAAAAAAAAAAAAAAAAQIDBP/EACgRAAICAgIBAwIHAAAAAAAAAAABAhESIQMxQRNRYSIyBBQjQlJxof/aAAwDAQACEQMRAD8A/ccGDBgAwYMGADBgwYAMGDBgAwY8lIC3C4Z8Vrv6if1woDcGObP4p4qB9PBNv11BQOGfEOofwxj+b0W9lqjfGsWSyyOYLQi++CcgLdsfP5XWTkgw0lm+nME43vRRW/KceuKviPUScuDT4jtd8FoR3uv0vFxJZ1IZ8Vod/UT+uEdX1ehqn6RZfob/APJ544fTZ8y9Wrcs1GZtI4plEju+v05x1fiPSk+Ql3oIsh8wmJ6YxyJpaI26KOk6vX578bJ+j74xmdeEgA3ve/KufK72wj4d02mR4dICm0Rk7CukooAxH1PSJOqW+dhs248D6cpjk3Kibo7uTmkizBm5lGIemn+HHxbXXKFFAW8Xt2xrqZazwqJ/LpVNuLEeP3tjWWvkuWvkdldWPlXFjZeHzzA5xw+m6akjCU0Uu4RjE43agK7V9cX9eo7SIWFSSza9uTzO+MqUlG2TJ0WwmPGNY5/SZm63YR8UjhfT23++Ey+JN1pzRvtCz+lp641nq2XLR1sGE5GfcdTt2ff99sexzy63PKzGrRq0NwYMGKUMGDBgAwYMGADBgwYAMGDBgAwYMGADBgwYAMGDBgBc84Nl+wv9MEs4q7s7V3fLHJ6xzFSBuStqQPLQkou1Vv8A6Y9I/iEjSIVqjs+KkedmrPtjeKM2V9Vn2G0jf08nir3Oa9MRZU9wMxmso9io027xCvZxnpcgi+EQ1DKTDTVN0bW7+/OOqZsXZKv9fqcOK9dEJOq6KpahiG9Om5l9ovbGJdXBi5casKC7lFNrYlOzzTh/WzQNmTFvblKSztZe/wDuY4+TnMJakkx3o1Du8B/HR5qiOC2Ho6cOllKWmU7gnYplxd+m5xi7qIR01LjtXN+lb3ibpZaYw1c7ieQ2/wBgxj4rO4+He4yCt92vJP6nDibbL4FdNk0LNWYzYc1Vy0emrTV+t4lj+ISpk6DfVZVc3f4O7T2l9cL6W4khjIsqNkvmGgNWZLy7e/GOl1xl5fiYC7PIbv8A3ILy/Rxz5o+bMtDM3qf4ZbonpsU2JVz5IXuXxeMvVmolrhw0atkU9f8ALz74w9azIEYkrW3VGih2QW14ofXbEblwjI3nKYKZemNtJdeE7vnXi9sc5SfgNj+ruXi8ULdrSttt6JBxZ6PZ2wz4e0jbQVfa2to7DW18Yq+GTJZUZfzGrcRt3RjIGKOyIJw4z197U6dkJVYO2DjX1BqtlMM0dv0f3vhHUyWMoFXVW7m53OV/d4jyyRIi5mqSiVEGILb37bY8zmJJy5TncQkpYpK6tiVdxfLDOTjYydFrmarhE0tbqFF2cd/37Yl/BlqXTB0umOZJLqi3Y81Hc4cb6CYmuNsCNRVtl9Xd8sZ6zP0bUyTioyS9lXRGSXb27OD+22g9rZ51kzLy4ms1Mmm43KVSaBQXZa7AvBjn9JFhfh06hr5PPb5ZrtytVi7IzyUoso1Ma+WVU7bSnCO9b16YvzeniCxiX6HO/GJWWyVaMnXQvTe5z+nbk58sVY+ays9Jkm6tOX+mv02E+hjr7mXAfLh862H99sWM3TbKpFsZDxvj3HNhmsWLKhWtlbjW/IfuvPFh1B5J6v72xqM00aUvcdgwYMbNBgwYMAGDBgwAYMGDABgwYzmSoXyLwBH8XzmMNlL2E8+3Z/p2xN8P6xNm1rc9dq30nJ5HZ8sJl8V1OlpGWm9WWx+139OcWxyo6LiELd/LUbb++59sVHmTUp2mT5PVQzV1wjshdiltdnzPT/TcuryxonCGnYBiNet9nmvUxP0fR5iu8K2tLdxvhk8/T/R+ZFJJpir2UH243L/4xvVnYdLP/EihSm+3c3LPv9zHMyDTKtTJa/LMIxilrqknl9/I2tPBBU8Tu6T5a2286v2d30wqfXMjVEksfGCROLEN9lLN9t8N+Aa6r4kaq8WzZpYeW3Ldo8euFfCo5GTlSsjDLARaKiRI0t8+G/rhWb02xmVPS0xYaGo7VquNlUXu1XOHdDFJapBFjcI6kXTe/FUr5eQYUmtAm6rqtwjKR3klm69/4Uj+lYu6LqIyqMt7j4rGiRW66QL33QujG6JngnUtt4okqQebB7fUxjoclhCXjZsxuTtUg0oeRZw8X70b8FSKMnLyoy1AvlJtr2vt7bY8+J5DIuNvHC+u+3JS/piaUmr/ABQPWJt6VfOK+nlIy783YTcGW32HjGZwTROxHwzppCXYG+7y0m17hT3x0sw8UX3Pol//AKmORlfEHVLziL8yjXogfbjHSzM8Q008PO3tfnWMOKgippI5nW5zGS7VJUNN7hX8x/Lvt3MO6TMkhGel12UFFDTzJ7X+mFdVCWpUy0ZwIxlG6uhld832rt64qycjRLzQ7FRL4ry7/fHJKnkYXubz4kLIR7XUaF3+mM5OdpeK1b083sdr8zGOszo2M2Ud6NIruhQAqqi7cR9LxjRQtp3V8Umt68PhiWcF89nFd3kmH7o8h1JKWjxbSvsRUb7Npfb741kU2yzj8W3VwAW1HRewcXy83ifJyXVrIZgvi0JlkRTvIL7832xX084x2SLJ3boW14PLmrxIv+QT9zUIAkmZOX5Qqj1o9MGX1ayQtou0NL6Cb/vvgZs1IQrQ/NIoWuI1zzS9vXEeT0mmSxg6ldtGWB/5RLo97wla+0r+Cn4hKLAlpG6luCiSjX2lTs3tthfTdTqKlTaiduFHdXtix6WP4ZGbxvfr574lj0sYXKLb2QCg52iG9Y007sNOyn/CRiOg8W3LbsjVuIIwNyLmSk7VJaLO9lbc42ymRtjADeyS17eHdv746GXnlb3feu2M6lt6Jp9mvxw23a5T97/TDYt7mOKpf/UzCqNIFbBx4V355746XSz0xNSC20vAq41GTfZqMr7KcGDBjobDBgwYAMGDEfW/EI5aCh6vHb/U++BmUlFWzXXZ5ELdI8t15HP1xyun+IRmPEWtjXF1c2eGTfH646Ec+OabIJaPJtzf9z2xNIlJqVEe6c19eP8ATA8vJuVpmJ9Cm9/Nvq1z9Pyjv7cc8Y11+TcIxhOq777vcdM47t93HvxmDZVm1RdTEPPiRe372wnpeqjA8Wxw652L7q+Ttbz74pZUm49DvhRIlS202WrE7Cs5W+3riWTLVbdWat5aTz1dvO7x0Ph/WZdaY6Nj8iVsfpxiTqOqymSzTUf5Vr9N8VOjSlGMV5PM7LlKAisZWbVqrtsm+wcnbvd4VDonmBNEqVkC4vNMY6pPpdfYxZ1WeJxudiKmoXS1EUDTe3p5YR0fWIL8ry1CZBNr+eJv+u3vjSujsmnsZldJlQJRIQYMWcHTHa/mHbst3/mrtvNn5UPzeAiz0JGNEYzkcsXTVm23b2xRnxgzczU1DxMY7xjIJjKJEtWMkRs+V0jvhXRZeVkwlPJhcdOjSFNapIA1+bMkvnfoGJFNbKxnSSIy76YlqxplaWgBYVvt39rJ9d4pRItrqIJ3qub4e+3dw/qoCadQRsrTvoff+VPah8uJIZOYzeCZy6trTbbTuIbN16XtgmvI/orlnQIxlXO5LTaHe6HcWv17OPcrrCaR1Mh2RjXZ70Y1lZRpIilUX5PAvvWlPMxjpzxXmSFje0YtDuX3dzj64KqDNyyC6ZTlE7bcnry4V8Ry4ytfld9WnUcAlPsb4wyjY6swTao3UvLYKv0acU5eZUPFIFlxy7y49X6Y4W5akYW+znQ6cdAWRghfyXKWZB4K7GLIxC8vXIRoktyaA3Xl2v2TCPiT49QX8p4h5irFI1RK5va3b0xRl5JMMvbSWOx9VXvXO3MjEpNYounozJqokpSY2yltYb3dUXvsYc69RRHR33b+m1YRmdVkxJEXLEs8UuH/ALcUdP0kJRNMp6a/m/v/AKYzhekyviaPIzkwmR06RS5NbV4u3ZvHNzJSZ/imnSU/PA2L51ZeqN3v4u7vjqZsyMTiMDj6Vv8ArhcM+EvE1Pkut7q648sakl0a9JtG8nMdE5BylX7BfH9vpiXL62d2w087+Psd9WWG/G73xvp8yBAyYzsiaCK21Harl4nY5Ve++HmRC4y1STkiq+y4HWKxVDesk7Ugo6V4v13L/wCcTQm6ojTIFlp4rt/tfrjoOmRvSd7/AN8c7TCEfDGo7XpO1X9fE/19cVx3kcHGnYzL6TLZWFpvypezsXRy4llnG15koJvQFTtsd4t9zb18hwmHUSiLLVahC9lW7CyPJi2GaSmgMdL3O1JR2d1ftiNqUbZO0U9BK4snYk6i/Kjf68/XErKatSgb76ot/Xc/4rDMrqI1qjIkF3SPvxw+n0w3qfw5IyjqTfjfjy574UpqkO1o18PlcfS2vb09PL0xVjkRnORZlwR7s0fto29u2Oh0WZqgPql+Ze3v74sJXosX4H4MGDHQ2GOV8Sy7dnZbdO7tW1c9u2KuvzqO9BbQq/Q3fbHP/wAdB/LmV/8ASnX/AOOB5ubkT+mhnT5E0vsG1lLuPHsd+cRwdOYzSKu1EvEe0dAq816uOtkdVVxdSm5UV2fNCuzzgzM9RY5MpIbb5e72L1bYFXFGSTRmMgy4xnV7Fe9n6f2wdd04ghcf8tns+Hkxz+qz2/Ctq6qb42q9Err6Yt6DOkvhCmItqUvl4d7+nbbfAZqbwaJOly1IsJbWSZzJaU8glIdx5v134xTon20p2d5V9t37Ylc6ZlwYgpGJVSltpi7aS/08sUdFnyuLLbUpVJtTujubn298Dmsbxa8mM/LIxdEtcgdtknfI+T7ceWDpek2pI5cLvwKin+aiuDZDjEvxTIWd+Ssfl2tu4rly3479sOnm5hB034kY+G1PCNxuPO7W1asdHpHeTUVZX13TveOuKUhzs2Nd/p9vPmdXrIfwcuVa4s1bdIlsS1lVdm/R4xR8P6iVXdGoDwhFHbgm3v6jijPz7kbIvDGKxd9tTXoeSXziRbEZqSshzs2pVGeZpvf5tt20/honHfjf3cy+ZNyIseT8sVGi0VGq5OMIzYztqcox31RjvRxcaiyLb2PIfO8EWG8fAfNe9T7NkjwS+lKnF41ZofldUTJeGJpjey/3gUcfsx5mM5l5ct7dVSDu01KEuf0qu2M58Z5sa1GnvAikmu093SPp9dlBPTqzh4NUFSpbTywvZJfNujvTTvbdRzRUrOhko6jUtMCXi/Ndt6av8pxjGX1U9VSg6Fr/AKaUPF7pt3eMbyMmMYfhxYuzGu6b1FT+U2GrK98GX4tNzkDVx21G0rLC+Q48+XHmms3aEuNo9yMgkDaeKSo/lisR39A35xV0eiIt0bu/lyu/6v8AlHCYTCJW54Y0eRTLb674hyO4kvEeAZagb2/+bK96bA4xpujpCCo3mZUlG5RELjWZb7MJhFSuTZwzN6rTBlIKlLaLIB2O/fb6Yfm9fF2Zh6enr+/TGy5DMl4uHbw7O23P928Z0+hHlTexeVma9KSCxedQIgl9y/6Y9hG25vhpCijfvzZ7/wBMbysnm1lOQhZQe37vEvyyrXms+dDW9J/l43C774jtVRmfI/2lk8iTtrK9Dxfe6PfEnxTJ8OnTEjZV1VBVblXfb9cPM6cIVI+QDwNstj0K37C9t+2Mw61YMoxZdiMkLWq3Vrdr7/WtxuguV3s96TqC2SfliXwXvuPFXt9MYzM0UjmaSCby1bLFGMffdf8AxOd8Y+IE5GhhHx7/ADCFVt4409+33xyviNGWdNKtUkQjMjOhFoytEhofl3ae3EUmpUYc25F0fg+W5hm3IdyJqa0qtU7F323oC9sLln5mTmxiycwldDpjpiG6cUWBTqVkVpOPJ9fk6a6iMRhFUTXUFY9hu9NPIo81hOf8RZ5kyMcyLGCRi5a6tw1bbxqVVvuC0+HBW3T6Mr5KodYZ2SOVGUYTPmYJ4XyA57b8XinIzHRtGU6dNIQlVcyGi/8AUQMJ6LNhGBGRpSJ32quE2Y1xacfbGcnLjKWvLnRINPi+Yv5qpu+Le1cN3ZRSjorSSLsvIgykSvgXdre9ns8d/PFcc8DaPh/fbE2TkRYoahbvxLK/vX9sK0urV+HNnxtJ0PbzqvWrweSSobS0dWMrLOMGF9NlsYg8hgx1OgrrIPzBfZrn3xzIQyY8EbG6N2/bm8drOzNJeOb0nxAlKTRQlu3t2k8V3rA83LGOW2LzmZFlRaXpkvBxdC+tV3wjL6tlraojvYzJJexTE5DsuOl1WdCW2qk7lbeZXfCp5DsykSOQCh9Xds/2wMShu09L/D0hkkQD8KIUAOWB2CwMZy+oysrUwmSGXiqWqpaT3ratvUe7bvxJfzP2P9MKz8r8Q+UU3Q2vyffbvgdPVTvFbJ/h8dRGBmKwhGOqi5J3lsHBwB3xVHL0Su9UvN4PQD98Ym+FZXjY1I0IyZFMlGq7UCm3lij4jkDesWLvtfNVvW+BlqWOVbKMvNtCQW8J/TGerh6t8lU19/P1xJ0mUWaBIktSt7tVRqx78XyVS5BHbxN7J6xYpz598Y5JOMbR24bkqmK/CpJSuRG3TRVPLR3Oe/c7jhHVZWTpJwMmcZmqDKOrZjsneUUAPSse9NmSjxKCFurxJxWnVKTbfa+2N5nV6ZadPgNpeHMv6VBJffHL8xKMVa2dlxR6RPnwYGliy1PjlCm0t2jLiu4cbb4Tm/iDCQBkw1amjVb5kb0BvbTWKvkmxjFj4xJEVNUiX/ib79+W+dwz5SnLVMWGp20kkHjVHMZRrvsf2x0f4hJK/JFxjYTnogZYu1so/hoy7m8jy5Nt8K67P05sZRPEQ1Ty7GTG9th+Y8W56HfC+m+H1NcnMTLnctpfLxSEfDId9mninyz1nw6WVGU4rPfU/wA91XzSakdqkm3Km2OjMLUjeX1WUVmfjSb0gMYCskiD4BLkhyb1h2XLM0un59TqrS0XseJqt3h5vHzvXddpdLBlPMdJlQ5nJ/NBap2tugokd77fV9P1M4xlpytZHxFyj4qhemY3EuLycJiKNG5ytUVuekjb+IxRGtm9l07HhFa7fTDiJCPhh6yk0KvLLuHd2vEfw7L8MgNMq0y1fl9L/NKVakOBibYZmdRGO/8AE1K1Gckjbe1vhovgfpimNoqnCcSiUf8AyKT6DtE7X6YW5lQCKNO6N7yvdDzvtjE0YxiamjTJoPL+etXFbDzhUcvkhKXZVjGNVvwQLX1E3ccZLejD70e9MMVqRLfU0T2pvmU0NrK9cP6jqJGZE0ip82pKtNqI7Fnn2OcGb08ZoTJSY+IZDovzo8N7+W29Yw9Hfiq9YNubKPauLoa7nOM9rRB7lykyup8GlA25Prd48hkJVwIQEajyvbYKD97Y8zScCW+qTUkLPTai6Cvvh2XOUhOWOmVX3RuNu/Hn5mNKr+SnnVy1MdUNUR2Nr1NROUKCUr57Vvs8/rfhWV+JCakMyN0xoNMjeG+/zGq9m43wVhjkEiUIRbl82tZFXvsyb8qMPzOljGqhEvZKjpltRuHIFb+pjScnEqbaIeoyYGqUZOZq5L1tt06TZpk8VWrnYrXw1zGAkSMnd/EWS1RZUnSWPh7bFGJvjvUSyiM/wowySRLOnrIsYH5hDtKudvOi3CZdVFPwpykfh5mY6qY7GlKdk/6xFF5xMW40xTaOl1Cs4wnIFFlo/k9dVl3dccSrhwucblGCZl76E0Wg3cr+WXDXkmxuCI9GzCFSg6vFOLbZTtK7BArZNvytOL8qeSzNMouYDEbuVbKX5XA/9piOkqYetFfTkgWRUpPbetqPfYv741Hq+KYm2w8122dzjHmRn6vEtVY/Tnfjb/XCZ5O9RjCfkqWHk7PGNSuliV9Kjo5WZqL+n1wYx0uUxjS2qr7uPcbRpHufl6iuPLHM6f4ZIaWo9/Et73xW2OvjGbPSXimZQi9s+fzuiiS3u21NI3228PG/nizP6V0FqavPcjbZt+n2w06y8z1D5aQqzfUlLxi8kSjfZO+BxhCEk0mcGXwo3pjT20f74f0MMyLEyyEoxsmqx5t8JSLdFKcu/bDp5Me2qvLWn7MWdJOIaQ012wM8SWXZyup+JVN2po/OR8PO+/a39cW9F11gSvfcoZbb8oemFZ+Su0TXG7Kkxr3eE/dYJwnCLOSansXQAtXVr7B7YkmkrZvjhPPZB8ZzIsy0Hcpa2vbZzIKJ5Xi7p85fCbxHmpPAcbPEk7uMdNmwnWuJ4r9Hbzsiv2+94o/xMY2Ri0GkNKHrvVHY3TjEjNNWdI8LjNsXLNiiVB7mqW90U1Xh7O1PGOdCefGCatUhSDKO8iNDbGOkmtoVSJXDR1eREjqzWcW6vTCQ2hEFggXVXTvvhxOQWm8rBk6baNrq9VRuyNeWPNc3bmuj068CZjktmvMy5z1ShOXii6W2C1t3Y+btXGPCJMZZUp5o7JGce/IspERp42fMx71ELj+FnkZk0KZE18xHLjHTpJWv15xdkRlVZcoAKIxtu3+WQb8468TXIraOc3j0QmYGZIzMmJDSLog1ACjVLbVLxSdolD3xjqOpyEY5Ns2O7BXTGVmrxbdmtnfFnUxuQSkatKLET5k0lFyvlof64zKGWS1yhmSkhUiMl0u4ahtfd2trvjuc/k5vwTJh/i23MnKGSaZ5kIHzNSpywivgF8Jydsdz8fN3/g+38Q3/AE2xxOr+H58+qyszKzZxIikZHhpakSjst1s+Svbx9mHVZrYZQyIkq1hZJkR7bLo47Wb4gavZP8Qg/j5endYyZH4miw2LoV+Z4rg8qxTozAWOXAk99UlT/uIWvu48/wANSZkvGzo7GkpaiU2WGz6vOydP1o7tx9alW/uX6bPOBtQdHPTL/FuQab5Ymzzv/Du72+a8dbK6p0BLR8u7quiu5X98SZ3VRZKaZaWry/G8XvRcXbi3mO++GQ6llWy7O0yttrGzbtu+uOag4p0T02o2emXKVBMlCXrV+lgrt64ZPX+Uhe4iu3FB4eK3/wCcJjmAl6CtyAj5mprsF48lKMm/DJ8iizy23+94ig3EkeJtDdaqaSUR8LqSQ9+2we/mdsMhKooRInLvbV7vG+FdZlR0DFrLQEAfU2f7b4x8OSLbPwRHeWmPl22o2vfzw3dGafR7KcwuWiq8Om7v8tXhnW5kr+UeCqk7pzQPtb5YTnZ0IzEjpu9KQXy5aau77d/LFlxmLK4sdlip/T+mHpuqNviaRNlWn8u0VC6NTSbm232wS1SNM8qOh2fENHtRivpow3I8vOq/F73z/bEXV9Nvp8aKXG9g73fJ5fXywlB0tmJQa7IcrNtjOUkzIx3uaQYPyz0ARrbdpYmout3pZ+Zm0kcsZhZc/Dbddr5PLGOr+H5ebLLnKO8JrE/lWMh9rGq8l88bycwklQlF7LGqxJuN7EqN5mVUIARaeZLzvzt5/rhM55oXIyyvKUrutquPOqivJxRLNJR7BKIyvi3y+n9nB0fTxsu5IWLJT3LdsGk5aZHt6LzBj3BjsdQwnqoLHbk3w7BgRq1R8zl9MxkOoUeNGZbvvzmVfrVceVY7WhjlU88v1bfpvhnWdQQLUPV7Hn+/PHPn1sZDGOaakTmK7nYRL322TjZ4wPM8YWgfxbfkr8vPn3+mCBJ0k9N6itO/v8x5XhxkToYUxTbVzXuc/UwjOzTKkOZmQJVtewHpbv6vtgYXG4u30E86f/pyk+eqP6blYf0+TGcPFvK0tblz59/L1xK9RCb4dWYqD+FIrfvLxAB3rd8nGpdRGMTY7eCKeHa63Tt3ecc+XkUFvZ6Pw/G23Kxv4cMkd/EnkCC7pED712xBnX+MU78G21e34pwPOlxRDNjIlpNLvcbBaO5F324eyYfndFCyl4uiijt4t5H0ceaVcitao9a0SsRzPzOlUp3PClR7nEyjyMOJF6vw5iIeOmxQ2Vff97M6bIj4opVtxI32AEebKPZXzxmGRNnbJlGPA0JLe+Cny4898euFYqtnCd2LzMrKHeEuVNMJ7JqLJRtJbPfaysJjkwiMTwEKDTtJjpENq0IbVw153Ts/O8THLZxl3jWpvzuW361uWllrj00DLXMlqk+Ijumrm9w1t1v6Rour0Q9PhbVwfwrRkBqZV/NJ/N6hXbxUYxk5jblSyozIvhNRJjECmeoKb4q2q9cNzM3JZDmEo5iDpdV/aO0uO2Bi2z0sZSe1bxI7RkcXtforvyIRTk6HMJaZTntKdRAflhe+/n3v2xJl9RMZtVpumpbvb/uvyv8A28n1P4hITMo+Z1FNIsfDO963NrNnZrFsOlypBcZyEvTMlVP+VNvasDuqgqEZWZOcI67i0S0yiQHUbiMlEV2trbnCOl6bSeKLGNkpLEujcAiU793fFOd1VJK5JuRob0pFRHd3j5X98TyzW4VGUiURKA0kd1QLlJsPTbjxKCTSLMypOrVoXYsortq7L9vI72vLzzKk265MbWyiI7bCpe/nel3xHCKMqZSZWBWZcbbtJSSNex2x0+rgMSibPgvVvfJtxtvZxWAdLXgXLrDNKGMt+ztdOzzyLiaRElRlhPzYgR9V7c4IRYJqGJyDKc5STsDFfXYf0x7KWa7w0eurUPrdHN4Gk14HdRl6ajDTqIFXxzutb+X6Y96XNSUNbEk3qp207+frX64lykZTjpuNiU6TVSMtUY28B8zwbG12ZMzLtIDfLbde7d4DdUI6/pOZGU5tCgOlot0+Kh52+mNz6GZFk1ub6WTRSFVXF8m/OKurz8yq06R/Nq707bb9jfHO6XrJxNTDuBCJpZL2CaF+W/Z3wMq2rNfDst1AOrcVNVAc/MtXxR54t60pbnKFtiBvsbbidv1xD1fxMEs3S9OqAxO1jLn1/XFOT8Q8Ic6jwvzU97fLfElHJUTkg5D+ly9Y7tbAvKl+L9axjNhO9Kld2Jv7bu2Icn4nJk+lo6luubihWLszVI8EiMtStx1bN9rPM3xzmlFI48kMaNZmTqNoko8MJV22Hvz/AErDujyEdUgNqInAYxkS/iBzUXV+lf3xdiwSf1Eir2GDBgx0NhgwYMAI6vJ1G1WefD6YgzMuT+TT5ya29q5cdbGcyFieZWBznxRk7OXD4pAAJwoKD9Of9se9Tls0mEq8otNm2+/i/wBu+My6WRPVoWfmSdPFcXt7VjU5kI+J2Hehbb32PXtjHJyKCtmOPjlO1Lo9+H9GjbqIl/NK1X+hifP6SOrxtJRxGpBx8w3hvT9TCT/DkXV7Hb+5vhub1FwubEN732Aa3Wm+OK5744OceWO9UeqEPT0iCOXHUkJOZNKdoum9mSxiUtd3fFfUcLK4waqUV7FcnB68c+l5yMyFuiUUajIE23e0djd32tx71HUBLxsnfbTGWkpr8o77d8Y/TXH5Nbs96K7GK6Ijc53vfvz77HHOJZmXmEVbI7WwZEw4R4/5fRwzPWdb6itUYyHS+icyatL8jbZceOZOVqaK0lhKMt5BQpuVf6e+PTxJKCo48j3TN/4oFNMlmmxFahEtZoeGwaHd4DnHnUdQkXx5c1+QiIsrNLeuWw8tYsz5mVHTA0kS2qvde8trW1X++I+inBm5hF5BVg87bMJPDyPm+t9DLqzzLmbyn+IzQVMuaFmxGoo19a9MW5Jrhpk1K0JHdip99uPL617Lpm/DmaYrsUP2vDZ5MY5THeiL3387vm73vA1FOyOfQZnnFBtiFavS12xzZdTUmUpUEd72SXe7lzfpir/4g/iaFlfGrVGuP5dV/TTjzq+py52SKm+BuDpm7iDKLGZRub7epgd7aKPiHSEtLKOXJknhnXzVfhUd6ivHbG+n+FRQZhdVEjsRPIMRvUxjtWZ4dr0TeNtkP6Yy505TnCeaxhHSBGUYLZe8tWu+N46O27vgZkml2Pz4fhykDdU1CydOwOl9F7fo3j8ddMozzIi03FukviZt71548OkhA/hEIMpWsTZWhlNBtqJuy7G+NZUJiSmxUZAAoUoJdXKuexfPmKqxoTDM8OrQzXZCUZJt3kvi++1nYw/J6fVKiJuakZJXakBH29MMjkanacoSbVob+7I+m23GxgzOlcp2zZuppsjv9SIxO23ngW9YnnXZb4Yt1xpy7NIeLVY6jgP03vEuiP5GcpcBqnLeq8Rbt53hut8Vx0ERSWo7d9tzbfD8rMcyJKEcuMUtnKpfqbP3TncwDeKM53XR0BKRGNfmoWu/i4r7+2M9PkRUaZyNze4o+7Xb704xkdK7xiRnE+U2EKPykaiX27FeoU5eRoGUpaFKCO9HoI6m/TAjaxoXm9I8xISHiMnxHnum+/Z488L6eJCT+K5ZCenLinh0yk/9NHhkpT3Wv5blzeqnbUbHm8uavnubPpi1zVy5Oi4xSm6m72xRAKaN3z4rAsk6qyjL6EZSuaxEqP0Hd5d3Fed00Zcm/mNP3McHps7MimqKcB4Yx3vjaa0+WPoM6KxolpXv/wA4GJr3ESy5ZYfhQine5I/em++CWZmaSzS3vp8X9v7Yz/hs3/13/wBkcazstImqWrfuf2DtiOWKujBRkrpL5x5g6c8Jvf74+nGDFu9gZgwYMAGDBgwAY5fWZMdXj4u4toW9lHz88dTHiXzjHJBTVFi6OJ+HlxbFZcgTk+fbVVb99j7Yf+SO1pa3w3u7ft9MdB6eNIAWJsY5Usin5czVd0Tnpu/+6q/dY80uKUFS3Z0UkzRBUuJGOztTKQcex6uG5l34aiPN7h67Inrhc2UI8MpFGxfFevl/XCukz8xlU4tdnRp+/jcc5Sq4paNJeSvp+nJRuS01LV8r6V3iH3/uiPSOplNnONkoC0xoOAq9y99909MUZWcOWxvfxROXuhdY5v4GWur1XRove9wf73WPdBprR552mOhDMmRnmWMg8EJbVvQKFu7shfJVAZycm3THURN0lKK7I0EeNzn3xXLKkZfjpuWrSnyq2F/93er3xnNnOvFCJELsnuV3DTz9caMvsnzc5H/pyndWmnf7yPtgzIMh1SdMNKQ3+ZsI+GUb37SU3NtsVx6KSDGQWFiXXtv/AFxBlmjMm/ium9tWn560yY7cVserKtqwPS2paR703R57CYuWZkQCdKSnojK+2xNTi9rwyJlsNMNOXI2nNBYvEy08UuS3bfvxj2HVXGoZlxbXSi22/MNlv18qxPPMlGQQi/hhwQHtezrPbjs84DFvtjzKz2A1AZDWpWnfTqqrva6rfHM6X4dGQ9TDVmSk6li6cyEojFjeXRmxjIl4J3Vy034YnVj1rHVAgyjYXpuIoWO5Rvf1xMdRlwsqZ5pCd+6h38+94EpvtnsdevVf8L3jVaeTw3V7bva/TCMojGL43LGSlqJdB4cwfC+ZtYYm66M3NdFQkMakxdE+GUaIMSWnYl2fOqxbn5EZrFVntyKbeILTc+tf0wNW29HpnaZR0zcxs3kmmJ5sow9a388VSjKQ63VfbeJ6cK/S098c8+ETzAfx82Jq+WWY0o1T+GxlLjaK15ksUZuXpdc8l1fzBcdu98h6ptv9RlNN7H5Mcp+fN1PP4V3VdtJcpU92+L2wrPz4l/hwlGIbQ0SBdRUvwwsq74PNvszocyLEkSMyEvHcXwt7jZ8xXn5HnhmbnRZfxGGVA0kHUFyltW4HNFb3Z9RNp34Isrq5q6opQo6Zx3KrdrZx3J5pDiO6X/y4ih0yp80w41GiNnntqfoJhXxXpGW89PmJDUR2pOf129sC2pMpjkRmu8oPKDs+afsxdl5MYx0ht5Y5Pwfp6kaTYu5adNrwB6GO1gZn3RzMvM6eKyNq76ZUW0VtW6nGGZ/WZMipWl94T57Py84vwrPnIrTElvvvWBg50o9Nt4e23hnw09j2xRDRp/hlbvZPfk9sb/Gza/6Uf/uf/wA4M2UmPiiG/Z1dvbb9+eI1aojaStj8j5Sv35/rgx7kXpLK/fl2x5ioqp9DMGDBgAwYMGADBgwYAMGDBgCbqenV1Rq+48P+j64n/AzJbUQO7dv02/XHRwY5vig3bRpSa0cXLy8wKiwA2pi2bb3Ut29+3P1w3JzZaGqVlRWwum5U70WO/vi/O6SEm5RFx7mZAx08VxXb2xjj4cJXYlK1RyY9Vq1+H5L1eOzYbE73SX9cXvRQPE6kN6ZKbei1jz/BSU1zuJ2Cr9/9sW1juYS9zh5/xA3tne96SVHtRhxlLEYxGvCxKONhO3G1YdPoZcRkV2stP13xX02SQjRv5vm93A7Oa8HLhFJDKOkN621PPO9Bb574103TMpTubEZXGIG0aO7e+q3aqswfGspb3AQ3brbtcUT7+eM/CotxBEjdyLrfgtVfu8YFfVjOmjEjLLkSixdOrlnGh1eG+dVOqtxaqnEnTZmawjKZGN2irsW1qDhrd7GGZ0cxk6ZRKvUMbb33+Yo7+vpij4XkRZTnQrpjqrnTf6DJ+7gRrFWiLpbYyiyzIuptKkTsEndSIjfEdyvbGcr4fKUIyjlRFL3mge9Xv6fS8M0ZlpGUIhtWhs+0gr6cYt+FwZElVLo0qRfNC/P1wK/pVnL6TIll/i/jRhpFlGU8uBPTuqyjORI8lIoRbHZw+EIZgArCSxdDoux5Y1tve2/Hs9TqekveFD/X3f7++FdP0ktRKdAbgN7+a/2wM3HEhzchKJTllodpEhv/ADZkbknm77b84d8Oy7mVJmRtZNO7VFhXrjrTyx2QffBCAbBWBM9UawYMGBgMGDCnqYcao8hycvB7+mAG4Rn5U18M9O3Gkd/PHh12Xt/EhvueI3PvhfUTyZnilBOPm89zh9L+mANORmf+r2PyHPn9fLGc6KRNctW++1Xt5HPt/phOfHpw1qItWMm2rqhe2Fz6rp4xQnpIbvzJv78/TjAJJ9nS6c8Jvf74+nGPMe9NWk0tiWPne9/rjzADcGDBgAwYMGADBgwYAMGDBgAwYMGADBgwYAMGDBgAwYMGAPEwBWDBgBWd0sJ/NEfcw2MQKNjBgwArO6WEt5RH3MNjENjBgwB7gwYMAGDBgwAYMGDABhf4EbvTG7u6Lvff9X7uPMGAPI9JlnEIn/if6YDpYfyR5v5Tmqv7bY9wYAzm9HCUdLEobA23qu3pthc/hmU6rgeLn/by9a5x5gwBVCAABQFB6YMGDA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80" y="2841951"/>
            <a:ext cx="1828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6</a:t>
            </a:fld>
            <a:endParaRPr lang="en-US" sz="1800" dirty="0"/>
          </a:p>
        </p:txBody>
      </p:sp>
      <p:pic>
        <p:nvPicPr>
          <p:cNvPr id="1026" name="Picture 2" descr="http://mail.tku.edu.tw/ted/libraryviews/images/linkeddata_b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884" y="5017345"/>
            <a:ext cx="14287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8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Semantic </a:t>
            </a:r>
            <a:r>
              <a:rPr lang="en-US" cap="all" dirty="0">
                <a:solidFill>
                  <a:srgbClr val="96BD0D"/>
                </a:solidFill>
                <a:latin typeface="Calibri (En-têtes)"/>
              </a:rPr>
              <a:t>Web</a:t>
            </a:r>
            <a:endParaRPr lang="en-US" cap="all" dirty="0">
              <a:solidFill>
                <a:srgbClr val="96BD0D"/>
              </a:solidFill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98163"/>
            <a:ext cx="8229600" cy="1749414"/>
          </a:xfrm>
        </p:spPr>
        <p:txBody>
          <a:bodyPr/>
          <a:lstStyle/>
          <a:p>
            <a:r>
              <a:rPr lang="fr-FR" sz="2500" dirty="0" smtClean="0"/>
              <a:t>OWL </a:t>
            </a:r>
            <a:r>
              <a:rPr lang="en-US" sz="2500" dirty="0" smtClean="0"/>
              <a:t>is </a:t>
            </a:r>
            <a:r>
              <a:rPr lang="en-US" sz="2500" dirty="0"/>
              <a:t>a language for defining and instantiating Web </a:t>
            </a:r>
            <a:r>
              <a:rPr lang="en-US" sz="2500" dirty="0" smtClean="0"/>
              <a:t>ontologies </a:t>
            </a:r>
            <a:r>
              <a:rPr lang="en-US" sz="2100" dirty="0" smtClean="0"/>
              <a:t>(classes, properties and instances)</a:t>
            </a:r>
          </a:p>
          <a:p>
            <a:pPr lvl="1"/>
            <a:r>
              <a:rPr lang="en-US" sz="2100" dirty="0" smtClean="0"/>
              <a:t>Management of the semantic interoperability</a:t>
            </a:r>
          </a:p>
          <a:p>
            <a:pPr lvl="1"/>
            <a:r>
              <a:rPr lang="en-US" sz="2100" dirty="0" smtClean="0"/>
              <a:t>Inference capacity (DL-based)</a:t>
            </a:r>
          </a:p>
          <a:p>
            <a:pPr lvl="1"/>
            <a:endParaRPr lang="en-US" sz="2100" dirty="0" smtClean="0"/>
          </a:p>
          <a:p>
            <a:endParaRPr lang="en-US" sz="2500" dirty="0" smtClean="0"/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 smtClean="0"/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LEAbgMBIgACEQEDEQH/xAAcAAACAwEBAQEAAAAAAAAAAAAABwEFBgQCAwj/xAA/EAABAwMBBAYIBAQFBQAAAAABAAIDBAURBhIhMVEHE0FhcZEUIjJCgaHB0SMzUrEVQ3LhNIKiwvAkNVNjkv/EABoBAAIDAQEAAAAAAAAAAAAAAAMEAAEFAgb/xAAoEQACAgIDAAEDAwUAAAAAAAAAAQIDBBESITFBIjJREzNhFEJxkaH/2gAMAwEAAhEDEQA/AHihRlGVCEoQhQgIQoyoQiV7Y43PecNaMknsAS1s2sZW6imkqXE0NVJjZP8AL7GkfDGVp9fXIUVgliY/EtT+E3fvwfa+SU2N2NlP4lEZwbl8gbJ6aH4zGNy9Ko0pVOq9OUE0hLn9UGk88bs/JW6RkuLaCp77BCEKiwQhChDw9wawuJAAGSSs/pvUsd6uNfAxoayJwMPNzeBJ+K69VzmDTte8PDXmFwbvxxSv0tdBab3BVSuIh3slwM+qe7xwmaaP1K5S+Qc56kkOcIKy7td2RsZLZJ3kDgITvWYvGu6+szHQNFJEfeG95HjwC5hjWTfhbnFDAul5oLVHt1tQyPkzOXHwCxN26QZpCWWqlEY/8s28/wDz/dYqSSSWUvme6R7uLnOJ2vNaCy6OudzAklb6JARufKME+DePmnFjVVLdjBc5S6RT3C6V1ykD6+ofMQdwdwb4BcuN/DcmdHoG1tp9h8tQ6XGOs2gN/hhYS/WOpsdZ1E5243DMcoG5w+/cj1X1T+mJxKEl2ybXf7pa2tjpap3VNO6J4DmpjaU1PFfInRSMEVZGMuYDucOY+3YlL+/auigrZ7fWQ1dMSJInZA7Hcx8Qqvxo2Lpdlwm0x6oXLb62K4UcNVTuBjlaHD7LqWM+noaBCEKEFLXTV2rdQmljeRHtu6tpJ2WMb2n9/jhXMvRzinJhuWZ8cHR4afnlFkpBZ9a3KHYzmnklh8C5px9Pgshr7pMuFjvj7bSUzZHRsa58krnAO2gD6oHYjZWbOmyNVK9WziupTi5SC7WittM3V10BZn2X9jvA9q4gCe89mOa2XR9qka1tErLjSAtEvVSRuO0CcAhzSd44qlrrW+h1P/D4GmbZnb1YxxacEDy/ZNYef/UJqS1JA7aeBr9N6cpLNSR3C5NElW8Za1wyI+4Dn3rxd+kezWqqdTVddTQzN4x5Li3xxwV/fGuLoXD2d4zyX5IvNLVUN0q4K5j2VDJXbe3xJyd/fnmsKdtuTkTg5NJDcYxhBPR+sbJqehvELZ6aWKaFxwJYn7QB5Hku29WikvNIIathcAdphBxg4xlIroPo64PuNVsvbRyBrGk8HvBPDwC/QDPUpW9Y7Zwz1ncMbleLbZG6Ve98fklkU470Ixzdhxbx2SRnmvK+tUYzVTmAkxda7Yzx2cnGe/GF8l61eGc/TddGt42ZJLTM7c7MkB7/AHh9fNMJIimnkpaiKohdsyRuDmnkQnFp28wXq3sqIiGyjdLFnex325LLzKXGXNeMYqltaZbIUKUkFM/eqXqrzbLm1u5rzTzcth4wCf8ANjzVVqjo8tGopWSVlMHvYMNe15Y8DlkcR4rYyRNlYWSNDmniCF7xhDuqjalv1fKLi+JlLVY7XomySPgg2IYQX7DCXEk7skniTuVHoy4C56wqqyrDRNNE4xt/TggYHw+q1OuIpJtM1bYgS4AEgDO4EZVDovSlRSzw3SvkdDI31o4BxwRj1vPgm8auqmiXfb/2CscpTRuJoWTxuZI3LT2LNXLSVLXytdVUdJVbJy100YcW+YWpHBCz7sWu7uXv5QeNjj4VVus8VHskhvq+yxgw1q5tadYNPVRZUinaG+uS3e8fpHLKsLndqK1wmWtnbGBwbxc7uASu1PqSe+zBoaYqRhyyPO897u9OYWGotcF0Css36UW/t4oQOAQt8TBddsuNXa6ptRRS7Eg49od3EdoXwZDK+GWZkT3RxAF7gMhud28r5nHDiCFy0pLTLW0N7S+pqa+RFmBDVMGXwk/MdyvgcpE0lTLR1MVRTO2JYyC1ydNkuDLpa6etYMdazJb+k9o81k5NH6b2vGM1z5enchCEqEIIB4owpQoQFClUuotRUljg/FIkqHflwtO89/cFcYuT0im9GD6RWxt1GSw5c6Bhfv4HeP2wswum4101yrpqyoIMkpycdm7AA8ML4RRvmlZFExz3vOGtaN5K3ao8K0mKPUn0eVpdNaSqruRPUh1PR/rIw6T+kfVX2l9Esg2Ku7gSS8Wwe63x5lbhrQGgAYA4BJX5n9sAsK99srX2SiZZZrbTQNjidGWgDjnmTzSYkYYpnxP3PYS1w5FPpJ3WdL6JqWtYBhsjhK3wcAT88rnCm3JxZdq62UqYXRnXtdTVVvfJ68butY3Puncfml6tHoOeWG+SCItDX0r9rLQTuczH7lN5MOVbBVvUhtIQhYo2CgoJwsNrDWPUGSgtDwZfZlnG/Y5hvf39i7rrlY9ROZSSO7VWrobVtUtEWy1pG/tbH48z3JZVE81VO6epkdLI/eXuOSSvDiXOLnElxO0454qysFjqr7V9TANmNmOslxuYPv3LWrqhRHbF5Sc2fC122rutU2moojI8+0exo5kppab0zSWSLbx11W4evM4fJvILustnpLNSNp6NmB7zz7TzzJVikL8mVj0vA0IKJAUoQlQhBS26ToQ26Uk4/mQlp+B/umSUv+lEDbtx7cP+iZxHq5A7PtMGvUd9n08706mjje9w6nEmcYO/s/pHmvKu9IW2K53WSKelhqYmQOc5koBAO00NOD/mWpa0oPYvH0cSgoJ3LB9IGpZaeT+E0Eoa8tBqXt9poPBo5Ejee3BHNYtdbslxQ3KXFbPGtdWkl9ttcmMbpp2n/S36lYJQMq70vYJL7XhjstpY980n+0d5WxCMKKxVtzZ70xpqovk+0cxUjD68uOPc3vTWoKGnt9Mymo4xHEzgB9e9eqOkho6aOnpmCOOMYa0di6FlXXytf8DEYKIIQhBOwQhChCEsukuqbLeYKdpyYYcu7i48PIDzTCuVdFbqGarqDiOJuT38h5pLV9XLX1s1XO7Mkzy493/AncKG58vhAbpaWjnTE6M7c+Okqa+QANncGR57Q3ieHPd8FhLfRTXGuipKYZllOByHeU6bXQQ26ggpKfPVwsDRnieZPeeKPm2aXBHNUd9nNqK6C0WiorCNpzG4Y3m47gPPHwykzNI6aZ8sp2pJHF7zzcTklbjpQq3F9FQgnZbmZ3In2Wj9/l3rCK8KtKHP5ZLZd6PUUb5ZGRxN2nvIa1vMngnRp61RWi1w0rAC8DMjv1O7SlxoGjFXqOJ7hltO0yHx4D5lNkcEHOsfLgdUrrYKUISAYEIUKEJQoWS1lqlltifR0Lw+te3eWn8oc/HkuoQc5cUU2l6UHSDffTqoW2nd+BTuzIR77+XwWPQSrbTFmferpHDg9S07Uzh2N5eJW1GMaa/4Qq25s1/RzZTBTPudQ38ScbMQPus7T8fotuF4ijbFG2NjQ1jQA0DsC+ixrLHZJyY0lpCg1zI+TU9WHtaOrDGNIG8jZBye/eqEq31e2Zupa70gsLus9XYHBuBs/HhlVBW1StVx/wACk/uZt+iyMGruMva2ONvmXfZMUJd9Fj/+quLOccZ8i77piBZeX+8xiv7SUIXl7WvYWvaHNIwQRkFLBD5y1UEIzNNHGOb3AKortW2Wk9qsZK4e7CNs/Lcua6ad01BE+rrKWKFjfWc7aI+Wf2S2vE1DNWH+GUzoKYDDdpxJd3nPDwTePRG197BTm4mhveu6usa+C3R+ixHcZCcyH7LIuLnOLnElx3kk7yfFRv7ULTrqjBaiAlJy9JDS4hrRlztwHNN/SNlbZrUxjwDUyetM7v7B8Fiej20+nXY1czAYaUAjPvPPDy4+SaQGEhm298EGqj8gpQhIBhQa4ifFqis6wjEmy9uDwGyBv8lQradJ1LsXKjq2tGJYiwnY7WnO8+B3eBWLW3jS5VIUmtSNX0bTiK/viP8AOgcPiCD900Qkrpyr9CvlFOdzRKA7wO76p1NORlIZy1Zv8hqn9JS3vULbOT1tBVytxkSRR5Z8T2fFZiq11cqrMdqtha47g5zXSO8h/dMFU1/1BR2ODM7tudw/DhYd7vsEGqUd647Z1JP8i4utLfayE114dJHGDudUO2N/JrOKo133i71d4rDUVbyexjB7LByC4FsVpqPf/BZvbBCEIhQ0+jmJkenQ5uNp8ri7x4LUpR6V1PJYnPhkjdLSvdlzRgOaeYW9pNY2SpYD6WIXH3ZmlpH0WPkU2KxvW9jMJrWi/wAqVVR6gtMhcG3KmOzx/EA7Mqxp5o54Wywva+N4y1zTkEJZpr0JtFDri2i4WCfDNqWD8WPAyRjjj4ZSk4HCfbmhzC1wyCMEc0oNUWGez3CXZie6ke7aika3cByPgn8K1LcGBtj8ooz3HHfyTisN5grLDT1lRPGwtjAmc9wAa4bjnl/dJzbZ+pvmvvBS1FVhtNTyzE8AxpcmsimNqSb1oHCTibzUGu4omuhsuJH9tQ4eq3wB4rAzzy1MpnqJXSyyby55yStBbtE3isIMsbaVh96U7x8BvWutOhbbQkPqtqsl/wDZuaPBo+qCrKKF9PbOtTn6L20WS43d4ZRQEtBw6U7mN+PavF4t7rXcZKN8nWOjAy4DA3hOyONkTGsja1rG7gGjACXfSJZqhtcLnDG58EjQ2TZGdhw7T3Fc05bnZp9IuVel0YpCAQeBUt9d2ywFzv0tGT5J8CQgq1o9OXesI6mhlAPvPGyPmrum6PblIAZ6mng7t7/shTvrj6y1GTKjStilvlwa0xn0OJw9IkGN3bs+J7uHHknBTxRwQMhhjbHHG0NYxowGgcAFw2K0QWWgbSU+XAHac93tPceJKslk33O2W/gZhHiiFz1X5Z/qQhDh6dPwzUv+NetDb/y/ghCav+1AonU3t8V7QhJsMBXzqPyX+ChCi9KfgntS/wDd3f1n91vNHf4EKELWyP2haPpp2+yF7CELKYxElCEKjo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152" y="1198992"/>
            <a:ext cx="70738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69162" y="1669543"/>
            <a:ext cx="1187928" cy="30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18" y="2547577"/>
            <a:ext cx="4713577" cy="222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7</a:t>
            </a:fld>
            <a:endParaRPr lang="en-US" sz="18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460375" y="4916922"/>
            <a:ext cx="8229600" cy="174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SWRL is a rule language that complements DL-based languages.</a:t>
            </a:r>
          </a:p>
          <a:p>
            <a:pPr lvl="1"/>
            <a:r>
              <a:rPr lang="en-US" sz="2100" dirty="0"/>
              <a:t>Reasoning problems involving data.</a:t>
            </a:r>
          </a:p>
          <a:p>
            <a:pPr marL="457200" lvl="1" indent="0">
              <a:buNone/>
            </a:pPr>
            <a:endParaRPr lang="en-US" sz="21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9350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 cap="all" dirty="0" smtClean="0"/>
              <a:t>Related Works: </a:t>
            </a:r>
            <a:r>
              <a:rPr lang="en-US" sz="2400" cap="all" dirty="0" err="1" smtClean="0">
                <a:solidFill>
                  <a:srgbClr val="96BD0D"/>
                </a:solidFill>
                <a:latin typeface="+mj-lt"/>
              </a:rPr>
              <a:t>Ifc</a:t>
            </a:r>
            <a:r>
              <a:rPr lang="en-US" sz="2400" cap="all" dirty="0" smtClean="0">
                <a:solidFill>
                  <a:srgbClr val="96BD0D"/>
                </a:solidFill>
                <a:latin typeface="+mj-lt"/>
              </a:rPr>
              <a:t> Ontology </a:t>
            </a:r>
            <a:endParaRPr lang="en-US" sz="2400" cap="all" dirty="0">
              <a:solidFill>
                <a:srgbClr val="96BD0D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553"/>
            <a:ext cx="4167188" cy="36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1345723"/>
            <a:ext cx="3900488" cy="37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3629026" y="2813922"/>
            <a:ext cx="1466848" cy="62793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IFC </a:t>
            </a:r>
            <a:r>
              <a:rPr lang="en-US" b="1" dirty="0" smtClean="0">
                <a:solidFill>
                  <a:schemeClr val="tx1"/>
                </a:solidFill>
              </a:rPr>
              <a:t>to OWL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8</a:t>
            </a:fld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83128" y="6396335"/>
            <a:ext cx="82652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 smtClean="0"/>
              <a:t>Beetz</a:t>
            </a:r>
            <a:r>
              <a:rPr lang="en-US" sz="1050" dirty="0"/>
              <a:t>, J., </a:t>
            </a:r>
            <a:r>
              <a:rPr lang="en-US" sz="1050" dirty="0" err="1"/>
              <a:t>Leeuwen</a:t>
            </a:r>
            <a:r>
              <a:rPr lang="en-US" sz="1050" dirty="0"/>
              <a:t>, J. V., &amp; </a:t>
            </a:r>
            <a:r>
              <a:rPr lang="en-US" sz="1050" dirty="0" err="1"/>
              <a:t>Vries</a:t>
            </a:r>
            <a:r>
              <a:rPr lang="en-US" sz="1050" dirty="0"/>
              <a:t>, B. (2009). </a:t>
            </a:r>
            <a:r>
              <a:rPr lang="en-US" sz="1050" dirty="0" err="1"/>
              <a:t>IfcOWL</a:t>
            </a:r>
            <a:r>
              <a:rPr lang="en-US" sz="1050" dirty="0"/>
              <a:t>: A case of </a:t>
            </a:r>
            <a:r>
              <a:rPr lang="en-US" sz="1050" dirty="0" smtClean="0"/>
              <a:t>transforming EXPRESS </a:t>
            </a:r>
            <a:r>
              <a:rPr lang="en-US" sz="1050" dirty="0"/>
              <a:t>schemas into ontologies. </a:t>
            </a:r>
            <a:r>
              <a:rPr lang="en-US" sz="1050" i="1" dirty="0"/>
              <a:t>Artificial Intelligence for </a:t>
            </a:r>
            <a:r>
              <a:rPr lang="en-US" sz="1050" i="1" dirty="0" smtClean="0"/>
              <a:t>Engineering Design</a:t>
            </a:r>
            <a:r>
              <a:rPr lang="en-US" sz="1050" i="1" dirty="0"/>
              <a:t>, Analysis and Manufacturing (AI EDAM) </a:t>
            </a:r>
            <a:r>
              <a:rPr lang="en-US" sz="1050" dirty="0"/>
              <a:t>, 89-101.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775" y="674338"/>
            <a:ext cx="8491970" cy="875657"/>
          </a:xfrm>
        </p:spPr>
        <p:txBody>
          <a:bodyPr/>
          <a:lstStyle/>
          <a:p>
            <a:pPr marL="0" indent="0"/>
            <a:r>
              <a:rPr lang="en-US" sz="2500" dirty="0" err="1" smtClean="0"/>
              <a:t>Beetz</a:t>
            </a:r>
            <a:r>
              <a:rPr lang="en-US" sz="2500" dirty="0" smtClean="0"/>
              <a:t> et al. </a:t>
            </a:r>
            <a:r>
              <a:rPr lang="en-US" sz="2500" dirty="0"/>
              <a:t>propose a </a:t>
            </a:r>
            <a:r>
              <a:rPr lang="en-US" sz="2500" dirty="0" smtClean="0"/>
              <a:t>semi-automatic conception of an IFC ontology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158849" y="5026664"/>
            <a:ext cx="8577511" cy="1285718"/>
            <a:chOff x="95002" y="5026664"/>
            <a:chExt cx="8577511" cy="1285718"/>
          </a:xfrm>
        </p:grpSpPr>
        <p:sp>
          <p:nvSpPr>
            <p:cNvPr id="9" name="Espace réservé du contenu 2"/>
            <p:cNvSpPr txBox="1">
              <a:spLocks/>
            </p:cNvSpPr>
            <p:nvPr/>
          </p:nvSpPr>
          <p:spPr bwMode="auto">
            <a:xfrm>
              <a:off x="442913" y="5026664"/>
              <a:ext cx="8229600" cy="1285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Courier New" pitchFamily="49" charset="0"/>
                <a:buChar char="o"/>
                <a:defRPr sz="320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500" dirty="0">
                <a:solidFill>
                  <a:schemeClr val="tx1"/>
                </a:solidFill>
              </a:endParaRP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Defined types are not well translated on OWL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Express LIST is translated as OWL List </a:t>
              </a:r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95002" y="5450776"/>
              <a:ext cx="819398" cy="808816"/>
              <a:chOff x="83127" y="5404567"/>
              <a:chExt cx="914400" cy="914400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54377" y="5510151"/>
                <a:ext cx="783772" cy="66501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Interdiction 4"/>
              <p:cNvSpPr/>
              <p:nvPr/>
            </p:nvSpPr>
            <p:spPr>
              <a:xfrm>
                <a:off x="83127" y="5404567"/>
                <a:ext cx="914400" cy="914400"/>
              </a:xfrm>
              <a:prstGeom prst="noSmoking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126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429" y="846241"/>
            <a:ext cx="8229600" cy="1297400"/>
          </a:xfrm>
        </p:spPr>
        <p:txBody>
          <a:bodyPr/>
          <a:lstStyle/>
          <a:p>
            <a:r>
              <a:rPr lang="en-US" sz="2500" dirty="0" err="1" smtClean="0"/>
              <a:t>Pauwels</a:t>
            </a:r>
            <a:r>
              <a:rPr lang="en-US" sz="2500" dirty="0" smtClean="0"/>
              <a:t> et al. deal </a:t>
            </a:r>
            <a:r>
              <a:rPr lang="en-US" sz="2500" dirty="0"/>
              <a:t>with the </a:t>
            </a:r>
            <a:r>
              <a:rPr lang="en-US" sz="2500" dirty="0" smtClean="0"/>
              <a:t>interoperability </a:t>
            </a:r>
            <a:r>
              <a:rPr lang="en-US" sz="2500" dirty="0"/>
              <a:t>of 3D information from IFC to </a:t>
            </a:r>
            <a:r>
              <a:rPr lang="en-US" sz="2500" dirty="0" smtClean="0"/>
              <a:t>X3D and SLT </a:t>
            </a:r>
          </a:p>
          <a:p>
            <a:pPr lvl="1"/>
            <a:r>
              <a:rPr lang="en-US" sz="2100" dirty="0" smtClean="0"/>
              <a:t>N3 Logic rules applied to </a:t>
            </a:r>
            <a:r>
              <a:rPr lang="en-US" sz="2100" dirty="0" err="1" smtClean="0"/>
              <a:t>IfcOWL</a:t>
            </a:r>
            <a:endParaRPr lang="fr-FR" sz="2100" dirty="0" smtClean="0"/>
          </a:p>
          <a:p>
            <a:pPr lvl="1">
              <a:buNone/>
            </a:pPr>
            <a:endParaRPr lang="fr-FR" sz="2100" dirty="0"/>
          </a:p>
          <a:p>
            <a:endParaRPr lang="en-US" sz="2500" dirty="0" smtClean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97FF-A266-482F-B9EC-11C2F3689453}" type="slidenum">
              <a:rPr lang="en-US" sz="1800" smtClean="0"/>
              <a:pPr>
                <a:defRPr/>
              </a:pPr>
              <a:t>9</a:t>
            </a:fld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95002" y="6330963"/>
            <a:ext cx="83631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Pauwels</a:t>
            </a:r>
            <a:r>
              <a:rPr lang="en-US" sz="1000" dirty="0"/>
              <a:t>, P., Van </a:t>
            </a:r>
            <a:r>
              <a:rPr lang="en-US" sz="1000" dirty="0" err="1"/>
              <a:t>Deursen</a:t>
            </a:r>
            <a:r>
              <a:rPr lang="en-US" sz="1000" dirty="0"/>
              <a:t>, D., De </a:t>
            </a:r>
            <a:r>
              <a:rPr lang="en-US" sz="1000" dirty="0" err="1"/>
              <a:t>Roo</a:t>
            </a:r>
            <a:r>
              <a:rPr lang="en-US" sz="1000" dirty="0"/>
              <a:t>, J., Van </a:t>
            </a:r>
            <a:r>
              <a:rPr lang="en-US" sz="1000" dirty="0" err="1"/>
              <a:t>Ackere</a:t>
            </a:r>
            <a:r>
              <a:rPr lang="en-US" sz="1000" dirty="0"/>
              <a:t>, T., De Meyer, R., Van de </a:t>
            </a:r>
            <a:r>
              <a:rPr lang="en-US" sz="1000" dirty="0" err="1"/>
              <a:t>Walle</a:t>
            </a:r>
            <a:r>
              <a:rPr lang="en-US" sz="1000" dirty="0"/>
              <a:t>, R. &amp; Van </a:t>
            </a:r>
            <a:r>
              <a:rPr lang="en-US" sz="1000" dirty="0" err="1"/>
              <a:t>Campenhout</a:t>
            </a:r>
            <a:r>
              <a:rPr lang="en-US" sz="1000" dirty="0"/>
              <a:t>, J.: Three-dimensional information exchange over the semantic web for the domain of architecture, engineering, and construction. Artificial Intelligence for Engineering Design, Analysis and Manufacturing, 25(4) 317-332 (2011). 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2446338" y="1588"/>
            <a:ext cx="6407150" cy="517525"/>
          </a:xfrm>
        </p:spPr>
        <p:txBody>
          <a:bodyPr/>
          <a:lstStyle/>
          <a:p>
            <a:pPr lvl="0"/>
            <a:r>
              <a:rPr lang="en-US" sz="2400" cap="all" dirty="0"/>
              <a:t>Related Works: </a:t>
            </a:r>
            <a:r>
              <a:rPr lang="en-US" sz="2400" cap="all" dirty="0" err="1">
                <a:solidFill>
                  <a:srgbClr val="96BD0D"/>
                </a:solidFill>
                <a:latin typeface="+mj-lt"/>
              </a:rPr>
              <a:t>Ifc</a:t>
            </a:r>
            <a:r>
              <a:rPr lang="en-US" sz="2400" cap="all" dirty="0">
                <a:solidFill>
                  <a:srgbClr val="96BD0D"/>
                </a:solidFill>
                <a:latin typeface="+mj-lt"/>
              </a:rPr>
              <a:t> Ontology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34" y="2274269"/>
            <a:ext cx="4783137" cy="27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02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C45020F8241948AE3010B0EF0F6CEB" ma:contentTypeVersion="0" ma:contentTypeDescription="Crée un document." ma:contentTypeScope="" ma:versionID="63b0b03271ee360f3fce722441a14f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e331b061e72866024fe28ebad680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2C6C70-E119-4156-8BD9-D0B9840ECB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DCB814-2F01-425F-B8FB-E912BBE586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D04325-50A2-47CA-89CB-D308DB031FB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4775</TotalTime>
  <Words>1063</Words>
  <Application>Microsoft Office PowerPoint</Application>
  <PresentationFormat>Affichage à l'écran (4:3)</PresentationFormat>
  <Paragraphs>194</Paragraphs>
  <Slides>22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Présentation PowerPoint</vt:lpstr>
      <vt:lpstr>Introduction</vt:lpstr>
      <vt:lpstr>Introduction</vt:lpstr>
      <vt:lpstr>Introduction</vt:lpstr>
      <vt:lpstr>Introduction</vt:lpstr>
      <vt:lpstr>Semantic Web</vt:lpstr>
      <vt:lpstr>Semantic Web</vt:lpstr>
      <vt:lpstr>Related Works: Ifc Ontology </vt:lpstr>
      <vt:lpstr>Related Works: Ifc Ontology </vt:lpstr>
      <vt:lpstr>Related Works: Ifc Ontology </vt:lpstr>
      <vt:lpstr>CONCEPTION OF IFC ontology</vt:lpstr>
      <vt:lpstr>CONCEPTION OF IFC ontology</vt:lpstr>
      <vt:lpstr>CONCEPTION OF IFC ontology</vt:lpstr>
      <vt:lpstr>CONCEPTION OF IFC ontology</vt:lpstr>
      <vt:lpstr>SWRL RULES TO handle IFC files</vt:lpstr>
      <vt:lpstr>SWRL RULES TO handle IFC files</vt:lpstr>
      <vt:lpstr>SWRL RULES TO handle IFC files</vt:lpstr>
      <vt:lpstr>SWRL RULES TO handle IFC files</vt:lpstr>
      <vt:lpstr>SWRL RULES TO handle IFC files</vt:lpstr>
      <vt:lpstr>SWRL RULES TO handle IFC files</vt:lpstr>
      <vt:lpstr>Conclusion</vt:lpstr>
      <vt:lpstr>Future Works</vt:lpstr>
    </vt:vector>
  </TitlesOfParts>
  <Company>Zhyl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 Ducarroz</dc:creator>
  <cp:lastModifiedBy>Tarcisio</cp:lastModifiedBy>
  <cp:revision>315</cp:revision>
  <cp:lastPrinted>2011-11-08T12:46:29Z</cp:lastPrinted>
  <dcterms:created xsi:type="dcterms:W3CDTF">2011-10-10T10:42:42Z</dcterms:created>
  <dcterms:modified xsi:type="dcterms:W3CDTF">2014-08-25T07:44:24Z</dcterms:modified>
</cp:coreProperties>
</file>