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257" r:id="rId4"/>
    <p:sldId id="265" r:id="rId5"/>
    <p:sldId id="267" r:id="rId6"/>
    <p:sldId id="266" r:id="rId7"/>
    <p:sldId id="268" r:id="rId8"/>
    <p:sldId id="259" r:id="rId9"/>
    <p:sldId id="285" r:id="rId10"/>
    <p:sldId id="288" r:id="rId11"/>
    <p:sldId id="289" r:id="rId12"/>
    <p:sldId id="292" r:id="rId13"/>
    <p:sldId id="293" r:id="rId14"/>
    <p:sldId id="291" r:id="rId15"/>
    <p:sldId id="294" r:id="rId16"/>
    <p:sldId id="262" r:id="rId17"/>
    <p:sldId id="286" r:id="rId18"/>
    <p:sldId id="260" r:id="rId19"/>
    <p:sldId id="282" r:id="rId20"/>
    <p:sldId id="283" r:id="rId21"/>
    <p:sldId id="284" r:id="rId22"/>
    <p:sldId id="281" r:id="rId23"/>
    <p:sldId id="269" r:id="rId24"/>
    <p:sldId id="264" r:id="rId25"/>
    <p:sldId id="271" r:id="rId26"/>
    <p:sldId id="270" r:id="rId27"/>
    <p:sldId id="277" r:id="rId28"/>
    <p:sldId id="287" r:id="rId29"/>
    <p:sldId id="258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Vojíř" initials="SV" lastIdx="1" clrIdx="0">
    <p:extLst>
      <p:ext uri="{19B8F6BF-5375-455C-9EA6-DF929625EA0E}">
        <p15:presenceInfo xmlns="" xmlns:p15="http://schemas.microsoft.com/office/powerpoint/2012/main" userId="46a33c563d9a20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2" autoAdjust="0"/>
    <p:restoredTop sz="94660"/>
  </p:normalViewPr>
  <p:slideViewPr>
    <p:cSldViewPr>
      <p:cViewPr varScale="1">
        <p:scale>
          <a:sx n="87" d="100"/>
          <a:sy n="87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879FB-7C2E-4D09-8EDC-2930BED103D6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2C65-4383-4347-9744-934270FF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Petal width 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82C65-4383-4347-9744-934270FF2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CLEF – </a:t>
            </a:r>
            <a:r>
              <a:rPr lang="en-US" dirty="0" err="1" smtClean="0"/>
              <a:t>NewsReel</a:t>
            </a:r>
            <a:r>
              <a:rPr lang="en-US" dirty="0" smtClean="0"/>
              <a:t> (21.000 instances), JRIP&gt;12h</a:t>
            </a:r>
            <a:r>
              <a:rPr lang="en-US" baseline="0" dirty="0" smtClean="0"/>
              <a:t> (many target class values)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82C65-4383-4347-9744-934270FF24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7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E63E-4FAE-4A99-825E-41F402ECE58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4C7C-5C83-4AE2-BAEC-85BE3E40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Learning Business Rules </a:t>
            </a:r>
            <a:br>
              <a:rPr lang="en-US" dirty="0" smtClean="0"/>
            </a:br>
            <a:r>
              <a:rPr lang="en-US" sz="2800" dirty="0" smtClean="0"/>
              <a:t>with Association Rule Classifiers</a:t>
            </a:r>
            <a:endParaRPr lang="en-US" sz="2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 err="1" smtClean="0"/>
              <a:t>Tomáš</a:t>
            </a:r>
            <a:r>
              <a:rPr lang="en-US" sz="2600" b="1" dirty="0" smtClean="0"/>
              <a:t> Kliegr</a:t>
            </a:r>
            <a:r>
              <a:rPr lang="en-US" sz="2600" b="1" baseline="30000" dirty="0" smtClean="0"/>
              <a:t>1,4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Jaroslav</a:t>
            </a:r>
            <a:r>
              <a:rPr lang="en-US" sz="2600" b="1" dirty="0" smtClean="0"/>
              <a:t> Kuchař</a:t>
            </a:r>
            <a:r>
              <a:rPr lang="en-US" sz="2600" b="1" baseline="30000" dirty="0" smtClean="0"/>
              <a:t>1,2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Davide</a:t>
            </a:r>
            <a:r>
              <a:rPr lang="en-US" sz="2600" b="1" dirty="0" smtClean="0"/>
              <a:t> Sottara</a:t>
            </a:r>
            <a:r>
              <a:rPr lang="en-US" sz="2600" b="1" baseline="30000" dirty="0"/>
              <a:t>3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Stanislav</a:t>
            </a:r>
            <a:r>
              <a:rPr lang="en-US" sz="2600" b="1" dirty="0" smtClean="0"/>
              <a:t> Vojíř</a:t>
            </a:r>
            <a:r>
              <a:rPr lang="en-US" sz="2600" b="1" baseline="30000" dirty="0" smtClean="0"/>
              <a:t>1</a:t>
            </a:r>
          </a:p>
          <a:p>
            <a:pPr algn="l"/>
            <a:endParaRPr lang="en-US" sz="2400" baseline="30000" dirty="0" smtClean="0"/>
          </a:p>
          <a:p>
            <a:pPr algn="l"/>
            <a:endParaRPr lang="en-US" sz="2400" baseline="30000" dirty="0"/>
          </a:p>
          <a:p>
            <a:pPr algn="l"/>
            <a:r>
              <a:rPr lang="en-US" sz="2400" baseline="30000" dirty="0" smtClean="0"/>
              <a:t>1</a:t>
            </a:r>
            <a:r>
              <a:rPr lang="en-US" sz="2400" dirty="0" smtClean="0"/>
              <a:t> Dep. of Inf. And </a:t>
            </a:r>
            <a:r>
              <a:rPr lang="en-US" sz="2400" dirty="0" err="1" smtClean="0"/>
              <a:t>Knowl</a:t>
            </a:r>
            <a:r>
              <a:rPr lang="en-US" sz="2400" dirty="0" smtClean="0"/>
              <a:t>. Eng.,  University of Economics,  Prague</a:t>
            </a:r>
            <a:endParaRPr lang="en-US" sz="2400" baseline="30000" dirty="0" smtClean="0"/>
          </a:p>
          <a:p>
            <a:pPr algn="l"/>
            <a:r>
              <a:rPr lang="en-US" sz="2400" baseline="30000" dirty="0" smtClean="0"/>
              <a:t>2</a:t>
            </a:r>
            <a:r>
              <a:rPr lang="en-US" sz="2400" dirty="0" smtClean="0"/>
              <a:t> Web Engineering Group, Czech Technical University</a:t>
            </a:r>
          </a:p>
          <a:p>
            <a:pPr algn="l"/>
            <a:r>
              <a:rPr lang="en-US" sz="2400" baseline="30000" dirty="0"/>
              <a:t>3</a:t>
            </a:r>
            <a:r>
              <a:rPr lang="en-US" sz="2400" dirty="0"/>
              <a:t> Biomedical Informatics Department, Arizona State </a:t>
            </a:r>
            <a:r>
              <a:rPr lang="en-US" sz="2400" dirty="0" smtClean="0"/>
              <a:t>University</a:t>
            </a:r>
          </a:p>
          <a:p>
            <a:pPr algn="l"/>
            <a:r>
              <a:rPr lang="en-US" sz="2400" baseline="30000" dirty="0" smtClean="0"/>
              <a:t>4</a:t>
            </a:r>
            <a:r>
              <a:rPr lang="en-US" sz="2400" dirty="0"/>
              <a:t> Multimedia and Vision Research Group, Queen Mary, University of London</a:t>
            </a:r>
          </a:p>
          <a:p>
            <a:pPr algn="l"/>
            <a:endParaRPr lang="en-US" sz="2400" dirty="0"/>
          </a:p>
          <a:p>
            <a:pPr algn="l"/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970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brCBA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Obdélník 4"/>
          <p:cNvSpPr/>
          <p:nvPr/>
        </p:nvSpPr>
        <p:spPr>
          <a:xfrm>
            <a:off x="5518447" y="19812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Expressive rule </a:t>
            </a:r>
            <a:r>
              <a:rPr lang="en-US" dirty="0" smtClean="0">
                <a:solidFill>
                  <a:srgbClr val="FF000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Ability to control rule quality</a:t>
            </a:r>
          </a:p>
        </p:txBody>
      </p:sp>
      <p:sp>
        <p:nvSpPr>
          <p:cNvPr id="9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061247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CBA has three rule pruning steps</a:t>
            </a:r>
          </a:p>
          <a:p>
            <a:pPr lvl="1"/>
            <a:r>
              <a:rPr lang="en-US" sz="2000" dirty="0" smtClean="0"/>
              <a:t>Difficult to track why a specific rule was removed</a:t>
            </a:r>
          </a:p>
          <a:p>
            <a:r>
              <a:rPr lang="en-US" sz="2000" dirty="0" smtClean="0"/>
              <a:t>CBA learns conjunctive rules</a:t>
            </a:r>
          </a:p>
        </p:txBody>
      </p:sp>
    </p:spTree>
    <p:extLst>
      <p:ext uri="{BB962C8B-B14F-4D97-AF65-F5344CB8AC3E}">
        <p14:creationId xmlns:p14="http://schemas.microsoft.com/office/powerpoint/2010/main" val="9140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061247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CBA has three rule pruning steps</a:t>
            </a:r>
          </a:p>
          <a:p>
            <a:pPr lvl="1"/>
            <a:r>
              <a:rPr lang="en-US" dirty="0" smtClean="0"/>
              <a:t>Difficult to track why a specific rule was removed</a:t>
            </a:r>
          </a:p>
          <a:p>
            <a:r>
              <a:rPr lang="en-US" dirty="0" smtClean="0"/>
              <a:t>CBA learns conjunctive rules</a:t>
            </a:r>
          </a:p>
          <a:p>
            <a:r>
              <a:rPr lang="en-US" dirty="0" smtClean="0"/>
              <a:t>CBA </a:t>
            </a:r>
            <a:r>
              <a:rPr lang="en-US" dirty="0" smtClean="0"/>
              <a:t>is a complete classifier</a:t>
            </a:r>
          </a:p>
          <a:p>
            <a:pPr lvl="1"/>
            <a:r>
              <a:rPr lang="en-US" dirty="0" smtClean="0"/>
              <a:t>Adds unnecessary complexity when data is not separable</a:t>
            </a:r>
          </a:p>
          <a:p>
            <a:pPr lvl="1"/>
            <a:r>
              <a:rPr lang="en-US" dirty="0" smtClean="0"/>
              <a:t>The default rule </a:t>
            </a:r>
            <a:r>
              <a:rPr lang="en-US" dirty="0" smtClean="0"/>
              <a:t>pruning step may </a:t>
            </a:r>
            <a:r>
              <a:rPr lang="en-US" dirty="0" smtClean="0"/>
              <a:t>deteriorate overall rule set accuracy far below the preset confidence threshold</a:t>
            </a:r>
          </a:p>
          <a:p>
            <a:r>
              <a:rPr lang="en-US" dirty="0" smtClean="0"/>
              <a:t>The default rule forces all objects into one of the target classes, which is undesirable in  many business rule use cases</a:t>
            </a:r>
            <a:endParaRPr lang="en-US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brCBA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Obdélník 4"/>
          <p:cNvSpPr/>
          <p:nvPr/>
        </p:nvSpPr>
        <p:spPr>
          <a:xfrm>
            <a:off x="5518447" y="19812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Expressive rule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Ability to control rule quality</a:t>
            </a:r>
          </a:p>
        </p:txBody>
      </p:sp>
    </p:spTree>
    <p:extLst>
      <p:ext uri="{BB962C8B-B14F-4D97-AF65-F5344CB8AC3E}">
        <p14:creationId xmlns:p14="http://schemas.microsoft.com/office/powerpoint/2010/main" val="9140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287258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brCBA</a:t>
            </a:r>
            <a:r>
              <a:rPr lang="en-US" sz="2000" dirty="0" smtClean="0"/>
              <a:t> is a simplification of </a:t>
            </a:r>
            <a:r>
              <a:rPr lang="en-US" sz="2000" dirty="0" smtClean="0"/>
              <a:t>CBA, </a:t>
            </a:r>
            <a:r>
              <a:rPr lang="en-US" sz="2000" dirty="0" smtClean="0"/>
              <a:t>so that the algorithm can be quickly built on top of standard </a:t>
            </a:r>
            <a:r>
              <a:rPr lang="en-US" sz="2000" dirty="0" smtClean="0"/>
              <a:t>association rule learning implementation </a:t>
            </a:r>
            <a:r>
              <a:rPr lang="en-US" sz="2000" dirty="0" smtClean="0"/>
              <a:t>(e.g. Christian </a:t>
            </a:r>
            <a:r>
              <a:rPr lang="en-US" sz="2000" dirty="0" err="1" smtClean="0"/>
              <a:t>Borgelt’s</a:t>
            </a:r>
            <a:r>
              <a:rPr lang="en-US" sz="2000" dirty="0" smtClean="0"/>
              <a:t> </a:t>
            </a:r>
            <a:r>
              <a:rPr lang="en-US" sz="2000" dirty="0" err="1" smtClean="0"/>
              <a:t>arules</a:t>
            </a:r>
            <a:r>
              <a:rPr lang="en-US" sz="2000" dirty="0" smtClean="0"/>
              <a:t> package in R</a:t>
            </a:r>
            <a:r>
              <a:rPr lang="en-US" sz="2000" dirty="0" smtClean="0"/>
              <a:t>).</a:t>
            </a:r>
            <a:endParaRPr lang="en-US" sz="16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brCBA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521905" y="2133600"/>
            <a:ext cx="5193095" cy="2123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Rule learning (</a:t>
            </a:r>
            <a:r>
              <a:rPr lang="en-US" sz="2000" dirty="0" err="1" smtClean="0"/>
              <a:t>brCBA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Learn association rules (constrained to contain the class attribute in consequent</a:t>
            </a:r>
            <a:r>
              <a:rPr lang="en-US" sz="1600" dirty="0" smtClean="0"/>
              <a:t>) with GUHA method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Perform data coverage pruning</a:t>
            </a:r>
          </a:p>
          <a:p>
            <a:endParaRPr lang="en-US" sz="2000" dirty="0" smtClean="0"/>
          </a:p>
          <a:p>
            <a:r>
              <a:rPr lang="en-US" sz="2000" dirty="0" smtClean="0"/>
              <a:t>Classification </a:t>
            </a:r>
            <a:r>
              <a:rPr lang="en-US" sz="2000" dirty="0" smtClean="0"/>
              <a:t>(same as in CBA </a:t>
            </a:r>
            <a:r>
              <a:rPr lang="en-US" sz="2000" dirty="0" smtClean="0"/>
              <a:t>algorithm)</a:t>
            </a:r>
          </a:p>
          <a:p>
            <a:pPr lvl="1"/>
            <a:r>
              <a:rPr lang="en-US" sz="1600" dirty="0" smtClean="0"/>
              <a:t>A standard BRMS rule engine can be used to apply the model (rule set) on data</a:t>
            </a:r>
          </a:p>
        </p:txBody>
      </p:sp>
      <p:sp>
        <p:nvSpPr>
          <p:cNvPr id="8" name="Obdélník 7"/>
          <p:cNvSpPr/>
          <p:nvPr/>
        </p:nvSpPr>
        <p:spPr>
          <a:xfrm>
            <a:off x="5943600" y="19812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Expressive rule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Ability to control rule quality</a:t>
            </a:r>
          </a:p>
        </p:txBody>
      </p:sp>
    </p:spTree>
    <p:extLst>
      <p:ext uri="{BB962C8B-B14F-4D97-AF65-F5344CB8AC3E}">
        <p14:creationId xmlns:p14="http://schemas.microsoft.com/office/powerpoint/2010/main" val="11799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287258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brCBA</a:t>
            </a:r>
            <a:r>
              <a:rPr lang="en-US" sz="2000" dirty="0" smtClean="0"/>
              <a:t> is a simplification of </a:t>
            </a:r>
            <a:r>
              <a:rPr lang="en-US" sz="2000" dirty="0" smtClean="0"/>
              <a:t>CBA, </a:t>
            </a:r>
            <a:r>
              <a:rPr lang="en-US" sz="2000" dirty="0" smtClean="0"/>
              <a:t>so that the algorithm can be quickly built on top of standard </a:t>
            </a:r>
            <a:r>
              <a:rPr lang="en-US" sz="2000" dirty="0" smtClean="0"/>
              <a:t>association rule learning implementation </a:t>
            </a:r>
            <a:r>
              <a:rPr lang="en-US" sz="2000" dirty="0" smtClean="0"/>
              <a:t>(e.g. Christian </a:t>
            </a:r>
            <a:r>
              <a:rPr lang="en-US" sz="2000" dirty="0" err="1" smtClean="0"/>
              <a:t>Borgelt’s</a:t>
            </a:r>
            <a:r>
              <a:rPr lang="en-US" sz="2000" dirty="0" smtClean="0"/>
              <a:t> </a:t>
            </a:r>
            <a:r>
              <a:rPr lang="en-US" sz="2000" dirty="0" err="1" smtClean="0"/>
              <a:t>arules</a:t>
            </a:r>
            <a:r>
              <a:rPr lang="en-US" sz="2000" dirty="0" smtClean="0"/>
              <a:t> package in R)</a:t>
            </a:r>
            <a:endParaRPr lang="en-US" sz="16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brCBA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521905" y="2133600"/>
            <a:ext cx="5193095" cy="2123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Rule learning (</a:t>
            </a:r>
            <a:r>
              <a:rPr lang="en-US" sz="2000" dirty="0" err="1" smtClean="0"/>
              <a:t>brCBA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Learn association rules (constrained to contain the class attribute in consequent</a:t>
            </a:r>
            <a:r>
              <a:rPr lang="en-US" sz="1600" dirty="0" smtClean="0"/>
              <a:t>) with GUHA method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Perform data coverage pruning</a:t>
            </a:r>
          </a:p>
          <a:p>
            <a:endParaRPr lang="en-US" sz="2000" dirty="0" smtClean="0"/>
          </a:p>
          <a:p>
            <a:r>
              <a:rPr lang="en-US" sz="2000" dirty="0" smtClean="0"/>
              <a:t>Classification </a:t>
            </a:r>
            <a:r>
              <a:rPr lang="en-US" sz="2000" dirty="0" smtClean="0"/>
              <a:t>(same as in CBA </a:t>
            </a:r>
            <a:r>
              <a:rPr lang="en-US" sz="2000" dirty="0" smtClean="0"/>
              <a:t>algorithm)</a:t>
            </a:r>
          </a:p>
          <a:p>
            <a:pPr lvl="1"/>
            <a:r>
              <a:rPr lang="en-US" sz="1600" dirty="0" smtClean="0"/>
              <a:t>A standard BRMS rule engine can be used to apply the model (rule set) on data</a:t>
            </a:r>
          </a:p>
        </p:txBody>
      </p:sp>
      <p:sp>
        <p:nvSpPr>
          <p:cNvPr id="6" name="Obdélník 5"/>
          <p:cNvSpPr/>
          <p:nvPr/>
        </p:nvSpPr>
        <p:spPr>
          <a:xfrm>
            <a:off x="298289" y="4702076"/>
            <a:ext cx="8878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</a:t>
            </a:r>
            <a:r>
              <a:rPr lang="en-US" dirty="0" smtClean="0"/>
              <a:t>e data coverage pruning makes it simple to understand for business analyst why a specific rule output in the association rule learning was removed. No other pruning is performed.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délník 6"/>
          <p:cNvSpPr/>
          <p:nvPr/>
        </p:nvSpPr>
        <p:spPr>
          <a:xfrm>
            <a:off x="5954486" y="18288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Expressive rule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Ability to control rule quality</a:t>
            </a:r>
          </a:p>
        </p:txBody>
      </p:sp>
    </p:spTree>
    <p:extLst>
      <p:ext uri="{BB962C8B-B14F-4D97-AF65-F5344CB8AC3E}">
        <p14:creationId xmlns:p14="http://schemas.microsoft.com/office/powerpoint/2010/main" val="11799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287258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brCBA</a:t>
            </a:r>
            <a:r>
              <a:rPr lang="en-US" sz="2000" dirty="0" smtClean="0"/>
              <a:t> is a simplification of </a:t>
            </a:r>
            <a:r>
              <a:rPr lang="en-US" sz="2000" dirty="0" smtClean="0"/>
              <a:t>CBA, </a:t>
            </a:r>
            <a:r>
              <a:rPr lang="en-US" sz="2000" dirty="0" smtClean="0"/>
              <a:t>so that the algorithm can be quickly built on top of standard </a:t>
            </a:r>
            <a:r>
              <a:rPr lang="en-US" sz="2000" dirty="0" smtClean="0"/>
              <a:t>association rule learning implementation </a:t>
            </a:r>
            <a:r>
              <a:rPr lang="en-US" sz="2000" dirty="0" smtClean="0"/>
              <a:t>(e.g. Christian </a:t>
            </a:r>
            <a:r>
              <a:rPr lang="en-US" sz="2000" dirty="0" err="1" smtClean="0"/>
              <a:t>Borgelt’s</a:t>
            </a:r>
            <a:r>
              <a:rPr lang="en-US" sz="2000" dirty="0" smtClean="0"/>
              <a:t> </a:t>
            </a:r>
            <a:r>
              <a:rPr lang="en-US" sz="2000" dirty="0" err="1" smtClean="0"/>
              <a:t>arules</a:t>
            </a:r>
            <a:r>
              <a:rPr lang="en-US" sz="2000" dirty="0" smtClean="0"/>
              <a:t> package in R)</a:t>
            </a:r>
            <a:endParaRPr lang="en-US" sz="16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brCBA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521905" y="2133600"/>
            <a:ext cx="5193095" cy="2123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Rule learning (</a:t>
            </a:r>
            <a:r>
              <a:rPr lang="en-US" sz="2000" dirty="0" err="1" smtClean="0"/>
              <a:t>brCBA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Learn association rules (constrained to contain the class attribute in consequent</a:t>
            </a:r>
            <a:r>
              <a:rPr lang="en-US" sz="1600" dirty="0" smtClean="0"/>
              <a:t>) with GUHA Method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Perform data coverage pruning</a:t>
            </a:r>
          </a:p>
          <a:p>
            <a:endParaRPr lang="en-US" sz="2000" dirty="0" smtClean="0"/>
          </a:p>
          <a:p>
            <a:r>
              <a:rPr lang="en-US" sz="2000" dirty="0" smtClean="0"/>
              <a:t>Classification </a:t>
            </a:r>
            <a:r>
              <a:rPr lang="en-US" sz="2000" dirty="0" smtClean="0"/>
              <a:t>(same as in CBA </a:t>
            </a:r>
            <a:r>
              <a:rPr lang="en-US" sz="2000" dirty="0" smtClean="0"/>
              <a:t>algorithm)</a:t>
            </a:r>
          </a:p>
          <a:p>
            <a:pPr lvl="1"/>
            <a:r>
              <a:rPr lang="en-US" sz="1600" dirty="0" smtClean="0"/>
              <a:t>A standard BRMS rule engine can be used to apply the model (rule set) on data</a:t>
            </a:r>
          </a:p>
        </p:txBody>
      </p:sp>
      <p:sp>
        <p:nvSpPr>
          <p:cNvPr id="6" name="Obdélník 5"/>
          <p:cNvSpPr/>
          <p:nvPr/>
        </p:nvSpPr>
        <p:spPr>
          <a:xfrm>
            <a:off x="298289" y="4702076"/>
            <a:ext cx="8878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</a:t>
            </a:r>
            <a:r>
              <a:rPr lang="en-US" dirty="0" smtClean="0"/>
              <a:t>e data coverage pruning makes it simple to understand for business analyst why a specific rule output in the association rule learning was removed. No other pruning is performed.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absence of default rule pruning ensures that all rules matching the specified quality measures (</a:t>
            </a:r>
            <a:r>
              <a:rPr lang="en-US" dirty="0" err="1" smtClean="0"/>
              <a:t>minSupp</a:t>
            </a:r>
            <a:r>
              <a:rPr lang="en-US" dirty="0" smtClean="0"/>
              <a:t> and </a:t>
            </a:r>
            <a:r>
              <a:rPr lang="en-US" dirty="0" err="1" smtClean="0"/>
              <a:t>minConf</a:t>
            </a:r>
            <a:r>
              <a:rPr lang="en-US" dirty="0" smtClean="0"/>
              <a:t>) are on the output, and no default rule of possibly lower quality is introduced by the algorithm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délník 6"/>
          <p:cNvSpPr/>
          <p:nvPr/>
        </p:nvSpPr>
        <p:spPr>
          <a:xfrm>
            <a:off x="5954486" y="18288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Expressive rule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Ability to control rule quality</a:t>
            </a:r>
          </a:p>
        </p:txBody>
      </p:sp>
    </p:spTree>
    <p:extLst>
      <p:ext uri="{BB962C8B-B14F-4D97-AF65-F5344CB8AC3E}">
        <p14:creationId xmlns:p14="http://schemas.microsoft.com/office/powerpoint/2010/main" val="16222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287258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brCBA</a:t>
            </a:r>
            <a:r>
              <a:rPr lang="en-US" sz="2000" dirty="0" smtClean="0"/>
              <a:t> is a simplification of </a:t>
            </a:r>
            <a:r>
              <a:rPr lang="en-US" sz="2000" dirty="0" smtClean="0"/>
              <a:t>CBA, </a:t>
            </a:r>
            <a:r>
              <a:rPr lang="en-US" sz="2000" dirty="0" smtClean="0"/>
              <a:t>so that the algorithm can be quickly built on top of standard </a:t>
            </a:r>
            <a:r>
              <a:rPr lang="en-US" sz="2000" dirty="0" smtClean="0"/>
              <a:t>association rule learning implementation </a:t>
            </a:r>
            <a:r>
              <a:rPr lang="en-US" sz="2000" dirty="0" smtClean="0"/>
              <a:t>(e.g. Christian </a:t>
            </a:r>
            <a:r>
              <a:rPr lang="en-US" sz="2000" dirty="0" err="1" smtClean="0"/>
              <a:t>Borgelt’s</a:t>
            </a:r>
            <a:r>
              <a:rPr lang="en-US" sz="2000" dirty="0" smtClean="0"/>
              <a:t> </a:t>
            </a:r>
            <a:r>
              <a:rPr lang="en-US" sz="2000" dirty="0" err="1" smtClean="0"/>
              <a:t>arules</a:t>
            </a:r>
            <a:r>
              <a:rPr lang="en-US" sz="2000" dirty="0" smtClean="0"/>
              <a:t> package in R)</a:t>
            </a:r>
            <a:endParaRPr lang="en-US" sz="16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brCBA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521905" y="2133600"/>
            <a:ext cx="5193095" cy="2123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Rule learning (</a:t>
            </a:r>
            <a:r>
              <a:rPr lang="en-US" sz="2000" dirty="0" err="1" smtClean="0"/>
              <a:t>brCBA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Learn association rules (constrained to contain the class attribute in consequent</a:t>
            </a:r>
            <a:r>
              <a:rPr lang="en-US" sz="1600" dirty="0" smtClean="0"/>
              <a:t>) with GUHA Method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Perform data coverage pruning</a:t>
            </a:r>
          </a:p>
          <a:p>
            <a:endParaRPr lang="en-US" sz="2000" dirty="0" smtClean="0"/>
          </a:p>
          <a:p>
            <a:r>
              <a:rPr lang="en-US" sz="2000" dirty="0" smtClean="0"/>
              <a:t>Classification </a:t>
            </a:r>
            <a:r>
              <a:rPr lang="en-US" sz="2000" dirty="0" smtClean="0"/>
              <a:t>(same as in CBA </a:t>
            </a:r>
            <a:r>
              <a:rPr lang="en-US" sz="2000" dirty="0" smtClean="0"/>
              <a:t>algorithm)</a:t>
            </a:r>
          </a:p>
          <a:p>
            <a:pPr lvl="1"/>
            <a:r>
              <a:rPr lang="en-US" sz="1600" dirty="0" smtClean="0"/>
              <a:t>A standard BRMS rule engine can be used to apply the model (rule set) on data</a:t>
            </a:r>
          </a:p>
        </p:txBody>
      </p:sp>
      <p:sp>
        <p:nvSpPr>
          <p:cNvPr id="6" name="Obdélník 5"/>
          <p:cNvSpPr/>
          <p:nvPr/>
        </p:nvSpPr>
        <p:spPr>
          <a:xfrm>
            <a:off x="298289" y="4702076"/>
            <a:ext cx="8878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</a:t>
            </a:r>
            <a:r>
              <a:rPr lang="en-US" dirty="0" smtClean="0"/>
              <a:t>e data coverage pruning makes it simple to understand for business analyst why a specific rule output in the association rule learning was removed. No other pruning is performed.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absence of default rule pruning ensures that all rules matching the specified quality measures (</a:t>
            </a:r>
            <a:r>
              <a:rPr lang="en-US" dirty="0" err="1" smtClean="0"/>
              <a:t>minSupp</a:t>
            </a:r>
            <a:r>
              <a:rPr lang="en-US" dirty="0" smtClean="0"/>
              <a:t> and </a:t>
            </a:r>
            <a:r>
              <a:rPr lang="en-US" dirty="0" err="1" smtClean="0"/>
              <a:t>minConf</a:t>
            </a:r>
            <a:r>
              <a:rPr lang="en-US" dirty="0" smtClean="0"/>
              <a:t>) are on the output, and no default rule of possibly lower quality is introduced by the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GUHA method learns rich association rules with disjunctions and negations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délník 6"/>
          <p:cNvSpPr/>
          <p:nvPr/>
        </p:nvSpPr>
        <p:spPr>
          <a:xfrm>
            <a:off x="5954486" y="18288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Expressive rule </a:t>
            </a:r>
            <a:r>
              <a:rPr lang="en-US" dirty="0" smtClean="0">
                <a:solidFill>
                  <a:srgbClr val="00B05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Ability to control rule quality</a:t>
            </a:r>
          </a:p>
        </p:txBody>
      </p:sp>
    </p:spTree>
    <p:extLst>
      <p:ext uri="{BB962C8B-B14F-4D97-AF65-F5344CB8AC3E}">
        <p14:creationId xmlns:p14="http://schemas.microsoft.com/office/powerpoint/2010/main" val="1505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838200"/>
            <a:ext cx="60960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 coverage pruning is the most commonly used pruning technique in CBA-derived algorithms</a:t>
            </a:r>
            <a:endParaRPr lang="en-US" sz="18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Rule Pruning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2404929" y="3429000"/>
            <a:ext cx="3048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délník 7"/>
          <p:cNvSpPr/>
          <p:nvPr/>
        </p:nvSpPr>
        <p:spPr>
          <a:xfrm>
            <a:off x="2404929" y="3657600"/>
            <a:ext cx="2852871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7" y="1524000"/>
            <a:ext cx="744696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3831364" y="2590800"/>
            <a:ext cx="3200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délník 9"/>
          <p:cNvSpPr/>
          <p:nvPr/>
        </p:nvSpPr>
        <p:spPr>
          <a:xfrm>
            <a:off x="6781800" y="2258786"/>
            <a:ext cx="2271045" cy="1409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Rule ranking criteria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Confidence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length (shorter is better)</a:t>
            </a:r>
          </a:p>
        </p:txBody>
      </p:sp>
    </p:spTree>
    <p:extLst>
      <p:ext uri="{BB962C8B-B14F-4D97-AF65-F5344CB8AC3E}">
        <p14:creationId xmlns:p14="http://schemas.microsoft.com/office/powerpoint/2010/main" val="37435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/>
            <a:r>
              <a:rPr lang="en-US" dirty="0" smtClean="0"/>
              <a:t>Evaluate impact of pruning</a:t>
            </a:r>
          </a:p>
          <a:p>
            <a:pPr marL="685800" lvl="1"/>
            <a:r>
              <a:rPr lang="en-US" dirty="0" smtClean="0"/>
              <a:t>No pruning (use </a:t>
            </a:r>
            <a:r>
              <a:rPr lang="en-US" dirty="0" err="1" smtClean="0"/>
              <a:t>apriori</a:t>
            </a:r>
            <a:r>
              <a:rPr lang="en-US" dirty="0" smtClean="0"/>
              <a:t> output directly for classification)</a:t>
            </a:r>
          </a:p>
          <a:p>
            <a:pPr marL="685800" lvl="1"/>
            <a:r>
              <a:rPr lang="en-US" dirty="0" err="1" smtClean="0"/>
              <a:t>brCBA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apriori</a:t>
            </a:r>
            <a:r>
              <a:rPr lang="en-US" dirty="0" smtClean="0"/>
              <a:t>, then data coverage pruning)</a:t>
            </a:r>
          </a:p>
          <a:p>
            <a:pPr marL="685800" lvl="1"/>
            <a:r>
              <a:rPr lang="en-US" dirty="0" smtClean="0"/>
              <a:t>Original CBA (data coverage, pessimistic and default rule pruning)</a:t>
            </a:r>
          </a:p>
          <a:p>
            <a:r>
              <a:rPr lang="en-US" dirty="0"/>
              <a:t>Evaluate the impact and sensitivity to:</a:t>
            </a:r>
          </a:p>
          <a:p>
            <a:pPr marL="685800" lvl="1"/>
            <a:r>
              <a:rPr lang="en-US" dirty="0" err="1"/>
              <a:t>minSupport</a:t>
            </a:r>
            <a:r>
              <a:rPr lang="en-US" dirty="0"/>
              <a:t> </a:t>
            </a:r>
            <a:r>
              <a:rPr lang="en-US" dirty="0" smtClean="0"/>
              <a:t>threshold</a:t>
            </a:r>
            <a:endParaRPr lang="en-US" dirty="0"/>
          </a:p>
          <a:p>
            <a:pPr marL="685800" lvl="1"/>
            <a:r>
              <a:rPr lang="en-US" dirty="0" err="1"/>
              <a:t>minConfidence</a:t>
            </a:r>
            <a:r>
              <a:rPr lang="en-US" dirty="0"/>
              <a:t> </a:t>
            </a:r>
            <a:r>
              <a:rPr lang="en-US" dirty="0" smtClean="0"/>
              <a:t>threshold</a:t>
            </a:r>
          </a:p>
          <a:p>
            <a:pPr marL="285750"/>
            <a:r>
              <a:rPr lang="en-US" dirty="0" smtClean="0"/>
              <a:t>Evaluate the impact of added rule language expressivity </a:t>
            </a:r>
          </a:p>
          <a:p>
            <a:pPr marL="685800" lvl="1"/>
            <a:r>
              <a:rPr lang="en-US" dirty="0" smtClean="0"/>
              <a:t>negations</a:t>
            </a:r>
          </a:p>
          <a:p>
            <a:pPr marL="685800" lvl="1"/>
            <a:r>
              <a:rPr lang="en-US" dirty="0" smtClean="0"/>
              <a:t>disjunctions in rule body</a:t>
            </a:r>
            <a:endParaRPr lang="en-US" dirty="0"/>
          </a:p>
          <a:p>
            <a:pPr marL="685800" lvl="1"/>
            <a:endParaRPr lang="en-US" dirty="0" smtClean="0"/>
          </a:p>
          <a:p>
            <a:pPr marL="685800" lvl="1"/>
            <a:endParaRPr lang="en-US" dirty="0"/>
          </a:p>
          <a:p>
            <a:endParaRPr lang="en-US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 objectives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95400"/>
            <a:ext cx="61722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Datasets</a:t>
            </a:r>
          </a:p>
          <a:p>
            <a:r>
              <a:rPr lang="en-US" sz="1800" dirty="0" smtClean="0"/>
              <a:t>UCI: Iris, Glass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Preprocessing</a:t>
            </a:r>
          </a:p>
          <a:p>
            <a:r>
              <a:rPr lang="en-US" sz="1800" dirty="0" smtClean="0"/>
              <a:t>Numerical attributes were discretized with equidistant binning with custom merging of bins with small support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Rule learning</a:t>
            </a:r>
          </a:p>
          <a:p>
            <a:r>
              <a:rPr lang="en-US" sz="1800" dirty="0" err="1" smtClean="0"/>
              <a:t>LISp</a:t>
            </a:r>
            <a:r>
              <a:rPr lang="en-US" sz="1800" dirty="0" smtClean="0"/>
              <a:t>-Miner implementation, </a:t>
            </a:r>
            <a:r>
              <a:rPr lang="en-US" sz="1800" dirty="0" err="1" smtClean="0"/>
              <a:t>apriori</a:t>
            </a:r>
            <a:r>
              <a:rPr lang="en-US" sz="1800" dirty="0" smtClean="0"/>
              <a:t>-like setup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Pruning</a:t>
            </a:r>
          </a:p>
          <a:p>
            <a:r>
              <a:rPr lang="en-US" sz="1800" dirty="0" smtClean="0"/>
              <a:t>Data coverage pruning on/off</a:t>
            </a:r>
          </a:p>
          <a:p>
            <a:endParaRPr lang="en-US" sz="18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6096000" y="990600"/>
            <a:ext cx="26670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Experiment objectives</a:t>
            </a:r>
          </a:p>
          <a:p>
            <a:endParaRPr lang="en-US" u="sng" dirty="0" smtClean="0"/>
          </a:p>
          <a:p>
            <a:r>
              <a:rPr lang="en-US" dirty="0" smtClean="0"/>
              <a:t>1) Compare results with other classifiers</a:t>
            </a:r>
          </a:p>
          <a:p>
            <a:r>
              <a:rPr lang="en-US" dirty="0" smtClean="0"/>
              <a:t>2) Determine impact of: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minSupport</a:t>
            </a:r>
            <a:r>
              <a:rPr lang="en-US" dirty="0" smtClean="0"/>
              <a:t> </a:t>
            </a:r>
            <a:r>
              <a:rPr lang="en-US" dirty="0" err="1" smtClean="0"/>
              <a:t>thr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minConfidence</a:t>
            </a:r>
            <a:r>
              <a:rPr lang="en-US" dirty="0" smtClean="0"/>
              <a:t> </a:t>
            </a:r>
            <a:r>
              <a:rPr lang="en-US" dirty="0" err="1" smtClean="0"/>
              <a:t>thr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runing</a:t>
            </a:r>
            <a:endParaRPr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30401"/>
              </p:ext>
            </p:extLst>
          </p:nvPr>
        </p:nvGraphicFramePr>
        <p:xfrm>
          <a:off x="533400" y="2054760"/>
          <a:ext cx="4876800" cy="1221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09800"/>
                <a:gridCol w="1143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Rows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Iris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150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4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effectLst/>
                        </a:rPr>
                        <a:t>Glass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214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9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95" y="762000"/>
            <a:ext cx="4823389" cy="3200400"/>
          </a:xfr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-712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</a:t>
            </a:r>
            <a:r>
              <a:rPr lang="en-US" dirty="0" err="1" smtClean="0">
                <a:solidFill>
                  <a:schemeClr val="bg1"/>
                </a:solidFill>
              </a:rPr>
              <a:t>results</a:t>
            </a:r>
            <a:r>
              <a:rPr lang="en-US" baseline="-25000" dirty="0" err="1" smtClean="0">
                <a:solidFill>
                  <a:srgbClr val="FF0000"/>
                </a:solidFill>
              </a:rPr>
              <a:t>pruning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181599" y="1371600"/>
            <a:ext cx="2590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Effect of pruning. Iris dataset, minimum support threshold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i="1" dirty="0" smtClean="0"/>
              <a:t>iris dataset</a:t>
            </a:r>
            <a:endParaRPr lang="en-US" i="1" dirty="0"/>
          </a:p>
        </p:txBody>
      </p:sp>
      <p:pic>
        <p:nvPicPr>
          <p:cNvPr id="8" name="Zástupný symbol pro obsah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599" y="3625592"/>
            <a:ext cx="4876801" cy="3075654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>
          <a:xfrm>
            <a:off x="304800" y="5163419"/>
            <a:ext cx="3733799" cy="1465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Pruning:</a:t>
            </a:r>
            <a:r>
              <a:rPr lang="en-US" dirty="0" smtClean="0"/>
              <a:t> </a:t>
            </a:r>
            <a:r>
              <a:rPr lang="en-US" dirty="0"/>
              <a:t>decreased the rule count by 90%, lowering accuracy only by 1%</a:t>
            </a:r>
          </a:p>
          <a:p>
            <a:endParaRPr lang="en-US" dirty="0"/>
          </a:p>
          <a:p>
            <a:r>
              <a:rPr lang="en-US" b="1" dirty="0"/>
              <a:t>+ for business rule learning</a:t>
            </a:r>
          </a:p>
        </p:txBody>
      </p:sp>
    </p:spTree>
    <p:extLst>
      <p:ext uri="{BB962C8B-B14F-4D97-AF65-F5344CB8AC3E}">
        <p14:creationId xmlns:p14="http://schemas.microsoft.com/office/powerpoint/2010/main" val="32268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Přímá spojnice se šipkou 15"/>
          <p:cNvCxnSpPr/>
          <p:nvPr/>
        </p:nvCxnSpPr>
        <p:spPr>
          <a:xfrm flipH="1" flipV="1">
            <a:off x="2496729" y="2688283"/>
            <a:ext cx="986322" cy="1353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Obrázek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4838" y="1988924"/>
            <a:ext cx="1480117" cy="1295780"/>
          </a:xfrm>
          <a:prstGeom prst="rect">
            <a:avLst/>
          </a:prstGeom>
        </p:spPr>
      </p:pic>
      <p:cxnSp>
        <p:nvCxnSpPr>
          <p:cNvPr id="40" name="Přímá spojnice se šipkou 39"/>
          <p:cNvCxnSpPr>
            <a:stCxn id="39" idx="4"/>
          </p:cNvCxnSpPr>
          <p:nvPr/>
        </p:nvCxnSpPr>
        <p:spPr>
          <a:xfrm>
            <a:off x="1721687" y="3190343"/>
            <a:ext cx="332319" cy="45720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>
          <a:xfrm>
            <a:off x="2080064" y="3562853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>
                <a:solidFill>
                  <a:srgbClr val="0070C0"/>
                </a:solidFill>
              </a:rPr>
              <a:t>versicolor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Ovál 38"/>
          <p:cNvSpPr/>
          <p:nvPr/>
        </p:nvSpPr>
        <p:spPr>
          <a:xfrm>
            <a:off x="924873" y="2248786"/>
            <a:ext cx="1593628" cy="941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BRMS</a:t>
            </a:r>
            <a:endParaRPr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3616805" y="3378187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???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86873" y="4038600"/>
            <a:ext cx="7152327" cy="5535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RESTRICTION: In </a:t>
            </a:r>
            <a:r>
              <a:rPr lang="en-US" dirty="0"/>
              <a:t>this paper, we focus on “classification business rules”.</a:t>
            </a:r>
          </a:p>
        </p:txBody>
      </p:sp>
    </p:spTree>
    <p:extLst>
      <p:ext uri="{BB962C8B-B14F-4D97-AF65-F5344CB8AC3E}">
        <p14:creationId xmlns:p14="http://schemas.microsoft.com/office/powerpoint/2010/main" val="26820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results</a:t>
            </a:r>
            <a:r>
              <a:rPr lang="en-US" baseline="-25000" dirty="0" smtClean="0">
                <a:solidFill>
                  <a:srgbClr val="FF0000"/>
                </a:solidFill>
              </a:rPr>
              <a:t>minSupp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1669342" y="4561443"/>
            <a:ext cx="6320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Impact of minimum support threshold, </a:t>
            </a:r>
            <a:r>
              <a:rPr lang="en-US" i="1" dirty="0" err="1" smtClean="0"/>
              <a:t>minConf</a:t>
            </a:r>
            <a:r>
              <a:rPr lang="en-US" i="1" dirty="0" smtClean="0"/>
              <a:t>=0.6</a:t>
            </a:r>
            <a:endParaRPr lang="en-US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5039" y="1098728"/>
            <a:ext cx="57721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533400" y="6172200"/>
            <a:ext cx="4307214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Support: The lower, the better (and slower).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</a:t>
            </a:r>
            <a:r>
              <a:rPr lang="en-US" dirty="0" err="1" smtClean="0">
                <a:solidFill>
                  <a:schemeClr val="bg1"/>
                </a:solidFill>
              </a:rPr>
              <a:t>results</a:t>
            </a:r>
            <a:r>
              <a:rPr lang="en-US" baseline="-25000" dirty="0" err="1" smtClean="0">
                <a:solidFill>
                  <a:srgbClr val="FF0000"/>
                </a:solidFill>
              </a:rPr>
              <a:t>minConf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13657" y="2710934"/>
            <a:ext cx="39555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Glass,  </a:t>
            </a:r>
            <a:r>
              <a:rPr lang="en-US" dirty="0" err="1" smtClean="0"/>
              <a:t>minSupp</a:t>
            </a:r>
            <a:r>
              <a:rPr lang="en-US" dirty="0" smtClean="0"/>
              <a:t>=10 objects (5.18%)</a:t>
            </a:r>
            <a:endParaRPr lang="en-US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4833255" y="2710544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Iris, </a:t>
            </a:r>
            <a:r>
              <a:rPr lang="en-US" dirty="0" err="1" smtClean="0"/>
              <a:t>minSupp</a:t>
            </a:r>
            <a:r>
              <a:rPr lang="en-US" dirty="0" smtClean="0"/>
              <a:t>=10 objects (1.78%)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8" y="702421"/>
            <a:ext cx="4216797" cy="181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8004" y="702422"/>
            <a:ext cx="4592906" cy="197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379" y="3416300"/>
            <a:ext cx="4597421" cy="193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ovéPole 11"/>
          <p:cNvSpPr txBox="1"/>
          <p:nvPr/>
        </p:nvSpPr>
        <p:spPr>
          <a:xfrm>
            <a:off x="2547255" y="5486400"/>
            <a:ext cx="457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Balancescale</a:t>
            </a:r>
            <a:r>
              <a:rPr lang="en-US" dirty="0" smtClean="0"/>
              <a:t>, </a:t>
            </a:r>
            <a:r>
              <a:rPr lang="en-US" dirty="0" err="1" smtClean="0"/>
              <a:t>minSupp</a:t>
            </a:r>
            <a:r>
              <a:rPr lang="en-US" dirty="0" smtClean="0"/>
              <a:t> 10 objects (1.78%)</a:t>
            </a:r>
            <a:endParaRPr lang="en-US" dirty="0"/>
          </a:p>
        </p:txBody>
      </p:sp>
      <p:sp>
        <p:nvSpPr>
          <p:cNvPr id="2" name="Ovál 1"/>
          <p:cNvSpPr/>
          <p:nvPr/>
        </p:nvSpPr>
        <p:spPr>
          <a:xfrm>
            <a:off x="4412741" y="3918858"/>
            <a:ext cx="638232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ál 12"/>
          <p:cNvSpPr/>
          <p:nvPr/>
        </p:nvSpPr>
        <p:spPr>
          <a:xfrm>
            <a:off x="3687423" y="1153886"/>
            <a:ext cx="79566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6688764" y="1227510"/>
            <a:ext cx="795666" cy="11346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délník 14"/>
          <p:cNvSpPr/>
          <p:nvPr/>
        </p:nvSpPr>
        <p:spPr>
          <a:xfrm>
            <a:off x="576941" y="6161314"/>
            <a:ext cx="3941064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Confidence: The lower,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85800"/>
            <a:ext cx="80772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Datasets</a:t>
            </a:r>
          </a:p>
          <a:p>
            <a:r>
              <a:rPr lang="en-US" sz="1800" dirty="0" smtClean="0"/>
              <a:t>UCI: Iris, Balance scale, Glass</a:t>
            </a:r>
          </a:p>
          <a:p>
            <a:pPr marL="0" indent="0">
              <a:buNone/>
            </a:pPr>
            <a:r>
              <a:rPr lang="en-US" sz="1800" dirty="0" smtClean="0"/>
              <a:t>Preprocessing</a:t>
            </a:r>
          </a:p>
          <a:p>
            <a:r>
              <a:rPr lang="en-US" sz="1800" dirty="0" smtClean="0"/>
              <a:t>Numerical attributes were discretized with equidistant binning with custom merging of bins with small support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Rule learning</a:t>
            </a:r>
          </a:p>
          <a:p>
            <a:r>
              <a:rPr lang="en-US" sz="1800" dirty="0" smtClean="0"/>
              <a:t>Default run (as in </a:t>
            </a:r>
            <a:r>
              <a:rPr lang="en-US" sz="1800" dirty="0" err="1" smtClean="0"/>
              <a:t>apriori</a:t>
            </a:r>
            <a:r>
              <a:rPr lang="en-US" sz="1800" dirty="0" smtClean="0"/>
              <a:t>)</a:t>
            </a:r>
          </a:p>
          <a:p>
            <a:r>
              <a:rPr lang="en-US" sz="1800" b="1" dirty="0" smtClean="0"/>
              <a:t>Negations</a:t>
            </a:r>
          </a:p>
          <a:p>
            <a:pPr lvl="1"/>
            <a:r>
              <a:rPr lang="en-US" sz="1400" b="1" dirty="0" smtClean="0"/>
              <a:t>for each item, a dual “negated” item is created</a:t>
            </a:r>
          </a:p>
          <a:p>
            <a:r>
              <a:rPr lang="en-US" sz="1800" b="1" dirty="0" smtClean="0"/>
              <a:t>Dynamic binning – nominal attributes (“subset” length = 2)</a:t>
            </a:r>
          </a:p>
          <a:p>
            <a:r>
              <a:rPr lang="en-US" sz="1800" b="1" dirty="0" smtClean="0"/>
              <a:t>Dynamic binning – cardinal attributes (“interval” length = 2)</a:t>
            </a:r>
          </a:p>
          <a:p>
            <a:pPr marL="0" indent="0">
              <a:buNone/>
            </a:pPr>
            <a:r>
              <a:rPr lang="en-US" sz="1800" dirty="0" smtClean="0"/>
              <a:t>Pruning</a:t>
            </a:r>
          </a:p>
          <a:p>
            <a:r>
              <a:rPr lang="en-US" sz="1800" dirty="0" smtClean="0"/>
              <a:t>Data coverage pruning on/off</a:t>
            </a:r>
          </a:p>
          <a:p>
            <a:endParaRPr lang="en-US" sz="18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Additional experiments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06463"/>
              </p:ext>
            </p:extLst>
          </p:nvPr>
        </p:nvGraphicFramePr>
        <p:xfrm>
          <a:off x="381000" y="2209800"/>
          <a:ext cx="7772400" cy="15876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23650"/>
                <a:gridCol w="1253612"/>
                <a:gridCol w="1671483"/>
                <a:gridCol w="242365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Rows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Bins after</a:t>
                      </a:r>
                      <a:r>
                        <a:rPr lang="en-US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preprocessing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Iris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150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>
                          <a:effectLst/>
                        </a:rPr>
                        <a:t>4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18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BalanceScale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>
                          <a:effectLst/>
                        </a:rPr>
                        <a:t>625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>
                          <a:effectLst/>
                        </a:rPr>
                        <a:t>4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>
                          <a:effectLst/>
                        </a:rPr>
                        <a:t>20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effectLst/>
                        </a:rPr>
                        <a:t>Glass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214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>
                          <a:effectLst/>
                        </a:rPr>
                        <a:t>9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19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Šipka doprava 8"/>
          <p:cNvSpPr/>
          <p:nvPr/>
        </p:nvSpPr>
        <p:spPr>
          <a:xfrm rot="1045825">
            <a:off x="1970651" y="4508602"/>
            <a:ext cx="4980890" cy="138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standard </a:t>
            </a:r>
            <a:r>
              <a:rPr lang="en-US" sz="1600" dirty="0" err="1" smtClean="0"/>
              <a:t>apriori</a:t>
            </a:r>
            <a:r>
              <a:rPr lang="en-US" sz="1600" dirty="0" smtClean="0"/>
              <a:t> algorithm outputs </a:t>
            </a:r>
            <a:r>
              <a:rPr lang="en-US" sz="1600" b="1" dirty="0" smtClean="0"/>
              <a:t>conjunctive </a:t>
            </a:r>
            <a:r>
              <a:rPr lang="en-US" sz="1600" dirty="0" smtClean="0"/>
              <a:t>rules</a:t>
            </a:r>
          </a:p>
          <a:p>
            <a:r>
              <a:rPr lang="en-US" sz="1600" dirty="0" smtClean="0"/>
              <a:t>BRMS systems routinely work with rules that contain </a:t>
            </a:r>
            <a:r>
              <a:rPr lang="en-US" sz="1600" b="1" dirty="0" smtClean="0"/>
              <a:t>disjunctions</a:t>
            </a:r>
            <a:r>
              <a:rPr lang="en-US" sz="1600" dirty="0" smtClean="0"/>
              <a:t> between attribute values (</a:t>
            </a:r>
            <a:r>
              <a:rPr lang="en-US" sz="1600" b="1" dirty="0" smtClean="0"/>
              <a:t>dynamic binning</a:t>
            </a:r>
            <a:r>
              <a:rPr lang="en-US" sz="1600" dirty="0" smtClean="0"/>
              <a:t>) or </a:t>
            </a:r>
            <a:r>
              <a:rPr lang="en-US" sz="1600" b="1" dirty="0" smtClean="0"/>
              <a:t>negated literals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In our experiments, we have employed in the </a:t>
            </a:r>
            <a:r>
              <a:rPr lang="en-US" sz="1600" dirty="0" err="1" smtClean="0"/>
              <a:t>LISp</a:t>
            </a:r>
            <a:r>
              <a:rPr lang="en-US" sz="1600" dirty="0" smtClean="0"/>
              <a:t>-Miner system which unlike </a:t>
            </a:r>
            <a:r>
              <a:rPr lang="en-US" sz="1600" dirty="0" err="1" smtClean="0"/>
              <a:t>apriori</a:t>
            </a:r>
            <a:r>
              <a:rPr lang="en-US" sz="1600" dirty="0" smtClean="0"/>
              <a:t> implementations is able to learn higher expressiveness rules.</a:t>
            </a:r>
          </a:p>
          <a:p>
            <a:endParaRPr lang="en-US" sz="16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Higher expressivity rules with GUHA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05491"/>
              </p:ext>
            </p:extLst>
          </p:nvPr>
        </p:nvGraphicFramePr>
        <p:xfrm>
          <a:off x="3387725" y="2865120"/>
          <a:ext cx="1866900" cy="21640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669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Sequence</a:t>
                      </a:r>
                      <a:r>
                        <a:rPr lang="cs-CZ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1-2</a:t>
                      </a:r>
                      <a:endParaRPr lang="cs-CZ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55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 err="1">
                          <a:effectLst/>
                        </a:rPr>
                        <a:t>Original</a:t>
                      </a:r>
                      <a:r>
                        <a:rPr lang="cs-CZ" sz="1400" u="none" strike="noStrike" dirty="0">
                          <a:effectLst/>
                        </a:rPr>
                        <a:t> </a:t>
                      </a:r>
                      <a:r>
                        <a:rPr lang="cs-CZ" sz="1400" u="none" strike="noStrike" dirty="0" err="1" smtClean="0">
                          <a:effectLst/>
                        </a:rPr>
                        <a:t>intervals</a:t>
                      </a:r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[20-25),[25-30)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[25-30),[30-35)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[30-35),[35-40)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[35-40),[40-45)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…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25463"/>
              </p:ext>
            </p:extLst>
          </p:nvPr>
        </p:nvGraphicFramePr>
        <p:xfrm>
          <a:off x="6934200" y="4080283"/>
          <a:ext cx="1793875" cy="24688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387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Subset</a:t>
                      </a:r>
                      <a:r>
                        <a:rPr lang="cs-CZ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1-2</a:t>
                      </a:r>
                      <a:endParaRPr lang="cs-CZ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55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 err="1">
                          <a:effectLst/>
                        </a:rPr>
                        <a:t>Original</a:t>
                      </a:r>
                      <a:r>
                        <a:rPr lang="cs-CZ" sz="1400" u="none" strike="noStrike" dirty="0">
                          <a:effectLst/>
                        </a:rPr>
                        <a:t> </a:t>
                      </a:r>
                      <a:r>
                        <a:rPr lang="cs-CZ" sz="1400" u="none" strike="noStrike" dirty="0" err="1" smtClean="0">
                          <a:effectLst/>
                        </a:rPr>
                        <a:t>intervals</a:t>
                      </a:r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[20-25),[25-30)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[20-25),[30-35)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[20-25),[35-40)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[20-25),[40-45)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[25-30),[30-35)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…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Šipka doprava 7"/>
          <p:cNvSpPr/>
          <p:nvPr/>
        </p:nvSpPr>
        <p:spPr>
          <a:xfrm rot="20837216">
            <a:off x="2140623" y="3617172"/>
            <a:ext cx="1250136" cy="17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93708"/>
              </p:ext>
            </p:extLst>
          </p:nvPr>
        </p:nvGraphicFramePr>
        <p:xfrm>
          <a:off x="568325" y="2865120"/>
          <a:ext cx="1581150" cy="21640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811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r>
                        <a:rPr lang="cs-CZ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cs-CZ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intervals</a:t>
                      </a:r>
                      <a:endParaRPr lang="cs-CZ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55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[20-25)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[</a:t>
                      </a:r>
                      <a:r>
                        <a:rPr lang="cs-CZ" sz="1400" u="none" strike="noStrike" dirty="0" smtClean="0">
                          <a:effectLst/>
                        </a:rPr>
                        <a:t>25-30)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[30-35)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[35-40)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[40-45)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[45-50)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457200" y="5257800"/>
            <a:ext cx="640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Sequence:	</a:t>
            </a:r>
            <a:r>
              <a:rPr lang="cs-CZ" sz="1600" i="1" dirty="0" smtClean="0"/>
              <a:t>  </a:t>
            </a:r>
            <a:r>
              <a:rPr lang="en-US" sz="1600" i="1" dirty="0" smtClean="0"/>
              <a:t>binning of following categories (for ordinal attributes)</a:t>
            </a:r>
          </a:p>
          <a:p>
            <a:r>
              <a:rPr lang="en-US" sz="1600" i="1" dirty="0" smtClean="0"/>
              <a:t>Subset:	</a:t>
            </a:r>
            <a:r>
              <a:rPr lang="cs-CZ" sz="1600" i="1" dirty="0" smtClean="0"/>
              <a:t>  </a:t>
            </a:r>
            <a:r>
              <a:rPr lang="en-US" sz="1600" i="1" dirty="0" smtClean="0"/>
              <a:t>binning of categories </a:t>
            </a:r>
            <a:r>
              <a:rPr lang="cs-CZ" sz="1600" i="1" dirty="0" err="1" smtClean="0"/>
              <a:t>regardless</a:t>
            </a:r>
            <a:r>
              <a:rPr lang="cs-CZ" sz="1600" i="1" dirty="0" smtClean="0"/>
              <a:t> </a:t>
            </a:r>
            <a:r>
              <a:rPr lang="cs-CZ" sz="1600" i="1" dirty="0" err="1" smtClean="0"/>
              <a:t>of</a:t>
            </a:r>
            <a:r>
              <a:rPr lang="cs-CZ" sz="1600" i="1" dirty="0" smtClean="0"/>
              <a:t> </a:t>
            </a:r>
            <a:r>
              <a:rPr lang="cs-CZ" sz="1600" i="1" dirty="0" err="1" smtClean="0"/>
              <a:t>the</a:t>
            </a:r>
            <a:r>
              <a:rPr lang="cs-CZ" sz="1600" i="1" dirty="0" smtClean="0"/>
              <a:t> </a:t>
            </a:r>
            <a:r>
              <a:rPr lang="cs-CZ" sz="1600" i="1" dirty="0" err="1" smtClean="0"/>
              <a:t>order</a:t>
            </a:r>
            <a:endParaRPr lang="cs-CZ" sz="1600" i="1" dirty="0" smtClean="0"/>
          </a:p>
          <a:p>
            <a:r>
              <a:rPr lang="cs-CZ" sz="1600" i="1" dirty="0" err="1" smtClean="0"/>
              <a:t>Length</a:t>
            </a:r>
            <a:r>
              <a:rPr lang="cs-CZ" sz="1600" i="1" dirty="0" smtClean="0"/>
              <a:t> 1-2:  </a:t>
            </a:r>
            <a:r>
              <a:rPr lang="cs-CZ" sz="1600" i="1" dirty="0" err="1" smtClean="0"/>
              <a:t>generated</a:t>
            </a:r>
            <a:r>
              <a:rPr lang="cs-CZ" sz="1600" i="1" dirty="0" smtClean="0"/>
              <a:t> </a:t>
            </a:r>
            <a:r>
              <a:rPr lang="cs-CZ" sz="1600" i="1" dirty="0" err="1" smtClean="0"/>
              <a:t>bins</a:t>
            </a:r>
            <a:r>
              <a:rPr lang="cs-CZ" sz="1600" i="1" dirty="0" smtClean="0"/>
              <a:t> </a:t>
            </a:r>
            <a:r>
              <a:rPr lang="en-US" sz="1600" i="1" dirty="0" smtClean="0"/>
              <a:t>contain at least </a:t>
            </a:r>
            <a:r>
              <a:rPr lang="cs-CZ" sz="1600" i="1" dirty="0" smtClean="0"/>
              <a:t>1 and </a:t>
            </a:r>
            <a:r>
              <a:rPr lang="cs-CZ" sz="1600" i="1" dirty="0" err="1" smtClean="0"/>
              <a:t>max</a:t>
            </a:r>
            <a:r>
              <a:rPr lang="en-US" sz="1600" i="1" dirty="0" err="1" smtClean="0"/>
              <a:t>imum</a:t>
            </a:r>
            <a:r>
              <a:rPr lang="en-US" sz="1600" i="1" dirty="0" smtClean="0"/>
              <a:t> </a:t>
            </a:r>
            <a:r>
              <a:rPr lang="cs-CZ" sz="1600" i="1" dirty="0" smtClean="0"/>
              <a:t>2 </a:t>
            </a:r>
            <a:r>
              <a:rPr lang="cs-CZ" sz="1600" i="1" dirty="0" err="1" smtClean="0"/>
              <a:t>original</a:t>
            </a:r>
            <a:r>
              <a:rPr lang="en-US" sz="1600" i="1" dirty="0" smtClean="0"/>
              <a:t> bins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29850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pro obsah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9600"/>
            <a:ext cx="5029200" cy="3185608"/>
          </a:xfr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</a:t>
            </a:r>
            <a:r>
              <a:rPr lang="en-US" dirty="0" err="1" smtClean="0">
                <a:solidFill>
                  <a:schemeClr val="bg1"/>
                </a:solidFill>
              </a:rPr>
              <a:t>results</a:t>
            </a:r>
            <a:r>
              <a:rPr lang="en-US" baseline="-25000" dirty="0" err="1" smtClean="0">
                <a:solidFill>
                  <a:srgbClr val="FF0000"/>
                </a:solidFill>
              </a:rPr>
              <a:t>dynamic</a:t>
            </a:r>
            <a:r>
              <a:rPr lang="en-US" baseline="-25000" dirty="0" smtClean="0">
                <a:solidFill>
                  <a:srgbClr val="FF0000"/>
                </a:solidFill>
              </a:rPr>
              <a:t> binning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867400" y="685800"/>
            <a:ext cx="2590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Effect of dynamic binning on </a:t>
            </a:r>
            <a:r>
              <a:rPr lang="en-US" dirty="0" smtClean="0">
                <a:solidFill>
                  <a:srgbClr val="FF0000"/>
                </a:solidFill>
              </a:rPr>
              <a:t>cardinal </a:t>
            </a:r>
            <a:r>
              <a:rPr lang="en-US" dirty="0" smtClean="0"/>
              <a:t>attributes. </a:t>
            </a:r>
            <a:endParaRPr lang="en-US" dirty="0"/>
          </a:p>
          <a:p>
            <a:r>
              <a:rPr lang="en-US" i="1" dirty="0" smtClean="0"/>
              <a:t>Iris dataset</a:t>
            </a: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7613" y="3352800"/>
            <a:ext cx="5188787" cy="3260790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1219200" y="3592286"/>
            <a:ext cx="2120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Dynamic binning </a:t>
            </a:r>
            <a:r>
              <a:rPr lang="en-US" i="1" dirty="0" smtClean="0"/>
              <a:t>off </a:t>
            </a:r>
            <a:endParaRPr lang="en-US" i="1" dirty="0"/>
          </a:p>
        </p:txBody>
      </p:sp>
      <p:sp>
        <p:nvSpPr>
          <p:cNvPr id="11" name="Obdélník 10"/>
          <p:cNvSpPr/>
          <p:nvPr/>
        </p:nvSpPr>
        <p:spPr>
          <a:xfrm>
            <a:off x="5798039" y="6428924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Dynamic binning </a:t>
            </a:r>
            <a:r>
              <a:rPr lang="en-US" i="1" dirty="0" smtClean="0"/>
              <a:t>on</a:t>
            </a:r>
            <a:endParaRPr lang="en-US" i="1" dirty="0"/>
          </a:p>
        </p:txBody>
      </p:sp>
      <p:sp>
        <p:nvSpPr>
          <p:cNvPr id="12" name="Obdélník 11"/>
          <p:cNvSpPr/>
          <p:nvPr/>
        </p:nvSpPr>
        <p:spPr>
          <a:xfrm>
            <a:off x="160523" y="5105400"/>
            <a:ext cx="3947089" cy="1323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Dynamic </a:t>
            </a:r>
            <a:r>
              <a:rPr lang="en-US" dirty="0" smtClean="0"/>
              <a:t>binning (cardinal attributes) </a:t>
            </a:r>
            <a:r>
              <a:rPr lang="en-US" dirty="0"/>
              <a:t>– better accuracy (3.4% </a:t>
            </a:r>
            <a:r>
              <a:rPr lang="en-US" dirty="0" smtClean="0"/>
              <a:t>improvement </a:t>
            </a:r>
            <a:r>
              <a:rPr lang="en-US" dirty="0"/>
              <a:t>) and lower rule count (18 </a:t>
            </a:r>
            <a:r>
              <a:rPr lang="en-US" dirty="0" err="1"/>
              <a:t>vs</a:t>
            </a:r>
            <a:r>
              <a:rPr lang="en-US" dirty="0"/>
              <a:t> 23).</a:t>
            </a:r>
          </a:p>
          <a:p>
            <a:r>
              <a:rPr lang="en-US" dirty="0"/>
              <a:t>However – </a:t>
            </a:r>
            <a:r>
              <a:rPr lang="en-US" b="1" dirty="0"/>
              <a:t>much </a:t>
            </a:r>
            <a:r>
              <a:rPr lang="en-US" dirty="0"/>
              <a:t>longer learning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Obdélník 9"/>
          <p:cNvSpPr/>
          <p:nvPr/>
        </p:nvSpPr>
        <p:spPr>
          <a:xfrm>
            <a:off x="5265924" y="1761530"/>
            <a:ext cx="3649476" cy="15912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57188" indent="-357188"/>
            <a:r>
              <a:rPr lang="en-US" b="1" i="1" dirty="0" err="1" smtClean="0">
                <a:solidFill>
                  <a:schemeClr val="accent2"/>
                </a:solidFill>
              </a:rPr>
              <a:t>sepalWidth</a:t>
            </a:r>
            <a:r>
              <a:rPr lang="en-US" b="1" i="1" dirty="0" smtClean="0">
                <a:solidFill>
                  <a:schemeClr val="accent2"/>
                </a:solidFill>
              </a:rPr>
              <a:t> = [</a:t>
            </a:r>
            <a:r>
              <a:rPr lang="en-US" b="1" i="1" dirty="0">
                <a:solidFill>
                  <a:schemeClr val="accent2"/>
                </a:solidFill>
              </a:rPr>
              <a:t>3.2;3.44</a:t>
            </a:r>
            <a:r>
              <a:rPr lang="en-US" b="1" i="1" dirty="0" smtClean="0">
                <a:solidFill>
                  <a:schemeClr val="accent2"/>
                </a:solidFill>
              </a:rPr>
              <a:t>) </a:t>
            </a:r>
            <a:r>
              <a:rPr lang="en-US" b="1" i="1" dirty="0">
                <a:solidFill>
                  <a:schemeClr val="accent2"/>
                </a:solidFill>
              </a:rPr>
              <a:t>or </a:t>
            </a:r>
            <a:r>
              <a:rPr lang="en-US" b="1" i="1" dirty="0" err="1" smtClean="0">
                <a:solidFill>
                  <a:schemeClr val="accent2"/>
                </a:solidFill>
              </a:rPr>
              <a:t>sepalWidth</a:t>
            </a:r>
            <a:r>
              <a:rPr lang="en-US" b="1" i="1" dirty="0" smtClean="0">
                <a:solidFill>
                  <a:schemeClr val="accent2"/>
                </a:solidFill>
              </a:rPr>
              <a:t> = [3.44;3.68) </a:t>
            </a:r>
            <a:r>
              <a:rPr lang="en-US" b="1" i="1" dirty="0">
                <a:solidFill>
                  <a:schemeClr val="tx1"/>
                </a:solidFill>
              </a:rPr>
              <a:t>=&gt; </a:t>
            </a:r>
            <a:r>
              <a:rPr lang="en-US" b="1" i="1" dirty="0" err="1">
                <a:solidFill>
                  <a:schemeClr val="tx1"/>
                </a:solidFill>
              </a:rPr>
              <a:t>XClass</a:t>
            </a:r>
            <a:r>
              <a:rPr lang="en-US" b="1" i="1" dirty="0">
                <a:solidFill>
                  <a:schemeClr val="tx1"/>
                </a:solidFill>
              </a:rPr>
              <a:t>(Iris-</a:t>
            </a:r>
            <a:r>
              <a:rPr lang="en-US" b="1" i="1" dirty="0" err="1">
                <a:solidFill>
                  <a:schemeClr val="tx1"/>
                </a:solidFill>
              </a:rPr>
              <a:t>setosa</a:t>
            </a:r>
            <a:r>
              <a:rPr lang="en-US" b="1" i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72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</a:t>
            </a:r>
            <a:r>
              <a:rPr lang="en-US" dirty="0" err="1" smtClean="0">
                <a:solidFill>
                  <a:schemeClr val="bg1"/>
                </a:solidFill>
              </a:rPr>
              <a:t>results</a:t>
            </a:r>
            <a:r>
              <a:rPr lang="en-US" baseline="-25000" dirty="0" err="1" smtClean="0">
                <a:solidFill>
                  <a:srgbClr val="FF0000"/>
                </a:solidFill>
              </a:rPr>
              <a:t>dynamic</a:t>
            </a:r>
            <a:r>
              <a:rPr lang="en-US" baseline="-25000" dirty="0" smtClean="0">
                <a:solidFill>
                  <a:srgbClr val="FF0000"/>
                </a:solidFill>
              </a:rPr>
              <a:t> binning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809645" y="895170"/>
            <a:ext cx="2590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Effect of dynamic binning on </a:t>
            </a:r>
            <a:r>
              <a:rPr lang="en-US" dirty="0" smtClean="0">
                <a:solidFill>
                  <a:srgbClr val="FF0000"/>
                </a:solidFill>
              </a:rPr>
              <a:t>nominal </a:t>
            </a:r>
            <a:r>
              <a:rPr lang="en-US" dirty="0" smtClean="0"/>
              <a:t>attributes. </a:t>
            </a:r>
          </a:p>
          <a:p>
            <a:r>
              <a:rPr lang="en-US" i="1" dirty="0" err="1" smtClean="0"/>
              <a:t>Balancescale</a:t>
            </a:r>
            <a:r>
              <a:rPr lang="en-US" i="1" dirty="0" smtClean="0"/>
              <a:t> dataset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609600"/>
            <a:ext cx="5033116" cy="335280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4800" y="3581400"/>
            <a:ext cx="4985975" cy="3131037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160524" y="5105400"/>
            <a:ext cx="3649476" cy="15131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Dynamic binning </a:t>
            </a:r>
            <a:r>
              <a:rPr lang="en-US" dirty="0" smtClean="0"/>
              <a:t>(nominal attributes)– </a:t>
            </a:r>
            <a:r>
              <a:rPr lang="en-US" dirty="0"/>
              <a:t>worse accuracy, higher rule count and </a:t>
            </a:r>
            <a:r>
              <a:rPr lang="en-US" b="1" dirty="0"/>
              <a:t>drastically </a:t>
            </a:r>
            <a:r>
              <a:rPr lang="en-US" dirty="0"/>
              <a:t>longer learning time.</a:t>
            </a:r>
          </a:p>
          <a:p>
            <a:endParaRPr lang="en-US" dirty="0"/>
          </a:p>
        </p:txBody>
      </p:sp>
      <p:sp>
        <p:nvSpPr>
          <p:cNvPr id="10" name="Obdélník 9"/>
          <p:cNvSpPr/>
          <p:nvPr/>
        </p:nvSpPr>
        <p:spPr>
          <a:xfrm>
            <a:off x="5265924" y="2104070"/>
            <a:ext cx="3649476" cy="1477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LeftDistance</a:t>
            </a:r>
            <a:r>
              <a:rPr lang="en-US" b="1" i="1" dirty="0" smtClean="0">
                <a:solidFill>
                  <a:schemeClr val="accent2"/>
                </a:solidFill>
              </a:rPr>
              <a:t>=S </a:t>
            </a:r>
            <a:r>
              <a:rPr lang="en-US" b="1" i="1" dirty="0">
                <a:solidFill>
                  <a:schemeClr val="accent2"/>
                </a:solidFill>
              </a:rPr>
              <a:t>or </a:t>
            </a:r>
            <a:r>
              <a:rPr lang="en-US" b="1" i="1" dirty="0" err="1" smtClean="0">
                <a:solidFill>
                  <a:schemeClr val="accent2"/>
                </a:solidFill>
              </a:rPr>
              <a:t>LeftDistance</a:t>
            </a:r>
            <a:r>
              <a:rPr lang="en-US" b="1" i="1" dirty="0" smtClean="0">
                <a:solidFill>
                  <a:schemeClr val="accent2"/>
                </a:solidFill>
              </a:rPr>
              <a:t>=M) and (</a:t>
            </a:r>
            <a:r>
              <a:rPr lang="en-US" b="1" i="1" dirty="0" err="1" smtClean="0">
                <a:solidFill>
                  <a:schemeClr val="accent2"/>
                </a:solidFill>
              </a:rPr>
              <a:t>LeftWeight</a:t>
            </a:r>
            <a:r>
              <a:rPr lang="en-US" b="1" i="1" dirty="0" smtClean="0">
                <a:solidFill>
                  <a:schemeClr val="accent2"/>
                </a:solidFill>
              </a:rPr>
              <a:t>=L </a:t>
            </a:r>
            <a:r>
              <a:rPr lang="en-US" b="1" i="1" dirty="0">
                <a:solidFill>
                  <a:schemeClr val="accent2"/>
                </a:solidFill>
              </a:rPr>
              <a:t>or </a:t>
            </a:r>
            <a:r>
              <a:rPr lang="en-US" b="1" i="1" dirty="0" err="1" smtClean="0">
                <a:solidFill>
                  <a:schemeClr val="accent2"/>
                </a:solidFill>
              </a:rPr>
              <a:t>LeftWeight</a:t>
            </a:r>
            <a:r>
              <a:rPr lang="en-US" b="1" i="1" dirty="0" smtClean="0">
                <a:solidFill>
                  <a:schemeClr val="accent2"/>
                </a:solidFill>
              </a:rPr>
              <a:t>=H) </a:t>
            </a:r>
            <a:r>
              <a:rPr lang="en-US" b="1" i="1" dirty="0" smtClean="0"/>
              <a:t>=&gt; </a:t>
            </a:r>
            <a:r>
              <a:rPr lang="en-US" b="1" i="1" dirty="0" err="1" smtClean="0"/>
              <a:t>XClass</a:t>
            </a:r>
            <a:r>
              <a:rPr lang="en-US" b="1" i="1" dirty="0" smtClean="0"/>
              <a:t>=L</a:t>
            </a:r>
          </a:p>
        </p:txBody>
      </p:sp>
    </p:spTree>
    <p:extLst>
      <p:ext uri="{BB962C8B-B14F-4D97-AF65-F5344CB8AC3E}">
        <p14:creationId xmlns:p14="http://schemas.microsoft.com/office/powerpoint/2010/main" val="30325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</a:t>
            </a:r>
            <a:r>
              <a:rPr lang="en-US" dirty="0" err="1" smtClean="0">
                <a:solidFill>
                  <a:schemeClr val="bg1"/>
                </a:solidFill>
              </a:rPr>
              <a:t>results</a:t>
            </a:r>
            <a:r>
              <a:rPr lang="en-US" baseline="-25000" dirty="0" err="1" smtClean="0">
                <a:solidFill>
                  <a:srgbClr val="FF0000"/>
                </a:solidFill>
              </a:rPr>
              <a:t>negative</a:t>
            </a:r>
            <a:r>
              <a:rPr lang="en-US" baseline="-25000" dirty="0" smtClean="0">
                <a:solidFill>
                  <a:srgbClr val="FF0000"/>
                </a:solidFill>
              </a:rPr>
              <a:t> literals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6324600" y="905470"/>
            <a:ext cx="2590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Effect of including negative literals.</a:t>
            </a:r>
          </a:p>
          <a:p>
            <a:r>
              <a:rPr lang="en-US" i="1" dirty="0" smtClean="0"/>
              <a:t>Iris dataset</a:t>
            </a: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2400" y="3657600"/>
            <a:ext cx="5214826" cy="3200400"/>
          </a:xfrm>
          <a:prstGeom prst="rect">
            <a:avLst/>
          </a:prstGeom>
        </p:spPr>
      </p:pic>
      <p:pic>
        <p:nvPicPr>
          <p:cNvPr id="14" name="Zástupný symbol pro obsah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736363"/>
            <a:ext cx="4876801" cy="3075654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160524" y="5029200"/>
            <a:ext cx="3649476" cy="15131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Negative literals – worse accuracy, higher rule count and higher learning time.</a:t>
            </a:r>
          </a:p>
          <a:p>
            <a:endParaRPr lang="en-US" dirty="0"/>
          </a:p>
        </p:txBody>
      </p:sp>
      <p:sp>
        <p:nvSpPr>
          <p:cNvPr id="9" name="Obdélník 8"/>
          <p:cNvSpPr/>
          <p:nvPr/>
        </p:nvSpPr>
        <p:spPr>
          <a:xfrm>
            <a:off x="5265924" y="1991023"/>
            <a:ext cx="3649476" cy="143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5738" indent="-185738"/>
            <a:r>
              <a:rPr lang="en-US" b="1" i="1" dirty="0" err="1" smtClean="0"/>
              <a:t>petalLength</a:t>
            </a:r>
            <a:r>
              <a:rPr lang="en-US" b="1" i="1" dirty="0" smtClean="0"/>
              <a:t> =[</a:t>
            </a:r>
            <a:r>
              <a:rPr lang="en-US" b="1" i="1" dirty="0"/>
              <a:t>1;1.59</a:t>
            </a:r>
            <a:r>
              <a:rPr lang="en-US" b="1" i="1" dirty="0" smtClean="0"/>
              <a:t>)</a:t>
            </a:r>
            <a:r>
              <a:rPr lang="cs-CZ" b="1" i="1" dirty="0" smtClean="0"/>
              <a:t/>
            </a:r>
            <a:br>
              <a:rPr lang="cs-CZ" b="1" i="1" dirty="0" smtClean="0"/>
            </a:br>
            <a:r>
              <a:rPr lang="en-US" b="1" i="1" dirty="0" smtClean="0"/>
              <a:t>and </a:t>
            </a:r>
            <a:r>
              <a:rPr lang="en-US" b="1" i="1" dirty="0" err="1" smtClean="0"/>
              <a:t>petalWidth</a:t>
            </a:r>
            <a:r>
              <a:rPr lang="en-US" b="1" i="1" dirty="0"/>
              <a:t>=</a:t>
            </a:r>
            <a:r>
              <a:rPr lang="en-US" b="1" i="1" dirty="0" smtClean="0"/>
              <a:t>[0.1;0.34)</a:t>
            </a:r>
            <a:r>
              <a:rPr lang="cs-CZ" b="1" i="1" dirty="0" smtClean="0"/>
              <a:t/>
            </a:r>
            <a:br>
              <a:rPr lang="cs-CZ" b="1" i="1" dirty="0" smtClean="0"/>
            </a:br>
            <a:r>
              <a:rPr lang="en-US" b="1" i="1" dirty="0" smtClean="0"/>
              <a:t>and </a:t>
            </a:r>
            <a:r>
              <a:rPr lang="cs-CZ" b="1" i="1" dirty="0" smtClean="0">
                <a:solidFill>
                  <a:schemeClr val="accent2"/>
                </a:solidFill>
              </a:rPr>
              <a:t>n</a:t>
            </a:r>
            <a:r>
              <a:rPr lang="en-US" b="1" i="1" dirty="0" err="1" smtClean="0">
                <a:solidFill>
                  <a:schemeClr val="accent2"/>
                </a:solidFill>
              </a:rPr>
              <a:t>ot</a:t>
            </a:r>
            <a:r>
              <a:rPr lang="en-US" b="1" i="1" dirty="0" smtClean="0">
                <a:solidFill>
                  <a:schemeClr val="accent2"/>
                </a:solidFill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sepalLength</a:t>
            </a:r>
            <a:r>
              <a:rPr lang="en-US" b="1" i="1" dirty="0" smtClean="0">
                <a:solidFill>
                  <a:schemeClr val="accent2"/>
                </a:solidFill>
              </a:rPr>
              <a:t>=[4.3;4.66)</a:t>
            </a:r>
            <a:r>
              <a:rPr lang="cs-CZ" b="1" i="1" dirty="0" smtClean="0"/>
              <a:t/>
            </a:r>
            <a:br>
              <a:rPr lang="cs-CZ" b="1" i="1" dirty="0" smtClean="0"/>
            </a:br>
            <a:r>
              <a:rPr lang="en-US" b="1" i="1" dirty="0" smtClean="0"/>
              <a:t>and </a:t>
            </a:r>
            <a:r>
              <a:rPr lang="en-US" b="1" i="1" dirty="0" smtClean="0">
                <a:solidFill>
                  <a:schemeClr val="accent2"/>
                </a:solidFill>
              </a:rPr>
              <a:t>not(</a:t>
            </a:r>
            <a:r>
              <a:rPr lang="en-US" b="1" i="1" dirty="0" err="1" smtClean="0">
                <a:solidFill>
                  <a:schemeClr val="accent2"/>
                </a:solidFill>
              </a:rPr>
              <a:t>sepalWidth</a:t>
            </a:r>
            <a:r>
              <a:rPr lang="en-US" b="1" i="1" dirty="0" smtClean="0">
                <a:solidFill>
                  <a:schemeClr val="accent2"/>
                </a:solidFill>
              </a:rPr>
              <a:t>=[</a:t>
            </a:r>
            <a:r>
              <a:rPr lang="en-US" b="1" i="1" dirty="0">
                <a:solidFill>
                  <a:schemeClr val="accent2"/>
                </a:solidFill>
              </a:rPr>
              <a:t>2;2.34</a:t>
            </a:r>
            <a:r>
              <a:rPr lang="en-US" b="1" i="1" dirty="0" smtClean="0">
                <a:solidFill>
                  <a:schemeClr val="accent2"/>
                </a:solidFill>
              </a:rPr>
              <a:t>)</a:t>
            </a:r>
            <a:endParaRPr lang="cs-CZ" b="1" i="1" dirty="0">
              <a:solidFill>
                <a:schemeClr val="accent2"/>
              </a:solidFill>
            </a:endParaRPr>
          </a:p>
          <a:p>
            <a:pPr marL="185738" indent="-185738"/>
            <a:r>
              <a:rPr lang="en-US" b="1" i="1" dirty="0" smtClean="0"/>
              <a:t>=&gt; </a:t>
            </a:r>
            <a:r>
              <a:rPr lang="en-US" b="1" i="1" dirty="0" err="1"/>
              <a:t>XClass</a:t>
            </a:r>
            <a:r>
              <a:rPr lang="en-US" b="1" i="1" dirty="0"/>
              <a:t>(Iris-</a:t>
            </a:r>
            <a:r>
              <a:rPr lang="en-US" b="1" i="1" dirty="0" err="1"/>
              <a:t>setosa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4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</a:t>
            </a:r>
            <a:r>
              <a:rPr lang="en-US" dirty="0" err="1" smtClean="0">
                <a:solidFill>
                  <a:schemeClr val="bg1"/>
                </a:solidFill>
              </a:rPr>
              <a:t>results</a:t>
            </a:r>
            <a:r>
              <a:rPr lang="en-US" baseline="-25000" dirty="0" err="1" smtClean="0">
                <a:solidFill>
                  <a:srgbClr val="FF0000"/>
                </a:solidFill>
              </a:rPr>
              <a:t>time</a:t>
            </a:r>
            <a:r>
              <a:rPr lang="en-US" baseline="-25000" dirty="0" smtClean="0">
                <a:solidFill>
                  <a:srgbClr val="FF0000"/>
                </a:solidFill>
              </a:rPr>
              <a:t> complexity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4458"/>
              </p:ext>
            </p:extLst>
          </p:nvPr>
        </p:nvGraphicFramePr>
        <p:xfrm>
          <a:off x="228599" y="990604"/>
          <a:ext cx="8686802" cy="55517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3918"/>
                <a:gridCol w="1853918"/>
                <a:gridCol w="1321605"/>
                <a:gridCol w="1858508"/>
                <a:gridCol w="1798853"/>
              </a:tblGrid>
              <a:tr h="372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r>
                        <a:rPr lang="cs-CZ" sz="18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cs-CZ" sz="1800" u="none" strike="noStrike" noProof="0" dirty="0" err="1" smtClean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r>
                        <a:rPr lang="cs-CZ" sz="18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en-US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Verifications</a:t>
                      </a:r>
                      <a:endParaRPr lang="en-US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Rules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Mining duration</a:t>
                      </a:r>
                    </a:p>
                  </a:txBody>
                  <a:tcPr marL="45720" marR="45720" marT="108000" marB="108000" anchor="b">
                    <a:solidFill>
                      <a:srgbClr val="558ED5"/>
                    </a:solidFill>
                  </a:tcPr>
                </a:tc>
              </a:tr>
              <a:tr h="354767">
                <a:tc rowSpan="3">
                  <a:txBody>
                    <a:bodyPr/>
                    <a:lstStyle/>
                    <a:p>
                      <a:pPr algn="l" fontAlgn="ctr"/>
                      <a:endParaRPr lang="en-US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without binning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315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80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less than 1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3547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with negations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13 542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2 472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12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37250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disjunctions</a:t>
                      </a:r>
                      <a:r>
                        <a:rPr lang="en-US" sz="1600" u="none" strike="noStrike" baseline="0" noProof="0" dirty="0" smtClean="0">
                          <a:effectLst/>
                        </a:rPr>
                        <a:t> (nominal)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19 413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4 715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27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6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 err="1" smtClean="0">
                          <a:effectLst/>
                        </a:rPr>
                        <a:t>BalanceScale</a:t>
                      </a:r>
                      <a:r>
                        <a:rPr lang="cs-CZ" sz="1600" b="1" u="none" strike="noStrike" noProof="0" dirty="0" smtClean="0">
                          <a:effectLst/>
                        </a:rPr>
                        <a:t/>
                      </a:r>
                      <a:br>
                        <a:rPr lang="cs-CZ" sz="1600" b="1" u="none" strike="noStrike" noProof="0" dirty="0" smtClean="0">
                          <a:effectLst/>
                        </a:rPr>
                      </a:br>
                      <a:r>
                        <a:rPr lang="cs-CZ" sz="1600" b="1" u="none" strike="noStrike" noProof="0" dirty="0" smtClean="0">
                          <a:effectLst/>
                        </a:rPr>
                        <a:t>(</a:t>
                      </a:r>
                      <a:r>
                        <a:rPr lang="en-US" sz="1600" b="1" u="none" strike="noStrike" noProof="0" dirty="0" smtClean="0">
                          <a:effectLst/>
                        </a:rPr>
                        <a:t>min</a:t>
                      </a:r>
                      <a:r>
                        <a:rPr lang="en-US" sz="1600" b="1" u="none" strike="noStrike" baseline="0" noProof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baseline="0" noProof="0" dirty="0" err="1" smtClean="0">
                          <a:effectLst/>
                        </a:rPr>
                        <a:t>Conf</a:t>
                      </a:r>
                      <a:r>
                        <a:rPr lang="cs-CZ" sz="1600" b="1" u="none" strike="noStrike" noProof="0" dirty="0" smtClean="0">
                          <a:effectLst/>
                        </a:rPr>
                        <a:t> 0,5)</a:t>
                      </a:r>
                      <a:endParaRPr lang="en-US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without binning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510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146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less than 1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47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with negations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33 045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9 040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43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3547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disjunctions</a:t>
                      </a:r>
                      <a:r>
                        <a:rPr lang="en-US" sz="1600" u="none" strike="noStrike" baseline="0" noProof="0" dirty="0" smtClean="0">
                          <a:effectLst/>
                        </a:rPr>
                        <a:t> (nominal)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73 230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17 004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99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3547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noProof="0" dirty="0" smtClean="0">
                          <a:effectLst/>
                        </a:rPr>
                        <a:t>disjunctions</a:t>
                      </a:r>
                      <a:r>
                        <a:rPr lang="en-US" sz="1600" u="none" strike="noStrike" baseline="0" noProof="0" dirty="0" smtClean="0">
                          <a:effectLst/>
                        </a:rPr>
                        <a:t> (cardinal)</a:t>
                      </a:r>
                      <a:endParaRPr lang="en-US" sz="16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9 582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2 122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10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37250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disjunctions</a:t>
                      </a:r>
                      <a:r>
                        <a:rPr lang="en-US" sz="1600" u="none" strike="noStrike" baseline="0" noProof="0" dirty="0" smtClean="0">
                          <a:effectLst/>
                        </a:rPr>
                        <a:t> (cardinal – 3 values)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45 915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11 846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75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6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 smtClean="0">
                          <a:effectLst/>
                        </a:rPr>
                        <a:t>Glass</a:t>
                      </a:r>
                      <a:endParaRPr lang="cs-CZ" sz="1600" b="1" u="none" strike="noStrike" noProof="0" dirty="0" smtClean="0">
                        <a:effectLst/>
                      </a:endParaRPr>
                    </a:p>
                    <a:p>
                      <a:pPr algn="l" fontAlgn="ctr"/>
                      <a:r>
                        <a:rPr lang="cs-CZ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  <a:r>
                        <a:rPr lang="en-US" sz="1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  <a:r>
                        <a:rPr lang="cs-CZ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0,9)</a:t>
                      </a:r>
                      <a:endParaRPr lang="en-US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without binning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3 920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24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less than 1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47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with negations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669 075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8 146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noProof="0" dirty="0" smtClean="0">
                          <a:effectLst/>
                        </a:rPr>
                        <a:t>64 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37250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noProof="0" dirty="0" smtClean="0">
                          <a:effectLst/>
                        </a:rPr>
                        <a:t>dynamic binning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noProof="0" dirty="0" smtClean="0">
                          <a:effectLst/>
                        </a:rPr>
                        <a:t>not suitable</a:t>
                      </a:r>
                      <a:r>
                        <a:rPr lang="cs-CZ" sz="1600" i="1" u="none" strike="noStrike" noProof="0" dirty="0" smtClean="0">
                          <a:effectLst/>
                        </a:rPr>
                        <a:t> (</a:t>
                      </a:r>
                      <a:r>
                        <a:rPr lang="cs-CZ" sz="1600" i="1" u="none" strike="noStrike" noProof="0" dirty="0" err="1" smtClean="0">
                          <a:effectLst/>
                        </a:rPr>
                        <a:t>attributes</a:t>
                      </a:r>
                      <a:r>
                        <a:rPr lang="cs-CZ" sz="1600" i="1" u="none" strike="noStrike" noProof="0" dirty="0" smtClean="0">
                          <a:effectLst/>
                        </a:rPr>
                        <a:t> </a:t>
                      </a:r>
                      <a:r>
                        <a:rPr lang="cs-CZ" sz="1600" i="1" u="none" strike="noStrike" noProof="0" dirty="0" err="1" smtClean="0">
                          <a:effectLst/>
                        </a:rPr>
                        <a:t>have</a:t>
                      </a:r>
                      <a:r>
                        <a:rPr lang="cs-CZ" sz="1600" i="1" u="none" strike="noStrike" noProof="0" dirty="0" smtClean="0">
                          <a:effectLst/>
                        </a:rPr>
                        <a:t> </a:t>
                      </a:r>
                      <a:r>
                        <a:rPr lang="cs-CZ" sz="1600" i="1" u="none" strike="noStrike" noProof="0" dirty="0" err="1" smtClean="0">
                          <a:effectLst/>
                        </a:rPr>
                        <a:t>only</a:t>
                      </a:r>
                      <a:r>
                        <a:rPr lang="cs-CZ" sz="1600" i="1" u="none" strike="noStrike" noProof="0" dirty="0" smtClean="0">
                          <a:effectLst/>
                        </a:rPr>
                        <a:t> 2 </a:t>
                      </a:r>
                      <a:r>
                        <a:rPr lang="cs-CZ" sz="1600" i="1" u="none" strike="noStrike" noProof="0" dirty="0" err="1" smtClean="0">
                          <a:effectLst/>
                        </a:rPr>
                        <a:t>values</a:t>
                      </a:r>
                      <a:r>
                        <a:rPr lang="cs-CZ" sz="1600" i="1" u="none" strike="noStrike" noProof="0" dirty="0" smtClean="0">
                          <a:effectLst/>
                        </a:rPr>
                        <a:t>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1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Experimental </a:t>
            </a:r>
            <a:r>
              <a:rPr lang="en-US" dirty="0" err="1" smtClean="0">
                <a:solidFill>
                  <a:schemeClr val="bg1"/>
                </a:solidFill>
              </a:rPr>
              <a:t>results</a:t>
            </a:r>
            <a:r>
              <a:rPr lang="en-US" baseline="-25000" dirty="0" err="1" smtClean="0">
                <a:solidFill>
                  <a:srgbClr val="FF0000"/>
                </a:solidFill>
              </a:rPr>
              <a:t>overview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66700" y="2743200"/>
            <a:ext cx="849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brCBA</a:t>
            </a:r>
            <a:r>
              <a:rPr lang="en-US" dirty="0" smtClean="0"/>
              <a:t> modification of CBA is not only simpler than CBA, but also fully matches our criteria for business rule learning (due to removal of default rule pruning).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4925" y="1295400"/>
            <a:ext cx="54768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élník 4"/>
          <p:cNvSpPr/>
          <p:nvPr/>
        </p:nvSpPr>
        <p:spPr>
          <a:xfrm>
            <a:off x="5029200" y="1447800"/>
            <a:ext cx="1143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DejaVu Serif Condensed" pitchFamily="18" charset="0"/>
                <a:ea typeface="DejaVu Serif Condensed" pitchFamily="18" charset="0"/>
              </a:rPr>
              <a:t>brCBA</a:t>
            </a:r>
            <a:endParaRPr lang="en-US" sz="1400" dirty="0">
              <a:solidFill>
                <a:schemeClr val="tx1"/>
              </a:solidFill>
              <a:latin typeface="DejaVu Serif Condensed" pitchFamily="18" charset="0"/>
              <a:ea typeface="DejaVu Serif Condensed" pitchFamily="18" charset="0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263979" y="3962400"/>
            <a:ext cx="4038600" cy="2133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Expressive rule </a:t>
            </a:r>
            <a:r>
              <a:rPr lang="en-US" dirty="0" smtClean="0">
                <a:solidFill>
                  <a:schemeClr val="tx1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Ability to control rule quality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4572000" y="3962400"/>
            <a:ext cx="4419600" cy="2133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/>
              <a:t>brCBA</a:t>
            </a:r>
            <a:endParaRPr lang="en-US" b="1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d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Redundant rules removed by pruning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GUHA rules – no improvement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Classification by highest ranked rule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All rules matching confidence and support thresholds</a:t>
            </a:r>
          </a:p>
        </p:txBody>
      </p:sp>
    </p:spTree>
    <p:extLst>
      <p:ext uri="{BB962C8B-B14F-4D97-AF65-F5344CB8AC3E}">
        <p14:creationId xmlns:p14="http://schemas.microsoft.com/office/powerpoint/2010/main" val="17081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Perform benchmarks on all 25 UCI datasets used in the original CBA paper</a:t>
            </a:r>
          </a:p>
          <a:p>
            <a:r>
              <a:rPr lang="en-US" sz="2400" dirty="0" smtClean="0"/>
              <a:t>A certain complication in using </a:t>
            </a:r>
            <a:r>
              <a:rPr lang="en-US" sz="2400" dirty="0" err="1" smtClean="0"/>
              <a:t>brCBA</a:t>
            </a:r>
            <a:r>
              <a:rPr lang="en-US" sz="2400" dirty="0"/>
              <a:t> </a:t>
            </a:r>
            <a:r>
              <a:rPr lang="en-US" sz="2400" dirty="0" smtClean="0"/>
              <a:t>(or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-based algorithms) for business rule learning not addressed in this paper is the need to perform discretization of numerical attributes in the preprocessing phase. </a:t>
            </a:r>
          </a:p>
          <a:p>
            <a:pPr lvl="1"/>
            <a:r>
              <a:rPr lang="en-US" sz="2000" dirty="0" smtClean="0"/>
              <a:t>Hand designed bins are laborious to produce and may negatively impact performance</a:t>
            </a:r>
          </a:p>
          <a:p>
            <a:pPr lvl="1"/>
            <a:r>
              <a:rPr lang="en-US" sz="2000" dirty="0" smtClean="0"/>
              <a:t>Automatic binning (e.g. Entropy-based) produces unnatural output, and may not also provide the best results</a:t>
            </a:r>
          </a:p>
          <a:p>
            <a:r>
              <a:rPr lang="en-US" sz="2400" dirty="0" smtClean="0"/>
              <a:t>We are looking for an algorithm that would remove the need to perform discretization, or at least soften its impact on classification performance.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lechovka 4"/>
          <p:cNvSpPr/>
          <p:nvPr/>
        </p:nvSpPr>
        <p:spPr>
          <a:xfrm>
            <a:off x="190500" y="2085037"/>
            <a:ext cx="12954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base</a:t>
            </a:r>
            <a:endParaRPr lang="en-US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4800600" y="1295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3531" y="790575"/>
            <a:ext cx="1751187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Přímá spojnice se šipkou 11"/>
          <p:cNvCxnSpPr/>
          <p:nvPr/>
        </p:nvCxnSpPr>
        <p:spPr>
          <a:xfrm flipH="1">
            <a:off x="1333500" y="1676400"/>
            <a:ext cx="1433562" cy="4953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2943324" y="2211005"/>
            <a:ext cx="166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experts</a:t>
            </a:r>
            <a:endParaRPr lang="en-US" dirty="0"/>
          </a:p>
        </p:txBody>
      </p:sp>
      <p:cxnSp>
        <p:nvCxnSpPr>
          <p:cNvPr id="16" name="Přímá spojnice se šipkou 15"/>
          <p:cNvCxnSpPr/>
          <p:nvPr/>
        </p:nvCxnSpPr>
        <p:spPr>
          <a:xfrm flipH="1" flipV="1">
            <a:off x="2295756" y="4908139"/>
            <a:ext cx="986322" cy="1353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1600200" y="2694801"/>
            <a:ext cx="131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petalWidth</a:t>
            </a:r>
            <a:r>
              <a:rPr lang="en-US" sz="1200" dirty="0" smtClean="0"/>
              <a:t>&gt;1.75 </a:t>
            </a:r>
            <a:endParaRPr lang="en-US" sz="1200" dirty="0">
              <a:sym typeface="Symbol"/>
            </a:endParaRPr>
          </a:p>
        </p:txBody>
      </p:sp>
      <p:cxnSp>
        <p:nvCxnSpPr>
          <p:cNvPr id="21" name="Přímá spojnice se šipkou 20"/>
          <p:cNvCxnSpPr/>
          <p:nvPr/>
        </p:nvCxnSpPr>
        <p:spPr>
          <a:xfrm flipV="1">
            <a:off x="3467864" y="2826168"/>
            <a:ext cx="20548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3641919" y="2674203"/>
            <a:ext cx="100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iris-</a:t>
            </a:r>
            <a:r>
              <a:rPr lang="en-US" sz="1200" dirty="0" err="1" smtClean="0"/>
              <a:t>virginica</a:t>
            </a:r>
            <a:endParaRPr lang="en-US" sz="12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1600200" y="3119735"/>
            <a:ext cx="233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petalLength</a:t>
            </a:r>
            <a:r>
              <a:rPr lang="en-US" sz="1200" dirty="0" smtClean="0"/>
              <a:t>=[2.45;4.75] and </a:t>
            </a:r>
          </a:p>
          <a:p>
            <a:r>
              <a:rPr lang="en-US" sz="1200" dirty="0" err="1" smtClean="0"/>
              <a:t>sepalWidth</a:t>
            </a:r>
            <a:r>
              <a:rPr lang="en-US" sz="1200" dirty="0" smtClean="0"/>
              <a:t> = [3.05;3.4]</a:t>
            </a:r>
          </a:p>
          <a:p>
            <a:r>
              <a:rPr lang="en-US" sz="1200" dirty="0" smtClean="0">
                <a:sym typeface="Symbol"/>
              </a:rPr>
              <a:t>…</a:t>
            </a:r>
            <a:endParaRPr lang="en-US" sz="1200" dirty="0">
              <a:sym typeface="Symbol"/>
            </a:endParaRPr>
          </a:p>
        </p:txBody>
      </p:sp>
      <p:cxnSp>
        <p:nvCxnSpPr>
          <p:cNvPr id="27" name="Přímá spojnice se šipkou 26"/>
          <p:cNvCxnSpPr/>
          <p:nvPr/>
        </p:nvCxnSpPr>
        <p:spPr>
          <a:xfrm flipV="1">
            <a:off x="3460197" y="3255567"/>
            <a:ext cx="20548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3618274" y="3103602"/>
            <a:ext cx="1029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iris-</a:t>
            </a:r>
            <a:r>
              <a:rPr lang="en-US" sz="1200" dirty="0" err="1" smtClean="0"/>
              <a:t>versicolor</a:t>
            </a:r>
            <a:endParaRPr lang="en-US" sz="1200" dirty="0"/>
          </a:p>
        </p:txBody>
      </p:sp>
      <p:sp>
        <p:nvSpPr>
          <p:cNvPr id="23" name="Obdélník 22"/>
          <p:cNvSpPr/>
          <p:nvPr/>
        </p:nvSpPr>
        <p:spPr>
          <a:xfrm>
            <a:off x="1600200" y="2580337"/>
            <a:ext cx="3048000" cy="1229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Přímá spojnice 28"/>
          <p:cNvCxnSpPr/>
          <p:nvPr/>
        </p:nvCxnSpPr>
        <p:spPr>
          <a:xfrm>
            <a:off x="1066800" y="3048000"/>
            <a:ext cx="533400" cy="200799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>
            <a:stCxn id="5" idx="3"/>
          </p:cNvCxnSpPr>
          <p:nvPr/>
        </p:nvCxnSpPr>
        <p:spPr>
          <a:xfrm>
            <a:off x="838200" y="3075637"/>
            <a:ext cx="665148" cy="1420163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Obrázek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865" y="4208780"/>
            <a:ext cx="1480117" cy="1295780"/>
          </a:xfrm>
          <a:prstGeom prst="rect">
            <a:avLst/>
          </a:prstGeom>
        </p:spPr>
      </p:pic>
      <p:cxnSp>
        <p:nvCxnSpPr>
          <p:cNvPr id="40" name="Přímá spojnice se šipkou 39"/>
          <p:cNvCxnSpPr>
            <a:stCxn id="39" idx="4"/>
          </p:cNvCxnSpPr>
          <p:nvPr/>
        </p:nvCxnSpPr>
        <p:spPr>
          <a:xfrm>
            <a:off x="1520714" y="5410199"/>
            <a:ext cx="332319" cy="45720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>
          <a:xfrm>
            <a:off x="1879091" y="5782709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>
                <a:solidFill>
                  <a:srgbClr val="0070C0"/>
                </a:solidFill>
              </a:rPr>
              <a:t>versicolor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Ovál 38"/>
          <p:cNvSpPr/>
          <p:nvPr/>
        </p:nvSpPr>
        <p:spPr>
          <a:xfrm>
            <a:off x="723900" y="4468642"/>
            <a:ext cx="1593628" cy="941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Engine</a:t>
            </a:r>
            <a:endParaRPr lang="en-US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5029200" y="1195342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Business Rule Management System (BRMS) applications </a:t>
            </a:r>
            <a:r>
              <a:rPr lang="en-US" dirty="0"/>
              <a:t>can invoke decision logic which is input in the form of rules, instead of procedural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Obdélník 9"/>
          <p:cNvSpPr/>
          <p:nvPr/>
        </p:nvSpPr>
        <p:spPr>
          <a:xfrm>
            <a:off x="4953000" y="2666364"/>
            <a:ext cx="3929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+ This reduces reliance on the IT experts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Obdélník 10"/>
          <p:cNvSpPr/>
          <p:nvPr/>
        </p:nvSpPr>
        <p:spPr>
          <a:xfrm>
            <a:off x="5029200" y="3545312"/>
            <a:ext cx="3810000" cy="95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Requires extensive subject matter expertise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(A lot of) Expert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3415832" y="5598043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???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485900" y="6258456"/>
            <a:ext cx="7152327" cy="5535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RESTRICTION: In </a:t>
            </a:r>
            <a:r>
              <a:rPr lang="en-US" dirty="0"/>
              <a:t>this paper, we focus on “classification business rules”.</a:t>
            </a:r>
          </a:p>
        </p:txBody>
      </p:sp>
    </p:spTree>
    <p:extLst>
      <p:ext uri="{BB962C8B-B14F-4D97-AF65-F5344CB8AC3E}">
        <p14:creationId xmlns:p14="http://schemas.microsoft.com/office/powerpoint/2010/main" val="33506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Demo of a Drools-based with </a:t>
            </a:r>
            <a:r>
              <a:rPr lang="en-US" sz="2000" dirty="0" err="1" smtClean="0"/>
              <a:t>brCBA</a:t>
            </a:r>
            <a:r>
              <a:rPr lang="en-US" sz="2000" dirty="0" smtClean="0"/>
              <a:t> rule learner will be presented at the </a:t>
            </a:r>
            <a:r>
              <a:rPr lang="en-US" sz="2000" dirty="0" err="1" smtClean="0"/>
              <a:t>RuleML</a:t>
            </a:r>
            <a:r>
              <a:rPr lang="en-US" sz="2000" dirty="0" smtClean="0"/>
              <a:t> </a:t>
            </a:r>
            <a:r>
              <a:rPr lang="en-US" sz="2000" dirty="0"/>
              <a:t>Challenge - </a:t>
            </a:r>
            <a:r>
              <a:rPr lang="en-US" sz="2000" b="1" dirty="0"/>
              <a:t>Today from 14:50 at this room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Demo of a recommender system using </a:t>
            </a:r>
            <a:r>
              <a:rPr lang="en-US" sz="2000" dirty="0" err="1" smtClean="0"/>
              <a:t>brCBA</a:t>
            </a:r>
            <a:r>
              <a:rPr lang="en-US" sz="2000" dirty="0" smtClean="0"/>
              <a:t> will be presented at PAIS</a:t>
            </a:r>
            <a:endParaRPr lang="en-US" sz="2000" dirty="0" smtClean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990600" y="1981199"/>
            <a:ext cx="7391400" cy="832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Stanislav</a:t>
            </a:r>
            <a:r>
              <a:rPr lang="en-US" sz="1600" dirty="0" smtClean="0"/>
              <a:t> </a:t>
            </a:r>
            <a:r>
              <a:rPr lang="en-US" sz="1600" dirty="0" err="1"/>
              <a:t>Vojir</a:t>
            </a:r>
            <a:r>
              <a:rPr lang="en-US" sz="1600" dirty="0"/>
              <a:t>, </a:t>
            </a:r>
            <a:r>
              <a:rPr lang="en-US" sz="1600" dirty="0" err="1"/>
              <a:t>Premysl</a:t>
            </a:r>
            <a:r>
              <a:rPr lang="en-US" sz="1600" dirty="0"/>
              <a:t> Vaclav </a:t>
            </a:r>
            <a:r>
              <a:rPr lang="en-US" sz="1600" dirty="0" err="1"/>
              <a:t>Duben</a:t>
            </a:r>
            <a:r>
              <a:rPr lang="en-US" sz="1600" dirty="0"/>
              <a:t> and Tomas </a:t>
            </a:r>
            <a:r>
              <a:rPr lang="en-US" sz="1600" dirty="0" err="1"/>
              <a:t>Kliegr</a:t>
            </a:r>
            <a:r>
              <a:rPr lang="en-US" sz="1600" dirty="0"/>
              <a:t>. </a:t>
            </a:r>
            <a:r>
              <a:rPr lang="en-US" sz="1600" u="sng" dirty="0"/>
              <a:t>Business Rule Learning with Interactive Selection of Association </a:t>
            </a:r>
            <a:r>
              <a:rPr lang="en-US" sz="1600" u="sng" dirty="0" smtClean="0"/>
              <a:t>Rules.</a:t>
            </a:r>
            <a:r>
              <a:rPr lang="en-US" sz="1600" dirty="0" smtClean="0"/>
              <a:t> </a:t>
            </a:r>
            <a:r>
              <a:rPr lang="en-US" sz="1600" dirty="0" err="1" smtClean="0"/>
              <a:t>RuleML</a:t>
            </a:r>
            <a:r>
              <a:rPr lang="en-US" sz="1600" dirty="0" smtClean="0"/>
              <a:t> Challenge’14</a:t>
            </a:r>
            <a:endParaRPr lang="en-US" sz="1600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4953000"/>
            <a:ext cx="4399643" cy="1905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6988" y="4400550"/>
            <a:ext cx="4809624" cy="2228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Obdélník 8"/>
          <p:cNvSpPr/>
          <p:nvPr/>
        </p:nvSpPr>
        <p:spPr>
          <a:xfrm>
            <a:off x="990600" y="3352800"/>
            <a:ext cx="7391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Tomas </a:t>
            </a:r>
            <a:r>
              <a:rPr lang="en-US" sz="1600" dirty="0" err="1" smtClean="0"/>
              <a:t>Kliegr</a:t>
            </a:r>
            <a:r>
              <a:rPr lang="en-US" sz="1600" dirty="0" smtClean="0"/>
              <a:t>, </a:t>
            </a:r>
            <a:r>
              <a:rPr lang="en-US" sz="1600" dirty="0" err="1" smtClean="0"/>
              <a:t>Jaroslav</a:t>
            </a:r>
            <a:r>
              <a:rPr lang="en-US" sz="1600" dirty="0" smtClean="0"/>
              <a:t> </a:t>
            </a:r>
            <a:r>
              <a:rPr lang="en-US" sz="1600" dirty="0" err="1" smtClean="0"/>
              <a:t>Kuchar</a:t>
            </a:r>
            <a:r>
              <a:rPr lang="en-US" sz="1600" dirty="0" smtClean="0"/>
              <a:t>. </a:t>
            </a:r>
            <a:r>
              <a:rPr lang="en-US" sz="1600" u="sng" dirty="0" smtClean="0"/>
              <a:t>Orwellian Eye: Video Recommendatio</a:t>
            </a:r>
            <a:r>
              <a:rPr lang="en-US" sz="1600" u="sng" dirty="0" smtClean="0"/>
              <a:t>n with Microsoft </a:t>
            </a:r>
            <a:r>
              <a:rPr lang="en-US" sz="1600" u="sng" dirty="0" err="1" smtClean="0"/>
              <a:t>Kinect</a:t>
            </a:r>
            <a:r>
              <a:rPr lang="en-US" sz="1600" u="sng" dirty="0" smtClean="0"/>
              <a:t>.</a:t>
            </a:r>
            <a:r>
              <a:rPr lang="en-US" sz="1600" dirty="0" smtClean="0"/>
              <a:t> PAIS’14</a:t>
            </a:r>
            <a:endParaRPr lang="en-US" sz="1600" dirty="0"/>
          </a:p>
        </p:txBody>
      </p:sp>
      <p:sp>
        <p:nvSpPr>
          <p:cNvPr id="2" name="Obdélník 1"/>
          <p:cNvSpPr/>
          <p:nvPr/>
        </p:nvSpPr>
        <p:spPr>
          <a:xfrm>
            <a:off x="5666025" y="3852446"/>
            <a:ext cx="2792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http://inbeat.eu/demo/pais14/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6564086" y="2475402"/>
            <a:ext cx="1842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</a:t>
            </a:r>
            <a:r>
              <a:rPr lang="en-US" sz="1600" dirty="0" smtClean="0"/>
              <a:t>://easyminer.eu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Přímá spojnice se šipkou 30"/>
          <p:cNvCxnSpPr/>
          <p:nvPr/>
        </p:nvCxnSpPr>
        <p:spPr>
          <a:xfrm flipH="1" flipV="1">
            <a:off x="2295756" y="4908139"/>
            <a:ext cx="986322" cy="1353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lechovka 4"/>
          <p:cNvSpPr/>
          <p:nvPr/>
        </p:nvSpPr>
        <p:spPr>
          <a:xfrm>
            <a:off x="190500" y="2085037"/>
            <a:ext cx="12954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base</a:t>
            </a:r>
            <a:endParaRPr lang="en-US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4800600" y="1295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>
            <a:endCxn id="5" idx="1"/>
          </p:cNvCxnSpPr>
          <p:nvPr/>
        </p:nvCxnSpPr>
        <p:spPr>
          <a:xfrm flipH="1">
            <a:off x="838200" y="1371600"/>
            <a:ext cx="1040891" cy="713437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1598859" y="2694801"/>
            <a:ext cx="131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petalWidth</a:t>
            </a:r>
            <a:r>
              <a:rPr lang="en-US" sz="1200" dirty="0" smtClean="0"/>
              <a:t>&gt;1.75 </a:t>
            </a:r>
            <a:endParaRPr lang="en-US" sz="1200" dirty="0">
              <a:sym typeface="Symbol"/>
            </a:endParaRPr>
          </a:p>
        </p:txBody>
      </p:sp>
      <p:cxnSp>
        <p:nvCxnSpPr>
          <p:cNvPr id="21" name="Přímá spojnice se šipkou 20"/>
          <p:cNvCxnSpPr/>
          <p:nvPr/>
        </p:nvCxnSpPr>
        <p:spPr>
          <a:xfrm flipV="1">
            <a:off x="3467864" y="2826168"/>
            <a:ext cx="20548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3641919" y="2674203"/>
            <a:ext cx="100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iris-</a:t>
            </a:r>
            <a:r>
              <a:rPr lang="en-US" sz="1200" dirty="0" err="1" smtClean="0"/>
              <a:t>virginica</a:t>
            </a:r>
            <a:endParaRPr lang="en-US" sz="12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1600200" y="3119735"/>
            <a:ext cx="233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petalLength</a:t>
            </a:r>
            <a:r>
              <a:rPr lang="en-US" sz="1200" dirty="0" smtClean="0"/>
              <a:t>=[2.45;4.75] and </a:t>
            </a:r>
          </a:p>
          <a:p>
            <a:r>
              <a:rPr lang="en-US" sz="1200" dirty="0" err="1" smtClean="0"/>
              <a:t>sepalWidth</a:t>
            </a:r>
            <a:r>
              <a:rPr lang="en-US" sz="1200" dirty="0" smtClean="0"/>
              <a:t> = [3.05;3.4]</a:t>
            </a:r>
          </a:p>
          <a:p>
            <a:r>
              <a:rPr lang="en-US" sz="1200" dirty="0" smtClean="0">
                <a:sym typeface="Symbol"/>
              </a:rPr>
              <a:t>…</a:t>
            </a:r>
            <a:endParaRPr lang="en-US" sz="1200" dirty="0">
              <a:sym typeface="Symbol"/>
            </a:endParaRPr>
          </a:p>
        </p:txBody>
      </p:sp>
      <p:cxnSp>
        <p:nvCxnSpPr>
          <p:cNvPr id="27" name="Přímá spojnice se šipkou 26"/>
          <p:cNvCxnSpPr/>
          <p:nvPr/>
        </p:nvCxnSpPr>
        <p:spPr>
          <a:xfrm flipV="1">
            <a:off x="3460197" y="3255567"/>
            <a:ext cx="20548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3618274" y="3103602"/>
            <a:ext cx="1029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iris-</a:t>
            </a:r>
            <a:r>
              <a:rPr lang="en-US" sz="1200" dirty="0" err="1" smtClean="0"/>
              <a:t>versicolor</a:t>
            </a:r>
            <a:endParaRPr lang="en-US" sz="1200" dirty="0"/>
          </a:p>
        </p:txBody>
      </p:sp>
      <p:sp>
        <p:nvSpPr>
          <p:cNvPr id="23" name="Obdélník 22"/>
          <p:cNvSpPr/>
          <p:nvPr/>
        </p:nvSpPr>
        <p:spPr>
          <a:xfrm>
            <a:off x="1600200" y="2580337"/>
            <a:ext cx="3048000" cy="1229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Přímá spojnice 28"/>
          <p:cNvCxnSpPr/>
          <p:nvPr/>
        </p:nvCxnSpPr>
        <p:spPr>
          <a:xfrm>
            <a:off x="1066800" y="3048000"/>
            <a:ext cx="533400" cy="200799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>
            <a:stCxn id="5" idx="3"/>
          </p:cNvCxnSpPr>
          <p:nvPr/>
        </p:nvCxnSpPr>
        <p:spPr>
          <a:xfrm>
            <a:off x="838200" y="3075637"/>
            <a:ext cx="665148" cy="1420163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Obrázek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865" y="4208780"/>
            <a:ext cx="1480117" cy="1295780"/>
          </a:xfrm>
          <a:prstGeom prst="rect">
            <a:avLst/>
          </a:prstGeom>
        </p:spPr>
      </p:pic>
      <p:sp>
        <p:nvSpPr>
          <p:cNvPr id="38" name="TextovéPole 37"/>
          <p:cNvSpPr txBox="1"/>
          <p:nvPr/>
        </p:nvSpPr>
        <p:spPr>
          <a:xfrm>
            <a:off x="1879091" y="5782709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</a:t>
            </a:r>
            <a:r>
              <a:rPr lang="en-US" dirty="0" err="1" smtClean="0"/>
              <a:t>versicolor</a:t>
            </a:r>
            <a:endParaRPr lang="en-US" dirty="0"/>
          </a:p>
        </p:txBody>
      </p:sp>
      <p:sp>
        <p:nvSpPr>
          <p:cNvPr id="43" name="Plechovka 42"/>
          <p:cNvSpPr/>
          <p:nvPr/>
        </p:nvSpPr>
        <p:spPr>
          <a:xfrm>
            <a:off x="3678325" y="931492"/>
            <a:ext cx="1105183" cy="9906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44" name="Přímá spojnice se šipkou 43"/>
          <p:cNvCxnSpPr>
            <a:stCxn id="43" idx="2"/>
            <a:endCxn id="30" idx="6"/>
          </p:cNvCxnSpPr>
          <p:nvPr/>
        </p:nvCxnSpPr>
        <p:spPr>
          <a:xfrm flipH="1">
            <a:off x="3193828" y="1426792"/>
            <a:ext cx="484497" cy="743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ál 29"/>
          <p:cNvSpPr/>
          <p:nvPr/>
        </p:nvSpPr>
        <p:spPr>
          <a:xfrm>
            <a:off x="1600200" y="963443"/>
            <a:ext cx="1593628" cy="9415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Learning</a:t>
            </a:r>
            <a:endParaRPr lang="en-US" dirty="0"/>
          </a:p>
        </p:txBody>
      </p:sp>
      <p:sp>
        <p:nvSpPr>
          <p:cNvPr id="10" name="TextovéPole 9"/>
          <p:cNvSpPr txBox="1"/>
          <p:nvPr/>
        </p:nvSpPr>
        <p:spPr>
          <a:xfrm>
            <a:off x="5334000" y="88933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Ideally, the rule learning algorithm executed on the database of iris varieties would substitute the human expert.</a:t>
            </a:r>
            <a:endParaRPr lang="en-US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5257800" y="2609671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will see, rule learning algorithms often yields rule sets that 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Conflicting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Contain redundant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Excessive number of rules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Syntactically simple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Probabilistic</a:t>
            </a:r>
          </a:p>
        </p:txBody>
      </p:sp>
      <p:cxnSp>
        <p:nvCxnSpPr>
          <p:cNvPr id="34" name="Přímá spojnice se šipkou 33"/>
          <p:cNvCxnSpPr>
            <a:stCxn id="36" idx="4"/>
          </p:cNvCxnSpPr>
          <p:nvPr/>
        </p:nvCxnSpPr>
        <p:spPr>
          <a:xfrm>
            <a:off x="1520714" y="5410199"/>
            <a:ext cx="332319" cy="45720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ál 35"/>
          <p:cNvSpPr/>
          <p:nvPr/>
        </p:nvSpPr>
        <p:spPr>
          <a:xfrm>
            <a:off x="723900" y="4468642"/>
            <a:ext cx="1593628" cy="941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914400" y="212978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R1:  </a:t>
            </a:r>
            <a:r>
              <a:rPr lang="en-US" dirty="0" err="1" smtClean="0">
                <a:solidFill>
                  <a:srgbClr val="FF0000"/>
                </a:solidFill>
              </a:rPr>
              <a:t>petalWidth</a:t>
            </a:r>
            <a:r>
              <a:rPr lang="en-US" dirty="0" smtClean="0">
                <a:solidFill>
                  <a:srgbClr val="FF0000"/>
                </a:solidFill>
              </a:rPr>
              <a:t>&gt;1.75 </a:t>
            </a: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cxnSp>
        <p:nvCxnSpPr>
          <p:cNvPr id="21" name="Přímá spojnice se šipkou 20"/>
          <p:cNvCxnSpPr/>
          <p:nvPr/>
        </p:nvCxnSpPr>
        <p:spPr>
          <a:xfrm flipV="1">
            <a:off x="5215669" y="2292893"/>
            <a:ext cx="20548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5530035" y="2072026"/>
            <a:ext cx="254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iris-</a:t>
            </a:r>
            <a:r>
              <a:rPr lang="en-US" dirty="0" err="1" smtClean="0">
                <a:solidFill>
                  <a:srgbClr val="FF0000"/>
                </a:solidFill>
              </a:rPr>
              <a:t>virginica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supp</a:t>
            </a:r>
            <a:r>
              <a:rPr lang="en-US" dirty="0" smtClean="0">
                <a:solidFill>
                  <a:srgbClr val="00B050"/>
                </a:solidFill>
              </a:rPr>
              <a:t>= 0.296, </a:t>
            </a:r>
            <a:r>
              <a:rPr lang="en-US" dirty="0" err="1" smtClean="0">
                <a:solidFill>
                  <a:srgbClr val="00B050"/>
                </a:solidFill>
              </a:rPr>
              <a:t>conf</a:t>
            </a:r>
            <a:r>
              <a:rPr lang="en-US" dirty="0" smtClean="0">
                <a:solidFill>
                  <a:srgbClr val="00B050"/>
                </a:solidFill>
              </a:rPr>
              <a:t>=1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ovéPole 25"/>
          <p:cNvSpPr txBox="1"/>
          <p:nvPr/>
        </p:nvSpPr>
        <p:spPr>
          <a:xfrm>
            <a:off x="914401" y="2582524"/>
            <a:ext cx="8000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R2: </a:t>
            </a:r>
            <a:r>
              <a:rPr lang="en-US" dirty="0" err="1" smtClean="0"/>
              <a:t>petalWidth</a:t>
            </a:r>
            <a:r>
              <a:rPr lang="en-US" dirty="0" smtClean="0"/>
              <a:t>&gt;1.75 </a:t>
            </a:r>
            <a:r>
              <a:rPr lang="en-US" dirty="0" smtClean="0">
                <a:solidFill>
                  <a:schemeClr val="accent2"/>
                </a:solidFill>
              </a:rPr>
              <a:t>and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sepalWidth</a:t>
            </a:r>
            <a:r>
              <a:rPr lang="en-US" dirty="0" smtClean="0"/>
              <a:t> = [3.05;3.4]</a:t>
            </a:r>
          </a:p>
          <a:p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r>
              <a:rPr lang="en-US" dirty="0" smtClean="0">
                <a:sym typeface="Symbol"/>
              </a:rPr>
              <a:t>…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R9: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sepalLength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= (5.55;3.40] and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sepalWidth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&lt;3.05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r>
              <a:rPr lang="en-US" dirty="0" smtClean="0">
                <a:solidFill>
                  <a:srgbClr val="00B0F0"/>
                </a:solidFill>
                <a:sym typeface="Symbol"/>
              </a:rPr>
              <a:t>… 50 more rules</a:t>
            </a:r>
            <a:endParaRPr lang="en-US" dirty="0">
              <a:solidFill>
                <a:srgbClr val="00B0F0"/>
              </a:solidFill>
              <a:sym typeface="Symbol"/>
            </a:endParaRPr>
          </a:p>
        </p:txBody>
      </p:sp>
      <p:cxnSp>
        <p:nvCxnSpPr>
          <p:cNvPr id="27" name="Přímá spojnice se šipkou 26"/>
          <p:cNvCxnSpPr/>
          <p:nvPr/>
        </p:nvCxnSpPr>
        <p:spPr>
          <a:xfrm flipV="1">
            <a:off x="5248348" y="2835530"/>
            <a:ext cx="20548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5453835" y="2650917"/>
            <a:ext cx="292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iris-</a:t>
            </a:r>
            <a:r>
              <a:rPr lang="en-US" dirty="0" err="1" smtClean="0"/>
              <a:t>virginica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supp</a:t>
            </a:r>
            <a:r>
              <a:rPr lang="en-US" dirty="0" smtClean="0"/>
              <a:t>= 0.100, </a:t>
            </a:r>
            <a:r>
              <a:rPr lang="en-US" dirty="0" err="1" smtClean="0"/>
              <a:t>conf</a:t>
            </a:r>
            <a:r>
              <a:rPr lang="en-US" dirty="0" smtClean="0"/>
              <a:t>=1</a:t>
            </a:r>
          </a:p>
          <a:p>
            <a:endParaRPr lang="en-US" dirty="0"/>
          </a:p>
        </p:txBody>
      </p:sp>
      <p:sp>
        <p:nvSpPr>
          <p:cNvPr id="23" name="Obdélník 22"/>
          <p:cNvSpPr/>
          <p:nvPr/>
        </p:nvSpPr>
        <p:spPr>
          <a:xfrm>
            <a:off x="202056" y="2057288"/>
            <a:ext cx="8789544" cy="2815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1" name="Přímá spojnice se šipkou 30"/>
          <p:cNvCxnSpPr/>
          <p:nvPr/>
        </p:nvCxnSpPr>
        <p:spPr>
          <a:xfrm flipV="1">
            <a:off x="5248348" y="3918283"/>
            <a:ext cx="20548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délník 2"/>
          <p:cNvSpPr/>
          <p:nvPr/>
        </p:nvSpPr>
        <p:spPr>
          <a:xfrm>
            <a:off x="5475856" y="3733618"/>
            <a:ext cx="14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iris-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versicolor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5676646" y="4034789"/>
            <a:ext cx="232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sym typeface="Symbol"/>
              </a:rPr>
              <a:t>supp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=0.230, </a:t>
            </a:r>
            <a:r>
              <a:rPr lang="en-US" dirty="0" err="1" smtClean="0">
                <a:solidFill>
                  <a:srgbClr val="00B050"/>
                </a:solidFill>
                <a:sym typeface="Symbol"/>
              </a:rPr>
              <a:t>conf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=0.05</a:t>
            </a:r>
          </a:p>
        </p:txBody>
      </p:sp>
      <p:sp>
        <p:nvSpPr>
          <p:cNvPr id="7" name="Obdélník 6"/>
          <p:cNvSpPr/>
          <p:nvPr/>
        </p:nvSpPr>
        <p:spPr>
          <a:xfrm>
            <a:off x="2233041" y="609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Conflicting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Contain redundant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Excessive number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Syntactically simple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Probabilistic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09175" y="4953000"/>
            <a:ext cx="7106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this is not an issue for a completely automated “black box” classifier, in a business setting the policy can be that the rule set </a:t>
            </a:r>
          </a:p>
          <a:p>
            <a:pPr marL="342900" indent="-342900">
              <a:buAutoNum type="alphaLcParenR"/>
            </a:pPr>
            <a:r>
              <a:rPr lang="en-US" dirty="0" smtClean="0"/>
              <a:t>is expert-reviewed before deployment, </a:t>
            </a:r>
          </a:p>
          <a:p>
            <a:pPr marL="342900" indent="-342900">
              <a:buAutoNum type="alphaLcParenR"/>
            </a:pPr>
            <a:r>
              <a:rPr lang="en-US" dirty="0" smtClean="0"/>
              <a:t>each decision made by the system can be explained,</a:t>
            </a:r>
          </a:p>
          <a:p>
            <a:pPr marL="342900" indent="-342900">
              <a:buAutoNum type="alphaLcParenR"/>
            </a:pPr>
            <a:r>
              <a:rPr lang="en-US" dirty="0" smtClean="0"/>
              <a:t>the rules must be convertible to a form that can be processes by BRMS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 Learning 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lechovka 4"/>
          <p:cNvSpPr/>
          <p:nvPr/>
        </p:nvSpPr>
        <p:spPr>
          <a:xfrm>
            <a:off x="190500" y="2161951"/>
            <a:ext cx="12954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base</a:t>
            </a:r>
            <a:endParaRPr lang="en-US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4800600" y="1295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>
            <a:endCxn id="5" idx="1"/>
          </p:cNvCxnSpPr>
          <p:nvPr/>
        </p:nvCxnSpPr>
        <p:spPr>
          <a:xfrm flipH="1">
            <a:off x="838200" y="1447800"/>
            <a:ext cx="1040891" cy="71415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>
            <a:stCxn id="5" idx="3"/>
          </p:cNvCxnSpPr>
          <p:nvPr/>
        </p:nvCxnSpPr>
        <p:spPr>
          <a:xfrm>
            <a:off x="838200" y="3152551"/>
            <a:ext cx="520445" cy="13160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Obrázek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865" y="4208780"/>
            <a:ext cx="1480117" cy="1295780"/>
          </a:xfrm>
          <a:prstGeom prst="rect">
            <a:avLst/>
          </a:prstGeom>
        </p:spPr>
      </p:pic>
      <p:sp>
        <p:nvSpPr>
          <p:cNvPr id="38" name="TextovéPole 37"/>
          <p:cNvSpPr txBox="1"/>
          <p:nvPr/>
        </p:nvSpPr>
        <p:spPr>
          <a:xfrm>
            <a:off x="1879091" y="5782709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</a:t>
            </a:r>
            <a:r>
              <a:rPr lang="en-US" dirty="0" err="1" smtClean="0"/>
              <a:t>versicolor</a:t>
            </a:r>
            <a:endParaRPr lang="en-US" dirty="0"/>
          </a:p>
        </p:txBody>
      </p:sp>
      <p:sp>
        <p:nvSpPr>
          <p:cNvPr id="43" name="Plechovka 42"/>
          <p:cNvSpPr/>
          <p:nvPr/>
        </p:nvSpPr>
        <p:spPr>
          <a:xfrm>
            <a:off x="3678325" y="931492"/>
            <a:ext cx="1105183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44" name="Přímá spojnice se šipkou 43"/>
          <p:cNvCxnSpPr>
            <a:stCxn id="43" idx="2"/>
            <a:endCxn id="30" idx="6"/>
          </p:cNvCxnSpPr>
          <p:nvPr/>
        </p:nvCxnSpPr>
        <p:spPr>
          <a:xfrm flipH="1">
            <a:off x="3193828" y="1426792"/>
            <a:ext cx="484497" cy="743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ál 29"/>
          <p:cNvSpPr/>
          <p:nvPr/>
        </p:nvSpPr>
        <p:spPr>
          <a:xfrm>
            <a:off x="1600200" y="963443"/>
            <a:ext cx="1593628" cy="941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Learning</a:t>
            </a:r>
            <a:endParaRPr lang="en-US" dirty="0"/>
          </a:p>
        </p:txBody>
      </p:sp>
      <p:sp>
        <p:nvSpPr>
          <p:cNvPr id="10" name="TextovéPole 9"/>
          <p:cNvSpPr txBox="1"/>
          <p:nvPr/>
        </p:nvSpPr>
        <p:spPr>
          <a:xfrm>
            <a:off x="5105400" y="9906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Syntactically rich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Ability to control rule quality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3850" y="2396699"/>
            <a:ext cx="1235869" cy="97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ousměrná vodorovná šipka 2"/>
          <p:cNvSpPr/>
          <p:nvPr/>
        </p:nvSpPr>
        <p:spPr>
          <a:xfrm>
            <a:off x="1776189" y="2396699"/>
            <a:ext cx="1417639" cy="75585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cxnSp>
        <p:nvCxnSpPr>
          <p:cNvPr id="19" name="Přímá spojnice se šipkou 18"/>
          <p:cNvCxnSpPr/>
          <p:nvPr/>
        </p:nvCxnSpPr>
        <p:spPr>
          <a:xfrm flipH="1" flipV="1">
            <a:off x="2295756" y="4908139"/>
            <a:ext cx="986322" cy="1353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>
            <a:stCxn id="21" idx="4"/>
          </p:cNvCxnSpPr>
          <p:nvPr/>
        </p:nvCxnSpPr>
        <p:spPr>
          <a:xfrm>
            <a:off x="1520714" y="5410199"/>
            <a:ext cx="332319" cy="45720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/>
          <p:cNvSpPr/>
          <p:nvPr/>
        </p:nvSpPr>
        <p:spPr>
          <a:xfrm>
            <a:off x="723900" y="4468642"/>
            <a:ext cx="1593628" cy="941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Engine</a:t>
            </a:r>
            <a:endParaRPr lang="en-US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5246914" y="3817102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BRMS can then take care of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Refine the rule base (by Subject Matter Expert)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Execute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Classify objects at run 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Evaluate complex criteria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Handle uncertainty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Manage rule conflicts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Defeasible logic, higher order rules, …</a:t>
            </a:r>
          </a:p>
        </p:txBody>
      </p:sp>
    </p:spTree>
    <p:extLst>
      <p:ext uri="{BB962C8B-B14F-4D97-AF65-F5344CB8AC3E}">
        <p14:creationId xmlns:p14="http://schemas.microsoft.com/office/powerpoint/2010/main" val="32851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990600"/>
            <a:ext cx="5562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Multiple rule learning algorithms have been proposed. </a:t>
            </a:r>
          </a:p>
          <a:p>
            <a:r>
              <a:rPr lang="en-US" sz="2000" dirty="0" smtClean="0"/>
              <a:t>Focus on algorithms which match our criteria, but are additionally scientifically well established and with </a:t>
            </a:r>
            <a:r>
              <a:rPr lang="en-US" sz="2000" b="1" dirty="0" smtClean="0"/>
              <a:t>tried open implementations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Two algorithms were shortlisted:</a:t>
            </a:r>
          </a:p>
          <a:p>
            <a:r>
              <a:rPr lang="en-US" sz="2000" dirty="0" smtClean="0"/>
              <a:t>RIPPER  (Cohen  1995): 3017 citations in Google scholar. Available in the open source WEKA and </a:t>
            </a:r>
            <a:r>
              <a:rPr lang="en-US" sz="2000" dirty="0" err="1" smtClean="0"/>
              <a:t>RapidMiner</a:t>
            </a:r>
            <a:r>
              <a:rPr lang="en-US" sz="2000" dirty="0" smtClean="0"/>
              <a:t> systems.</a:t>
            </a:r>
          </a:p>
          <a:p>
            <a:r>
              <a:rPr lang="en-US" sz="2000" dirty="0" smtClean="0"/>
              <a:t>CBA (Liu et al., 98): 1968 citations GS. Based on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, which is available in most data mining systems.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Eventually, we have settled for CBA </a:t>
            </a:r>
          </a:p>
          <a:p>
            <a:r>
              <a:rPr lang="en-US" sz="1800" dirty="0" smtClean="0"/>
              <a:t>in our experiments processing large datasets (N&gt;10k) with RIPPER was unfeasible (JRIP - WEKA and </a:t>
            </a:r>
            <a:r>
              <a:rPr lang="en-US" sz="1800" dirty="0" err="1" smtClean="0"/>
              <a:t>RapidMiner</a:t>
            </a:r>
            <a:r>
              <a:rPr lang="en-US" sz="1800" dirty="0" smtClean="0"/>
              <a:t> </a:t>
            </a:r>
            <a:r>
              <a:rPr lang="en-US" sz="1800" dirty="0" err="1" smtClean="0"/>
              <a:t>impl</a:t>
            </a:r>
            <a:r>
              <a:rPr lang="en-US" sz="1800" dirty="0" smtClean="0"/>
              <a:t>.).</a:t>
            </a:r>
          </a:p>
          <a:p>
            <a:r>
              <a:rPr lang="en-US" sz="1800" dirty="0" smtClean="0"/>
              <a:t>CBA better fits the BR learning </a:t>
            </a:r>
            <a:r>
              <a:rPr lang="en-US" sz="1800" dirty="0" err="1" smtClean="0"/>
              <a:t>usecase</a:t>
            </a:r>
            <a:endParaRPr lang="en-US" sz="1800" dirty="0" smtClean="0"/>
          </a:p>
          <a:p>
            <a:pPr lvl="1"/>
            <a:r>
              <a:rPr lang="en-US" sz="1400" dirty="0" smtClean="0"/>
              <a:t>Better rule quality </a:t>
            </a:r>
            <a:r>
              <a:rPr lang="en-US" sz="1400" dirty="0" smtClean="0"/>
              <a:t>control</a:t>
            </a:r>
          </a:p>
          <a:p>
            <a:pPr lvl="1"/>
            <a:r>
              <a:rPr lang="en-US" sz="1400" dirty="0" smtClean="0"/>
              <a:t>Exhaustive </a:t>
            </a:r>
            <a:r>
              <a:rPr lang="en-US" sz="1400" dirty="0" err="1" smtClean="0"/>
              <a:t>searchh</a:t>
            </a:r>
            <a:endParaRPr lang="en-US" sz="14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Choosing “base” 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5736771" y="7620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Expressive rule 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Ability to control rule quality</a:t>
            </a:r>
          </a:p>
        </p:txBody>
      </p:sp>
      <p:sp>
        <p:nvSpPr>
          <p:cNvPr id="2" name="Ovál 1"/>
          <p:cNvSpPr/>
          <p:nvPr/>
        </p:nvSpPr>
        <p:spPr>
          <a:xfrm>
            <a:off x="6477000" y="4800600"/>
            <a:ext cx="2667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CLEF NewsReel’14</a:t>
            </a:r>
          </a:p>
          <a:p>
            <a:pPr algn="ctr"/>
            <a:r>
              <a:rPr lang="en-US" dirty="0" smtClean="0"/>
              <a:t>21.000 instances 1671 class labels</a:t>
            </a:r>
          </a:p>
        </p:txBody>
      </p:sp>
    </p:spTree>
    <p:extLst>
      <p:ext uri="{BB962C8B-B14F-4D97-AF65-F5344CB8AC3E}">
        <p14:creationId xmlns:p14="http://schemas.microsoft.com/office/powerpoint/2010/main" val="28188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CBA generally proceeds as follows: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Classification based on Association Rules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76684"/>
            <a:ext cx="51054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Rule Generator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Mining of Class Association Rules based on </a:t>
            </a:r>
            <a:r>
              <a:rPr lang="en-US" dirty="0" err="1" smtClean="0"/>
              <a:t>Apriori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Classifier Builder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v1 – many passes over the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Sort Rules (</a:t>
            </a:r>
            <a:r>
              <a:rPr lang="en-US" dirty="0" err="1" smtClean="0"/>
              <a:t>conf</a:t>
            </a:r>
            <a:r>
              <a:rPr lang="en-US" dirty="0" smtClean="0"/>
              <a:t>, </a:t>
            </a:r>
            <a:r>
              <a:rPr lang="en-US" dirty="0" err="1" smtClean="0"/>
              <a:t>supp</a:t>
            </a:r>
            <a:r>
              <a:rPr lang="en-US" dirty="0" smtClean="0"/>
              <a:t>, earlier)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Pruning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 smtClean="0"/>
              <a:t>each rule iterate over all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2 – find best rule for each data case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Sort Rules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Preselecting of rules based on precedence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candidate rules filtered out due to the lower precedence, improve coverage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Final filter by total error + default class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Ovál 1"/>
          <p:cNvSpPr/>
          <p:nvPr/>
        </p:nvSpPr>
        <p:spPr>
          <a:xfrm>
            <a:off x="1338944" y="2498272"/>
            <a:ext cx="381000" cy="31024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délník 5"/>
          <p:cNvSpPr/>
          <p:nvPr/>
        </p:nvSpPr>
        <p:spPr>
          <a:xfrm>
            <a:off x="381000" y="6376521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CBA (Liu et al., 98) nearly matches the requirements of BR learning</a:t>
            </a:r>
          </a:p>
        </p:txBody>
      </p:sp>
      <p:sp>
        <p:nvSpPr>
          <p:cNvPr id="9" name="Obdélník 8"/>
          <p:cNvSpPr/>
          <p:nvPr/>
        </p:nvSpPr>
        <p:spPr>
          <a:xfrm>
            <a:off x="5518447" y="19812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Expressive rule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Ability to control rule quality</a:t>
            </a:r>
          </a:p>
        </p:txBody>
      </p:sp>
      <p:sp>
        <p:nvSpPr>
          <p:cNvPr id="10" name="Ovál 9"/>
          <p:cNvSpPr/>
          <p:nvPr/>
        </p:nvSpPr>
        <p:spPr>
          <a:xfrm>
            <a:off x="6019800" y="5181600"/>
            <a:ext cx="2895600" cy="119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rule CBA (</a:t>
            </a:r>
            <a:r>
              <a:rPr lang="en-US" dirty="0" err="1" smtClean="0"/>
              <a:t>brCBA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061247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CBA has three rule pruning steps</a:t>
            </a:r>
          </a:p>
          <a:p>
            <a:pPr lvl="1"/>
            <a:r>
              <a:rPr lang="en-US" sz="2000" dirty="0" smtClean="0"/>
              <a:t>Difficult to track why a specific rule was </a:t>
            </a:r>
            <a:r>
              <a:rPr lang="en-US" sz="2000" dirty="0" smtClean="0"/>
              <a:t>removed</a:t>
            </a:r>
            <a:endParaRPr lang="en-US" sz="20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6781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brCBA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Obdélník 4"/>
          <p:cNvSpPr/>
          <p:nvPr/>
        </p:nvSpPr>
        <p:spPr>
          <a:xfrm>
            <a:off x="5518447" y="1981200"/>
            <a:ext cx="32004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Business rule learning needs a rule-learning approach, which has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BRMS supported rule expressiveness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Small number of output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Exhaustive set of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Expressive rule </a:t>
            </a:r>
            <a:r>
              <a:rPr lang="en-US" dirty="0" smtClean="0">
                <a:solidFill>
                  <a:srgbClr val="FFC000"/>
                </a:solidFill>
              </a:rPr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Rule conflict 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Ability to control rule quality</a:t>
            </a:r>
          </a:p>
        </p:txBody>
      </p:sp>
    </p:spTree>
    <p:extLst>
      <p:ext uri="{BB962C8B-B14F-4D97-AF65-F5344CB8AC3E}">
        <p14:creationId xmlns:p14="http://schemas.microsoft.com/office/powerpoint/2010/main" val="8936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2626</Words>
  <Application>Microsoft Office PowerPoint</Application>
  <PresentationFormat>Předvádění na obrazovce (4:3)</PresentationFormat>
  <Paragraphs>479</Paragraphs>
  <Slides>30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1" baseType="lpstr">
      <vt:lpstr>Motiv systému Office</vt:lpstr>
      <vt:lpstr>Learning Business Rules  with Association Rule Classifiers</vt:lpstr>
      <vt:lpstr>Motivation example</vt:lpstr>
      <vt:lpstr>Problem statement</vt:lpstr>
      <vt:lpstr>Problem statement</vt:lpstr>
      <vt:lpstr>Problem statement</vt:lpstr>
      <vt:lpstr>BR Learning Requirements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Business Rules with Association Rule Classifiers</dc:title>
  <dc:creator>tomas</dc:creator>
  <cp:lastModifiedBy>tomas</cp:lastModifiedBy>
  <cp:revision>138</cp:revision>
  <dcterms:created xsi:type="dcterms:W3CDTF">2014-07-31T09:03:36Z</dcterms:created>
  <dcterms:modified xsi:type="dcterms:W3CDTF">2014-08-19T08:31:55Z</dcterms:modified>
</cp:coreProperties>
</file>