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57" r:id="rId4"/>
    <p:sldId id="266" r:id="rId5"/>
    <p:sldId id="271" r:id="rId6"/>
    <p:sldId id="267" r:id="rId7"/>
    <p:sldId id="269" r:id="rId8"/>
    <p:sldId id="259" r:id="rId9"/>
    <p:sldId id="272" r:id="rId10"/>
    <p:sldId id="270" r:id="rId11"/>
    <p:sldId id="261" r:id="rId12"/>
    <p:sldId id="262" r:id="rId13"/>
    <p:sldId id="263" r:id="rId14"/>
    <p:sldId id="273" r:id="rId15"/>
    <p:sldId id="264" r:id="rId16"/>
    <p:sldId id="274" r:id="rId17"/>
    <p:sldId id="275" r:id="rId18"/>
    <p:sldId id="258" r:id="rId19"/>
    <p:sldId id="278" r:id="rId20"/>
    <p:sldId id="280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1838" autoAdjust="0"/>
  </p:normalViewPr>
  <p:slideViewPr>
    <p:cSldViewPr>
      <p:cViewPr>
        <p:scale>
          <a:sx n="80" d="100"/>
          <a:sy n="80" d="100"/>
        </p:scale>
        <p:origin x="-2514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87725-B247-4921-8DA5-5635229EA6C7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19256-EFCF-44EA-A813-AB5F21A83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1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EDD3-8A31-40FE-8403-07FA1AA3CDD4}" type="datetimeFigureOut">
              <a:rPr lang="de-DE" smtClean="0"/>
              <a:t>29.10.2014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9A1F0-425C-447D-8D2B-D06FA38A2A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58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9A1F0-425C-447D-8D2B-D06FA38A2A1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50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9A1F0-425C-447D-8D2B-D06FA38A2A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5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"extension" of a class/type</a:t>
            </a:r>
            <a:r>
              <a:rPr lang="en-GB" baseline="0" dirty="0" smtClean="0"/>
              <a:t> is the set of all instances belonging to that class.</a:t>
            </a:r>
          </a:p>
          <a:p>
            <a:r>
              <a:rPr lang="en-GB" baseline="0" dirty="0" smtClean="0"/>
              <a:t>car(car1) – car1 is </a:t>
            </a:r>
            <a:r>
              <a:rPr lang="en-GB" baseline="0" dirty="0" err="1" smtClean="0"/>
              <a:t>instanceOf</a:t>
            </a:r>
            <a:r>
              <a:rPr lang="en-GB" baseline="0" dirty="0" smtClean="0"/>
              <a:t> Car</a:t>
            </a:r>
          </a:p>
          <a:p>
            <a:r>
              <a:rPr lang="en-GB" baseline="0" dirty="0" smtClean="0"/>
              <a:t>price(car1, 39000) – two arguments</a:t>
            </a:r>
          </a:p>
          <a:p>
            <a:r>
              <a:rPr lang="en-GB" baseline="0" dirty="0" smtClean="0"/>
              <a:t>Rules are based on ontology models:</a:t>
            </a:r>
          </a:p>
          <a:p>
            <a:r>
              <a:rPr lang="en-GB" baseline="0" dirty="0" smtClean="0"/>
              <a:t>  - Car, </a:t>
            </a:r>
            <a:r>
              <a:rPr lang="en-GB" baseline="0" dirty="0" err="1" smtClean="0"/>
              <a:t>LuxuryCar</a:t>
            </a:r>
            <a:r>
              <a:rPr lang="en-GB" baseline="0" dirty="0" smtClean="0"/>
              <a:t>, Driver – ontology classes</a:t>
            </a:r>
          </a:p>
          <a:p>
            <a:r>
              <a:rPr lang="en-GB" baseline="0" dirty="0" smtClean="0"/>
              <a:t>  - price, </a:t>
            </a:r>
            <a:r>
              <a:rPr lang="en-GB" baseline="0" dirty="0" err="1" smtClean="0"/>
              <a:t>carModel</a:t>
            </a:r>
            <a:r>
              <a:rPr lang="en-GB" baseline="0" dirty="0" smtClean="0"/>
              <a:t> - ontology properties.</a:t>
            </a:r>
          </a:p>
          <a:p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While in traditional logic programming they are just symbols in an ontology one can check the domain and range of a property (binary predicate) and so on</a:t>
            </a:r>
          </a:p>
          <a:p>
            <a:r>
              <a:rPr lang="en-GB" baseline="0" dirty="0" smtClean="0"/>
              <a:t>Otherwise logic programming comes with n-</a:t>
            </a:r>
            <a:r>
              <a:rPr lang="en-GB" baseline="0" dirty="0" err="1" smtClean="0"/>
              <a:t>ary</a:t>
            </a:r>
            <a:r>
              <a:rPr lang="en-GB" baseline="0" dirty="0" smtClean="0"/>
              <a:t> predicates more difficult to be represented by traditional ontology languages such as OWL and RDFS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9A1F0-425C-447D-8D2B-D06FA38A2A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2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9A1F0-425C-447D-8D2B-D06FA38A2A1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9A1F0-425C-447D-8D2B-D06FA38A2A1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20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9A1F0-425C-447D-8D2B-D06FA38A2A1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4632" cy="289140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628" y="3645024"/>
            <a:ext cx="6696744" cy="172819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55576" y="6356350"/>
            <a:ext cx="7632848" cy="365125"/>
          </a:xfrm>
        </p:spPr>
        <p:txBody>
          <a:bodyPr/>
          <a:lstStyle/>
          <a:p>
            <a:r>
              <a:rPr lang="en-US" dirty="0" smtClean="0"/>
              <a:t>The 8th International Web Rule Symposium Prague, Czech Republic, August 18-20,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12850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7131" cy="365125"/>
          </a:xfrm>
        </p:spPr>
        <p:txBody>
          <a:bodyPr/>
          <a:lstStyle/>
          <a:p>
            <a:r>
              <a:rPr lang="en-US" dirty="0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7131" cy="365125"/>
          </a:xfrm>
        </p:spPr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7131" cy="365125"/>
          </a:xfrm>
        </p:spPr>
        <p:txBody>
          <a:bodyPr/>
          <a:lstStyle/>
          <a:p>
            <a:r>
              <a:rPr lang="en-US" dirty="0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7131" cy="365125"/>
          </a:xfrm>
        </p:spPr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7131" cy="365125"/>
          </a:xfrm>
        </p:spPr>
        <p:txBody>
          <a:bodyPr/>
          <a:lstStyle/>
          <a:p>
            <a:r>
              <a:rPr lang="en-US" dirty="0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7131" cy="365125"/>
          </a:xfrm>
        </p:spPr>
        <p:txBody>
          <a:bodyPr/>
          <a:lstStyle/>
          <a:p>
            <a:r>
              <a:rPr lang="en-US" dirty="0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2280" y="6356350"/>
            <a:ext cx="1357042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636110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The 8th International Web Rule Symposium</a:t>
            </a:r>
          </a:p>
          <a:p>
            <a:r>
              <a:rPr lang="en-US" dirty="0" smtClean="0"/>
              <a:t>Prague, Czech Republic, August 18-20,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DF1F52-01CE-466F-BECF-877B7A15A1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userv.org/ontology/Ca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w3.org/TR/rif-dtb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liberation.ruleml.org/1.01/myng/" TargetMode="External"/><Relationship Id="rId2" Type="http://schemas.openxmlformats.org/officeDocument/2006/relationships/hyperlink" Target="http://wiki.ruleml.org/index.php/Language_Lattic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liberation.ruleml.org/1.01/xsd/nafneghornlogeq.xs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uleml.org/" TargetMode="External"/><Relationship Id="rId7" Type="http://schemas.openxmlformats.org/officeDocument/2006/relationships/hyperlink" Target="https://github.com/RuleML" TargetMode="External"/><Relationship Id="rId2" Type="http://schemas.openxmlformats.org/officeDocument/2006/relationships/hyperlink" Target="http://ruleml.org/papers/Primer/RuleMLPrimer2012-08-0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uleml.org/index.php/Technical_Groups" TargetMode="External"/><Relationship Id="rId5" Type="http://schemas.openxmlformats.org/officeDocument/2006/relationships/hyperlink" Target="http://wiki.ruleml.org/index.php/Mailing_Lists" TargetMode="External"/><Relationship Id="rId4" Type="http://schemas.openxmlformats.org/officeDocument/2006/relationships/hyperlink" Target="http://blog.ruleml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GB" sz="4400" dirty="0" smtClean="0"/>
              <a:t>Experiences Using Deliberation </a:t>
            </a:r>
            <a:r>
              <a:rPr lang="en-GB" sz="4400" dirty="0" err="1" smtClean="0"/>
              <a:t>RuleML</a:t>
            </a:r>
            <a:r>
              <a:rPr lang="en-GB" sz="4400" dirty="0" smtClean="0"/>
              <a:t> 1.01 as</a:t>
            </a:r>
            <a:br>
              <a:rPr lang="en-GB" sz="4400" dirty="0" smtClean="0"/>
            </a:br>
            <a:r>
              <a:rPr lang="en-GB" sz="4400" dirty="0" smtClean="0"/>
              <a:t>a Rule </a:t>
            </a:r>
            <a:r>
              <a:rPr lang="en-GB" sz="4400" dirty="0" smtClean="0"/>
              <a:t>Interchange Language</a:t>
            </a:r>
            <a:endParaRPr lang="en-GB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87624" y="2852936"/>
            <a:ext cx="6696744" cy="43204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Do </a:t>
            </a:r>
            <a:r>
              <a:rPr lang="en-GB" dirty="0" err="1" smtClean="0"/>
              <a:t>Rulebases</a:t>
            </a:r>
            <a:r>
              <a:rPr lang="en-GB" dirty="0" smtClean="0"/>
              <a:t> Need an External Vocabulary?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692199" y="6381328"/>
            <a:ext cx="7632848" cy="365125"/>
          </a:xfrm>
        </p:spPr>
        <p:txBody>
          <a:bodyPr/>
          <a:lstStyle/>
          <a:p>
            <a:r>
              <a:rPr lang="en-GB" dirty="0" smtClean="0"/>
              <a:t>The 8th International Web Rule Symposium Prague, Czech Republic, August 18-20, 2014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1187624" y="3717032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Matthias </a:t>
            </a:r>
            <a:r>
              <a:rPr lang="en-GB" dirty="0" err="1" smtClean="0"/>
              <a:t>Tylkowski</a:t>
            </a:r>
            <a:r>
              <a:rPr lang="en-GB" dirty="0" smtClean="0"/>
              <a:t> and Martin Müller</a:t>
            </a:r>
          </a:p>
          <a:p>
            <a:pPr algn="ctr"/>
            <a:r>
              <a:rPr lang="en-GB" dirty="0" err="1" smtClean="0"/>
              <a:t>Binarypark</a:t>
            </a:r>
            <a:r>
              <a:rPr lang="en-GB" dirty="0" smtClean="0"/>
              <a:t>, Erich-</a:t>
            </a:r>
            <a:r>
              <a:rPr lang="en-GB" dirty="0" err="1" smtClean="0"/>
              <a:t>Weinertstr</a:t>
            </a:r>
            <a:r>
              <a:rPr lang="en-GB" dirty="0" smtClean="0"/>
              <a:t>. 1, 03044 Cottbus, Germany</a:t>
            </a:r>
            <a:endParaRPr lang="en-GB" dirty="0"/>
          </a:p>
        </p:txBody>
      </p:sp>
      <p:pic>
        <p:nvPicPr>
          <p:cNvPr id="9" name="Picture 2" descr="http://binarypark.org/templates/bpweb/images/bp_logo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50" y="4885766"/>
            <a:ext cx="28670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9" y="4760642"/>
            <a:ext cx="2799681" cy="84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</p:spPr>
        <p:txBody>
          <a:bodyPr/>
          <a:lstStyle/>
          <a:p>
            <a:r>
              <a:rPr lang="en-GB" sz="4000" dirty="0" smtClean="0"/>
              <a:t>Inheritance (1)</a:t>
            </a:r>
            <a:endParaRPr lang="en-GB" sz="4000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395536" y="1268760"/>
            <a:ext cx="84582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 smtClean="0"/>
              <a:t>RuleML</a:t>
            </a:r>
            <a:r>
              <a:rPr lang="en-GB" dirty="0" smtClean="0"/>
              <a:t> Support:</a:t>
            </a:r>
          </a:p>
          <a:p>
            <a:r>
              <a:rPr lang="en-US" sz="2200" dirty="0"/>
              <a:t>No internal </a:t>
            </a:r>
            <a:r>
              <a:rPr lang="en-US" sz="2200" dirty="0" err="1"/>
              <a:t>subClassOf</a:t>
            </a:r>
            <a:r>
              <a:rPr lang="en-US" sz="2200" dirty="0"/>
              <a:t> inheritance </a:t>
            </a:r>
            <a:r>
              <a:rPr lang="en-US" sz="2200" dirty="0" smtClean="0"/>
              <a:t>support</a:t>
            </a:r>
          </a:p>
          <a:p>
            <a:r>
              <a:rPr lang="en-US" sz="2200" dirty="0"/>
              <a:t>Define inheritance externally (e.g. RDFS) or via of rules</a:t>
            </a:r>
            <a:endParaRPr lang="en-US" sz="2200" dirty="0" smtClean="0"/>
          </a:p>
        </p:txBody>
      </p:sp>
      <p:sp>
        <p:nvSpPr>
          <p:cNvPr id="14" name="Inhaltsplatzhalter 6"/>
          <p:cNvSpPr txBox="1">
            <a:spLocks/>
          </p:cNvSpPr>
          <p:nvPr/>
        </p:nvSpPr>
        <p:spPr>
          <a:xfrm>
            <a:off x="414529" y="2852936"/>
            <a:ext cx="8208912" cy="33843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Implies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 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    </a:t>
            </a:r>
            <a:r>
              <a:rPr lang="es-ES" sz="18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s-ES" sz="1800" dirty="0" smtClean="0">
                <a:solidFill>
                  <a:srgbClr val="800000"/>
                </a:solidFill>
                <a:latin typeface="CMTT9"/>
              </a:rPr>
              <a:t>Rel </a:t>
            </a:r>
            <a:r>
              <a:rPr lang="es-ES" sz="1800" dirty="0" smtClean="0">
                <a:solidFill>
                  <a:srgbClr val="FF0000"/>
                </a:solidFill>
                <a:latin typeface="CMTT9"/>
              </a:rPr>
              <a:t>iri=</a:t>
            </a:r>
            <a:r>
              <a:rPr lang="es-ES" sz="1800" dirty="0" smtClean="0">
                <a:solidFill>
                  <a:srgbClr val="0000FF"/>
                </a:solidFill>
                <a:latin typeface="CMTT9"/>
              </a:rPr>
              <a:t>"us:ConvertibleCar"</a:t>
            </a:r>
            <a:r>
              <a:rPr lang="es-ES" sz="1800" dirty="0" smtClean="0">
                <a:solidFill>
                  <a:srgbClr val="000000"/>
                </a:solidFill>
                <a:latin typeface="CMTT9"/>
              </a:rPr>
              <a:t>&gt;convertibleCar&lt;/</a:t>
            </a:r>
            <a:r>
              <a:rPr lang="es-ES" sz="1800" dirty="0" smtClean="0">
                <a:solidFill>
                  <a:srgbClr val="800000"/>
                </a:solidFill>
                <a:latin typeface="CMTT9"/>
              </a:rPr>
              <a:t>Rel</a:t>
            </a:r>
            <a:r>
              <a:rPr lang="es-ES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s-ES" sz="1800" dirty="0">
                <a:solidFill>
                  <a:srgbClr val="000000"/>
                </a:solidFill>
                <a:latin typeface="CMTT9"/>
              </a:rPr>
              <a:t> </a:t>
            </a:r>
            <a:r>
              <a:rPr lang="es-ES" sz="1800" dirty="0" smtClean="0">
                <a:solidFill>
                  <a:srgbClr val="000000"/>
                </a:solidFill>
                <a:latin typeface="CMTT9"/>
              </a:rPr>
              <a:t>       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800" dirty="0" err="1" smtClean="0">
                <a:solidFill>
                  <a:srgbClr val="800000"/>
                </a:solidFill>
                <a:latin typeface="CMTT9"/>
              </a:rPr>
              <a:t>Var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&gt;X&lt;/</a:t>
            </a:r>
            <a:r>
              <a:rPr lang="en-GB" sz="1800" dirty="0" err="1" smtClean="0">
                <a:solidFill>
                  <a:srgbClr val="800000"/>
                </a:solidFill>
                <a:latin typeface="CMTT9"/>
              </a:rPr>
              <a:t>Var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&lt;/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US" sz="1800" dirty="0" err="1" smtClean="0">
                <a:solidFill>
                  <a:srgbClr val="800000"/>
                </a:solidFill>
                <a:latin typeface="CMTT9"/>
              </a:rPr>
              <a:t>Rel</a:t>
            </a:r>
            <a:r>
              <a:rPr lang="en-US" sz="1800" dirty="0" smtClean="0">
                <a:solidFill>
                  <a:srgbClr val="800000"/>
                </a:solidFill>
                <a:latin typeface="CMTT9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US" sz="18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US" sz="18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1800" dirty="0" err="1" smtClean="0">
                <a:solidFill>
                  <a:srgbClr val="0000FF"/>
                </a:solidFill>
                <a:latin typeface="CMTT9"/>
              </a:rPr>
              <a:t>us:Car</a:t>
            </a:r>
            <a:r>
              <a:rPr lang="en-US" sz="18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MTT9"/>
              </a:rPr>
              <a:t>&gt;car&lt;/</a:t>
            </a:r>
            <a:r>
              <a:rPr lang="en-US" sz="1800" dirty="0" err="1" smtClean="0">
                <a:solidFill>
                  <a:srgbClr val="800000"/>
                </a:solidFill>
                <a:latin typeface="CMTT9"/>
              </a:rPr>
              <a:t>Rel</a:t>
            </a:r>
            <a:r>
              <a:rPr lang="en-US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MTT9"/>
              </a:rPr>
              <a:t>       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800" dirty="0" err="1" smtClean="0">
                <a:solidFill>
                  <a:srgbClr val="800000"/>
                </a:solidFill>
                <a:latin typeface="CMTT9"/>
              </a:rPr>
              <a:t>Var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&gt;X&lt;/</a:t>
            </a:r>
            <a:r>
              <a:rPr lang="en-GB" sz="1800" dirty="0" err="1" smtClean="0">
                <a:solidFill>
                  <a:srgbClr val="800000"/>
                </a:solidFill>
                <a:latin typeface="CMTT9"/>
              </a:rPr>
              <a:t>Var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&lt;/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Implies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7131" cy="365125"/>
          </a:xfrm>
        </p:spPr>
        <p:txBody>
          <a:bodyPr/>
          <a:lstStyle/>
          <a:p>
            <a:r>
              <a:rPr lang="en-US" dirty="0" smtClean="0"/>
              <a:t>The 8th International Web Rule Symposium Prague, Czech Republic, August 18-20, 2014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8"/>
              <p:cNvSpPr txBox="1"/>
              <p:nvPr/>
            </p:nvSpPr>
            <p:spPr>
              <a:xfrm>
                <a:off x="4486605" y="2627620"/>
                <a:ext cx="3744416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𝑐𝑜𝑛𝑣𝑒𝑟𝑡𝑖𝑏𝑙𝑒𝐶𝑎𝑟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𝑐𝑎𝑟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605" y="2627620"/>
                <a:ext cx="374441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5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</p:spPr>
        <p:txBody>
          <a:bodyPr/>
          <a:lstStyle/>
          <a:p>
            <a:r>
              <a:rPr lang="en-GB" sz="4000" dirty="0" smtClean="0"/>
              <a:t>Inheritance (2)</a:t>
            </a:r>
            <a:endParaRPr lang="en-GB" sz="4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2564904"/>
            <a:ext cx="83169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dirty="0" err="1" smtClean="0">
                <a:solidFill>
                  <a:srgbClr val="800000"/>
                </a:solidFill>
                <a:latin typeface="CMTT9"/>
              </a:rPr>
              <a:t>owl</a:t>
            </a:r>
            <a:r>
              <a:rPr lang="en-GB" dirty="0" err="1" smtClean="0">
                <a:solidFill>
                  <a:srgbClr val="000000"/>
                </a:solidFill>
                <a:latin typeface="CMTT9"/>
              </a:rPr>
              <a:t>:</a:t>
            </a:r>
            <a:r>
              <a:rPr lang="en-GB" dirty="0" err="1" smtClean="0">
                <a:solidFill>
                  <a:srgbClr val="800000"/>
                </a:solidFill>
                <a:latin typeface="CMTT9"/>
              </a:rPr>
              <a:t>Class</a:t>
            </a:r>
            <a:r>
              <a:rPr lang="en-GB" dirty="0" smtClean="0">
                <a:solidFill>
                  <a:srgbClr val="800000"/>
                </a:solidFill>
                <a:latin typeface="CMTT9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MTT9"/>
              </a:rPr>
              <a:t>rdf:about</a:t>
            </a:r>
            <a:r>
              <a:rPr lang="en-GB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GB" dirty="0">
                <a:solidFill>
                  <a:srgbClr val="0000FF"/>
                </a:solidFill>
                <a:latin typeface="CMTT9"/>
              </a:rPr>
              <a:t>http://userv.org/ontology/</a:t>
            </a:r>
            <a:r>
              <a:rPr lang="en-GB" dirty="0" err="1">
                <a:solidFill>
                  <a:srgbClr val="0000FF"/>
                </a:solidFill>
                <a:latin typeface="CMTT9"/>
              </a:rPr>
              <a:t>ConvertibleCar</a:t>
            </a:r>
            <a:r>
              <a:rPr lang="en-GB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dirty="0" err="1">
                <a:solidFill>
                  <a:srgbClr val="800000"/>
                </a:solidFill>
                <a:latin typeface="CMTT9"/>
              </a:rPr>
              <a:t>rdfs</a:t>
            </a:r>
            <a:r>
              <a:rPr lang="en-GB" dirty="0" err="1">
                <a:solidFill>
                  <a:srgbClr val="000000"/>
                </a:solidFill>
                <a:latin typeface="CMTT9"/>
              </a:rPr>
              <a:t>:</a:t>
            </a:r>
            <a:r>
              <a:rPr lang="en-GB" dirty="0" err="1">
                <a:solidFill>
                  <a:srgbClr val="800000"/>
                </a:solidFill>
                <a:latin typeface="CMTT9"/>
              </a:rPr>
              <a:t>subClassOf</a:t>
            </a:r>
            <a:r>
              <a:rPr lang="en-GB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MTT9"/>
              </a:rPr>
              <a:t>rdf:resource</a:t>
            </a:r>
            <a:r>
              <a:rPr lang="en-GB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dirty="0">
                <a:solidFill>
                  <a:srgbClr val="0000FF"/>
                </a:solidFill>
                <a:latin typeface="CMTT9"/>
              </a:rPr>
              <a:t>"http://userv.org/ontology/Car"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/&gt;</a:t>
            </a:r>
          </a:p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dirty="0" err="1" smtClean="0">
                <a:solidFill>
                  <a:srgbClr val="800000"/>
                </a:solidFill>
                <a:latin typeface="CMTT9"/>
              </a:rPr>
              <a:t>owl</a:t>
            </a:r>
            <a:r>
              <a:rPr lang="en-GB" dirty="0" err="1" smtClean="0">
                <a:solidFill>
                  <a:srgbClr val="000000"/>
                </a:solidFill>
                <a:latin typeface="CMTT9"/>
              </a:rPr>
              <a:t>:</a:t>
            </a:r>
            <a:r>
              <a:rPr lang="en-GB" dirty="0" err="1" smtClean="0">
                <a:solidFill>
                  <a:srgbClr val="800000"/>
                </a:solidFill>
                <a:latin typeface="CMTT9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391000" y="3631664"/>
            <a:ext cx="8321460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400" dirty="0" smtClean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US" sz="1400" dirty="0" err="1" smtClean="0">
                <a:solidFill>
                  <a:srgbClr val="800000"/>
                </a:solidFill>
                <a:latin typeface="CMTT9"/>
              </a:rPr>
              <a:t>Rel</a:t>
            </a:r>
            <a:r>
              <a:rPr lang="en-US" sz="1400" dirty="0" smtClean="0">
                <a:solidFill>
                  <a:srgbClr val="800000"/>
                </a:solidFill>
                <a:latin typeface="CMTT9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US" sz="14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MTT9"/>
              </a:rPr>
              <a:t>rdfs:subClassOf</a:t>
            </a:r>
            <a:r>
              <a:rPr lang="en-US" sz="14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MTT9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MTT9"/>
              </a:rPr>
              <a:t>subClassOf</a:t>
            </a:r>
            <a:r>
              <a:rPr lang="en-US" sz="1400" dirty="0" smtClean="0">
                <a:solidFill>
                  <a:srgbClr val="000000"/>
                </a:solidFill>
                <a:latin typeface="CMTT9"/>
              </a:rPr>
              <a:t>&lt;/</a:t>
            </a:r>
            <a:r>
              <a:rPr lang="en-US" sz="1400" dirty="0" err="1" smtClean="0">
                <a:solidFill>
                  <a:srgbClr val="800000"/>
                </a:solidFill>
                <a:latin typeface="CMTT9"/>
              </a:rPr>
              <a:t>Rel</a:t>
            </a:r>
            <a:r>
              <a:rPr lang="en-US" sz="14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MTT9"/>
              </a:rPr>
              <a:t>    </a:t>
            </a:r>
            <a:r>
              <a:rPr lang="en-GB" sz="14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400" dirty="0" err="1">
                <a:solidFill>
                  <a:srgbClr val="800000"/>
                </a:solidFill>
                <a:latin typeface="CMTT9"/>
              </a:rPr>
              <a:t>arg</a:t>
            </a:r>
            <a:r>
              <a:rPr lang="en-GB" sz="14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MTT9"/>
              </a:rPr>
              <a:t>index=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"1</a:t>
            </a:r>
            <a:r>
              <a:rPr lang="en-GB" sz="14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sz="14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       &lt;</a:t>
            </a:r>
            <a:r>
              <a:rPr lang="en-GB" sz="1400" dirty="0" err="1" smtClean="0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400" dirty="0" smtClean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GB" sz="14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err="1" smtClean="0">
                <a:solidFill>
                  <a:srgbClr val="0000FF"/>
                </a:solidFill>
                <a:latin typeface="CMTT9"/>
              </a:rPr>
              <a:t>us:ConvertibleCar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 </a:t>
            </a:r>
            <a:r>
              <a:rPr lang="en-GB" sz="1400" dirty="0" smtClean="0">
                <a:solidFill>
                  <a:srgbClr val="FF0000"/>
                </a:solidFill>
                <a:latin typeface="CMTT9"/>
              </a:rPr>
              <a:t>type=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MTT9"/>
              </a:rPr>
              <a:t>owl:Class</a:t>
            </a:r>
            <a:r>
              <a:rPr lang="en-GB" sz="14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&gt;convertibleCar&lt;/</a:t>
            </a:r>
            <a:r>
              <a:rPr lang="en-GB" sz="1400" dirty="0" err="1" smtClean="0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 </a:t>
            </a:r>
          </a:p>
          <a:p>
            <a:r>
              <a:rPr lang="en-GB" sz="14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   &lt;/</a:t>
            </a:r>
            <a:r>
              <a:rPr lang="en-GB" sz="1400" dirty="0" err="1" smtClean="0">
                <a:solidFill>
                  <a:srgbClr val="800000"/>
                </a:solidFill>
                <a:latin typeface="CMTT9"/>
              </a:rPr>
              <a:t>arg</a:t>
            </a:r>
            <a:r>
              <a:rPr lang="en-US" sz="14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MTT9"/>
              </a:rPr>
              <a:t>   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400" dirty="0" err="1">
                <a:solidFill>
                  <a:srgbClr val="800000"/>
                </a:solidFill>
                <a:latin typeface="CMTT9"/>
              </a:rPr>
              <a:t>arg</a:t>
            </a:r>
            <a:r>
              <a:rPr lang="en-GB" sz="14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MTT9"/>
              </a:rPr>
              <a:t>index</a:t>
            </a:r>
            <a:r>
              <a:rPr lang="en-GB" sz="14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400" dirty="0" smtClean="0">
                <a:solidFill>
                  <a:srgbClr val="0000FF"/>
                </a:solidFill>
                <a:latin typeface="CMTT9"/>
              </a:rPr>
              <a:t>"2"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GB" sz="1400" dirty="0">
              <a:solidFill>
                <a:srgbClr val="000000"/>
              </a:solidFill>
              <a:latin typeface="CMTT9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en-GB" sz="1400" dirty="0" err="1" smtClean="0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GB" sz="1400" dirty="0">
              <a:solidFill>
                <a:srgbClr val="000000"/>
              </a:solidFill>
              <a:latin typeface="CMTT9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CMTT9"/>
              </a:rPr>
              <a:t>            &lt;</a:t>
            </a:r>
            <a:r>
              <a:rPr lang="en-GB" sz="1400" dirty="0" err="1" smtClean="0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400" dirty="0" smtClean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GB" sz="14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err="1" smtClean="0">
                <a:solidFill>
                  <a:srgbClr val="0000FF"/>
                </a:solidFill>
                <a:latin typeface="CMTT9"/>
              </a:rPr>
              <a:t>us:Car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 </a:t>
            </a:r>
            <a:r>
              <a:rPr lang="en-GB" sz="1400" dirty="0" smtClean="0">
                <a:solidFill>
                  <a:srgbClr val="FF0000"/>
                </a:solidFill>
                <a:latin typeface="CMTT9"/>
              </a:rPr>
              <a:t>type=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MTT9"/>
              </a:rPr>
              <a:t>owl:Class</a:t>
            </a:r>
            <a:r>
              <a:rPr lang="en-GB" sz="14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&gt;car</a:t>
            </a:r>
            <a:r>
              <a:rPr lang="en-GB" sz="14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4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MTT9"/>
              </a:rPr>
              <a:t>            &lt;</a:t>
            </a:r>
            <a:r>
              <a:rPr lang="en-GB" sz="14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4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4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GB" sz="14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err="1" smtClean="0">
                <a:solidFill>
                  <a:srgbClr val="0000FF"/>
                </a:solidFill>
                <a:latin typeface="CMTT9"/>
              </a:rPr>
              <a:t>us:LuxuryCar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 </a:t>
            </a:r>
            <a:r>
              <a:rPr lang="en-GB" sz="1400" dirty="0" smtClean="0">
                <a:solidFill>
                  <a:srgbClr val="FF0000"/>
                </a:solidFill>
                <a:latin typeface="CMTT9"/>
              </a:rPr>
              <a:t>type=</a:t>
            </a:r>
            <a:r>
              <a:rPr lang="en-GB" sz="14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MTT9"/>
              </a:rPr>
              <a:t>owl:Class</a:t>
            </a:r>
            <a:r>
              <a:rPr lang="en-GB" sz="14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</a:t>
            </a:r>
            <a:r>
              <a:rPr lang="en-GB" sz="1400" dirty="0" err="1" smtClean="0">
                <a:solidFill>
                  <a:srgbClr val="000000"/>
                </a:solidFill>
                <a:latin typeface="CMTT9"/>
              </a:rPr>
              <a:t>luxuryCar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4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GB" sz="1400" dirty="0">
              <a:solidFill>
                <a:srgbClr val="000000"/>
              </a:solidFill>
              <a:latin typeface="CMTT9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CMTT9"/>
              </a:rPr>
              <a:t>        &lt;/</a:t>
            </a:r>
            <a:r>
              <a:rPr lang="en-GB" sz="1400" dirty="0" err="1" smtClean="0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14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MTT9"/>
              </a:rPr>
              <a:t>    &lt;/</a:t>
            </a:r>
            <a:r>
              <a:rPr lang="en-GB" sz="1400" dirty="0" err="1">
                <a:solidFill>
                  <a:srgbClr val="800000"/>
                </a:solidFill>
                <a:latin typeface="CMTT9"/>
              </a:rPr>
              <a:t>arg</a:t>
            </a:r>
            <a:r>
              <a:rPr lang="en-US" sz="14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GB" sz="1400" dirty="0">
              <a:solidFill>
                <a:srgbClr val="000000"/>
              </a:solidFill>
              <a:latin typeface="CMTT9"/>
            </a:endParaRPr>
          </a:p>
          <a:p>
            <a:r>
              <a:rPr lang="en-GB" sz="14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4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400" dirty="0">
                <a:solidFill>
                  <a:srgbClr val="000000"/>
                </a:solidFill>
                <a:latin typeface="CMTT9"/>
              </a:rPr>
              <a:t>&gt;</a:t>
            </a:r>
            <a:endParaRPr lang="en-GB" sz="1400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395536" y="1124744"/>
            <a:ext cx="8458200" cy="1466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 smtClean="0"/>
              <a:t>RuleML</a:t>
            </a:r>
            <a:r>
              <a:rPr lang="en-GB" dirty="0" smtClean="0"/>
              <a:t> Support:</a:t>
            </a:r>
          </a:p>
          <a:p>
            <a:r>
              <a:rPr lang="en-US" sz="1900" dirty="0" smtClean="0"/>
              <a:t>Rule-based inheritance may introduce complexity in execution.</a:t>
            </a:r>
          </a:p>
          <a:p>
            <a:r>
              <a:rPr lang="en-US" sz="1900" dirty="0"/>
              <a:t>Usually search (backtracking) used for multiple </a:t>
            </a:r>
            <a:r>
              <a:rPr lang="en-US" sz="1900" dirty="0" smtClean="0"/>
              <a:t>inheritance</a:t>
            </a:r>
          </a:p>
          <a:p>
            <a:r>
              <a:rPr lang="en-US" sz="1900" dirty="0">
                <a:solidFill>
                  <a:srgbClr val="FF0000"/>
                </a:solidFill>
              </a:rPr>
              <a:t>Keep inheritance in external vocabulary or use higher-order syntax</a:t>
            </a:r>
            <a:endParaRPr lang="en-US" sz="19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42216" y="3203684"/>
                <a:ext cx="252028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𝐶𝑜𝑛𝑣𝑒𝑟𝑡𝑖𝑏𝑙𝑒𝐶𝑎𝑟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⊑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𝐶𝑎𝑟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216" y="3203684"/>
                <a:ext cx="252028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699792" y="4662715"/>
                <a:ext cx="6234712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de-DE" sz="140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sz="1400" i="1" smtClean="0">
                        <a:latin typeface="Cambria Math"/>
                        <a:ea typeface="Cambria Math"/>
                      </a:rPr>
                      <m:t> ([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𝑐𝑜𝑛𝑣𝑒𝑟𝑡𝑖𝑏𝑙𝑒𝐶𝑎𝑟</m:t>
                    </m:r>
                    <m:d>
                      <m:d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de-DE" sz="1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𝑐𝑎𝑟</m:t>
                    </m:r>
                    <m:d>
                      <m:d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de-DE" sz="1400" b="0" i="1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∨</m:t>
                    </m:r>
                    <m:r>
                      <a:rPr lang="de-DE" sz="1400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𝑐𝑜𝑛𝑣𝑒𝑟𝑡𝑖𝑏𝑙𝑒𝐶𝑎𝑟</m:t>
                    </m:r>
                    <m:d>
                      <m:d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de-DE" sz="1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de-DE" sz="1400" b="0" i="1" smtClean="0">
                        <a:latin typeface="Cambria Math"/>
                        <a:ea typeface="Cambria Math"/>
                      </a:rPr>
                      <m:t>𝑙𝑢𝑥𝑢𝑟𝑦𝐶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𝑎𝑟</m:t>
                    </m:r>
                    <m:d>
                      <m:dPr>
                        <m:ctrlPr>
                          <a:rPr lang="de-DE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de-DE" sz="1400" b="0" i="1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de-DE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662715"/>
                <a:ext cx="6234712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1730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2088"/>
          </a:xfrm>
        </p:spPr>
        <p:txBody>
          <a:bodyPr/>
          <a:lstStyle/>
          <a:p>
            <a:r>
              <a:rPr lang="en-GB" sz="4000" dirty="0" smtClean="0"/>
              <a:t>Encoding Properties (1)</a:t>
            </a:r>
            <a:endParaRPr lang="en-GB" sz="4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395536" y="1412776"/>
            <a:ext cx="6912768" cy="23762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8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8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8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GB" sz="18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8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800" dirty="0" err="1">
                <a:solidFill>
                  <a:srgbClr val="0000FF"/>
                </a:solidFill>
                <a:latin typeface="CMTT9"/>
              </a:rPr>
              <a:t>us:price</a:t>
            </a:r>
            <a:r>
              <a:rPr lang="en-GB" sz="18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&gt;price&lt;/</a:t>
            </a:r>
            <a:r>
              <a:rPr lang="en-GB" sz="18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US" sz="1800" dirty="0" smtClean="0">
                <a:solidFill>
                  <a:srgbClr val="666666"/>
                </a:solidFill>
                <a:latin typeface="CMTT9"/>
              </a:rPr>
              <a:t>!-- </a:t>
            </a:r>
            <a:r>
              <a:rPr lang="en-US" sz="1800" dirty="0">
                <a:solidFill>
                  <a:srgbClr val="666666"/>
                </a:solidFill>
                <a:latin typeface="CMTT9"/>
              </a:rPr>
              <a:t>the subject of the property --</a:t>
            </a:r>
            <a:r>
              <a:rPr lang="en-US" sz="18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800" dirty="0" err="1">
                <a:solidFill>
                  <a:srgbClr val="000000"/>
                </a:solidFill>
                <a:latin typeface="CMTT9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GB" sz="1800" dirty="0">
                <a:solidFill>
                  <a:srgbClr val="F5844C"/>
                </a:solidFill>
                <a:latin typeface="SansSerif"/>
              </a:rPr>
              <a:t>type</a:t>
            </a:r>
            <a:r>
              <a:rPr lang="en-GB" sz="18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"</a:t>
            </a:r>
            <a:r>
              <a:rPr lang="en-GB" sz="1800" dirty="0" err="1">
                <a:solidFill>
                  <a:srgbClr val="000000"/>
                </a:solidFill>
                <a:latin typeface="CMTT9"/>
              </a:rPr>
              <a:t>us:Car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"&gt;C&lt;/</a:t>
            </a:r>
            <a:r>
              <a:rPr lang="en-GB" sz="1800" dirty="0" err="1">
                <a:solidFill>
                  <a:srgbClr val="000000"/>
                </a:solidFill>
                <a:latin typeface="CMTT9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US" sz="1800" dirty="0" smtClean="0">
                <a:solidFill>
                  <a:srgbClr val="666666"/>
                </a:solidFill>
                <a:latin typeface="CMTT9"/>
              </a:rPr>
              <a:t>!-- </a:t>
            </a:r>
            <a:r>
              <a:rPr lang="en-US" sz="1800" dirty="0">
                <a:solidFill>
                  <a:srgbClr val="666666"/>
                </a:solidFill>
                <a:latin typeface="CMTT9"/>
              </a:rPr>
              <a:t>the value of the property --</a:t>
            </a:r>
            <a:r>
              <a:rPr lang="en-US" sz="18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Data </a:t>
            </a:r>
            <a:r>
              <a:rPr lang="en-GB" sz="1800" dirty="0" err="1" smtClean="0">
                <a:solidFill>
                  <a:srgbClr val="FF0000"/>
                </a:solidFill>
                <a:latin typeface="CMTT9"/>
              </a:rPr>
              <a:t>xsi:type</a:t>
            </a:r>
            <a:r>
              <a:rPr lang="en-GB" sz="18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8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800" dirty="0" err="1">
                <a:solidFill>
                  <a:srgbClr val="0000FF"/>
                </a:solidFill>
                <a:latin typeface="CMTT9"/>
              </a:rPr>
              <a:t>xs:positiveInteger</a:t>
            </a:r>
            <a:r>
              <a:rPr lang="en-GB" sz="18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&gt;25000&lt;/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Data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GB" sz="1800" dirty="0">
              <a:solidFill>
                <a:srgbClr val="000000"/>
              </a:solidFill>
              <a:latin typeface="CMTT9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&gt;</a:t>
            </a:r>
            <a:endParaRPr lang="en-GB" sz="1800" dirty="0"/>
          </a:p>
        </p:txBody>
      </p:sp>
      <p:sp>
        <p:nvSpPr>
          <p:cNvPr id="10" name="Inhaltsplatzhalter 6"/>
          <p:cNvSpPr txBox="1">
            <a:spLocks/>
          </p:cNvSpPr>
          <p:nvPr/>
        </p:nvSpPr>
        <p:spPr>
          <a:xfrm>
            <a:off x="395536" y="4310772"/>
            <a:ext cx="8352928" cy="20069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8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8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8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GB" sz="18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8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800" dirty="0" err="1">
                <a:solidFill>
                  <a:srgbClr val="0000FF"/>
                </a:solidFill>
                <a:latin typeface="CMTT9"/>
              </a:rPr>
              <a:t>us:price</a:t>
            </a:r>
            <a:r>
              <a:rPr lang="en-GB" sz="18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&gt;price&lt;/</a:t>
            </a:r>
            <a:r>
              <a:rPr lang="en-GB" sz="18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dirty="0" smtClean="0">
                <a:solidFill>
                  <a:srgbClr val="000096"/>
                </a:solidFill>
                <a:latin typeface="SansSerif"/>
              </a:rPr>
              <a:t>    &lt;</a:t>
            </a:r>
            <a:r>
              <a:rPr lang="en-GB" sz="1800" dirty="0" err="1">
                <a:solidFill>
                  <a:srgbClr val="000096"/>
                </a:solidFill>
                <a:latin typeface="SansSerif"/>
              </a:rPr>
              <a:t>Ind</a:t>
            </a:r>
            <a:r>
              <a:rPr lang="en-GB" sz="18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MTT9"/>
              </a:rPr>
              <a:t>iri</a:t>
            </a:r>
            <a:r>
              <a:rPr lang="en-GB" sz="18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800" dirty="0" smtClean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800" dirty="0">
                <a:solidFill>
                  <a:srgbClr val="993300"/>
                </a:solidFill>
                <a:latin typeface="SansSerif"/>
              </a:rPr>
              <a:t>http://userv.org/ontology/</a:t>
            </a:r>
            <a:r>
              <a:rPr lang="en-GB" sz="1800" dirty="0" err="1">
                <a:solidFill>
                  <a:srgbClr val="993300"/>
                </a:solidFill>
                <a:latin typeface="SansSerif"/>
              </a:rPr>
              <a:t>i</a:t>
            </a:r>
            <a:r>
              <a:rPr lang="en-GB" sz="1800" dirty="0">
                <a:solidFill>
                  <a:srgbClr val="993300"/>
                </a:solidFill>
                <a:latin typeface="SansSerif"/>
              </a:rPr>
              <a:t>/a9fccd3a-a851-4e80-de3a8c2e15ba"</a:t>
            </a:r>
            <a:endParaRPr lang="en-GB" sz="1800" dirty="0">
              <a:solidFill>
                <a:prstClr val="black"/>
              </a:solidFill>
              <a:latin typeface="SansSerif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F5844C"/>
                </a:solidFill>
                <a:latin typeface="SansSerif"/>
              </a:rPr>
              <a:t>          type</a:t>
            </a:r>
            <a:r>
              <a:rPr lang="en-GB" sz="18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8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800" dirty="0" err="1">
                <a:solidFill>
                  <a:srgbClr val="993300"/>
                </a:solidFill>
                <a:latin typeface="SansSerif"/>
              </a:rPr>
              <a:t>LuxuryCar</a:t>
            </a:r>
            <a:r>
              <a:rPr lang="en-GB" sz="18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8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SansSerif"/>
              </a:rPr>
              <a:t>car4</a:t>
            </a:r>
            <a:r>
              <a:rPr lang="en-GB" sz="18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800" dirty="0" err="1">
                <a:solidFill>
                  <a:srgbClr val="000096"/>
                </a:solidFill>
                <a:latin typeface="SansSerif"/>
              </a:rPr>
              <a:t>Ind</a:t>
            </a:r>
            <a:r>
              <a:rPr lang="en-GB" sz="18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800" dirty="0">
              <a:solidFill>
                <a:prstClr val="black"/>
              </a:solidFill>
              <a:latin typeface="SansSerif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Data </a:t>
            </a:r>
            <a:r>
              <a:rPr lang="en-GB" sz="1800" dirty="0" err="1" smtClean="0">
                <a:solidFill>
                  <a:srgbClr val="FF0000"/>
                </a:solidFill>
                <a:latin typeface="CMTT9"/>
              </a:rPr>
              <a:t>xsi:type</a:t>
            </a:r>
            <a:r>
              <a:rPr lang="en-GB" sz="18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8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800" dirty="0" err="1">
                <a:solidFill>
                  <a:srgbClr val="0000FF"/>
                </a:solidFill>
                <a:latin typeface="CMTT9"/>
              </a:rPr>
              <a:t>xs:positiveInteger</a:t>
            </a:r>
            <a:r>
              <a:rPr lang="en-GB" sz="18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&gt;39000&lt;/</a:t>
            </a:r>
            <a:r>
              <a:rPr lang="en-GB" sz="1800" dirty="0" smtClean="0">
                <a:solidFill>
                  <a:srgbClr val="800000"/>
                </a:solidFill>
                <a:latin typeface="CMTT9"/>
              </a:rPr>
              <a:t>Data</a:t>
            </a:r>
            <a:r>
              <a:rPr lang="en-GB" sz="18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GB" sz="1800" dirty="0">
              <a:solidFill>
                <a:srgbClr val="000000"/>
              </a:solidFill>
              <a:latin typeface="CMTT9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800" dirty="0">
                <a:solidFill>
                  <a:srgbClr val="000000"/>
                </a:solidFill>
                <a:latin typeface="CMTT9"/>
              </a:rPr>
              <a:t>&gt;</a:t>
            </a:r>
            <a:endParaRPr lang="en-GB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5076056" y="1984194"/>
                <a:ext cx="3215182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𝑐𝑎𝑟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)∧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𝑝𝑟𝑖𝑐𝑒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, 25000</m:t>
                          </m:r>
                        </m:e>
                      </m:d>
                      <m:r>
                        <a:rPr lang="de-DE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84194"/>
                <a:ext cx="321518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5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8"/>
              <p:cNvSpPr txBox="1"/>
              <p:nvPr/>
            </p:nvSpPr>
            <p:spPr>
              <a:xfrm>
                <a:off x="4211960" y="4139788"/>
                <a:ext cx="4079278" cy="3766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luxuryCar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𝑐𝑎𝑟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4)∧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𝑝𝑟𝑖𝑐𝑒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𝑐𝑎𝑟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4, 39000</m:t>
                          </m:r>
                        </m:e>
                      </m:d>
                      <m:r>
                        <a:rPr lang="de-DE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139788"/>
                <a:ext cx="4079278" cy="376642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en-GB" sz="4000" dirty="0" smtClean="0"/>
              <a:t>Encoding Properties(2)</a:t>
            </a:r>
            <a:endParaRPr lang="en-GB" sz="4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10" name="Inhaltsplatzhalter 6"/>
          <p:cNvSpPr txBox="1">
            <a:spLocks/>
          </p:cNvSpPr>
          <p:nvPr/>
        </p:nvSpPr>
        <p:spPr>
          <a:xfrm>
            <a:off x="323528" y="3802978"/>
            <a:ext cx="8208515" cy="24389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6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GB" sz="16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MTT9"/>
              </a:rPr>
              <a:t>us:airbag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&gt;airbags&lt;/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600" dirty="0" err="1" smtClean="0">
                <a:solidFill>
                  <a:srgbClr val="800000"/>
                </a:solidFill>
                <a:latin typeface="CMTT9"/>
              </a:rPr>
              <a:t>Var</a:t>
            </a:r>
            <a:r>
              <a:rPr lang="en-GB" sz="1600" dirty="0" smtClean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600" dirty="0">
                <a:solidFill>
                  <a:srgbClr val="F5844C"/>
                </a:solidFill>
                <a:latin typeface="SansSerif"/>
              </a:rPr>
              <a:t>type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"http://</a:t>
            </a:r>
            <a:r>
              <a:rPr lang="en-GB" sz="1600" dirty="0" smtClean="0">
                <a:solidFill>
                  <a:srgbClr val="993300"/>
                </a:solidFill>
                <a:latin typeface="SansSerif"/>
              </a:rPr>
              <a:t>userv.org/ontology/Car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C&lt;/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Data </a:t>
            </a:r>
            <a:r>
              <a:rPr lang="en-GB" sz="1600" dirty="0" err="1">
                <a:solidFill>
                  <a:srgbClr val="FF0000"/>
                </a:solidFill>
                <a:latin typeface="CMTT9"/>
              </a:rPr>
              <a:t>xsi:type</a:t>
            </a:r>
            <a:r>
              <a:rPr lang="en-GB" sz="16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MTT9"/>
              </a:rPr>
              <a:t>xs:string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  <a:r>
              <a:rPr lang="en-GB" sz="1600" dirty="0" err="1">
                <a:solidFill>
                  <a:srgbClr val="000000"/>
                </a:solidFill>
                <a:latin typeface="CMTT9"/>
              </a:rPr>
              <a:t>driverAirbag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Data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Data </a:t>
            </a:r>
            <a:r>
              <a:rPr lang="en-GB" sz="1600" dirty="0" err="1">
                <a:solidFill>
                  <a:srgbClr val="FF0000"/>
                </a:solidFill>
                <a:latin typeface="CMTT9"/>
              </a:rPr>
              <a:t>xsi:type</a:t>
            </a:r>
            <a:r>
              <a:rPr lang="en-GB" sz="16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MTT9"/>
              </a:rPr>
              <a:t>xs:string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  <a:r>
              <a:rPr lang="en-GB" sz="1600" dirty="0" err="1" smtClean="0">
                <a:solidFill>
                  <a:srgbClr val="000000"/>
                </a:solidFill>
                <a:latin typeface="CMTT9"/>
              </a:rPr>
              <a:t>frontAirbag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Data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&lt;/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  <a:endParaRPr lang="en-GB" sz="1600" dirty="0"/>
          </a:p>
        </p:txBody>
      </p:sp>
      <p:sp>
        <p:nvSpPr>
          <p:cNvPr id="7" name="Inhaltsplatzhalter 6"/>
          <p:cNvSpPr txBox="1">
            <a:spLocks/>
          </p:cNvSpPr>
          <p:nvPr/>
        </p:nvSpPr>
        <p:spPr>
          <a:xfrm>
            <a:off x="323527" y="908720"/>
            <a:ext cx="8208515" cy="28942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6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GB" sz="16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MTT9"/>
              </a:rPr>
              <a:t>us:theftRating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  <a:r>
              <a:rPr lang="en-GB" sz="1600" dirty="0" err="1">
                <a:solidFill>
                  <a:srgbClr val="000000"/>
                </a:solidFill>
                <a:latin typeface="CMTT9"/>
              </a:rPr>
              <a:t>theftRating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600" dirty="0" err="1" smtClean="0">
                <a:solidFill>
                  <a:srgbClr val="800000"/>
                </a:solidFill>
                <a:latin typeface="CMTT9"/>
              </a:rPr>
              <a:t>Var</a:t>
            </a:r>
            <a:r>
              <a:rPr lang="en-GB" sz="1600" dirty="0" smtClean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600" dirty="0">
                <a:solidFill>
                  <a:srgbClr val="F5844C"/>
                </a:solidFill>
                <a:latin typeface="SansSerif"/>
              </a:rPr>
              <a:t>type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600" dirty="0" err="1">
                <a:solidFill>
                  <a:srgbClr val="993300"/>
                </a:solidFill>
                <a:latin typeface="SansSerif"/>
              </a:rPr>
              <a:t>LuxuryCar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C&lt;/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600" dirty="0" smtClean="0">
                <a:solidFill>
                  <a:srgbClr val="800000"/>
                </a:solidFill>
                <a:latin typeface="CMTT9"/>
              </a:rPr>
              <a:t>Data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CMTT9"/>
              </a:rPr>
              <a:t>type="</a:t>
            </a:r>
            <a:r>
              <a:rPr lang="en-GB" sz="1600" dirty="0" err="1" smtClean="0">
                <a:solidFill>
                  <a:schemeClr val="accent5">
                    <a:lumMod val="75000"/>
                  </a:schemeClr>
                </a:solidFill>
                <a:latin typeface="CMTT9"/>
              </a:rPr>
              <a:t>us:Rating</a:t>
            </a:r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  <a:latin typeface="CMTT9"/>
              </a:rPr>
              <a:t>"</a:t>
            </a:r>
            <a:r>
              <a:rPr lang="en-GB" sz="1600" dirty="0" smtClean="0">
                <a:solidFill>
                  <a:srgbClr val="666666"/>
                </a:solidFill>
                <a:latin typeface="CMTT9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GB" sz="1600" dirty="0">
              <a:solidFill>
                <a:srgbClr val="000000"/>
              </a:solidFill>
              <a:latin typeface="CMTT9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en-US" sz="1600" dirty="0" err="1">
                <a:solidFill>
                  <a:srgbClr val="800000"/>
                </a:solidFill>
                <a:latin typeface="CMTT9"/>
              </a:rPr>
              <a:t>us</a:t>
            </a:r>
            <a:r>
              <a:rPr lang="en-US" sz="1600" dirty="0" err="1">
                <a:solidFill>
                  <a:srgbClr val="000000"/>
                </a:solidFill>
                <a:latin typeface="CMTT9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MTT9"/>
              </a:rPr>
              <a:t>ratingValue</a:t>
            </a:r>
            <a:r>
              <a:rPr lang="en-US" sz="16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MTT9"/>
              </a:rPr>
              <a:t>xsi:type</a:t>
            </a:r>
            <a:r>
              <a:rPr lang="en-US" sz="16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MTT9"/>
              </a:rPr>
              <a:t>xs:positiveInteger</a:t>
            </a:r>
            <a:r>
              <a:rPr lang="en-US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MTT9"/>
              </a:rPr>
              <a:t>&gt;4&lt;/</a:t>
            </a:r>
            <a:r>
              <a:rPr lang="en-US" sz="1600" dirty="0" err="1">
                <a:solidFill>
                  <a:srgbClr val="800000"/>
                </a:solidFill>
                <a:latin typeface="CMTT9"/>
              </a:rPr>
              <a:t>us</a:t>
            </a:r>
            <a:r>
              <a:rPr lang="en-US" sz="1600" dirty="0" err="1">
                <a:solidFill>
                  <a:srgbClr val="000000"/>
                </a:solidFill>
                <a:latin typeface="CMTT9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MTT9"/>
              </a:rPr>
              <a:t>ratingValue</a:t>
            </a:r>
            <a:r>
              <a:rPr lang="en-US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en-US" sz="1600" dirty="0" err="1">
                <a:solidFill>
                  <a:srgbClr val="800000"/>
                </a:solidFill>
                <a:latin typeface="CMTT9"/>
              </a:rPr>
              <a:t>us</a:t>
            </a:r>
            <a:r>
              <a:rPr lang="en-US" sz="1600" dirty="0" err="1">
                <a:solidFill>
                  <a:srgbClr val="000000"/>
                </a:solidFill>
                <a:latin typeface="CMTT9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MTT9"/>
              </a:rPr>
              <a:t>ratingVerbalization</a:t>
            </a:r>
            <a:r>
              <a:rPr lang="en-US" sz="16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MTT9"/>
              </a:rPr>
              <a:t>xsi:type</a:t>
            </a:r>
            <a:r>
              <a:rPr lang="en-GB" sz="16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MTT9"/>
              </a:rPr>
              <a:t>xs:string</a:t>
            </a:r>
            <a:r>
              <a:rPr lang="en-GB" sz="1600" dirty="0" smtClean="0">
                <a:solidFill>
                  <a:srgbClr val="0000FF"/>
                </a:solidFill>
                <a:latin typeface="CMTT9"/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  <a:latin typeface="CMTT9"/>
              </a:rPr>
              <a:t>xml:lang</a:t>
            </a:r>
            <a:r>
              <a:rPr lang="en-US" sz="16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MTT9"/>
              </a:rPr>
              <a:t>en</a:t>
            </a:r>
            <a:r>
              <a:rPr lang="en-US" sz="16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MTT9"/>
              </a:rPr>
              <a:t>&gt; 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MTT9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MTT9"/>
              </a:rPr>
              <a:t>          </a:t>
            </a:r>
            <a:r>
              <a:rPr lang="en-US" sz="1600" dirty="0" smtClean="0">
                <a:solidFill>
                  <a:srgbClr val="000000"/>
                </a:solidFill>
                <a:latin typeface="CMTT9"/>
              </a:rPr>
              <a:t>high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MTT9"/>
              </a:rPr>
              <a:t>       &lt;/</a:t>
            </a:r>
            <a:r>
              <a:rPr lang="en-US" sz="1600" dirty="0" err="1">
                <a:solidFill>
                  <a:srgbClr val="800000"/>
                </a:solidFill>
                <a:latin typeface="CMTT9"/>
              </a:rPr>
              <a:t>us</a:t>
            </a:r>
            <a:r>
              <a:rPr lang="en-US" sz="1600" dirty="0" err="1">
                <a:solidFill>
                  <a:srgbClr val="000000"/>
                </a:solidFill>
                <a:latin typeface="CMTT9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MTT9"/>
              </a:rPr>
              <a:t>ratingVerbalization</a:t>
            </a:r>
            <a:r>
              <a:rPr lang="en-US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&lt;/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Data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  <a:endParaRPr lang="en-GB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13"/>
              <p:cNvSpPr txBox="1"/>
              <p:nvPr/>
            </p:nvSpPr>
            <p:spPr>
              <a:xfrm>
                <a:off x="2843808" y="3212976"/>
                <a:ext cx="5832648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𝑙𝑢𝑥𝑢𝑟𝑦𝐶𝑎𝑟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𝑡h𝑒𝑓𝑡𝑅𝑎𝑡𝑖𝑛𝑔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𝑟𝑎𝑡𝑖𝑛𝑔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(4, 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'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high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'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583264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5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2562046" y="5733256"/>
                <a:ext cx="6114410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𝑐𝑎𝑟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𝑎𝑖𝑟𝑏𝑎𝑔𝑠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, [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'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driverAirbag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'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'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𝑓𝑟𝑜𝑛𝑡𝐴𝑖𝑟𝑏𝑎𝑔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46" y="5733256"/>
                <a:ext cx="611441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26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7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 </a:t>
            </a:r>
            <a:r>
              <a:rPr lang="en-GB" dirty="0" smtClean="0"/>
              <a:t>Properties (3)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81000" y="1196752"/>
            <a:ext cx="8458200" cy="604663"/>
          </a:xfrm>
        </p:spPr>
        <p:txBody>
          <a:bodyPr/>
          <a:lstStyle/>
          <a:p>
            <a:r>
              <a:rPr lang="en-GB" dirty="0" smtClean="0"/>
              <a:t>Definition of properties via external ontology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6" name="Inhaltsplatzhalter 6"/>
          <p:cNvSpPr txBox="1">
            <a:spLocks/>
          </p:cNvSpPr>
          <p:nvPr/>
        </p:nvSpPr>
        <p:spPr>
          <a:xfrm>
            <a:off x="354839" y="1844824"/>
            <a:ext cx="8208515" cy="42484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16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GB" sz="16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MTT9"/>
              </a:rPr>
              <a:t>us:price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&gt;price&lt;/</a:t>
            </a:r>
            <a:r>
              <a:rPr lang="en-GB" sz="16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600" dirty="0" err="1">
                <a:solidFill>
                  <a:srgbClr val="000000"/>
                </a:solidFill>
                <a:latin typeface="CMTT9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 type="</a:t>
            </a:r>
            <a:r>
              <a:rPr lang="en-GB" sz="1600" dirty="0" err="1">
                <a:solidFill>
                  <a:srgbClr val="000000"/>
                </a:solidFill>
                <a:latin typeface="CMTT9"/>
              </a:rPr>
              <a:t>us:Car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"&gt;C&lt;/</a:t>
            </a:r>
            <a:r>
              <a:rPr lang="en-GB" sz="1600" dirty="0" err="1">
                <a:solidFill>
                  <a:srgbClr val="000000"/>
                </a:solidFill>
                <a:latin typeface="CMTT9"/>
              </a:rPr>
              <a:t>Var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1600" dirty="0" err="1" smtClean="0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</a:t>
            </a:r>
            <a:r>
              <a:rPr lang="en-GB" sz="1600" dirty="0" smtClean="0">
                <a:solidFill>
                  <a:srgbClr val="800000"/>
                </a:solidFill>
                <a:latin typeface="CMTT9"/>
              </a:rPr>
              <a:t> </a:t>
            </a:r>
            <a:endParaRPr lang="en-GB" sz="1600" dirty="0">
              <a:solidFill>
                <a:srgbClr val="000000"/>
              </a:solidFill>
              <a:latin typeface="CMTT9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  &lt;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Data </a:t>
            </a:r>
            <a:r>
              <a:rPr lang="en-GB" sz="1600" dirty="0" err="1">
                <a:solidFill>
                  <a:srgbClr val="FF0000"/>
                </a:solidFill>
                <a:latin typeface="CMTT9"/>
              </a:rPr>
              <a:t>xsi:type</a:t>
            </a:r>
            <a:r>
              <a:rPr lang="en-GB" sz="16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 err="1" smtClean="0">
                <a:solidFill>
                  <a:srgbClr val="0000FF"/>
                </a:solidFill>
                <a:latin typeface="CMTT9"/>
              </a:rPr>
              <a:t>xs:string</a:t>
            </a:r>
            <a:r>
              <a:rPr lang="en-GB" sz="1600" dirty="0" smtClean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&gt;high&lt;/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Data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  &lt;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Data </a:t>
            </a:r>
            <a:r>
              <a:rPr lang="en-GB" sz="1600" dirty="0" err="1">
                <a:solidFill>
                  <a:srgbClr val="FF0000"/>
                </a:solidFill>
                <a:latin typeface="CMTT9"/>
              </a:rPr>
              <a:t>xsi:type</a:t>
            </a:r>
            <a:r>
              <a:rPr lang="en-GB" sz="16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MTT9"/>
              </a:rPr>
              <a:t>xs:positiveInteger</a:t>
            </a:r>
            <a:r>
              <a:rPr lang="en-GB" sz="16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&gt;25000&lt;/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Data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&lt;/</a:t>
            </a:r>
            <a:r>
              <a:rPr lang="en-GB" sz="1600" dirty="0" err="1" smtClean="0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 </a:t>
            </a:r>
            <a:endParaRPr lang="en-GB" sz="1600" dirty="0">
              <a:solidFill>
                <a:srgbClr val="000000"/>
              </a:solidFill>
              <a:latin typeface="CMTT9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1600" dirty="0">
                <a:solidFill>
                  <a:srgbClr val="000000"/>
                </a:solidFill>
                <a:latin typeface="CMTT9"/>
              </a:rPr>
              <a:t>&gt;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  </a:t>
            </a:r>
            <a:endParaRPr lang="en-GB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3703672"/>
            <a:ext cx="5107986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owl:DatatypeProperty</a:t>
            </a:r>
            <a:r>
              <a:rPr lang="en-GB" sz="14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400" dirty="0" smtClean="0">
                <a:solidFill>
                  <a:srgbClr val="F5844C"/>
                </a:solidFill>
                <a:latin typeface="SansSerif"/>
              </a:rPr>
              <a:t>   </a:t>
            </a:r>
            <a:br>
              <a:rPr lang="en-GB" sz="1400" dirty="0" smtClean="0">
                <a:solidFill>
                  <a:srgbClr val="F5844C"/>
                </a:solidFill>
                <a:latin typeface="SansSerif"/>
              </a:rPr>
            </a:br>
            <a:r>
              <a:rPr lang="en-GB" sz="1400" dirty="0" smtClean="0">
                <a:solidFill>
                  <a:srgbClr val="F5844C"/>
                </a:solidFill>
                <a:latin typeface="SansSerif"/>
              </a:rPr>
              <a:t>        </a:t>
            </a:r>
            <a:r>
              <a:rPr lang="en-GB" sz="1400" dirty="0" err="1" smtClean="0">
                <a:solidFill>
                  <a:srgbClr val="F5844C"/>
                </a:solidFill>
                <a:latin typeface="SansSerif"/>
              </a:rPr>
              <a:t>rdf:about</a:t>
            </a:r>
            <a:r>
              <a:rPr lang="en-GB" sz="14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400" dirty="0">
                <a:solidFill>
                  <a:srgbClr val="993300"/>
                </a:solidFill>
                <a:latin typeface="SansSerif"/>
              </a:rPr>
              <a:t>"http://userv.org/ontology/price"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rdfs:domain</a:t>
            </a:r>
            <a:r>
              <a:rPr lang="en-GB" sz="14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400" dirty="0" err="1" smtClean="0">
                <a:solidFill>
                  <a:srgbClr val="F5844C"/>
                </a:solidFill>
                <a:latin typeface="SansSerif"/>
              </a:rPr>
              <a:t>rdf:resource</a:t>
            </a:r>
            <a:r>
              <a:rPr lang="en-GB" sz="1400" dirty="0" smtClean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400" dirty="0" smtClean="0">
                <a:solidFill>
                  <a:srgbClr val="993300"/>
                </a:solidFill>
                <a:latin typeface="SansSerif"/>
                <a:hlinkClick r:id="rId2"/>
              </a:rPr>
              <a:t>http</a:t>
            </a:r>
            <a:r>
              <a:rPr lang="en-GB" sz="1400" dirty="0">
                <a:solidFill>
                  <a:srgbClr val="993300"/>
                </a:solidFill>
                <a:latin typeface="SansSerif"/>
                <a:hlinkClick r:id="rId2"/>
              </a:rPr>
              <a:t>://</a:t>
            </a:r>
            <a:r>
              <a:rPr lang="en-GB" sz="1400" dirty="0" smtClean="0">
                <a:solidFill>
                  <a:srgbClr val="993300"/>
                </a:solidFill>
                <a:latin typeface="SansSerif"/>
                <a:hlinkClick r:id="rId2"/>
              </a:rPr>
              <a:t>userv.org/ontology/Car</a:t>
            </a:r>
            <a:r>
              <a:rPr lang="en-GB" sz="1400" dirty="0" smtClean="0">
                <a:solidFill>
                  <a:srgbClr val="993300"/>
                </a:solidFill>
                <a:latin typeface="SansSerif"/>
              </a:rPr>
              <a:t>/</a:t>
            </a:r>
            <a:r>
              <a:rPr lang="en-GB" sz="1400" dirty="0" smtClean="0">
                <a:solidFill>
                  <a:srgbClr val="000096"/>
                </a:solidFill>
                <a:latin typeface="SansSerif"/>
              </a:rPr>
              <a:t>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GB" sz="14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rdfs:range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GB" sz="1400" dirty="0" smtClean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sz="14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owl:Class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GB" sz="1400" dirty="0" smtClean="0">
                <a:solidFill>
                  <a:srgbClr val="000000"/>
                </a:solidFill>
                <a:latin typeface="SansSerif"/>
              </a:rPr>
              <a:t>        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owl:unionOf</a:t>
            </a:r>
            <a:r>
              <a:rPr lang="en-GB" sz="14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400" dirty="0" err="1">
                <a:solidFill>
                  <a:srgbClr val="F5844C"/>
                </a:solidFill>
                <a:latin typeface="SansSerif"/>
              </a:rPr>
              <a:t>rdf:parseType</a:t>
            </a:r>
            <a:r>
              <a:rPr lang="en-GB" sz="14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400" dirty="0">
                <a:solidFill>
                  <a:srgbClr val="993300"/>
                </a:solidFill>
                <a:latin typeface="SansSerif"/>
              </a:rPr>
              <a:t>"Collection"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GB" sz="1400" dirty="0" smtClean="0">
                <a:solidFill>
                  <a:srgbClr val="000000"/>
                </a:solidFill>
                <a:latin typeface="SansSerif"/>
              </a:rPr>
              <a:t>            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owl:Class</a:t>
            </a:r>
            <a:r>
              <a:rPr lang="en-GB" sz="14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400" dirty="0" err="1">
                <a:solidFill>
                  <a:srgbClr val="F5844C"/>
                </a:solidFill>
                <a:latin typeface="SansSerif"/>
              </a:rPr>
              <a:t>rdf:about</a:t>
            </a:r>
            <a:r>
              <a:rPr lang="en-GB" sz="14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4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400" dirty="0" err="1">
                <a:solidFill>
                  <a:srgbClr val="993300"/>
                </a:solidFill>
                <a:latin typeface="SansSerif"/>
              </a:rPr>
              <a:t>xs:positiveInteger</a:t>
            </a:r>
            <a:r>
              <a:rPr lang="en-GB" sz="14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/&gt;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GB" sz="1400" dirty="0" smtClean="0">
                <a:solidFill>
                  <a:srgbClr val="000000"/>
                </a:solidFill>
                <a:latin typeface="SansSerif"/>
              </a:rPr>
              <a:t>            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owl:Class</a:t>
            </a:r>
            <a:r>
              <a:rPr lang="en-GB" sz="14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400" dirty="0" err="1">
                <a:solidFill>
                  <a:srgbClr val="F5844C"/>
                </a:solidFill>
                <a:latin typeface="SansSerif"/>
              </a:rPr>
              <a:t>rdf:about</a:t>
            </a:r>
            <a:r>
              <a:rPr lang="en-GB" sz="14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4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400" dirty="0" err="1">
                <a:solidFill>
                  <a:srgbClr val="993300"/>
                </a:solidFill>
                <a:latin typeface="SansSerif"/>
              </a:rPr>
              <a:t>xs:string</a:t>
            </a:r>
            <a:r>
              <a:rPr lang="en-GB" sz="14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/&gt;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GB" sz="1400" dirty="0" smtClean="0">
                <a:solidFill>
                  <a:srgbClr val="000000"/>
                </a:solidFill>
                <a:latin typeface="SansSerif"/>
              </a:rPr>
              <a:t>        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owl:unionOf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GB" sz="1400" dirty="0" smtClean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owl:Class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GB" sz="1400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rdfs:range</a:t>
            </a:r>
            <a:r>
              <a:rPr lang="en-GB" sz="14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400" dirty="0">
                <a:solidFill>
                  <a:srgbClr val="000000"/>
                </a:solidFill>
                <a:latin typeface="SansSerif"/>
              </a:rPr>
              <a:t>    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  <a:p>
            <a:r>
              <a:rPr lang="en-GB" sz="1400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400" dirty="0" err="1">
                <a:solidFill>
                  <a:srgbClr val="000096"/>
                </a:solidFill>
                <a:latin typeface="SansSerif"/>
              </a:rPr>
              <a:t>owl:DatatypeProperty</a:t>
            </a:r>
            <a:r>
              <a:rPr lang="en-GB" sz="1400" dirty="0" smtClean="0">
                <a:solidFill>
                  <a:srgbClr val="000096"/>
                </a:solidFill>
                <a:latin typeface="SansSerif"/>
              </a:rPr>
              <a:t>&gt;</a:t>
            </a:r>
            <a:endParaRPr lang="en-GB" sz="1400" dirty="0">
              <a:solidFill>
                <a:prstClr val="black"/>
              </a:solidFill>
              <a:latin typeface="SansSerif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Built-ins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56087" y="1412776"/>
            <a:ext cx="84582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/>
              <a:t>RuleML</a:t>
            </a:r>
            <a:r>
              <a:rPr lang="en-US" sz="2200" dirty="0" smtClean="0"/>
              <a:t> Support:</a:t>
            </a:r>
          </a:p>
          <a:p>
            <a:r>
              <a:rPr lang="en-US" sz="2000" dirty="0"/>
              <a:t>Tests such as for numerical constraints and list </a:t>
            </a:r>
            <a:r>
              <a:rPr lang="en-US" sz="2000" dirty="0" smtClean="0"/>
              <a:t>memberships</a:t>
            </a:r>
          </a:p>
          <a:p>
            <a:r>
              <a:rPr lang="en-US" sz="2000" dirty="0"/>
              <a:t>Operators with an @</a:t>
            </a:r>
            <a:r>
              <a:rPr lang="en-US" sz="2000" dirty="0" err="1"/>
              <a:t>iri</a:t>
            </a:r>
            <a:r>
              <a:rPr lang="en-US" sz="2000" dirty="0"/>
              <a:t> attribute refer to </a:t>
            </a:r>
            <a:r>
              <a:rPr lang="en-US" sz="2000" dirty="0" smtClean="0"/>
              <a:t>libraries of </a:t>
            </a:r>
            <a:r>
              <a:rPr lang="en-US" sz="2000" dirty="0" smtClean="0">
                <a:hlinkClick r:id="rId2"/>
              </a:rPr>
              <a:t>built-in predicates</a:t>
            </a:r>
            <a:r>
              <a:rPr lang="en-US" sz="2000" dirty="0" smtClean="0"/>
              <a:t> such as one defined by RIF</a:t>
            </a:r>
            <a:endParaRPr lang="en-GB" sz="2000" i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6" name="Inhaltsplatzhalter 6"/>
          <p:cNvSpPr txBox="1">
            <a:spLocks/>
          </p:cNvSpPr>
          <p:nvPr/>
        </p:nvSpPr>
        <p:spPr>
          <a:xfrm>
            <a:off x="342520" y="3717033"/>
            <a:ext cx="8471767" cy="2088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US" sz="20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US" sz="20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MTT9"/>
              </a:rPr>
              <a:t>iri</a:t>
            </a:r>
            <a:r>
              <a:rPr lang="en-US" sz="20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MTT9"/>
              </a:rPr>
              <a:t>pred:numeric-less-than-or-equal</a:t>
            </a:r>
            <a:r>
              <a:rPr lang="en-US" sz="20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MTT9"/>
              </a:rPr>
              <a:t>&gt;</a:t>
            </a:r>
            <a:r>
              <a:rPr lang="en-US" sz="2000" dirty="0" err="1">
                <a:solidFill>
                  <a:srgbClr val="000000"/>
                </a:solidFill>
                <a:latin typeface="CMTT9"/>
              </a:rPr>
              <a:t>gt</a:t>
            </a:r>
            <a:r>
              <a:rPr lang="en-US" sz="20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US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MTT9"/>
              </a:rPr>
              <a:t>type=</a:t>
            </a:r>
            <a:r>
              <a:rPr lang="en-GB" sz="20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MTT9"/>
              </a:rPr>
              <a:t>xs:positiveInteger</a:t>
            </a:r>
            <a:r>
              <a:rPr lang="en-GB" sz="20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&gt;P&lt;/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Data </a:t>
            </a:r>
            <a:r>
              <a:rPr lang="en-GB" sz="2000" dirty="0" err="1">
                <a:solidFill>
                  <a:srgbClr val="FF0000"/>
                </a:solidFill>
                <a:latin typeface="CMTT9"/>
              </a:rPr>
              <a:t>xsi:type</a:t>
            </a:r>
            <a:r>
              <a:rPr lang="en-GB" sz="20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MTT9"/>
              </a:rPr>
              <a:t>xs:integer</a:t>
            </a:r>
            <a:r>
              <a:rPr lang="en-GB" sz="20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&gt;45000&lt;/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Data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13"/>
              <p:cNvSpPr txBox="1"/>
              <p:nvPr/>
            </p:nvSpPr>
            <p:spPr>
              <a:xfrm>
                <a:off x="4716016" y="3501008"/>
                <a:ext cx="3719238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≤45000.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501008"/>
                <a:ext cx="37192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 membership (1)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56087" y="1412776"/>
            <a:ext cx="84582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/>
              <a:t>RuleML</a:t>
            </a:r>
            <a:r>
              <a:rPr lang="en-US" sz="2200" dirty="0" smtClean="0"/>
              <a:t> Support:</a:t>
            </a:r>
          </a:p>
          <a:p>
            <a:r>
              <a:rPr lang="en-US" sz="2000" dirty="0"/>
              <a:t>List membership tests via use of </a:t>
            </a:r>
            <a:r>
              <a:rPr lang="en-US" sz="2000" dirty="0" smtClean="0"/>
              <a:t>collections (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&gt;</a:t>
            </a:r>
            <a:r>
              <a:rPr lang="en-US" sz="2000" dirty="0" smtClean="0"/>
              <a:t>) in atoms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6" name="Inhaltsplatzhalter 6"/>
          <p:cNvSpPr txBox="1">
            <a:spLocks/>
          </p:cNvSpPr>
          <p:nvPr/>
        </p:nvSpPr>
        <p:spPr>
          <a:xfrm>
            <a:off x="342520" y="2708920"/>
            <a:ext cx="8471767" cy="34563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MTT9"/>
              </a:rPr>
              <a:t>iri</a:t>
            </a:r>
            <a:r>
              <a:rPr lang="en-GB" sz="2000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MTT9"/>
              </a:rPr>
              <a:t>prolog:member</a:t>
            </a:r>
            <a:r>
              <a:rPr lang="en-GB" sz="2000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&gt;member&lt;/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&gt;M&lt;/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MTT9"/>
              </a:rPr>
              <a:t>    </a:t>
            </a: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 </a:t>
            </a:r>
            <a:r>
              <a:rPr lang="da-DK" sz="2000" dirty="0">
                <a:solidFill>
                  <a:srgbClr val="FF0000"/>
                </a:solidFill>
                <a:latin typeface="CMTT9"/>
              </a:rPr>
              <a:t>iri=</a:t>
            </a:r>
            <a:r>
              <a:rPr lang="da-DK" sz="2000" dirty="0">
                <a:solidFill>
                  <a:srgbClr val="0000FF"/>
                </a:solidFill>
                <a:latin typeface="CMTT9"/>
              </a:rPr>
              <a:t>"http://userv.org/ontology/i/a9fccd3a-a851-4e80"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&gt;car1&lt;/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 </a:t>
            </a:r>
            <a:r>
              <a:rPr lang="da-DK" sz="2000" dirty="0">
                <a:solidFill>
                  <a:srgbClr val="FF0000"/>
                </a:solidFill>
                <a:latin typeface="CMTT9"/>
              </a:rPr>
              <a:t>iri=</a:t>
            </a:r>
            <a:r>
              <a:rPr lang="da-DK" sz="2000" dirty="0">
                <a:solidFill>
                  <a:srgbClr val="0000FF"/>
                </a:solidFill>
                <a:latin typeface="CMTT9"/>
              </a:rPr>
              <a:t>"http://userv.org/ontology/i/5bff7cc6-72f7-4be3"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&gt;car3&lt;/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 </a:t>
            </a:r>
            <a:r>
              <a:rPr lang="da-DK" sz="2000" dirty="0">
                <a:solidFill>
                  <a:srgbClr val="FF0000"/>
                </a:solidFill>
                <a:latin typeface="CMTT9"/>
              </a:rPr>
              <a:t>iri=</a:t>
            </a:r>
            <a:r>
              <a:rPr lang="da-DK" sz="2000" dirty="0">
                <a:solidFill>
                  <a:srgbClr val="0000FF"/>
                </a:solidFill>
                <a:latin typeface="CMTT9"/>
              </a:rPr>
              <a:t>"http://userv.org/ontology/i/5eb91389-f1f3-473c"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&gt;car5&lt;/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&lt;/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  <a:endParaRPr lang="da-DK" sz="2000" dirty="0" smtClean="0">
              <a:solidFill>
                <a:srgbClr val="000000"/>
              </a:solidFill>
              <a:latin typeface="CMTT9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 membership (2)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56087" y="1412776"/>
            <a:ext cx="84582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/>
              <a:t>RuleML</a:t>
            </a:r>
            <a:r>
              <a:rPr lang="en-US" sz="2200" dirty="0" smtClean="0"/>
              <a:t> Support:</a:t>
            </a:r>
          </a:p>
          <a:p>
            <a:r>
              <a:rPr lang="en-US" sz="2000" dirty="0"/>
              <a:t>Collections must be repeatedly given wherever </a:t>
            </a:r>
            <a:r>
              <a:rPr lang="en-US" sz="2000" dirty="0" smtClean="0"/>
              <a:t>needed</a:t>
            </a:r>
          </a:p>
          <a:p>
            <a:r>
              <a:rPr lang="en-US" sz="2000" dirty="0"/>
              <a:t>Best practice </a:t>
            </a:r>
            <a:r>
              <a:rPr lang="en-US" sz="2000" dirty="0">
                <a:solidFill>
                  <a:srgbClr val="00B050"/>
                </a:solidFill>
              </a:rPr>
              <a:t>to define collection constants via </a:t>
            </a:r>
            <a:r>
              <a:rPr lang="en-US" sz="2000" dirty="0" smtClean="0">
                <a:solidFill>
                  <a:srgbClr val="00B050"/>
                </a:solidFill>
              </a:rPr>
              <a:t>equality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6" name="Inhaltsplatzhalter 6"/>
          <p:cNvSpPr txBox="1">
            <a:spLocks/>
          </p:cNvSpPr>
          <p:nvPr/>
        </p:nvSpPr>
        <p:spPr>
          <a:xfrm>
            <a:off x="342520" y="3140968"/>
            <a:ext cx="8471767" cy="30243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Equal </a:t>
            </a:r>
            <a:r>
              <a:rPr lang="en-GB" sz="2000" dirty="0">
                <a:solidFill>
                  <a:srgbClr val="FF0000"/>
                </a:solidFill>
                <a:latin typeface="CMTT9"/>
              </a:rPr>
              <a:t>oriented=</a:t>
            </a:r>
            <a:r>
              <a:rPr lang="en-GB" sz="2000" dirty="0">
                <a:solidFill>
                  <a:srgbClr val="0000FF"/>
                </a:solidFill>
                <a:latin typeface="CMTT9"/>
              </a:rPr>
              <a:t>"yes"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Ind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  <a:r>
              <a:rPr lang="en-GB" sz="2000" dirty="0" err="1">
                <a:solidFill>
                  <a:srgbClr val="000000"/>
                </a:solidFill>
                <a:latin typeface="CMTT9"/>
              </a:rPr>
              <a:t>HighTheftProbabilityAutoList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Ind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 </a:t>
            </a:r>
            <a:r>
              <a:rPr lang="da-DK" sz="2000" dirty="0">
                <a:solidFill>
                  <a:srgbClr val="FF0000"/>
                </a:solidFill>
                <a:latin typeface="CMTT9"/>
              </a:rPr>
              <a:t>iri=</a:t>
            </a:r>
            <a:r>
              <a:rPr lang="da-DK" sz="2000" dirty="0">
                <a:solidFill>
                  <a:srgbClr val="0000FF"/>
                </a:solidFill>
                <a:latin typeface="CMTT9"/>
              </a:rPr>
              <a:t>"http://userv.org/ontology/i/a9fccd3a-a851-4e80"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&gt;car1&lt;/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 </a:t>
            </a:r>
            <a:r>
              <a:rPr lang="da-DK" sz="2000" dirty="0">
                <a:solidFill>
                  <a:srgbClr val="FF0000"/>
                </a:solidFill>
                <a:latin typeface="CMTT9"/>
              </a:rPr>
              <a:t>iri=</a:t>
            </a:r>
            <a:r>
              <a:rPr lang="da-DK" sz="2000" dirty="0">
                <a:solidFill>
                  <a:srgbClr val="0000FF"/>
                </a:solidFill>
                <a:latin typeface="CMTT9"/>
              </a:rPr>
              <a:t>"http://userv.org/ontology/i/5bff7cc6-72f7-4be3"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&gt;car3&lt;/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MTT9"/>
              </a:rPr>
              <a:t>        &lt;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 </a:t>
            </a:r>
            <a:r>
              <a:rPr lang="da-DK" sz="2000" dirty="0">
                <a:solidFill>
                  <a:srgbClr val="FF0000"/>
                </a:solidFill>
                <a:latin typeface="CMTT9"/>
              </a:rPr>
              <a:t>iri=</a:t>
            </a:r>
            <a:r>
              <a:rPr lang="da-DK" sz="2000" dirty="0">
                <a:solidFill>
                  <a:srgbClr val="0000FF"/>
                </a:solidFill>
                <a:latin typeface="CMTT9"/>
              </a:rPr>
              <a:t>"http://userv.org/ontology/i/5eb91389-f1f3-473c"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&gt;car5&lt;/</a:t>
            </a:r>
            <a:r>
              <a:rPr lang="da-DK" sz="2000" dirty="0">
                <a:solidFill>
                  <a:srgbClr val="800000"/>
                </a:solidFill>
                <a:latin typeface="CMTT9"/>
              </a:rPr>
              <a:t>Ind</a:t>
            </a:r>
            <a:r>
              <a:rPr lang="da-DK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&lt;/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Plex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Equal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and </a:t>
            </a:r>
            <a:r>
              <a:rPr lang="en-GB" dirty="0" err="1" smtClean="0"/>
              <a:t>Rulebases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58200" cy="1296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 smtClean="0"/>
              <a:t>RuleML</a:t>
            </a:r>
            <a:r>
              <a:rPr lang="en-GB" dirty="0" smtClean="0"/>
              <a:t> Support:</a:t>
            </a:r>
          </a:p>
          <a:p>
            <a:r>
              <a:rPr lang="en-GB" dirty="0" smtClean="0"/>
              <a:t>Rules are defined  similarly with logical implications, but many flavours are supported. A </a:t>
            </a:r>
            <a:r>
              <a:rPr lang="en-GB" dirty="0" err="1" smtClean="0"/>
              <a:t>rulebase</a:t>
            </a:r>
            <a:r>
              <a:rPr lang="en-GB" dirty="0" smtClean="0"/>
              <a:t> is a set of rules.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2744048"/>
            <a:ext cx="8280920" cy="3493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96"/>
                </a:solidFill>
                <a:latin typeface="SansSerif"/>
              </a:rPr>
              <a:t>&lt;Implies</a:t>
            </a:r>
            <a:r>
              <a:rPr lang="en-GB" sz="1700" dirty="0">
                <a:solidFill>
                  <a:srgbClr val="F5844C"/>
                </a:solidFill>
                <a:latin typeface="SansSerif"/>
              </a:rPr>
              <a:t> direction</a:t>
            </a:r>
            <a:r>
              <a:rPr lang="en-GB" sz="17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700" dirty="0">
                <a:solidFill>
                  <a:srgbClr val="993300"/>
                </a:solidFill>
                <a:latin typeface="SansSerif"/>
              </a:rPr>
              <a:t>"backward"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Naf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     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&lt;Atom&gt;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       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sz="17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700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sz="17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7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700" dirty="0" err="1">
                <a:solidFill>
                  <a:srgbClr val="993300"/>
                </a:solidFill>
                <a:latin typeface="SansSerif"/>
              </a:rPr>
              <a:t>hasRollBar</a:t>
            </a:r>
            <a:r>
              <a:rPr lang="en-GB" sz="17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700" dirty="0" err="1">
                <a:solidFill>
                  <a:srgbClr val="000000"/>
                </a:solidFill>
                <a:latin typeface="SansSerif"/>
              </a:rPr>
              <a:t>hasRollBar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       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Var</a:t>
            </a:r>
            <a:r>
              <a:rPr lang="en-GB" sz="1700" dirty="0">
                <a:solidFill>
                  <a:srgbClr val="F5844C"/>
                </a:solidFill>
                <a:latin typeface="SansSerif"/>
              </a:rPr>
              <a:t> type</a:t>
            </a:r>
            <a:r>
              <a:rPr lang="en-GB" sz="17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7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700" dirty="0" err="1">
                <a:solidFill>
                  <a:srgbClr val="993300"/>
                </a:solidFill>
                <a:latin typeface="SansSerif"/>
              </a:rPr>
              <a:t>ConvertibleCar</a:t>
            </a:r>
            <a:r>
              <a:rPr lang="en-GB" sz="17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700" dirty="0">
                <a:solidFill>
                  <a:srgbClr val="000000"/>
                </a:solidFill>
                <a:latin typeface="SansSerif"/>
              </a:rPr>
              <a:t>C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Var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Atom&gt;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Naf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&lt;Atom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sz="17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700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sz="17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7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700" dirty="0" err="1">
                <a:solidFill>
                  <a:srgbClr val="993300"/>
                </a:solidFill>
                <a:latin typeface="SansSerif"/>
              </a:rPr>
              <a:t>injuryRating</a:t>
            </a:r>
            <a:r>
              <a:rPr lang="en-GB" sz="17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700" dirty="0" err="1">
                <a:solidFill>
                  <a:srgbClr val="000000"/>
                </a:solidFill>
                <a:latin typeface="SansSerif"/>
              </a:rPr>
              <a:t>injuryRating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Var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700" dirty="0">
                <a:solidFill>
                  <a:srgbClr val="000000"/>
                </a:solidFill>
                <a:latin typeface="SansSerif"/>
              </a:rPr>
              <a:t>C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700" dirty="0" err="1">
                <a:solidFill>
                  <a:srgbClr val="000096"/>
                </a:solidFill>
                <a:latin typeface="SansSerif"/>
              </a:rPr>
              <a:t>Var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Data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&gt;</a:t>
            </a:r>
            <a:r>
              <a:rPr lang="en-US" sz="17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US" sz="1700" dirty="0" err="1" smtClean="0">
                <a:solidFill>
                  <a:srgbClr val="000096"/>
                </a:solidFill>
                <a:latin typeface="SansSerif"/>
              </a:rPr>
              <a:t>us:Value</a:t>
            </a:r>
            <a:r>
              <a:rPr lang="en-US" sz="1700" dirty="0" smtClean="0">
                <a:solidFill>
                  <a:srgbClr val="F5844C"/>
                </a:solidFill>
                <a:latin typeface="SansSerif"/>
              </a:rPr>
              <a:t> </a:t>
            </a:r>
            <a:r>
              <a:rPr lang="en-US" sz="1700" dirty="0" err="1">
                <a:solidFill>
                  <a:srgbClr val="F5844C"/>
                </a:solidFill>
                <a:latin typeface="SansSerif"/>
              </a:rPr>
              <a:t>xsi:type</a:t>
            </a:r>
            <a:r>
              <a:rPr lang="en-US" sz="17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US" sz="17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US" sz="1700" dirty="0" err="1">
                <a:solidFill>
                  <a:srgbClr val="993300"/>
                </a:solidFill>
                <a:latin typeface="SansSerif"/>
              </a:rPr>
              <a:t>xs:positiveInteger</a:t>
            </a:r>
            <a:r>
              <a:rPr lang="en-US" sz="17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US" sz="17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US" sz="1700" dirty="0">
                <a:solidFill>
                  <a:srgbClr val="000000"/>
                </a:solidFill>
                <a:latin typeface="SansSerif"/>
              </a:rPr>
              <a:t>5</a:t>
            </a:r>
            <a:r>
              <a:rPr lang="en-US" sz="17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US" sz="1700" dirty="0" err="1" smtClean="0">
                <a:solidFill>
                  <a:srgbClr val="000096"/>
                </a:solidFill>
                <a:latin typeface="SansSerif"/>
              </a:rPr>
              <a:t>us:Value</a:t>
            </a:r>
            <a:r>
              <a:rPr lang="en-US" sz="1700" dirty="0" smtClean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Data&gt;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>
                <a:solidFill>
                  <a:srgbClr val="000000"/>
                </a:solidFill>
                <a:latin typeface="SansSerif"/>
              </a:rPr>
              <a:t>  </a:t>
            </a:r>
            <a:r>
              <a:rPr lang="en-GB" sz="1700" dirty="0" smtClean="0">
                <a:solidFill>
                  <a:srgbClr val="000000"/>
                </a:solidFill>
                <a:latin typeface="SansSerif"/>
              </a:rPr>
              <a:t>  </a:t>
            </a:r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Atom&gt;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  <a:p>
            <a:r>
              <a:rPr lang="en-GB" sz="1700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700" dirty="0">
                <a:solidFill>
                  <a:srgbClr val="000096"/>
                </a:solidFill>
                <a:latin typeface="SansSerif"/>
              </a:rPr>
              <a:t>Implies&gt;</a:t>
            </a:r>
            <a:endParaRPr lang="en-GB" sz="1700" dirty="0">
              <a:solidFill>
                <a:prstClr val="black"/>
              </a:solidFill>
              <a:latin typeface="Sans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2525995"/>
            <a:ext cx="403244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ansSerif"/>
              </a:rPr>
              <a:t>If </a:t>
            </a:r>
            <a:r>
              <a:rPr lang="en-US" sz="1600" dirty="0">
                <a:latin typeface="SansSerif"/>
              </a:rPr>
              <a:t>the car is a convertible and has no roll bar, then the potential occupant injury </a:t>
            </a:r>
            <a:r>
              <a:rPr lang="en-US" sz="1600" dirty="0" smtClean="0">
                <a:latin typeface="SansSerif"/>
              </a:rPr>
              <a:t>is </a:t>
            </a:r>
            <a:r>
              <a:rPr lang="en-GB" sz="1600" dirty="0" smtClean="0">
                <a:latin typeface="SansSerif"/>
              </a:rPr>
              <a:t>extremely </a:t>
            </a:r>
            <a:r>
              <a:rPr lang="en-GB" sz="1600" dirty="0">
                <a:latin typeface="SansSerif"/>
              </a:rPr>
              <a:t>high</a:t>
            </a:r>
            <a:r>
              <a:rPr lang="en-GB" sz="1600" dirty="0" smtClean="0">
                <a:latin typeface="SansSerif"/>
              </a:rPr>
              <a:t>.</a:t>
            </a:r>
            <a:endParaRPr lang="en-GB" sz="1600" dirty="0">
              <a:latin typeface="SansSerif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and </a:t>
            </a:r>
            <a:r>
              <a:rPr lang="en-GB" dirty="0" err="1"/>
              <a:t>Rulebases</a:t>
            </a:r>
            <a:r>
              <a:rPr lang="en-GB" dirty="0"/>
              <a:t>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58200" cy="2376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 smtClean="0"/>
              <a:t>RuleML</a:t>
            </a:r>
            <a:r>
              <a:rPr lang="en-GB" dirty="0" smtClean="0"/>
              <a:t> Support:</a:t>
            </a:r>
          </a:p>
          <a:p>
            <a:r>
              <a:rPr lang="en-GB" dirty="0" smtClean="0"/>
              <a:t>Limited support for annotations of </a:t>
            </a:r>
            <a:r>
              <a:rPr lang="en-GB" dirty="0" err="1" smtClean="0"/>
              <a:t>rulebases</a:t>
            </a:r>
            <a:r>
              <a:rPr lang="en-GB" dirty="0" smtClean="0"/>
              <a:t>: </a:t>
            </a:r>
          </a:p>
          <a:p>
            <a:pPr lvl="1"/>
            <a:r>
              <a:rPr lang="en-GB" sz="2000" dirty="0" smtClean="0"/>
              <a:t>Logic programming defines a relation by rules. All rules referring that relation are grouped </a:t>
            </a:r>
          </a:p>
          <a:p>
            <a:pPr lvl="1"/>
            <a:r>
              <a:rPr lang="en-GB" sz="2000" dirty="0" smtClean="0"/>
              <a:t>Production rules define a </a:t>
            </a:r>
            <a:r>
              <a:rPr lang="en-GB" sz="2000" dirty="0" err="1" smtClean="0"/>
              <a:t>rulebase</a:t>
            </a:r>
            <a:r>
              <a:rPr lang="en-GB" sz="2000" dirty="0" smtClean="0"/>
              <a:t>  towards performing a specific task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No global identity for rulebases </a:t>
            </a:r>
            <a:r>
              <a:rPr lang="de-DE" dirty="0" smtClean="0"/>
              <a:t>(@</a:t>
            </a:r>
            <a:r>
              <a:rPr lang="da-DK" dirty="0">
                <a:solidFill>
                  <a:srgbClr val="FF0000"/>
                </a:solidFill>
                <a:latin typeface="CMTT9"/>
              </a:rPr>
              <a:t>iri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23528" y="3717032"/>
            <a:ext cx="849694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Rulebase</a:t>
            </a:r>
            <a:r>
              <a:rPr lang="en-GB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dirty="0" err="1">
                <a:solidFill>
                  <a:srgbClr val="F5844C"/>
                </a:solidFill>
                <a:latin typeface="SansSerif"/>
              </a:rPr>
              <a:t>xml:id</a:t>
            </a:r>
            <a:r>
              <a:rPr lang="en-GB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dirty="0" err="1">
                <a:solidFill>
                  <a:srgbClr val="993300"/>
                </a:solidFill>
                <a:latin typeface="SansSerif"/>
              </a:rPr>
              <a:t>theftRating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 smtClean="0">
                <a:solidFill>
                  <a:srgbClr val="006400"/>
                </a:solidFill>
                <a:latin typeface="SansSerif"/>
              </a:rPr>
              <a:t>&lt;!--  </a:t>
            </a:r>
            <a:r>
              <a:rPr lang="en-GB" dirty="0">
                <a:solidFill>
                  <a:srgbClr val="006400"/>
                </a:solidFill>
                <a:latin typeface="SansSerif"/>
              </a:rPr>
              <a:t>Processing </a:t>
            </a:r>
            <a:r>
              <a:rPr lang="en-GB" dirty="0" smtClean="0">
                <a:solidFill>
                  <a:srgbClr val="006400"/>
                </a:solidFill>
                <a:latin typeface="SansSerif"/>
              </a:rPr>
              <a:t>cars' </a:t>
            </a:r>
            <a:r>
              <a:rPr lang="en-GB" dirty="0" err="1">
                <a:solidFill>
                  <a:srgbClr val="006400"/>
                </a:solidFill>
                <a:latin typeface="SansSerif"/>
              </a:rPr>
              <a:t>theftRating</a:t>
            </a:r>
            <a:r>
              <a:rPr lang="en-GB" dirty="0">
                <a:solidFill>
                  <a:srgbClr val="006400"/>
                </a:solidFill>
                <a:latin typeface="SansSerif"/>
              </a:rPr>
              <a:t>    --&gt;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meta&gt;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Atom&gt;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SansSerif"/>
              </a:rPr>
              <a:t>        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dirty="0" err="1">
                <a:solidFill>
                  <a:srgbClr val="993300"/>
                </a:solidFill>
                <a:latin typeface="SansSerif"/>
              </a:rPr>
              <a:t>theftRating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dirty="0" err="1">
                <a:solidFill>
                  <a:srgbClr val="000000"/>
                </a:solidFill>
                <a:latin typeface="SansSerif"/>
              </a:rPr>
              <a:t>theftRating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Atom&gt;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meta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&gt;</a:t>
            </a:r>
          </a:p>
          <a:p>
            <a:r>
              <a:rPr lang="en-GB" dirty="0" smtClean="0">
                <a:solidFill>
                  <a:srgbClr val="000096"/>
                </a:solidFill>
                <a:latin typeface="SansSerif"/>
              </a:rPr>
              <a:t>    …</a:t>
            </a:r>
          </a:p>
          <a:p>
            <a:r>
              <a:rPr lang="en-GB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dirty="0" err="1" smtClean="0">
                <a:solidFill>
                  <a:srgbClr val="000096"/>
                </a:solidFill>
                <a:latin typeface="SansSerif"/>
              </a:rPr>
              <a:t>Rulebase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&gt;</a:t>
            </a:r>
            <a:endParaRPr lang="en-GB" dirty="0">
              <a:solidFill>
                <a:prstClr val="black"/>
              </a:solidFill>
              <a:latin typeface="Sans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RuleML</a:t>
            </a:r>
            <a:r>
              <a:rPr lang="en-GB" dirty="0" smtClean="0"/>
              <a:t> Basics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988840"/>
            <a:ext cx="8458200" cy="4104455"/>
          </a:xfrm>
        </p:spPr>
        <p:txBody>
          <a:bodyPr>
            <a:normAutofit/>
          </a:bodyPr>
          <a:lstStyle/>
          <a:p>
            <a:r>
              <a:rPr lang="en-GB" dirty="0" smtClean="0"/>
              <a:t>Individuals, Data, Atomic statements, logical formulas, rules, quantifiers</a:t>
            </a:r>
          </a:p>
          <a:p>
            <a:r>
              <a:rPr lang="en-GB" dirty="0" smtClean="0"/>
              <a:t>Hierarchical sub-languages – </a:t>
            </a:r>
            <a:r>
              <a:rPr lang="en-GB" dirty="0" err="1" smtClean="0">
                <a:hlinkClick r:id="rId2"/>
              </a:rPr>
              <a:t>RuleML</a:t>
            </a:r>
            <a:r>
              <a:rPr lang="en-GB" dirty="0" smtClean="0">
                <a:hlinkClick r:id="rId2"/>
              </a:rPr>
              <a:t> lattice</a:t>
            </a:r>
            <a:endParaRPr lang="en-GB" dirty="0" smtClean="0"/>
          </a:p>
          <a:p>
            <a:r>
              <a:rPr lang="en-GB" dirty="0" smtClean="0"/>
              <a:t>Support for various semantics</a:t>
            </a:r>
          </a:p>
          <a:p>
            <a:r>
              <a:rPr lang="de-DE" dirty="0" smtClean="0"/>
              <a:t>Schema configurability via </a:t>
            </a:r>
            <a:r>
              <a:rPr lang="de-DE" dirty="0" smtClean="0">
                <a:hlinkClick r:id="rId3"/>
              </a:rPr>
              <a:t>MYNG 1.01</a:t>
            </a:r>
            <a:endParaRPr lang="de-DE" dirty="0" smtClean="0"/>
          </a:p>
          <a:p>
            <a:r>
              <a:rPr lang="de-DE" dirty="0" smtClean="0"/>
              <a:t>Design based on Relax NG and XML Schema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Rulebase</a:t>
            </a:r>
            <a:r>
              <a:rPr lang="en-GB" dirty="0" smtClean="0"/>
              <a:t>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58200" cy="48245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This </a:t>
            </a:r>
            <a:r>
              <a:rPr lang="en-US" dirty="0" err="1" smtClean="0"/>
              <a:t>rulebase</a:t>
            </a:r>
            <a:r>
              <a:rPr lang="en-US" dirty="0" smtClean="0"/>
              <a:t> covers around 40%  of the use case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We encoded:</a:t>
            </a:r>
          </a:p>
          <a:p>
            <a:pPr lvl="1">
              <a:lnSpc>
                <a:spcPct val="160000"/>
              </a:lnSpc>
            </a:pPr>
            <a:r>
              <a:rPr lang="en-US" sz="2400" dirty="0" smtClean="0"/>
              <a:t>30 rules </a:t>
            </a:r>
          </a:p>
          <a:p>
            <a:pPr lvl="1">
              <a:lnSpc>
                <a:spcPct val="160000"/>
              </a:lnSpc>
            </a:pPr>
            <a:r>
              <a:rPr lang="en-US" sz="2400" dirty="0" smtClean="0"/>
              <a:t>32 predicates, 5 built-ins</a:t>
            </a:r>
          </a:p>
          <a:p>
            <a:pPr lvl="1">
              <a:lnSpc>
                <a:spcPct val="160000"/>
              </a:lnSpc>
            </a:pPr>
            <a:r>
              <a:rPr lang="en-US" sz="2400" dirty="0" smtClean="0"/>
              <a:t>11 compound facts, 5 </a:t>
            </a:r>
            <a:r>
              <a:rPr lang="en-US" sz="2400" dirty="0"/>
              <a:t>descriptions of individuals</a:t>
            </a:r>
            <a:endParaRPr lang="en-US" sz="2400" dirty="0" smtClean="0"/>
          </a:p>
          <a:p>
            <a:pPr lvl="1">
              <a:lnSpc>
                <a:spcPct val="160000"/>
              </a:lnSpc>
            </a:pPr>
            <a:r>
              <a:rPr lang="en-US" sz="2400" dirty="0" smtClean="0"/>
              <a:t>7 usages of </a:t>
            </a:r>
            <a:r>
              <a:rPr lang="en-US" sz="2400" dirty="0" err="1" smtClean="0"/>
              <a:t>Naf</a:t>
            </a:r>
            <a:endParaRPr lang="en-US" sz="2400" dirty="0" smtClean="0"/>
          </a:p>
          <a:p>
            <a:pPr lvl="1">
              <a:lnSpc>
                <a:spcPct val="160000"/>
              </a:lnSpc>
            </a:pPr>
            <a:r>
              <a:rPr lang="en-US" sz="2400" dirty="0" smtClean="0"/>
              <a:t>2 usages of </a:t>
            </a:r>
            <a:r>
              <a:rPr lang="en-US" sz="2400" dirty="0" err="1" smtClean="0"/>
              <a:t>Neg</a:t>
            </a: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24744"/>
            <a:ext cx="8458200" cy="5040560"/>
          </a:xfrm>
        </p:spPr>
        <p:txBody>
          <a:bodyPr>
            <a:normAutofit fontScale="92500"/>
          </a:bodyPr>
          <a:lstStyle/>
          <a:p>
            <a:r>
              <a:rPr lang="en-GB" dirty="0" err="1" smtClean="0"/>
              <a:t>RuleML</a:t>
            </a:r>
            <a:r>
              <a:rPr lang="en-GB" dirty="0" smtClean="0"/>
              <a:t> 1.01 can be used as </a:t>
            </a:r>
            <a:r>
              <a:rPr lang="en-GB" dirty="0" smtClean="0"/>
              <a:t>a rule </a:t>
            </a:r>
            <a:r>
              <a:rPr lang="en-GB" dirty="0" smtClean="0"/>
              <a:t>interchange language</a:t>
            </a:r>
          </a:p>
          <a:p>
            <a:r>
              <a:rPr lang="en-GB" dirty="0" smtClean="0"/>
              <a:t>Improvements on handling types, inheritance, collections and global constants are possible </a:t>
            </a:r>
          </a:p>
          <a:p>
            <a:endParaRPr lang="en-GB" dirty="0" smtClean="0"/>
          </a:p>
          <a:p>
            <a:r>
              <a:rPr lang="en-GB" dirty="0" err="1" smtClean="0"/>
              <a:t>UServ</a:t>
            </a:r>
            <a:r>
              <a:rPr lang="en-GB" dirty="0" smtClean="0"/>
              <a:t> design used classes and </a:t>
            </a:r>
            <a:r>
              <a:rPr lang="en-GB" dirty="0" smtClean="0"/>
              <a:t>properties,  </a:t>
            </a:r>
            <a:r>
              <a:rPr lang="en-GB" dirty="0" smtClean="0"/>
              <a:t>defined by the </a:t>
            </a:r>
            <a:r>
              <a:rPr lang="en-GB" dirty="0" err="1" smtClean="0"/>
              <a:t>UServ</a:t>
            </a:r>
            <a:r>
              <a:rPr lang="en-GB" dirty="0" smtClean="0"/>
              <a:t> ontology </a:t>
            </a:r>
            <a:endParaRPr lang="en-GB" dirty="0"/>
          </a:p>
          <a:p>
            <a:r>
              <a:rPr lang="en-GB" dirty="0" smtClean="0"/>
              <a:t>Our </a:t>
            </a:r>
            <a:r>
              <a:rPr lang="en-US" dirty="0"/>
              <a:t>knowledge base </a:t>
            </a:r>
            <a:r>
              <a:rPr lang="en-US" dirty="0" smtClean="0"/>
              <a:t>uses  </a:t>
            </a:r>
            <a:r>
              <a:rPr lang="en-GB" dirty="0" err="1" smtClean="0">
                <a:hlinkClick r:id="rId3"/>
              </a:rPr>
              <a:t>NafNegHornlogEq</a:t>
            </a:r>
            <a:r>
              <a:rPr lang="en-GB" dirty="0" smtClean="0"/>
              <a:t> family </a:t>
            </a:r>
            <a:endParaRPr lang="en-GB" dirty="0"/>
          </a:p>
          <a:p>
            <a:r>
              <a:rPr lang="en-US" dirty="0"/>
              <a:t>However, except for collections we do not use functions ("</a:t>
            </a:r>
            <a:r>
              <a:rPr lang="en-US" dirty="0" err="1"/>
              <a:t>Datalog</a:t>
            </a:r>
            <a:r>
              <a:rPr lang="en-US" dirty="0"/>
              <a:t> with </a:t>
            </a:r>
            <a:r>
              <a:rPr lang="en-US" dirty="0" err="1"/>
              <a:t>Plex</a:t>
            </a:r>
            <a:r>
              <a:rPr lang="en-US" dirty="0" smtClean="0"/>
              <a:t>")</a:t>
            </a:r>
          </a:p>
          <a:p>
            <a:r>
              <a:rPr lang="en-GB" dirty="0" smtClean="0"/>
              <a:t>Equality </a:t>
            </a:r>
            <a:r>
              <a:rPr lang="en-GB" dirty="0" smtClean="0"/>
              <a:t>is used </a:t>
            </a:r>
            <a:r>
              <a:rPr lang="en-GB" dirty="0" smtClean="0"/>
              <a:t>only to define collections as individuals </a:t>
            </a:r>
          </a:p>
          <a:p>
            <a:r>
              <a:rPr lang="en-GB" dirty="0" smtClean="0"/>
              <a:t>Strong negation is used twice because of an explicit negative information</a:t>
            </a:r>
          </a:p>
          <a:p>
            <a:r>
              <a:rPr lang="en-GB" dirty="0" smtClean="0">
                <a:solidFill>
                  <a:schemeClr val="accent5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NafDatalog+FiniteCollections</a:t>
            </a:r>
            <a:r>
              <a:rPr lang="en-GB" dirty="0" smtClean="0">
                <a:solidFill>
                  <a:schemeClr val="accent5"/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would be great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8272"/>
            <a:ext cx="8458200" cy="211683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We would like to thank to Tara </a:t>
            </a:r>
            <a:r>
              <a:rPr lang="en-US" dirty="0" err="1"/>
              <a:t>Athan</a:t>
            </a:r>
            <a:r>
              <a:rPr lang="en-US" dirty="0"/>
              <a:t>, Harold </a:t>
            </a:r>
            <a:r>
              <a:rPr lang="en-US" dirty="0" err="1"/>
              <a:t>Boley</a:t>
            </a:r>
            <a:r>
              <a:rPr lang="en-US" dirty="0"/>
              <a:t>, Adrian </a:t>
            </a:r>
            <a:r>
              <a:rPr lang="en-US" dirty="0" err="1"/>
              <a:t>Giurca</a:t>
            </a:r>
            <a:r>
              <a:rPr lang="en-US" dirty="0"/>
              <a:t> and </a:t>
            </a:r>
            <a:r>
              <a:rPr lang="en-US" dirty="0" smtClean="0"/>
              <a:t>Adrian </a:t>
            </a:r>
            <a:r>
              <a:rPr lang="en-US" dirty="0" err="1" smtClean="0"/>
              <a:t>Paschke</a:t>
            </a:r>
            <a:r>
              <a:rPr lang="en-US" dirty="0" smtClean="0"/>
              <a:t> </a:t>
            </a:r>
            <a:r>
              <a:rPr lang="en-US" dirty="0"/>
              <a:t>for their essential feedback and </a:t>
            </a:r>
            <a:r>
              <a:rPr lang="en-US" dirty="0" smtClean="0"/>
              <a:t>insights.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information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28800"/>
            <a:ext cx="8458200" cy="4320480"/>
          </a:xfrm>
        </p:spPr>
        <p:txBody>
          <a:bodyPr>
            <a:normAutofit/>
          </a:bodyPr>
          <a:lstStyle/>
          <a:p>
            <a:r>
              <a:rPr lang="en-US" dirty="0" smtClean="0"/>
              <a:t>Tutorial </a:t>
            </a:r>
            <a:r>
              <a:rPr lang="en-US" dirty="0"/>
              <a:t>introduction (</a:t>
            </a:r>
            <a:r>
              <a:rPr lang="en-CA" dirty="0">
                <a:hlinkClick r:id="rId2"/>
              </a:rPr>
              <a:t>http://ruleml.org/papers/Primer</a:t>
            </a:r>
            <a:r>
              <a:rPr lang="en-US" dirty="0"/>
              <a:t>)</a:t>
            </a:r>
          </a:p>
          <a:p>
            <a:r>
              <a:rPr lang="en-US" dirty="0" err="1"/>
              <a:t>RuleML</a:t>
            </a:r>
            <a:r>
              <a:rPr lang="en-US" dirty="0"/>
              <a:t> </a:t>
            </a:r>
            <a:r>
              <a:rPr lang="en-US" dirty="0" err="1"/>
              <a:t>MediaWiki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http://wiki.ruleml.org</a:t>
            </a:r>
            <a:r>
              <a:rPr lang="en-US" dirty="0"/>
              <a:t>)</a:t>
            </a:r>
          </a:p>
          <a:p>
            <a:r>
              <a:rPr lang="en-CA" dirty="0" err="1" smtClean="0"/>
              <a:t>RuleML</a:t>
            </a:r>
            <a:r>
              <a:rPr lang="en-CA" dirty="0" smtClean="0"/>
              <a:t> </a:t>
            </a:r>
            <a:r>
              <a:rPr lang="en-CA" dirty="0"/>
              <a:t>Blog &amp; Social </a:t>
            </a:r>
            <a:r>
              <a:rPr lang="en-CA" dirty="0" err="1"/>
              <a:t>Mediazine</a:t>
            </a:r>
            <a:r>
              <a:rPr lang="en-CA" dirty="0"/>
              <a:t> (</a:t>
            </a:r>
            <a:r>
              <a:rPr lang="en-CA" dirty="0">
                <a:hlinkClick r:id="rId4"/>
              </a:rPr>
              <a:t>http://blog.ruleml.org</a:t>
            </a:r>
            <a:r>
              <a:rPr lang="en-CA" dirty="0"/>
              <a:t>)</a:t>
            </a:r>
          </a:p>
          <a:p>
            <a:r>
              <a:rPr lang="en-US" dirty="0" smtClean="0"/>
              <a:t>Mailing </a:t>
            </a:r>
            <a:r>
              <a:rPr lang="en-US" dirty="0"/>
              <a:t>lists (</a:t>
            </a:r>
            <a:r>
              <a:rPr lang="en-US" dirty="0">
                <a:hlinkClick r:id="rId5"/>
              </a:rPr>
              <a:t>http://wiki.ruleml.org/index.php/Mailing_Lists</a:t>
            </a:r>
            <a:r>
              <a:rPr lang="en-US" dirty="0"/>
              <a:t>)</a:t>
            </a:r>
          </a:p>
          <a:p>
            <a:r>
              <a:rPr lang="en-US" dirty="0"/>
              <a:t>Technical Groups (</a:t>
            </a:r>
            <a:r>
              <a:rPr lang="en-CA" sz="2200" u="sng" dirty="0">
                <a:hlinkClick r:id="rId6"/>
              </a:rPr>
              <a:t>http://wiki.ruleml.org/index.php/Technical_Groups</a:t>
            </a:r>
            <a:r>
              <a:rPr lang="en-US" dirty="0"/>
              <a:t>)</a:t>
            </a:r>
          </a:p>
          <a:p>
            <a:r>
              <a:rPr lang="en-US" dirty="0" err="1"/>
              <a:t>RuleML</a:t>
            </a:r>
            <a:r>
              <a:rPr lang="en-US" dirty="0"/>
              <a:t> sources hosted on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7"/>
              </a:rPr>
              <a:t>https://github.com/RuleML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UServ</a:t>
            </a:r>
            <a:r>
              <a:rPr lang="en-GB" dirty="0" smtClean="0"/>
              <a:t> Product Derby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58200" cy="2736304"/>
          </a:xfrm>
        </p:spPr>
        <p:txBody>
          <a:bodyPr>
            <a:normAutofit/>
          </a:bodyPr>
          <a:lstStyle/>
          <a:p>
            <a:r>
              <a:rPr lang="en-GB" dirty="0" smtClean="0"/>
              <a:t>Describes a virtual car insurance company</a:t>
            </a:r>
          </a:p>
          <a:p>
            <a:r>
              <a:rPr lang="en-GB" dirty="0"/>
              <a:t>B</a:t>
            </a:r>
            <a:r>
              <a:rPr lang="en-GB" dirty="0" smtClean="0"/>
              <a:t>usiness model based on business rules</a:t>
            </a:r>
          </a:p>
          <a:p>
            <a:r>
              <a:rPr lang="en-GB" dirty="0" smtClean="0"/>
              <a:t>Traditional object-oriented data model </a:t>
            </a:r>
          </a:p>
          <a:p>
            <a:pPr lvl="1"/>
            <a:r>
              <a:rPr lang="en-GB" sz="2000" dirty="0" smtClean="0"/>
              <a:t>classes (Car, Driver, </a:t>
            </a:r>
            <a:r>
              <a:rPr lang="en-GB" sz="2000" dirty="0" err="1" smtClean="0"/>
              <a:t>ConvertibleCar</a:t>
            </a:r>
            <a:r>
              <a:rPr lang="en-GB" sz="2000" dirty="0" smtClean="0"/>
              <a:t>, …), </a:t>
            </a:r>
          </a:p>
          <a:p>
            <a:pPr lvl="1"/>
            <a:r>
              <a:rPr lang="en-GB" sz="2000" dirty="0" smtClean="0"/>
              <a:t>properties (price, </a:t>
            </a:r>
            <a:r>
              <a:rPr lang="en-GB" sz="2000" dirty="0" err="1" smtClean="0"/>
              <a:t>eligibilityScore</a:t>
            </a:r>
            <a:r>
              <a:rPr lang="en-GB" sz="2000" dirty="0" smtClean="0"/>
              <a:t>, </a:t>
            </a:r>
            <a:r>
              <a:rPr lang="en-GB" sz="2000" dirty="0" err="1" smtClean="0"/>
              <a:t>potentialTheftRating</a:t>
            </a:r>
            <a:r>
              <a:rPr lang="en-GB" sz="2000" dirty="0" smtClean="0"/>
              <a:t> )</a:t>
            </a:r>
          </a:p>
          <a:p>
            <a:pPr lvl="1"/>
            <a:r>
              <a:rPr lang="en-GB" sz="2000" dirty="0" smtClean="0"/>
              <a:t>objects (car1, car2, …)</a:t>
            </a:r>
          </a:p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746633" y="4005064"/>
            <a:ext cx="74888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dirty="0"/>
              <a:t>If all of the following are true, then the car’s potential theft rating is low:</a:t>
            </a:r>
          </a:p>
          <a:p>
            <a:r>
              <a:rPr lang="en-US" dirty="0"/>
              <a:t>        - car’s price is less that $20,000</a:t>
            </a:r>
          </a:p>
          <a:p>
            <a:r>
              <a:rPr lang="en-US" dirty="0"/>
              <a:t>        - car model is not on the list of “High Theft Probability Auto”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366813" y="5573327"/>
            <a:ext cx="42484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Any </a:t>
            </a:r>
            <a:r>
              <a:rPr lang="en-US" dirty="0"/>
              <a:t>senior driver  is not a young </a:t>
            </a:r>
            <a:r>
              <a:rPr lang="en-US" dirty="0" smtClean="0"/>
              <a:t>driver.</a:t>
            </a:r>
            <a:endParaRPr lang="en-US" dirty="0"/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Individuals, Data and Variables (1)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5536" y="1268760"/>
            <a:ext cx="8458200" cy="17281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 smtClean="0"/>
              <a:t>RuleML</a:t>
            </a:r>
            <a:r>
              <a:rPr lang="en-GB" dirty="0" smtClean="0"/>
              <a:t> Support:</a:t>
            </a:r>
          </a:p>
          <a:p>
            <a:r>
              <a:rPr lang="en-GB" sz="2200" dirty="0" smtClean="0">
                <a:solidFill>
                  <a:schemeClr val="accent5"/>
                </a:solidFill>
              </a:rPr>
              <a:t>IRIs  </a:t>
            </a:r>
            <a:r>
              <a:rPr lang="en-GB" sz="2200" dirty="0" smtClean="0"/>
              <a:t>(@</a:t>
            </a:r>
            <a:r>
              <a:rPr lang="en-GB" sz="2200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sz="2200" dirty="0" smtClean="0"/>
              <a:t>) to provide </a:t>
            </a:r>
            <a:r>
              <a:rPr lang="en-GB" sz="2200" dirty="0"/>
              <a:t>unique names for individuals. </a:t>
            </a:r>
            <a:r>
              <a:rPr lang="en-US" sz="2200" dirty="0" smtClean="0">
                <a:solidFill>
                  <a:schemeClr val="accent5"/>
                </a:solidFill>
              </a:rPr>
              <a:t>Typing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dirty="0" smtClean="0">
                <a:solidFill>
                  <a:schemeClr val="accent5"/>
                </a:solidFill>
              </a:rPr>
              <a:t>individuals</a:t>
            </a:r>
            <a:r>
              <a:rPr lang="en-US" sz="2200" dirty="0" smtClean="0"/>
              <a:t> (@</a:t>
            </a:r>
            <a:r>
              <a:rPr lang="en-GB" sz="2200" dirty="0" smtClean="0">
                <a:solidFill>
                  <a:srgbClr val="F5844C"/>
                </a:solidFill>
                <a:latin typeface="SansSerif"/>
              </a:rPr>
              <a:t>type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Declaration </a:t>
            </a: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of property values for individuals. </a:t>
            </a: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730" y="2996952"/>
            <a:ext cx="8458200" cy="341632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96"/>
                </a:solidFill>
                <a:latin typeface="SansSerif"/>
              </a:rPr>
              <a:t>&lt;Atom&gt;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oid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Ind</a:t>
            </a:r>
            <a:r>
              <a:rPr lang="en-GB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dirty="0" err="1">
                <a:solidFill>
                  <a:srgbClr val="993300"/>
                </a:solidFill>
                <a:latin typeface="SansSerif"/>
              </a:rPr>
              <a:t>i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/a9fccd3a-a851-4e80-de3a8c2e15ba"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F5844C"/>
                </a:solidFill>
                <a:latin typeface="SansSerif"/>
              </a:rPr>
              <a:t>             type</a:t>
            </a:r>
            <a:r>
              <a:rPr lang="en-GB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dirty="0" err="1">
                <a:solidFill>
                  <a:srgbClr val="993300"/>
                </a:solidFill>
                <a:latin typeface="SansSerif"/>
              </a:rPr>
              <a:t>LuxuryCar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Ind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oid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&lt;slot&gt;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"http://userv.org/ontology/price"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dirty="0">
                <a:solidFill>
                  <a:srgbClr val="000000"/>
                </a:solidFill>
                <a:latin typeface="SansSerif"/>
              </a:rPr>
              <a:t>price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&lt;Data</a:t>
            </a:r>
            <a:r>
              <a:rPr lang="en-GB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dirty="0" err="1">
                <a:solidFill>
                  <a:srgbClr val="F5844C"/>
                </a:solidFill>
                <a:latin typeface="SansSerif"/>
              </a:rPr>
              <a:t>xsi:type</a:t>
            </a:r>
            <a:r>
              <a:rPr lang="en-GB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dirty="0" err="1">
                <a:solidFill>
                  <a:srgbClr val="993300"/>
                </a:solidFill>
                <a:latin typeface="SansSerif"/>
              </a:rPr>
              <a:t>xs:positiveInteger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dirty="0">
                <a:solidFill>
                  <a:srgbClr val="000000"/>
                </a:solidFill>
                <a:latin typeface="SansSerif"/>
              </a:rPr>
              <a:t>39000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&lt;/Data&gt;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00"/>
                </a:solidFill>
                <a:latin typeface="SansSerif"/>
              </a:rPr>
              <a:t>  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&lt;/slot&gt;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96"/>
                </a:solidFill>
                <a:latin typeface="SansSerif"/>
              </a:rPr>
              <a:t>&lt;/Atom&gt;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endParaRPr lang="en-GB" dirty="0">
              <a:solidFill>
                <a:prstClr val="black"/>
              </a:solidFill>
              <a:latin typeface="SansSerif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Individuals, Data and Variables (2)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395536" y="2718787"/>
            <a:ext cx="8458200" cy="3662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1600" dirty="0" smtClean="0">
                <a:solidFill>
                  <a:srgbClr val="800000"/>
                </a:solidFill>
                <a:latin typeface="CMTT9"/>
              </a:rPr>
              <a:t>Assert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GB" sz="1600" dirty="0">
              <a:solidFill>
                <a:srgbClr val="000000"/>
              </a:solidFill>
              <a:latin typeface="CMTT9"/>
            </a:endParaRPr>
          </a:p>
          <a:p>
            <a:r>
              <a:rPr lang="en-GB" sz="1600" dirty="0">
                <a:solidFill>
                  <a:srgbClr val="000000"/>
                </a:solidFill>
                <a:latin typeface="CMTT9"/>
              </a:rPr>
              <a:t>  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  </a:t>
            </a:r>
            <a:r>
              <a:rPr lang="en-GB" sz="1600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Atom&gt;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000000"/>
                </a:solidFill>
                <a:latin typeface="SansSerif"/>
              </a:rPr>
              <a:t>        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600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sz="16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600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600" dirty="0" err="1">
                <a:solidFill>
                  <a:srgbClr val="993300"/>
                </a:solidFill>
                <a:latin typeface="SansSerif"/>
              </a:rPr>
              <a:t>carModel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/&gt;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000000"/>
                </a:solidFill>
                <a:latin typeface="SansSerif"/>
              </a:rPr>
              <a:t>        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600" dirty="0" err="1">
                <a:solidFill>
                  <a:srgbClr val="000096"/>
                </a:solidFill>
                <a:latin typeface="SansSerif"/>
              </a:rPr>
              <a:t>Ind</a:t>
            </a:r>
            <a:r>
              <a:rPr lang="en-GB" sz="16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600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600" dirty="0" err="1">
                <a:solidFill>
                  <a:srgbClr val="993300"/>
                </a:solidFill>
                <a:latin typeface="SansSerif"/>
              </a:rPr>
              <a:t>i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/a9fccd3a-a851-4e80-de3a8c2e15ba"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F5844C"/>
                </a:solidFill>
                <a:latin typeface="SansSerif"/>
              </a:rPr>
              <a:t>          </a:t>
            </a:r>
            <a:r>
              <a:rPr lang="en-GB" sz="1600" dirty="0" smtClean="0">
                <a:solidFill>
                  <a:srgbClr val="F5844C"/>
                </a:solidFill>
                <a:latin typeface="SansSerif"/>
              </a:rPr>
              <a:t>  type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600" dirty="0" err="1">
                <a:solidFill>
                  <a:srgbClr val="993300"/>
                </a:solidFill>
                <a:latin typeface="SansSerif"/>
              </a:rPr>
              <a:t>LuxuryCar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SansSerif"/>
              </a:rPr>
              <a:t>car4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600" dirty="0" err="1">
                <a:solidFill>
                  <a:srgbClr val="000096"/>
                </a:solidFill>
                <a:latin typeface="SansSerif"/>
              </a:rPr>
              <a:t>Ind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000000"/>
                </a:solidFill>
                <a:latin typeface="SansSerif"/>
              </a:rPr>
              <a:t>        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&lt;Data</a:t>
            </a:r>
            <a:r>
              <a:rPr lang="en-GB" sz="16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600" dirty="0" err="1">
                <a:solidFill>
                  <a:srgbClr val="F5844C"/>
                </a:solidFill>
                <a:latin typeface="SansSerif"/>
              </a:rPr>
              <a:t>xsi:type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600" dirty="0" err="1">
                <a:solidFill>
                  <a:srgbClr val="993300"/>
                </a:solidFill>
                <a:latin typeface="SansSerif"/>
              </a:rPr>
              <a:t>xs:string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SansSerif"/>
              </a:rPr>
              <a:t>Honda Odyssey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&lt;/Data&gt;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000000"/>
                </a:solidFill>
                <a:latin typeface="SansSerif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SansSerif"/>
              </a:rPr>
              <a:t>   </a:t>
            </a:r>
            <a:r>
              <a:rPr lang="en-GB" sz="1600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Atom&gt;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000000"/>
                </a:solidFill>
                <a:latin typeface="SansSerif"/>
              </a:rPr>
              <a:t>  </a:t>
            </a:r>
            <a:r>
              <a:rPr lang="en-GB" sz="1600" dirty="0" smtClean="0">
                <a:solidFill>
                  <a:srgbClr val="000000"/>
                </a:solidFill>
                <a:latin typeface="SansSerif"/>
              </a:rPr>
              <a:t>  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&lt;Atom&gt;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000000"/>
                </a:solidFill>
                <a:latin typeface="SansSerif"/>
              </a:rPr>
              <a:t>        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600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sz="16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600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"http://userv.org/ontology/price"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SansSerif"/>
              </a:rPr>
              <a:t>price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600" dirty="0" err="1">
                <a:solidFill>
                  <a:srgbClr val="000096"/>
                </a:solidFill>
                <a:latin typeface="SansSerif"/>
              </a:rPr>
              <a:t>Rel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000000"/>
                </a:solidFill>
                <a:latin typeface="SansSerif"/>
              </a:rPr>
              <a:t>        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sz="1600" dirty="0" err="1">
                <a:solidFill>
                  <a:srgbClr val="000096"/>
                </a:solidFill>
                <a:latin typeface="SansSerif"/>
              </a:rPr>
              <a:t>Ind</a:t>
            </a:r>
            <a:r>
              <a:rPr lang="en-GB" sz="16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600" dirty="0" err="1">
                <a:solidFill>
                  <a:srgbClr val="F5844C"/>
                </a:solidFill>
                <a:latin typeface="SansSerif"/>
              </a:rPr>
              <a:t>iri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600" dirty="0" err="1">
                <a:solidFill>
                  <a:srgbClr val="993300"/>
                </a:solidFill>
                <a:latin typeface="SansSerif"/>
              </a:rPr>
              <a:t>i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/a9fccd3a-a851-4e80-de3a8c2e15ba"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F5844C"/>
                </a:solidFill>
                <a:latin typeface="SansSerif"/>
              </a:rPr>
              <a:t>          </a:t>
            </a:r>
            <a:r>
              <a:rPr lang="en-GB" sz="1600" dirty="0" smtClean="0">
                <a:solidFill>
                  <a:srgbClr val="F5844C"/>
                </a:solidFill>
                <a:latin typeface="SansSerif"/>
              </a:rPr>
              <a:t>  type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sz="1600" dirty="0" err="1">
                <a:solidFill>
                  <a:srgbClr val="993300"/>
                </a:solidFill>
                <a:latin typeface="SansSerif"/>
              </a:rPr>
              <a:t>LuxuryCar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SansSerif"/>
              </a:rPr>
              <a:t>car4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600" dirty="0" err="1">
                <a:solidFill>
                  <a:srgbClr val="000096"/>
                </a:solidFill>
                <a:latin typeface="SansSerif"/>
              </a:rPr>
              <a:t>Ind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&gt;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000000"/>
                </a:solidFill>
                <a:latin typeface="SansSerif"/>
              </a:rPr>
              <a:t>        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&lt;Data</a:t>
            </a:r>
            <a:r>
              <a:rPr lang="en-GB" sz="1600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sz="1600" dirty="0" err="1">
                <a:solidFill>
                  <a:srgbClr val="F5844C"/>
                </a:solidFill>
                <a:latin typeface="SansSerif"/>
              </a:rPr>
              <a:t>xsi:type</a:t>
            </a:r>
            <a:r>
              <a:rPr lang="en-GB" sz="16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600" dirty="0" err="1">
                <a:solidFill>
                  <a:srgbClr val="993300"/>
                </a:solidFill>
                <a:latin typeface="SansSerif"/>
              </a:rPr>
              <a:t>xs:positiveInteger</a:t>
            </a:r>
            <a:r>
              <a:rPr lang="en-GB" sz="16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SansSerif"/>
              </a:rPr>
              <a:t>39000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&lt;/Data&gt;</a:t>
            </a:r>
            <a:endParaRPr lang="en-GB" sz="1600" dirty="0">
              <a:solidFill>
                <a:prstClr val="black"/>
              </a:solidFill>
              <a:latin typeface="SansSerif"/>
            </a:endParaRPr>
          </a:p>
          <a:p>
            <a:r>
              <a:rPr lang="en-GB" sz="1600" dirty="0">
                <a:solidFill>
                  <a:srgbClr val="000000"/>
                </a:solidFill>
                <a:latin typeface="SansSerif"/>
              </a:rPr>
              <a:t>    </a:t>
            </a:r>
            <a:r>
              <a:rPr lang="en-GB" sz="1600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sz="1600" dirty="0">
                <a:solidFill>
                  <a:srgbClr val="000096"/>
                </a:solidFill>
                <a:latin typeface="SansSerif"/>
              </a:rPr>
              <a:t>Atom&gt;</a:t>
            </a:r>
            <a:endParaRPr lang="en-GB" sz="1600" dirty="0">
              <a:solidFill>
                <a:srgbClr val="000000"/>
              </a:solidFill>
              <a:latin typeface="CMTT9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1600" dirty="0" smtClean="0">
                <a:solidFill>
                  <a:srgbClr val="800000"/>
                </a:solidFill>
                <a:latin typeface="CMTT9"/>
              </a:rPr>
              <a:t>Assert</a:t>
            </a:r>
            <a:r>
              <a:rPr lang="en-GB" sz="16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GB" sz="1600" dirty="0">
              <a:solidFill>
                <a:srgbClr val="000000"/>
              </a:solidFill>
              <a:latin typeface="CMTT9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5536" y="1268760"/>
            <a:ext cx="84582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 smtClean="0"/>
              <a:t>RuleML</a:t>
            </a:r>
            <a:r>
              <a:rPr lang="en-GB" dirty="0" smtClean="0"/>
              <a:t> Support:</a:t>
            </a:r>
          </a:p>
          <a:p>
            <a:r>
              <a:rPr lang="en-GB" sz="2200" dirty="0" smtClean="0"/>
              <a:t>Best practice of declarative definition of instances (facts)  by atoms/formulas </a:t>
            </a:r>
            <a:r>
              <a:rPr lang="en-GB" sz="2200" dirty="0"/>
              <a:t>(𝑙𝑢𝑥𝑢𝑟𝑦𝐶𝑎𝑟 becomes a type)</a:t>
            </a:r>
            <a:endParaRPr lang="en-GB" sz="2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59632" y="2636912"/>
                <a:ext cx="7704856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  <a:ea typeface="Cambria Math"/>
                        </a:rPr>
                        <m:t>𝑙𝑢𝑥𝑢𝑟𝑦𝐶𝑎𝑟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𝑐𝑎𝑟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4</m:t>
                          </m:r>
                        </m:e>
                      </m:d>
                      <m:r>
                        <a:rPr lang="de-DE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𝑐𝑎𝑟𝑀𝑜𝑑𝑒𝑙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𝑐𝑎𝑟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4,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'</m:t>
                          </m:r>
                          <m:r>
                            <m:rPr>
                              <m:nor/>
                            </m:rPr>
                            <a:rPr lang="de-DE">
                              <a:latin typeface="Cambria Math"/>
                              <a:ea typeface="Cambria Math"/>
                            </a:rPr>
                            <m:t>Honda</m:t>
                          </m:r>
                          <m:r>
                            <m:rPr>
                              <m:nor/>
                            </m:rPr>
                            <a:rPr lang="de-DE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>
                              <a:latin typeface="Cambria Math"/>
                              <a:ea typeface="Cambria Math"/>
                            </a:rPr>
                            <m:t>Odyssey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'</m:t>
                          </m:r>
                        </m:e>
                      </m:d>
                      <m:r>
                        <a:rPr lang="de-DE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𝑝𝑟𝑖𝑐𝑒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𝑐𝑎𝑟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4, 39000</m:t>
                          </m:r>
                        </m:e>
                      </m:d>
                      <m:r>
                        <a:rPr lang="de-DE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636912"/>
                <a:ext cx="770485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Individuals, Data and Variables </a:t>
            </a:r>
            <a:r>
              <a:rPr lang="en-GB" dirty="0" smtClean="0"/>
              <a:t>(3)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395536" y="2924944"/>
            <a:ext cx="8458200" cy="646331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GB" dirty="0">
                <a:solidFill>
                  <a:srgbClr val="000096"/>
                </a:solidFill>
                <a:latin typeface="SansSerif"/>
              </a:rPr>
              <a:t>&lt;Data</a:t>
            </a:r>
            <a:r>
              <a:rPr lang="en-GB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GB" dirty="0" err="1">
                <a:solidFill>
                  <a:srgbClr val="F5844C"/>
                </a:solidFill>
                <a:latin typeface="SansSerif"/>
              </a:rPr>
              <a:t>xsi:type</a:t>
            </a:r>
            <a:r>
              <a:rPr lang="en-GB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dirty="0" err="1">
                <a:solidFill>
                  <a:srgbClr val="993300"/>
                </a:solidFill>
                <a:latin typeface="SansSerif"/>
              </a:rPr>
              <a:t>xs:positiveInteger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dirty="0">
                <a:solidFill>
                  <a:srgbClr val="000000"/>
                </a:solidFill>
                <a:latin typeface="SansSerif"/>
              </a:rPr>
              <a:t>39000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&lt;/Data&gt;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r>
              <a:rPr lang="en-GB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Var</a:t>
            </a:r>
            <a:r>
              <a:rPr lang="en-GB" dirty="0">
                <a:solidFill>
                  <a:srgbClr val="F5844C"/>
                </a:solidFill>
                <a:latin typeface="SansSerif"/>
              </a:rPr>
              <a:t> type</a:t>
            </a:r>
            <a:r>
              <a:rPr lang="en-GB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"http://userv.org/ontology/</a:t>
            </a:r>
            <a:r>
              <a:rPr lang="en-GB" dirty="0" err="1">
                <a:solidFill>
                  <a:srgbClr val="993300"/>
                </a:solidFill>
                <a:latin typeface="SansSerif"/>
              </a:rPr>
              <a:t>ConvertibleCar</a:t>
            </a:r>
            <a:r>
              <a:rPr lang="en-GB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dirty="0">
                <a:solidFill>
                  <a:srgbClr val="000000"/>
                </a:solidFill>
                <a:latin typeface="SansSerif"/>
              </a:rPr>
              <a:t>C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dirty="0" err="1">
                <a:solidFill>
                  <a:srgbClr val="000096"/>
                </a:solidFill>
                <a:latin typeface="SansSerif"/>
              </a:rPr>
              <a:t>Var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&gt;</a:t>
            </a:r>
            <a:endParaRPr lang="en-GB" dirty="0">
              <a:solidFill>
                <a:prstClr val="black"/>
              </a:solidFill>
              <a:latin typeface="SansSerif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5536" y="1268760"/>
            <a:ext cx="84582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 smtClean="0"/>
              <a:t>RuleML</a:t>
            </a:r>
            <a:r>
              <a:rPr lang="en-GB" dirty="0" smtClean="0"/>
              <a:t> Support:</a:t>
            </a:r>
          </a:p>
          <a:p>
            <a:r>
              <a:rPr lang="en-US" sz="2200" dirty="0" smtClean="0"/>
              <a:t>Beyond  </a:t>
            </a:r>
            <a:r>
              <a:rPr lang="en-US" sz="2200" dirty="0"/>
              <a:t>the logic programming tradition, </a:t>
            </a:r>
            <a:r>
              <a:rPr lang="en-US" sz="2200" dirty="0">
                <a:solidFill>
                  <a:schemeClr val="accent5"/>
                </a:solidFill>
              </a:rPr>
              <a:t>allows typing of </a:t>
            </a:r>
            <a:r>
              <a:rPr lang="en-US" sz="2200" dirty="0" smtClean="0">
                <a:solidFill>
                  <a:schemeClr val="accent5"/>
                </a:solidFill>
              </a:rPr>
              <a:t>XML data</a:t>
            </a:r>
            <a:r>
              <a:rPr lang="en-US" sz="2200" dirty="0" smtClean="0"/>
              <a:t>(@</a:t>
            </a:r>
            <a:r>
              <a:rPr lang="en-GB" sz="2200" dirty="0" err="1" smtClean="0">
                <a:solidFill>
                  <a:srgbClr val="F5844C"/>
                </a:solidFill>
                <a:latin typeface="SansSerif"/>
              </a:rPr>
              <a:t>xsi:type</a:t>
            </a:r>
            <a:r>
              <a:rPr lang="en-US" sz="2200" dirty="0" smtClean="0"/>
              <a:t>). </a:t>
            </a:r>
            <a:r>
              <a:rPr lang="en-GB" sz="2200" dirty="0" smtClean="0"/>
              <a:t>However, </a:t>
            </a:r>
            <a:r>
              <a:rPr lang="en-GB" sz="2200" dirty="0" smtClean="0">
                <a:solidFill>
                  <a:schemeClr val="accent3"/>
                </a:solidFill>
              </a:rPr>
              <a:t>only </a:t>
            </a:r>
            <a:r>
              <a:rPr lang="en-GB" sz="2200" dirty="0" err="1" smtClean="0">
                <a:solidFill>
                  <a:schemeClr val="accent3"/>
                </a:solidFill>
              </a:rPr>
              <a:t>RuleML</a:t>
            </a:r>
            <a:r>
              <a:rPr lang="en-GB" sz="2200" dirty="0" smtClean="0">
                <a:solidFill>
                  <a:schemeClr val="accent3"/>
                </a:solidFill>
              </a:rPr>
              <a:t> supported XML </a:t>
            </a:r>
            <a:r>
              <a:rPr lang="en-GB" sz="2200" dirty="0" err="1" smtClean="0">
                <a:solidFill>
                  <a:schemeClr val="accent3"/>
                </a:solidFill>
              </a:rPr>
              <a:t>datatypes</a:t>
            </a:r>
            <a:r>
              <a:rPr lang="en-GB" sz="2200" dirty="0" smtClean="0">
                <a:solidFill>
                  <a:schemeClr val="accent3"/>
                </a:solidFill>
              </a:rPr>
              <a:t>  are </a:t>
            </a:r>
            <a:r>
              <a:rPr lang="en-GB" sz="2200" dirty="0" smtClean="0">
                <a:solidFill>
                  <a:schemeClr val="accent3"/>
                </a:solidFill>
              </a:rPr>
              <a:t>permitted.</a:t>
            </a:r>
            <a:endParaRPr lang="en-GB" sz="2200" dirty="0" smtClean="0">
              <a:solidFill>
                <a:schemeClr val="accent3"/>
              </a:solidFill>
            </a:endParaRPr>
          </a:p>
          <a:p>
            <a:r>
              <a:rPr lang="en-GB" sz="2200" dirty="0" smtClean="0">
                <a:solidFill>
                  <a:schemeClr val="accent5"/>
                </a:solidFill>
              </a:rPr>
              <a:t>Typed </a:t>
            </a:r>
            <a:r>
              <a:rPr lang="en-GB" sz="2200" dirty="0" smtClean="0">
                <a:solidFill>
                  <a:schemeClr val="accent5"/>
                </a:solidFill>
              </a:rPr>
              <a:t>variables </a:t>
            </a:r>
            <a:r>
              <a:rPr lang="en-US" sz="2200" dirty="0" smtClean="0"/>
              <a:t>(@</a:t>
            </a:r>
            <a:r>
              <a:rPr lang="en-GB" sz="2200" dirty="0" smtClean="0">
                <a:solidFill>
                  <a:srgbClr val="F5844C"/>
                </a:solidFill>
                <a:latin typeface="SansSerif"/>
              </a:rPr>
              <a:t>type</a:t>
            </a:r>
            <a:r>
              <a:rPr lang="en-US" sz="2200" dirty="0"/>
              <a:t>). </a:t>
            </a:r>
            <a:endParaRPr lang="en-GB" sz="2200" dirty="0" smtClean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4149080"/>
            <a:ext cx="8458200" cy="20313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96"/>
                </a:solidFill>
                <a:latin typeface="SansSerif"/>
              </a:rPr>
              <a:t>&lt;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Data </a:t>
            </a:r>
            <a:r>
              <a:rPr lang="en-GB" dirty="0" smtClean="0">
                <a:solidFill>
                  <a:srgbClr val="FF0000"/>
                </a:solidFill>
                <a:latin typeface="SansSerif"/>
              </a:rPr>
              <a:t>type="</a:t>
            </a:r>
            <a:r>
              <a:rPr lang="en-GB" dirty="0" err="1" smtClean="0">
                <a:solidFill>
                  <a:srgbClr val="FF0000"/>
                </a:solidFill>
                <a:latin typeface="SansSerif"/>
              </a:rPr>
              <a:t>us:Rating</a:t>
            </a:r>
            <a:r>
              <a:rPr lang="en-GB" dirty="0" smtClean="0">
                <a:solidFill>
                  <a:srgbClr val="FF0000"/>
                </a:solidFill>
                <a:latin typeface="SansSerif"/>
              </a:rPr>
              <a:t>"</a:t>
            </a:r>
            <a:r>
              <a:rPr lang="en-GB" dirty="0" smtClean="0">
                <a:solidFill>
                  <a:srgbClr val="000096"/>
                </a:solidFill>
                <a:latin typeface="SansSerif"/>
              </a:rPr>
              <a:t>&gt;</a:t>
            </a:r>
            <a:endParaRPr lang="en-GB" dirty="0" smtClean="0">
              <a:solidFill>
                <a:prstClr val="black"/>
              </a:solidFill>
              <a:latin typeface="SansSerif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US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US" dirty="0" err="1" smtClean="0">
                <a:solidFill>
                  <a:srgbClr val="000096"/>
                </a:solidFill>
                <a:latin typeface="SansSerif"/>
              </a:rPr>
              <a:t>us:ratingValue</a:t>
            </a:r>
            <a:r>
              <a:rPr lang="en-US" dirty="0" smtClean="0">
                <a:solidFill>
                  <a:srgbClr val="F5844C"/>
                </a:solidFill>
                <a:latin typeface="SansSerif"/>
              </a:rPr>
              <a:t> </a:t>
            </a:r>
            <a:r>
              <a:rPr lang="en-US" dirty="0" err="1" smtClean="0">
                <a:solidFill>
                  <a:srgbClr val="F5844C"/>
                </a:solidFill>
                <a:latin typeface="SansSerif"/>
              </a:rPr>
              <a:t>xsi:type</a:t>
            </a:r>
            <a:r>
              <a:rPr lang="en-US" dirty="0" smtClean="0">
                <a:solidFill>
                  <a:srgbClr val="FF8040"/>
                </a:solidFill>
                <a:latin typeface="SansSerif"/>
              </a:rPr>
              <a:t>=</a:t>
            </a:r>
            <a:r>
              <a:rPr lang="en-US" dirty="0" smtClean="0">
                <a:solidFill>
                  <a:srgbClr val="993300"/>
                </a:solidFill>
                <a:latin typeface="SansSerif"/>
              </a:rPr>
              <a:t>"</a:t>
            </a:r>
            <a:r>
              <a:rPr lang="en-US" dirty="0" err="1" smtClean="0">
                <a:solidFill>
                  <a:srgbClr val="993300"/>
                </a:solidFill>
                <a:latin typeface="SansSerif"/>
              </a:rPr>
              <a:t>xs:positiveInteger</a:t>
            </a:r>
            <a:r>
              <a:rPr lang="en-US" dirty="0" smtClean="0">
                <a:solidFill>
                  <a:srgbClr val="993300"/>
                </a:solidFill>
                <a:latin typeface="SansSerif"/>
              </a:rPr>
              <a:t>"</a:t>
            </a:r>
            <a:r>
              <a:rPr lang="en-US" dirty="0" smtClean="0">
                <a:solidFill>
                  <a:srgbClr val="000096"/>
                </a:solidFill>
                <a:latin typeface="SansSerif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SansSerif"/>
              </a:rPr>
              <a:t>4</a:t>
            </a:r>
            <a:r>
              <a:rPr lang="en-US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US" dirty="0" err="1" smtClean="0">
                <a:solidFill>
                  <a:srgbClr val="000096"/>
                </a:solidFill>
                <a:latin typeface="SansSerif"/>
              </a:rPr>
              <a:t>us:ratingValue</a:t>
            </a:r>
            <a:r>
              <a:rPr lang="en-US" dirty="0" smtClean="0">
                <a:solidFill>
                  <a:srgbClr val="000096"/>
                </a:solidFill>
                <a:latin typeface="SansSerif"/>
              </a:rPr>
              <a:t>&gt;</a:t>
            </a:r>
            <a:endParaRPr lang="en-US" dirty="0" smtClean="0">
              <a:solidFill>
                <a:prstClr val="black"/>
              </a:solidFill>
              <a:latin typeface="SansSerif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SansSerif"/>
              </a:rPr>
              <a:t>     </a:t>
            </a:r>
            <a:r>
              <a:rPr lang="en-US" dirty="0" smtClean="0">
                <a:solidFill>
                  <a:srgbClr val="000096"/>
                </a:solidFill>
                <a:latin typeface="SansSerif"/>
              </a:rPr>
              <a:t>&lt;</a:t>
            </a:r>
            <a:r>
              <a:rPr lang="en-US" dirty="0" err="1">
                <a:solidFill>
                  <a:srgbClr val="000096"/>
                </a:solidFill>
                <a:latin typeface="SansSerif"/>
              </a:rPr>
              <a:t>us:ratingVerbalization</a:t>
            </a:r>
            <a:r>
              <a:rPr lang="en-US" dirty="0">
                <a:solidFill>
                  <a:srgbClr val="F5844C"/>
                </a:solidFill>
                <a:latin typeface="SansSerif"/>
              </a:rPr>
              <a:t> </a:t>
            </a:r>
            <a:r>
              <a:rPr lang="en-US" dirty="0" err="1">
                <a:solidFill>
                  <a:srgbClr val="F5844C"/>
                </a:solidFill>
                <a:latin typeface="SansSerif"/>
              </a:rPr>
              <a:t>xml:lang</a:t>
            </a:r>
            <a:r>
              <a:rPr lang="en-US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US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US" dirty="0" err="1">
                <a:solidFill>
                  <a:srgbClr val="993300"/>
                </a:solidFill>
                <a:latin typeface="SansSerif"/>
              </a:rPr>
              <a:t>en</a:t>
            </a:r>
            <a:r>
              <a:rPr lang="en-US" dirty="0" smtClean="0">
                <a:solidFill>
                  <a:srgbClr val="993300"/>
                </a:solidFill>
                <a:latin typeface="SansSerif"/>
              </a:rPr>
              <a:t>"</a:t>
            </a:r>
            <a:r>
              <a:rPr lang="en-US" dirty="0" smtClean="0">
                <a:solidFill>
                  <a:srgbClr val="000096"/>
                </a:solidFill>
                <a:latin typeface="SansSerif"/>
              </a:rPr>
              <a:t>&gt;        </a:t>
            </a:r>
          </a:p>
          <a:p>
            <a:r>
              <a:rPr lang="en-US" dirty="0">
                <a:solidFill>
                  <a:srgbClr val="000096"/>
                </a:solidFill>
                <a:latin typeface="SansSerif"/>
              </a:rPr>
              <a:t> </a:t>
            </a:r>
            <a:r>
              <a:rPr lang="en-US" dirty="0" smtClean="0">
                <a:solidFill>
                  <a:srgbClr val="000096"/>
                </a:solidFill>
                <a:latin typeface="SansSerif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SansSerif"/>
              </a:rPr>
              <a:t>high</a:t>
            </a:r>
          </a:p>
          <a:p>
            <a:r>
              <a:rPr lang="en-US" dirty="0" smtClean="0">
                <a:solidFill>
                  <a:srgbClr val="000096"/>
                </a:solidFill>
                <a:latin typeface="SansSerif"/>
              </a:rPr>
              <a:t>     &lt;/</a:t>
            </a:r>
            <a:r>
              <a:rPr lang="en-US" dirty="0" err="1">
                <a:solidFill>
                  <a:srgbClr val="000096"/>
                </a:solidFill>
                <a:latin typeface="SansSerif"/>
              </a:rPr>
              <a:t>us:ratingVerbalization</a:t>
            </a:r>
            <a:r>
              <a:rPr lang="en-US" dirty="0">
                <a:solidFill>
                  <a:srgbClr val="000096"/>
                </a:solidFill>
                <a:latin typeface="SansSerif"/>
              </a:rPr>
              <a:t>&gt;</a:t>
            </a:r>
            <a:endParaRPr lang="en-US" dirty="0">
              <a:solidFill>
                <a:prstClr val="black"/>
              </a:solidFill>
              <a:latin typeface="SansSerif"/>
            </a:endParaRPr>
          </a:p>
          <a:p>
            <a:r>
              <a:rPr lang="en-GB" dirty="0" smtClean="0">
                <a:solidFill>
                  <a:srgbClr val="000096"/>
                </a:solidFill>
                <a:latin typeface="SansSerif"/>
              </a:rPr>
              <a:t>&lt;/</a:t>
            </a:r>
            <a:r>
              <a:rPr lang="en-GB" dirty="0">
                <a:solidFill>
                  <a:srgbClr val="000096"/>
                </a:solidFill>
                <a:latin typeface="SansSerif"/>
              </a:rPr>
              <a:t>Data&gt;</a:t>
            </a:r>
            <a:endParaRPr lang="en-GB" dirty="0">
              <a:solidFill>
                <a:prstClr val="black"/>
              </a:solidFill>
              <a:latin typeface="SansSerif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6</a:t>
            </a:fld>
            <a:endParaRPr lang="en-US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07411" y="3627955"/>
            <a:ext cx="8458200" cy="54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rgbClr val="FF0000"/>
                </a:solidFill>
              </a:rPr>
              <a:t>No </a:t>
            </a:r>
            <a:r>
              <a:rPr lang="en-GB" sz="2000" dirty="0" smtClean="0">
                <a:solidFill>
                  <a:srgbClr val="FF0000"/>
                </a:solidFill>
              </a:rPr>
              <a:t>typing of User-defined structured data </a:t>
            </a:r>
          </a:p>
        </p:txBody>
      </p:sp>
    </p:spTree>
    <p:extLst>
      <p:ext uri="{BB962C8B-B14F-4D97-AF65-F5344CB8AC3E}">
        <p14:creationId xmlns:p14="http://schemas.microsoft.com/office/powerpoint/2010/main" val="8440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UServ</a:t>
            </a:r>
            <a:r>
              <a:rPr lang="en-GB" dirty="0" smtClean="0"/>
              <a:t> - Design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8th International Web Rule Symposium Prague, Czech Republic, August 18-20, 2014</a:t>
            </a:r>
            <a:endParaRPr lang="en-US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5536" y="1340768"/>
            <a:ext cx="84582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 smtClean="0"/>
              <a:t>Object instances (such </a:t>
            </a:r>
            <a:r>
              <a:rPr lang="en-GB" dirty="0"/>
              <a:t>as specific cars) map to </a:t>
            </a:r>
            <a:r>
              <a:rPr lang="en-GB" dirty="0" err="1"/>
              <a:t>RuleML</a:t>
            </a:r>
            <a:r>
              <a:rPr lang="en-GB" dirty="0"/>
              <a:t> </a:t>
            </a:r>
            <a:r>
              <a:rPr lang="en-GB" dirty="0" smtClean="0"/>
              <a:t>individuals</a:t>
            </a:r>
          </a:p>
          <a:p>
            <a:r>
              <a:rPr lang="en-GB" dirty="0" smtClean="0"/>
              <a:t>Classes </a:t>
            </a:r>
            <a:r>
              <a:rPr lang="en-GB" dirty="0"/>
              <a:t>map to </a:t>
            </a:r>
            <a:r>
              <a:rPr lang="en-GB" dirty="0" err="1" smtClean="0"/>
              <a:t>RuleML</a:t>
            </a:r>
            <a:r>
              <a:rPr lang="en-GB" dirty="0" smtClean="0"/>
              <a:t> unary relations. </a:t>
            </a:r>
          </a:p>
          <a:p>
            <a:r>
              <a:rPr lang="en-GB" dirty="0" smtClean="0"/>
              <a:t>Type </a:t>
            </a:r>
            <a:r>
              <a:rPr lang="en-GB" dirty="0"/>
              <a:t>classification (aka classes) can </a:t>
            </a:r>
            <a:r>
              <a:rPr lang="en-GB" dirty="0" smtClean="0"/>
              <a:t>also be declared explicitly inside typed </a:t>
            </a:r>
            <a:r>
              <a:rPr lang="en-GB" dirty="0"/>
              <a:t>variables or typed individuals</a:t>
            </a:r>
          </a:p>
          <a:p>
            <a:r>
              <a:rPr lang="en-GB" dirty="0" smtClean="0"/>
              <a:t>Properties </a:t>
            </a:r>
            <a:r>
              <a:rPr lang="en-GB" dirty="0"/>
              <a:t>map to </a:t>
            </a:r>
            <a:r>
              <a:rPr lang="en-GB" dirty="0" err="1" smtClean="0"/>
              <a:t>RuleML</a:t>
            </a:r>
            <a:r>
              <a:rPr lang="en-GB" dirty="0" smtClean="0"/>
              <a:t> binary relations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365104"/>
            <a:ext cx="8458200" cy="18466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Rules are based on ontology models</a:t>
            </a:r>
            <a:r>
              <a:rPr lang="en-GB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UServ</a:t>
            </a:r>
            <a:r>
              <a:rPr lang="en-GB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 rules are based on relations and properties defined by an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external ontology (accessible via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RuleML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@</a:t>
            </a:r>
            <a:r>
              <a:rPr lang="en-GB" sz="2200" dirty="0" smtClean="0">
                <a:solidFill>
                  <a:srgbClr val="F5844C"/>
                </a:solidFill>
                <a:latin typeface="SansSerif"/>
              </a:rPr>
              <a:t>type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) – the rule vocabulary . 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</p:spPr>
        <p:txBody>
          <a:bodyPr/>
          <a:lstStyle/>
          <a:p>
            <a:r>
              <a:rPr lang="en-GB" sz="4000" dirty="0" smtClean="0"/>
              <a:t>Encoding Types/Classes </a:t>
            </a:r>
            <a:endParaRPr lang="en-GB" sz="400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56184" y="4653136"/>
            <a:ext cx="8297552" cy="15121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 &lt;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CMTT9"/>
              </a:rPr>
              <a:t>iri</a:t>
            </a:r>
            <a:r>
              <a:rPr lang="en-GB" sz="2000" dirty="0" smtClean="0">
                <a:solidFill>
                  <a:srgbClr val="FF0000"/>
                </a:solidFill>
                <a:latin typeface="CMTT9"/>
              </a:rPr>
              <a:t>=</a:t>
            </a:r>
            <a:r>
              <a:rPr lang="en-GB" sz="20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2000" dirty="0" err="1" smtClean="0">
                <a:solidFill>
                  <a:srgbClr val="0000FF"/>
                </a:solidFill>
                <a:latin typeface="CMTT9"/>
              </a:rPr>
              <a:t>us:Car</a:t>
            </a:r>
            <a:r>
              <a:rPr lang="en-GB" sz="20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&gt;car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latin typeface="CMTT9"/>
              </a:rPr>
              <a:t>     &lt;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&gt;C&lt;/</a:t>
            </a:r>
            <a:r>
              <a:rPr lang="en-GB" sz="20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sz="2000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sz="2000" dirty="0">
                <a:solidFill>
                  <a:srgbClr val="000000"/>
                </a:solidFill>
                <a:latin typeface="CMTT9"/>
              </a:rPr>
              <a:t>&gt;</a:t>
            </a:r>
            <a:endParaRPr lang="en-GB" sz="2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95536" y="1412776"/>
            <a:ext cx="84582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 smtClean="0"/>
              <a:t>RuleML</a:t>
            </a:r>
            <a:r>
              <a:rPr lang="en-GB" dirty="0" smtClean="0"/>
              <a:t> Support:</a:t>
            </a:r>
          </a:p>
          <a:p>
            <a:r>
              <a:rPr lang="en-US" sz="2200" dirty="0"/>
              <a:t>T</a:t>
            </a:r>
            <a:r>
              <a:rPr lang="en-US" sz="2200" dirty="0" smtClean="0"/>
              <a:t>ype/class </a:t>
            </a:r>
            <a:r>
              <a:rPr lang="en-US" sz="2200" dirty="0"/>
              <a:t>encoding </a:t>
            </a:r>
            <a:r>
              <a:rPr lang="en-US" sz="2200" dirty="0" smtClean="0"/>
              <a:t>using variables or individuals </a:t>
            </a:r>
          </a:p>
          <a:p>
            <a:r>
              <a:rPr lang="en-US" sz="2200" dirty="0"/>
              <a:t>Type/class encoding  </a:t>
            </a:r>
            <a:r>
              <a:rPr lang="en-US" sz="2200" dirty="0" smtClean="0"/>
              <a:t>using atoms with unary relations</a:t>
            </a:r>
            <a:endParaRPr lang="en-GB" sz="2200" dirty="0"/>
          </a:p>
        </p:txBody>
      </p:sp>
      <p:sp>
        <p:nvSpPr>
          <p:cNvPr id="8" name="Inhaltsplatzhalter 5"/>
          <p:cNvSpPr>
            <a:spLocks noGrp="1"/>
          </p:cNvSpPr>
          <p:nvPr>
            <p:ph sz="half" idx="2"/>
          </p:nvPr>
        </p:nvSpPr>
        <p:spPr>
          <a:xfrm>
            <a:off x="539552" y="3356992"/>
            <a:ext cx="8314184" cy="101740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US" sz="2000" dirty="0" err="1" smtClean="0">
                <a:solidFill>
                  <a:srgbClr val="800000"/>
                </a:solidFill>
                <a:latin typeface="CMTT9"/>
              </a:rPr>
              <a:t>Ind</a:t>
            </a:r>
            <a:r>
              <a:rPr lang="en-US" sz="2000" dirty="0" smtClean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2000" dirty="0" smtClean="0">
                <a:solidFill>
                  <a:srgbClr val="F5844C"/>
                </a:solidFill>
                <a:latin typeface="SansSerif"/>
              </a:rPr>
              <a:t>type</a:t>
            </a:r>
            <a:r>
              <a:rPr lang="en-GB" sz="2000" dirty="0" smtClean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2000" dirty="0" smtClean="0">
                <a:solidFill>
                  <a:srgbClr val="993300"/>
                </a:solidFill>
                <a:latin typeface="SansSerif"/>
              </a:rPr>
              <a:t>"</a:t>
            </a:r>
            <a:r>
              <a:rPr lang="en-US" sz="2000" dirty="0" err="1" smtClean="0">
                <a:solidFill>
                  <a:srgbClr val="0000FF"/>
                </a:solidFill>
                <a:latin typeface="CMTT9"/>
              </a:rPr>
              <a:t>us:Car</a:t>
            </a:r>
            <a:r>
              <a:rPr lang="en-GB" sz="2000" dirty="0" smtClean="0">
                <a:solidFill>
                  <a:srgbClr val="993300"/>
                </a:solidFill>
                <a:latin typeface="SansSerif"/>
              </a:rPr>
              <a:t>"</a:t>
            </a:r>
            <a:r>
              <a:rPr lang="en-GB" sz="2000" dirty="0" smtClean="0">
                <a:solidFill>
                  <a:srgbClr val="000096"/>
                </a:solidFill>
                <a:latin typeface="SansSerif"/>
              </a:rPr>
              <a:t>&gt;</a:t>
            </a:r>
            <a:r>
              <a:rPr lang="en-GB" sz="2000" dirty="0" smtClean="0">
                <a:solidFill>
                  <a:srgbClr val="000000"/>
                </a:solidFill>
                <a:latin typeface="SansSerif"/>
              </a:rPr>
              <a:t>car4</a:t>
            </a:r>
            <a:r>
              <a:rPr lang="en-US" sz="2000" dirty="0" smtClean="0">
                <a:solidFill>
                  <a:srgbClr val="000000"/>
                </a:solidFill>
                <a:latin typeface="CMTT9"/>
              </a:rPr>
              <a:t>&lt;/</a:t>
            </a:r>
            <a:r>
              <a:rPr lang="en-US" sz="2000" dirty="0" err="1" smtClean="0">
                <a:solidFill>
                  <a:srgbClr val="800000"/>
                </a:solidFill>
                <a:latin typeface="CMTT9"/>
              </a:rPr>
              <a:t>Ind</a:t>
            </a:r>
            <a:r>
              <a:rPr lang="en-US" sz="2000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MTT9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US" sz="2000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sz="2000" dirty="0">
                <a:solidFill>
                  <a:srgbClr val="F5844C"/>
                </a:solidFill>
                <a:latin typeface="SansSerif"/>
              </a:rPr>
              <a:t>type</a:t>
            </a:r>
            <a:r>
              <a:rPr lang="en-GB" sz="2000" dirty="0">
                <a:solidFill>
                  <a:srgbClr val="FF8040"/>
                </a:solidFill>
                <a:latin typeface="SansSerif"/>
              </a:rPr>
              <a:t>=</a:t>
            </a:r>
            <a:r>
              <a:rPr lang="en-GB" sz="20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MTT9"/>
              </a:rPr>
              <a:t>us:Car</a:t>
            </a:r>
            <a:r>
              <a:rPr lang="en-GB" sz="2000" dirty="0">
                <a:solidFill>
                  <a:srgbClr val="993300"/>
                </a:solidFill>
                <a:latin typeface="SansSerif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MTT9"/>
              </a:rPr>
              <a:t>&gt;C&lt;/</a:t>
            </a:r>
            <a:r>
              <a:rPr lang="en-US" sz="2000" dirty="0" err="1">
                <a:solidFill>
                  <a:srgbClr val="800000"/>
                </a:solidFill>
                <a:latin typeface="CMTT9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MTT9"/>
              </a:rPr>
              <a:t>&gt;</a:t>
            </a:r>
            <a:endParaRPr lang="en-US" sz="2000" dirty="0">
              <a:solidFill>
                <a:srgbClr val="000000"/>
              </a:solidFill>
              <a:latin typeface="CMTT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802627" y="4349945"/>
                <a:ext cx="27363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𝑐𝑎𝑟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27" y="4349945"/>
                <a:ext cx="273630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8"/>
              <p:cNvSpPr txBox="1"/>
              <p:nvPr/>
            </p:nvSpPr>
            <p:spPr>
              <a:xfrm>
                <a:off x="5796136" y="3144544"/>
                <a:ext cx="27363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𝑐𝑎𝑟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𝑐𝑎𝑟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4)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44544"/>
                <a:ext cx="273630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7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</p:spPr>
        <p:txBody>
          <a:bodyPr/>
          <a:lstStyle/>
          <a:p>
            <a:r>
              <a:rPr lang="en-GB" sz="4000" dirty="0" smtClean="0"/>
              <a:t>Multi-typing  </a:t>
            </a:r>
            <a:endParaRPr lang="en-GB" sz="4000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395536" y="1268760"/>
            <a:ext cx="8458200" cy="157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 smtClean="0"/>
              <a:t>RuleML</a:t>
            </a:r>
            <a:r>
              <a:rPr lang="en-GB" dirty="0" smtClean="0"/>
              <a:t> Support:</a:t>
            </a:r>
          </a:p>
          <a:p>
            <a:r>
              <a:rPr lang="en-US" sz="2200" dirty="0" smtClean="0"/>
              <a:t>Explicit typing of individuals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6572908" cy="365125"/>
          </a:xfrm>
        </p:spPr>
        <p:txBody>
          <a:bodyPr/>
          <a:lstStyle/>
          <a:p>
            <a:r>
              <a:rPr lang="en-US" dirty="0" smtClean="0"/>
              <a:t>The 8th International Web Rule Symposium Prague, Czech Republic, August 18-20, 2014</a:t>
            </a:r>
            <a:endParaRPr lang="en-US" dirty="0"/>
          </a:p>
        </p:txBody>
      </p:sp>
      <p:sp>
        <p:nvSpPr>
          <p:cNvPr id="8" name="Textfeld 6"/>
          <p:cNvSpPr txBox="1"/>
          <p:nvPr/>
        </p:nvSpPr>
        <p:spPr>
          <a:xfrm>
            <a:off x="395536" y="3446998"/>
            <a:ext cx="84582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&lt;</a:t>
            </a:r>
            <a:r>
              <a:rPr lang="en-GB" dirty="0" smtClean="0">
                <a:solidFill>
                  <a:srgbClr val="800000"/>
                </a:solidFill>
                <a:latin typeface="CMTT9"/>
              </a:rPr>
              <a:t>Assert</a:t>
            </a:r>
            <a:r>
              <a:rPr lang="en-GB" dirty="0" smtClean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       &lt;</a:t>
            </a:r>
            <a:r>
              <a:rPr lang="en-GB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MTT9"/>
              </a:rPr>
              <a:t>iri</a:t>
            </a:r>
            <a:r>
              <a:rPr lang="en-GB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dirty="0">
                <a:solidFill>
                  <a:srgbClr val="0000FF"/>
                </a:solidFill>
                <a:latin typeface="CMTT9"/>
              </a:rPr>
              <a:t>"http://userv.org/ontology/Car"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&gt;car&lt;/</a:t>
            </a:r>
            <a:r>
              <a:rPr lang="en-GB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da-DK" dirty="0" smtClean="0">
                <a:solidFill>
                  <a:srgbClr val="000000"/>
                </a:solidFill>
                <a:latin typeface="CMTT9"/>
              </a:rPr>
              <a:t>       &lt;</a:t>
            </a:r>
            <a:r>
              <a:rPr lang="da-DK" dirty="0" smtClean="0">
                <a:solidFill>
                  <a:srgbClr val="800000"/>
                </a:solidFill>
                <a:latin typeface="CMTT9"/>
              </a:rPr>
              <a:t>Ind </a:t>
            </a:r>
            <a:r>
              <a:rPr lang="da-DK" dirty="0">
                <a:solidFill>
                  <a:srgbClr val="FF0000"/>
                </a:solidFill>
                <a:latin typeface="CMTT9"/>
              </a:rPr>
              <a:t>iri=</a:t>
            </a:r>
            <a:r>
              <a:rPr lang="da-DK" dirty="0">
                <a:solidFill>
                  <a:srgbClr val="0000FF"/>
                </a:solidFill>
                <a:latin typeface="CMTT9"/>
              </a:rPr>
              <a:t>"http://userv.org/ontology/i/a9fccd3a-a851-4e80"</a:t>
            </a:r>
            <a:r>
              <a:rPr lang="da-DK" dirty="0">
                <a:solidFill>
                  <a:srgbClr val="000000"/>
                </a:solidFill>
                <a:latin typeface="CMTT9"/>
              </a:rPr>
              <a:t>&gt;car1&lt;/</a:t>
            </a:r>
            <a:r>
              <a:rPr lang="da-DK" dirty="0">
                <a:solidFill>
                  <a:srgbClr val="800000"/>
                </a:solidFill>
                <a:latin typeface="CMTT9"/>
              </a:rPr>
              <a:t>Ind</a:t>
            </a:r>
            <a:r>
              <a:rPr lang="da-DK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    &lt;/</a:t>
            </a:r>
            <a:r>
              <a:rPr lang="en-GB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    &lt;</a:t>
            </a:r>
            <a:r>
              <a:rPr lang="en-GB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       &lt;</a:t>
            </a:r>
            <a:r>
              <a:rPr lang="en-GB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dirty="0">
                <a:solidFill>
                  <a:srgbClr val="800000"/>
                </a:solidFill>
                <a:latin typeface="CMTT9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MTT9"/>
              </a:rPr>
              <a:t>iri</a:t>
            </a:r>
            <a:r>
              <a:rPr lang="en-GB" dirty="0">
                <a:solidFill>
                  <a:srgbClr val="FF0000"/>
                </a:solidFill>
                <a:latin typeface="CMTT9"/>
              </a:rPr>
              <a:t>=</a:t>
            </a:r>
            <a:r>
              <a:rPr lang="en-GB" dirty="0">
                <a:solidFill>
                  <a:srgbClr val="0000FF"/>
                </a:solidFill>
                <a:latin typeface="CMTT9"/>
              </a:rPr>
              <a:t>"http://userv.org/ontology/</a:t>
            </a:r>
            <a:r>
              <a:rPr lang="en-GB" dirty="0" err="1">
                <a:solidFill>
                  <a:srgbClr val="0000FF"/>
                </a:solidFill>
                <a:latin typeface="CMTT9"/>
              </a:rPr>
              <a:t>ConvertibleCar</a:t>
            </a:r>
            <a:r>
              <a:rPr lang="en-GB" dirty="0">
                <a:solidFill>
                  <a:srgbClr val="0000FF"/>
                </a:solidFill>
                <a:latin typeface="CMTT9"/>
              </a:rPr>
              <a:t>"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&gt;car&lt;/</a:t>
            </a:r>
            <a:r>
              <a:rPr lang="en-GB" dirty="0" err="1">
                <a:solidFill>
                  <a:srgbClr val="800000"/>
                </a:solidFill>
                <a:latin typeface="CMTT9"/>
              </a:rPr>
              <a:t>Rel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da-DK" dirty="0" smtClean="0">
                <a:solidFill>
                  <a:srgbClr val="000000"/>
                </a:solidFill>
                <a:latin typeface="CMTT9"/>
              </a:rPr>
              <a:t>       &lt;</a:t>
            </a:r>
            <a:r>
              <a:rPr lang="da-DK" dirty="0">
                <a:solidFill>
                  <a:srgbClr val="800000"/>
                </a:solidFill>
                <a:latin typeface="CMTT9"/>
              </a:rPr>
              <a:t>Ind </a:t>
            </a:r>
            <a:r>
              <a:rPr lang="da-DK" dirty="0">
                <a:solidFill>
                  <a:srgbClr val="FF0000"/>
                </a:solidFill>
                <a:latin typeface="CMTT9"/>
              </a:rPr>
              <a:t>iri=</a:t>
            </a:r>
            <a:r>
              <a:rPr lang="da-DK" dirty="0">
                <a:solidFill>
                  <a:srgbClr val="0000FF"/>
                </a:solidFill>
                <a:latin typeface="CMTT9"/>
              </a:rPr>
              <a:t>"http://userv.org/ontology/i/a9fccd3a-a851-4e80"</a:t>
            </a:r>
            <a:r>
              <a:rPr lang="da-DK" dirty="0">
                <a:solidFill>
                  <a:srgbClr val="000000"/>
                </a:solidFill>
                <a:latin typeface="CMTT9"/>
              </a:rPr>
              <a:t>&gt;</a:t>
            </a:r>
            <a:r>
              <a:rPr lang="da-DK" dirty="0" smtClean="0">
                <a:solidFill>
                  <a:srgbClr val="000000"/>
                </a:solidFill>
                <a:latin typeface="CMTT9"/>
              </a:rPr>
              <a:t>car1&lt;/</a:t>
            </a:r>
            <a:r>
              <a:rPr lang="da-DK" dirty="0">
                <a:solidFill>
                  <a:srgbClr val="800000"/>
                </a:solidFill>
                <a:latin typeface="CMTT9"/>
              </a:rPr>
              <a:t>Ind</a:t>
            </a:r>
            <a:r>
              <a:rPr lang="da-DK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    &lt;/</a:t>
            </a:r>
            <a:r>
              <a:rPr lang="en-GB" dirty="0">
                <a:solidFill>
                  <a:srgbClr val="800000"/>
                </a:solidFill>
                <a:latin typeface="CMTT9"/>
              </a:rPr>
              <a:t>Atom</a:t>
            </a:r>
            <a:r>
              <a:rPr lang="en-GB" dirty="0">
                <a:solidFill>
                  <a:srgbClr val="000000"/>
                </a:solidFill>
                <a:latin typeface="CMTT9"/>
              </a:rPr>
              <a:t>&gt;</a:t>
            </a:r>
          </a:p>
          <a:p>
            <a:r>
              <a:rPr lang="en-GB" dirty="0" smtClean="0">
                <a:solidFill>
                  <a:srgbClr val="000000"/>
                </a:solidFill>
                <a:latin typeface="CMTT9"/>
              </a:rPr>
              <a:t>&lt;/</a:t>
            </a:r>
            <a:r>
              <a:rPr lang="en-GB" dirty="0" smtClean="0">
                <a:solidFill>
                  <a:srgbClr val="800000"/>
                </a:solidFill>
                <a:latin typeface="CMTT9"/>
              </a:rPr>
              <a:t>Assert</a:t>
            </a:r>
            <a:r>
              <a:rPr lang="en-GB" dirty="0" smtClean="0">
                <a:solidFill>
                  <a:srgbClr val="000000"/>
                </a:solidFill>
                <a:latin typeface="CMTT9"/>
              </a:rPr>
              <a:t>&gt;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27984" y="3203684"/>
                <a:ext cx="4104456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𝑎𝑟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𝑐𝑎𝑟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de-DE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𝑐𝑜𝑛𝑣𝑒𝑟𝑡𝑖𝑏𝑙𝑒𝐶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𝑎𝑟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𝑐𝑎𝑟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203684"/>
                <a:ext cx="410445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F52-01CE-466F-BECF-877B7A15A1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narypark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2558</Words>
  <Application>Microsoft Office PowerPoint</Application>
  <PresentationFormat>On-screen Show (4:3)</PresentationFormat>
  <Paragraphs>349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Binarypark</vt:lpstr>
      <vt:lpstr>Experiences Using Deliberation RuleML 1.01 as a Rule Interchange Language</vt:lpstr>
      <vt:lpstr>RuleML Basics </vt:lpstr>
      <vt:lpstr>UServ Product Derby</vt:lpstr>
      <vt:lpstr>Individuals, Data and Variables (1)</vt:lpstr>
      <vt:lpstr>Individuals, Data and Variables (2)</vt:lpstr>
      <vt:lpstr>Individuals, Data and Variables (3)</vt:lpstr>
      <vt:lpstr>UServ - Design</vt:lpstr>
      <vt:lpstr>Encoding Types/Classes </vt:lpstr>
      <vt:lpstr>Multi-typing  </vt:lpstr>
      <vt:lpstr>Inheritance (1)</vt:lpstr>
      <vt:lpstr>Inheritance (2)</vt:lpstr>
      <vt:lpstr>Encoding Properties (1)</vt:lpstr>
      <vt:lpstr>Encoding Properties(2)</vt:lpstr>
      <vt:lpstr>Encoding Properties (3)</vt:lpstr>
      <vt:lpstr>Built-ins</vt:lpstr>
      <vt:lpstr>Collection membership (1)</vt:lpstr>
      <vt:lpstr>Collection membership (2)</vt:lpstr>
      <vt:lpstr>Rules and Rulebases (1)</vt:lpstr>
      <vt:lpstr>Rules and Rulebases (2)</vt:lpstr>
      <vt:lpstr>Rulebase Metrics</vt:lpstr>
      <vt:lpstr>Conclusion</vt:lpstr>
      <vt:lpstr>Acknowledgments</vt:lpstr>
      <vt:lpstr>Useful information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Experiences Using Deliberation RuleML 1.01 as Rule Interchange Language</dc:title>
  <dc:creator>Matthias</dc:creator>
  <cp:lastModifiedBy>Adrian</cp:lastModifiedBy>
  <cp:revision>112</cp:revision>
  <dcterms:created xsi:type="dcterms:W3CDTF">2014-08-15T12:49:48Z</dcterms:created>
  <dcterms:modified xsi:type="dcterms:W3CDTF">2014-10-29T10:15:16Z</dcterms:modified>
</cp:coreProperties>
</file>