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6" r:id="rId3"/>
    <p:sldId id="264" r:id="rId4"/>
    <p:sldId id="274" r:id="rId5"/>
    <p:sldId id="275" r:id="rId6"/>
    <p:sldId id="278" r:id="rId7"/>
    <p:sldId id="257" r:id="rId8"/>
    <p:sldId id="277" r:id="rId9"/>
    <p:sldId id="276" r:id="rId10"/>
    <p:sldId id="260" r:id="rId11"/>
    <p:sldId id="258" r:id="rId12"/>
    <p:sldId id="259" r:id="rId13"/>
    <p:sldId id="261" r:id="rId14"/>
    <p:sldId id="262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9755" autoAdjust="0"/>
  </p:normalViewPr>
  <p:slideViewPr>
    <p:cSldViewPr>
      <p:cViewPr>
        <p:scale>
          <a:sx n="100" d="100"/>
          <a:sy n="100" d="100"/>
        </p:scale>
        <p:origin x="-620" y="-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2019-12-16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2019-12-16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2019-12-16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2019-12-16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2019-12-16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2019-12-16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2019-12-16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2019-12-16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2019-12-16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2019-12-16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2019-12-16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2019-12-16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2019-12-16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soa.ruleml.org/metaviz/" TargetMode="External"/><Relationship Id="rId5" Type="http://schemas.openxmlformats.org/officeDocument/2006/relationships/hyperlink" Target="http://wiki.ruleml.org/index.php/PSOA_RuleML#PSOATransRun" TargetMode="External"/><Relationship Id="rId4" Type="http://schemas.openxmlformats.org/officeDocument/2006/relationships/hyperlink" Target="http://wiki.ruleml.org/index.php/Grailo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PSOA_RuleML_Bridges_Graph_and_Relational_Databases" TargetMode="External"/><Relationship Id="rId2" Type="http://schemas.openxmlformats.org/officeDocument/2006/relationships/hyperlink" Target="http://psoa.ruleml.org/metavi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uleml.org/index.php/PSOA_RuleML#Syntaxes" TargetMode="External"/><Relationship Id="rId5" Type="http://schemas.openxmlformats.org/officeDocument/2006/relationships/hyperlink" Target="http://wiki.ruleml.org/index.php/PSOA_RuleML#PSOATransRun" TargetMode="External"/><Relationship Id="rId4" Type="http://schemas.openxmlformats.org/officeDocument/2006/relationships/hyperlink" Target="http://wiki.ruleml.org/index.php/Exploring_the_PSOA_RuleML_Space_of_Core_Atom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gro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47667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/>
              <a:t>PSOA </a:t>
            </a:r>
            <a:r>
              <a:rPr lang="en-CA" sz="4800" dirty="0" err="1"/>
              <a:t>RuleML</a:t>
            </a:r>
            <a:r>
              <a:rPr lang="en-CA" sz="4800" dirty="0"/>
              <a:t> </a:t>
            </a:r>
            <a:r>
              <a:rPr lang="en-CA" sz="4800" dirty="0" err="1"/>
              <a:t>Metamodel</a:t>
            </a:r>
            <a:r>
              <a:rPr lang="en-CA" sz="4800" dirty="0" smtClean="0"/>
              <a:t> Illustrated </a:t>
            </a:r>
            <a:r>
              <a:rPr lang="en-CA" sz="4800" dirty="0"/>
              <a:t>by </a:t>
            </a:r>
            <a:r>
              <a:rPr lang="en-CA" sz="4800" dirty="0" err="1"/>
              <a:t>Grailog</a:t>
            </a:r>
            <a:r>
              <a:rPr lang="en-CA" sz="4800" dirty="0"/>
              <a:t> </a:t>
            </a:r>
            <a:r>
              <a:rPr lang="en-CA" sz="4800" dirty="0" smtClean="0"/>
              <a:t>Visualization</a:t>
            </a:r>
            <a:br>
              <a:rPr lang="en-CA" sz="4800" dirty="0" smtClean="0"/>
            </a:br>
            <a:r>
              <a:rPr lang="en-CA" sz="4800" dirty="0" smtClean="0"/>
              <a:t>of Wedding Atoms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24" y="5949280"/>
            <a:ext cx="8980648" cy="6206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Started</a:t>
            </a:r>
            <a:r>
              <a:rPr lang="en-US" sz="1800" dirty="0"/>
              <a:t>: 13 </a:t>
            </a:r>
            <a:r>
              <a:rPr lang="en-US" sz="1800" dirty="0" smtClean="0"/>
              <a:t>July 2018</a:t>
            </a:r>
          </a:p>
          <a:p>
            <a:pPr>
              <a:lnSpc>
                <a:spcPct val="90000"/>
              </a:lnSpc>
            </a:pPr>
            <a:r>
              <a:rPr lang="en-CA" sz="1800" dirty="0" smtClean="0"/>
              <a:t>RULES: </a:t>
            </a:r>
            <a:r>
              <a:rPr lang="en-CA" sz="1800" dirty="0"/>
              <a:t>Logic and Applications (RULES </a:t>
            </a:r>
            <a:r>
              <a:rPr lang="en-CA" sz="1800" dirty="0" smtClean="0"/>
              <a:t>2019). NTUA, Athens</a:t>
            </a:r>
            <a:r>
              <a:rPr lang="en-CA" sz="1800" dirty="0"/>
              <a:t>, </a:t>
            </a:r>
            <a:r>
              <a:rPr lang="en-CA" sz="1800" dirty="0" smtClean="0"/>
              <a:t>Greece, 16-17 December</a:t>
            </a:r>
            <a:r>
              <a:rPr lang="en-CA" sz="1800" dirty="0"/>
              <a:t> 2019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(PDF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19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  <a:endParaRPr lang="en-CA" sz="1600" dirty="0"/>
          </a:p>
          <a:p>
            <a:r>
              <a:rPr lang="en-CA" dirty="0" err="1"/>
              <a:t>shelframepoints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</a:t>
            </a:r>
            <a:r>
              <a:rPr lang="en-CA" dirty="0"/>
              <a:t>. </a:t>
            </a:r>
            <a:r>
              <a:rPr lang="en-CA" dirty="0" err="1"/>
              <a:t>pairpoints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  <a:endParaRPr lang="en-CA" sz="1600" dirty="0"/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53271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129335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772816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  <a:endParaRPr lang="en-CA" sz="1600" dirty="0"/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787860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in3: </a:t>
            </a:r>
            <a:r>
              <a:rPr lang="en-CA" dirty="0" err="1"/>
              <a:t>frameships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3236202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40114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(-[t ... t] . . . -[t ... t])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2094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237312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545159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954541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4129335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5178677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237312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427335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268917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472879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  <a:endParaRPr lang="en-CA" sz="1600" dirty="0"/>
          </a:p>
          <a:p>
            <a:r>
              <a:rPr lang="en-CA" dirty="0" err="1"/>
              <a:t>shelframepoints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16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53606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51920" y="2689175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40898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561383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p-</a:t>
            </a:r>
            <a:r>
              <a:rPr lang="en-CA" sz="1400" dirty="0"/>
              <a:t>&gt;v . . . p-&gt;v)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8941" y="2833191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p-</a:t>
            </a:r>
            <a:r>
              <a:rPr lang="en-CA" sz="1400" dirty="0"/>
              <a:t>&gt;v . . . p-&gt;v)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489375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517232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de4: </a:t>
            </a:r>
            <a:r>
              <a:rPr lang="en-CA" dirty="0" err="1" smtClean="0"/>
              <a:t>pairpoints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924944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  <a:endParaRPr lang="en-CA" sz="1600" dirty="0"/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17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04110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214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012538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63419" y="234888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/>
              <a:t>f(+[t ... t]) </a:t>
            </a:r>
            <a:r>
              <a:rPr lang="en-CA" sz="1400" dirty="0" smtClean="0"/>
              <a:t> </a:t>
            </a:r>
            <a:r>
              <a:rPr lang="en-CA" sz="1400" i="1" dirty="0" smtClean="0"/>
              <a:t>or </a:t>
            </a:r>
            <a:r>
              <a:rPr lang="en-CA" sz="1400" dirty="0" smtClean="0"/>
              <a:t> </a:t>
            </a:r>
            <a:r>
              <a:rPr lang="en-CA" sz="1400" dirty="0"/>
              <a:t>f(t ... t)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594950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913311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o#f</a:t>
            </a:r>
            <a:r>
              <a:rPr lang="en-CA" sz="1400" dirty="0"/>
              <a:t>(+[t ... t]) </a:t>
            </a:r>
            <a:r>
              <a:rPr lang="en-CA" sz="1400" dirty="0" smtClean="0"/>
              <a:t> </a:t>
            </a:r>
            <a:r>
              <a:rPr lang="en-CA" sz="1400" i="1" dirty="0" smtClean="0"/>
              <a:t>or </a:t>
            </a:r>
            <a:r>
              <a:rPr lang="en-CA" sz="1400" dirty="0" smtClean="0"/>
              <a:t> </a:t>
            </a:r>
            <a:r>
              <a:rPr lang="en-CA" sz="1400" dirty="0" err="1"/>
              <a:t>o#f</a:t>
            </a:r>
            <a:r>
              <a:rPr lang="en-CA" sz="1400" dirty="0"/>
              <a:t>(t ... t)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51920" y="3592761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21423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5975926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573016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18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27335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8332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51920" y="2689175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417367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905199"/>
            <a:ext cx="3910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</a:t>
            </a:r>
            <a:r>
              <a:rPr lang="en-CA" sz="1400" dirty="0" smtClean="0"/>
              <a:t>)</a:t>
            </a:r>
            <a:r>
              <a:rPr lang="en-CA" sz="1400" i="1" dirty="0"/>
              <a:t> </a:t>
            </a:r>
            <a:r>
              <a:rPr lang="en-CA" sz="1400" i="1" dirty="0" smtClean="0"/>
              <a:t>  or  </a:t>
            </a:r>
            <a:r>
              <a:rPr lang="en-CA" sz="1400" dirty="0" smtClean="0"/>
              <a:t> f(t </a:t>
            </a:r>
            <a:r>
              <a:rPr lang="en-CA" sz="1400" dirty="0"/>
              <a:t>... </a:t>
            </a:r>
            <a:r>
              <a:rPr lang="en-CA" sz="1400" dirty="0" smtClean="0"/>
              <a:t>t </a:t>
            </a:r>
            <a:r>
              <a:rPr lang="en-CA" sz="1400" dirty="0"/>
              <a:t>p+&gt;v . . . p+&gt;v)</a:t>
            </a:r>
            <a:r>
              <a:rPr lang="en-CA" sz="1400" i="1" dirty="0"/>
              <a:t> 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633391"/>
            <a:ext cx="427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</a:t>
            </a:r>
            <a:r>
              <a:rPr lang="en-CA" sz="1400" dirty="0" smtClean="0"/>
              <a:t>)</a:t>
            </a:r>
            <a:r>
              <a:rPr lang="en-CA" sz="1400" i="1" dirty="0"/>
              <a:t> </a:t>
            </a:r>
            <a:r>
              <a:rPr lang="en-CA" sz="1400" i="1" dirty="0" smtClean="0"/>
              <a:t>  or  </a:t>
            </a:r>
            <a:r>
              <a:rPr lang="en-CA" sz="1400" dirty="0" smtClean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</a:t>
            </a:r>
            <a:r>
              <a:rPr lang="en-CA" sz="1400" dirty="0"/>
              <a:t>... </a:t>
            </a:r>
            <a:r>
              <a:rPr lang="en-CA" sz="1400" dirty="0" smtClean="0"/>
              <a:t>t </a:t>
            </a:r>
            <a:r>
              <a:rPr lang="en-CA" sz="1400" dirty="0"/>
              <a:t>p+&gt;v . . . p+&gt;v)</a:t>
            </a:r>
            <a:r>
              <a:rPr lang="en-CA" sz="1400" i="1" dirty="0"/>
              <a:t>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/>
              <a:t>i</a:t>
            </a:r>
            <a:r>
              <a:rPr lang="en-CA" dirty="0" err="1"/>
              <a:t>ndependent+</a:t>
            </a:r>
            <a:r>
              <a:rPr lang="en-CA" b="1" dirty="0" err="1"/>
              <a:t>d</a:t>
            </a:r>
            <a:r>
              <a:rPr lang="en-CA" dirty="0" err="1"/>
              <a:t>ependent</a:t>
            </a:r>
            <a:r>
              <a:rPr lang="en-CA" dirty="0"/>
              <a:t> </a:t>
            </a:r>
            <a:r>
              <a:rPr lang="en-CA" dirty="0" smtClean="0"/>
              <a:t>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19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632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49760"/>
            <a:ext cx="9316144" cy="58082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on a novel </a:t>
            </a:r>
            <a:r>
              <a:rPr lang="en-CA" b="1" dirty="0" smtClean="0"/>
              <a:t>data</a:t>
            </a:r>
            <a:r>
              <a:rPr lang="en-CA" dirty="0" smtClean="0"/>
              <a:t> systematics:</a:t>
            </a:r>
            <a:br>
              <a:rPr lang="en-CA" dirty="0" smtClean="0"/>
            </a:br>
            <a:r>
              <a:rPr lang="en-CA" dirty="0" smtClean="0"/>
              <a:t>Discover </a:t>
            </a:r>
            <a:r>
              <a:rPr lang="en-US" dirty="0"/>
              <a:t>here </a:t>
            </a:r>
            <a:r>
              <a:rPr lang="en-US" dirty="0" smtClean="0"/>
              <a:t>its </a:t>
            </a:r>
            <a:r>
              <a:rPr lang="en-CA" dirty="0" smtClean="0"/>
              <a:t>new </a:t>
            </a:r>
            <a:r>
              <a:rPr lang="en-CA" i="1" dirty="0" smtClean="0"/>
              <a:t>kinds</a:t>
            </a:r>
            <a:r>
              <a:rPr lang="en-CA" dirty="0"/>
              <a:t> of </a:t>
            </a:r>
            <a:r>
              <a:rPr lang="en-CA" b="1" dirty="0" smtClean="0"/>
              <a:t>data</a:t>
            </a:r>
            <a:r>
              <a:rPr lang="en-CA" dirty="0" smtClean="0"/>
              <a:t>,</a:t>
            </a:r>
            <a:r>
              <a:rPr lang="en-US" dirty="0"/>
              <a:t> </a:t>
            </a:r>
            <a:r>
              <a:rPr lang="en-US" dirty="0" smtClean="0"/>
              <a:t>via 3D </a:t>
            </a:r>
            <a:r>
              <a:rPr lang="en-US" dirty="0" err="1" smtClean="0"/>
              <a:t>metamodel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r>
              <a:rPr lang="en-US" altLang="en-US" dirty="0" smtClean="0"/>
              <a:t> 2D abstract </a:t>
            </a:r>
            <a:r>
              <a:rPr lang="en-US" altLang="en-US" i="1" dirty="0">
                <a:solidFill>
                  <a:schemeClr val="accent3">
                    <a:lumMod val="75000"/>
                  </a:schemeClr>
                </a:solidFill>
              </a:rPr>
              <a:t>visualization syntax </a:t>
            </a:r>
            <a:r>
              <a:rPr lang="en-US" altLang="en-US" dirty="0" smtClean="0"/>
              <a:t>for</a:t>
            </a:r>
            <a:r>
              <a:rPr lang="en-CA" dirty="0" smtClean="0"/>
              <a:t> </a:t>
            </a:r>
            <a:r>
              <a:rPr lang="en-CA" b="1" dirty="0" smtClean="0"/>
              <a:t>semantic intuition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i="1" dirty="0" smtClean="0"/>
              <a:t>PSOA </a:t>
            </a:r>
            <a:r>
              <a:rPr lang="en-CA" i="1" dirty="0" err="1" smtClean="0"/>
              <a:t>metamodel</a:t>
            </a:r>
            <a:r>
              <a:rPr lang="en-CA" i="1" dirty="0" smtClean="0"/>
              <a:t> cube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altLang="en-US" dirty="0" smtClean="0"/>
              <a:t>from </a:t>
            </a:r>
            <a:r>
              <a:rPr lang="en-CA" altLang="en-US" dirty="0" err="1" smtClean="0">
                <a:hlinkClick r:id="rId3"/>
              </a:rPr>
              <a:t>PSOAPerspectivalKnowledge</a:t>
            </a:r>
            <a:r>
              <a:rPr lang="en-CA" altLang="en-US" dirty="0" smtClean="0"/>
              <a:t>, Appendix A)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Exemplify with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/slotted/combined</a:t>
            </a:r>
            <a:r>
              <a:rPr lang="en-US" altLang="en-US" dirty="0"/>
              <a:t>, independent/dependent/combined atoms (2*3*3</a:t>
            </a:r>
            <a:r>
              <a:rPr lang="en-US" altLang="en-US" sz="2400" dirty="0"/>
              <a:t> </a:t>
            </a:r>
            <a:r>
              <a:rPr lang="en-US" altLang="en-US" dirty="0"/>
              <a:t>=</a:t>
            </a:r>
            <a:r>
              <a:rPr lang="en-US" altLang="en-US" sz="2400" dirty="0"/>
              <a:t> </a:t>
            </a:r>
            <a:r>
              <a:rPr lang="en-US" altLang="en-US" dirty="0"/>
              <a:t>18</a:t>
            </a:r>
            <a:r>
              <a:rPr lang="en-US" alt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Illustrate all kinds of atoms by </a:t>
            </a:r>
            <a:r>
              <a:rPr lang="en-US" altLang="en-US" dirty="0" err="1" smtClean="0">
                <a:hlinkClick r:id="rId4"/>
              </a:rPr>
              <a:t>Grailog</a:t>
            </a:r>
            <a:r>
              <a:rPr lang="en-US" altLang="en-US" dirty="0" smtClean="0"/>
              <a:t> visualization,</a:t>
            </a:r>
            <a:r>
              <a:rPr lang="en-US" altLang="en-US" dirty="0"/>
              <a:t> </a:t>
            </a:r>
            <a:r>
              <a:rPr lang="en-US" altLang="en-US" dirty="0" smtClean="0"/>
              <a:t>realized</a:t>
            </a:r>
            <a:br>
              <a:rPr lang="en-US" altLang="en-US" dirty="0" smtClean="0"/>
            </a:br>
            <a:r>
              <a:rPr lang="en-US" altLang="en-US" dirty="0" smtClean="0"/>
              <a:t>by concrete </a:t>
            </a:r>
            <a:r>
              <a:rPr lang="en-US" altLang="en-US" i="1" dirty="0">
                <a:solidFill>
                  <a:schemeClr val="accent3">
                    <a:lumMod val="75000"/>
                  </a:schemeClr>
                </a:solidFill>
              </a:rPr>
              <a:t>(symbolic) </a:t>
            </a:r>
            <a:r>
              <a:rPr lang="en-CA" i="1" dirty="0" smtClean="0">
                <a:solidFill>
                  <a:schemeClr val="accent3">
                    <a:lumMod val="75000"/>
                  </a:schemeClr>
                </a:solidFill>
              </a:rPr>
              <a:t>presentation 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syntax</a:t>
            </a:r>
            <a:r>
              <a:rPr lang="en-US" altLang="en-US" dirty="0" smtClean="0"/>
              <a:t> in </a:t>
            </a:r>
            <a:r>
              <a:rPr lang="en-US" altLang="en-US" dirty="0" err="1">
                <a:hlinkClick r:id="rId5"/>
              </a:rPr>
              <a:t>PSOATransRun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altLang="en-US" dirty="0"/>
              <a:t>Informal syntax </a:t>
            </a:r>
            <a:r>
              <a:rPr lang="en-CA" altLang="en-US" dirty="0" smtClean="0"/>
              <a:t>templates </a:t>
            </a:r>
            <a:r>
              <a:rPr lang="en-CA" altLang="en-US" dirty="0"/>
              <a:t>and </a:t>
            </a:r>
            <a:r>
              <a:rPr lang="en-CA" altLang="en-US" dirty="0" smtClean="0"/>
              <a:t>English semantics</a:t>
            </a:r>
            <a:br>
              <a:rPr lang="en-CA" altLang="en-US" dirty="0" smtClean="0"/>
            </a:br>
            <a:r>
              <a:rPr lang="en-CA" altLang="en-US" dirty="0" smtClean="0"/>
              <a:t>(formal</a:t>
            </a:r>
            <a:r>
              <a:rPr lang="en-CA" altLang="en-US" sz="2600" dirty="0" smtClean="0"/>
              <a:t> </a:t>
            </a:r>
            <a:r>
              <a:rPr lang="en-CA" altLang="en-US" dirty="0" smtClean="0"/>
              <a:t>in</a:t>
            </a:r>
            <a:r>
              <a:rPr lang="en-CA" altLang="en-US" sz="2600" dirty="0" smtClean="0"/>
              <a:t> </a:t>
            </a:r>
            <a:r>
              <a:rPr lang="en-CA" altLang="en-US" dirty="0" err="1" smtClean="0">
                <a:hlinkClick r:id="rId3"/>
              </a:rPr>
              <a:t>PSOAPerspectivalKnowledge</a:t>
            </a:r>
            <a:r>
              <a:rPr lang="en-CA" altLang="en-US" dirty="0" smtClean="0"/>
              <a:t>,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Sections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4</a:t>
            </a:r>
            <a:r>
              <a:rPr lang="en-CA" altLang="en-US" sz="2200" dirty="0" smtClean="0"/>
              <a:t> </a:t>
            </a:r>
            <a:r>
              <a:rPr lang="en-CA" altLang="en-US" sz="3000" dirty="0" smtClean="0"/>
              <a:t>and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5)</a:t>
            </a:r>
          </a:p>
          <a:p>
            <a:pPr>
              <a:lnSpc>
                <a:spcPct val="110000"/>
              </a:lnSpc>
            </a:pPr>
            <a:r>
              <a:rPr lang="en-CA" dirty="0"/>
              <a:t>Experience full </a:t>
            </a:r>
            <a:r>
              <a:rPr lang="en-CA" dirty="0" err="1"/>
              <a:t>metamodel</a:t>
            </a:r>
            <a:r>
              <a:rPr lang="en-CA" dirty="0"/>
              <a:t> dynamically </a:t>
            </a:r>
            <a:r>
              <a:rPr lang="en-CA" dirty="0" smtClean="0"/>
              <a:t>by </a:t>
            </a:r>
            <a:r>
              <a:rPr lang="en-CA" dirty="0"/>
              <a:t>online </a:t>
            </a:r>
            <a:r>
              <a:rPr lang="en-CA" dirty="0" err="1" smtClean="0">
                <a:hlinkClick r:id="rId6"/>
              </a:rPr>
              <a:t>PSOAMetaViz</a:t>
            </a:r>
            <a:r>
              <a:rPr lang="en-US" altLang="en-US" dirty="0"/>
              <a:t> visualization, realized </a:t>
            </a:r>
            <a:r>
              <a:rPr lang="en-US" altLang="en-US" dirty="0" smtClean="0"/>
              <a:t>in JavaScript/JSON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20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632"/>
            <a:ext cx="8915400" cy="762000"/>
          </a:xfrm>
        </p:spPr>
        <p:txBody>
          <a:bodyPr>
            <a:noAutofit/>
          </a:bodyPr>
          <a:lstStyle/>
          <a:p>
            <a:r>
              <a:rPr lang="en-CA" sz="4800" dirty="0"/>
              <a:t>Conclusions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2" y="1268760"/>
            <a:ext cx="9044532" cy="55892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 smtClean="0"/>
              <a:t>Full </a:t>
            </a: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cube visualized dynamically by </a:t>
            </a:r>
            <a:r>
              <a:rPr lang="en-CA" dirty="0" err="1" smtClean="0">
                <a:hlinkClick r:id="rId2"/>
              </a:rPr>
              <a:t>PSOAMetaViz</a:t>
            </a:r>
            <a:r>
              <a:rPr lang="en-CA" dirty="0" smtClean="0"/>
              <a:t>, and atoms (e.g., data </a:t>
            </a:r>
            <a:r>
              <a:rPr lang="en-CA" dirty="0"/>
              <a:t>f</a:t>
            </a:r>
            <a:r>
              <a:rPr lang="en-US" altLang="en-US" dirty="0" smtClean="0"/>
              <a:t>acts) </a:t>
            </a:r>
            <a:r>
              <a:rPr lang="en-CA" dirty="0" smtClean="0"/>
              <a:t>in </a:t>
            </a:r>
            <a:r>
              <a:rPr lang="en-CA" dirty="0" err="1" smtClean="0"/>
              <a:t>Grailog</a:t>
            </a:r>
            <a:r>
              <a:rPr lang="en-CA" dirty="0" smtClean="0"/>
              <a:t>,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to significantly </a:t>
            </a:r>
            <a:r>
              <a:rPr lang="en-CA" dirty="0"/>
              <a:t>facilitate </a:t>
            </a:r>
            <a:r>
              <a:rPr lang="en-CA" dirty="0" smtClean="0"/>
              <a:t>learning </a:t>
            </a:r>
            <a:r>
              <a:rPr lang="en-CA" dirty="0"/>
              <a:t>PSOA </a:t>
            </a:r>
            <a:r>
              <a:rPr lang="en-US" dirty="0" err="1" smtClean="0"/>
              <a:t>RuleML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F</a:t>
            </a:r>
            <a:r>
              <a:rPr lang="en-US" altLang="en-US" dirty="0" smtClean="0"/>
              <a:t>acts complemented by (interoperation) rules,</a:t>
            </a:r>
            <a:r>
              <a:rPr lang="en-US" altLang="en-US" dirty="0" smtClean="0"/>
              <a:t> </a:t>
            </a:r>
            <a:r>
              <a:rPr lang="en-CA" sz="2800" dirty="0" smtClean="0"/>
              <a:t>including for</a:t>
            </a:r>
            <a:br>
              <a:rPr lang="en-CA" sz="2800" dirty="0" smtClean="0"/>
            </a:br>
            <a:r>
              <a:rPr lang="en-CA" sz="2800" dirty="0" smtClean="0"/>
              <a:t>core </a:t>
            </a:r>
            <a:r>
              <a:rPr lang="en-CA" sz="2800" dirty="0"/>
              <a:t>interoperation path de1-de3-de4-in4, </a:t>
            </a:r>
            <a:r>
              <a:rPr lang="en-CA" sz="2100" dirty="0"/>
              <a:t>e.g. abridged to one PSOA </a:t>
            </a:r>
            <a:r>
              <a:rPr lang="en-CA" sz="2100" dirty="0" smtClean="0"/>
              <a:t>rule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CA" sz="2100" dirty="0">
                <a:hlinkClick r:id="rId3"/>
              </a:rPr>
              <a:t>http://wiki.ruleml.org/index.php/PSOA_RuleML_Bridges_Graph_and_Relational_Databases</a:t>
            </a:r>
            <a:endParaRPr lang="en-CA" sz="1600" dirty="0"/>
          </a:p>
          <a:p>
            <a:pPr>
              <a:lnSpc>
                <a:spcPct val="110000"/>
              </a:lnSpc>
            </a:pPr>
            <a:r>
              <a:rPr lang="en-CA" dirty="0" smtClean="0"/>
              <a:t>Core </a:t>
            </a:r>
            <a:r>
              <a:rPr lang="en-CA" dirty="0"/>
              <a:t>path augmented to </a:t>
            </a:r>
            <a:r>
              <a:rPr lang="en-CA" dirty="0" smtClean="0"/>
              <a:t>roundtrip between </a:t>
            </a:r>
            <a:r>
              <a:rPr lang="en-CA" dirty="0"/>
              <a:t>wedding </a:t>
            </a:r>
            <a:r>
              <a:rPr lang="en-CA" dirty="0" smtClean="0"/>
              <a:t>atoms:</a:t>
            </a:r>
            <a:r>
              <a:rPr lang="en-CA" dirty="0"/>
              <a:t/>
            </a:r>
            <a:br>
              <a:rPr lang="en-CA" dirty="0"/>
            </a:br>
            <a:r>
              <a:rPr lang="en-CA" sz="2100" dirty="0">
                <a:hlinkClick r:id="rId4"/>
              </a:rPr>
              <a:t>http://</a:t>
            </a:r>
            <a:r>
              <a:rPr lang="en-CA" sz="2100" dirty="0" smtClean="0">
                <a:hlinkClick r:id="rId4"/>
              </a:rPr>
              <a:t>wiki.ruleml.org/index.php/Exploring_the_PSOA_RuleML_Space_of_Core_Atoms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Use sample ground-</a:t>
            </a:r>
            <a:r>
              <a:rPr lang="en-CA" dirty="0"/>
              <a:t>atom</a:t>
            </a:r>
            <a:r>
              <a:rPr lang="en-US" altLang="en-US" dirty="0" smtClean="0"/>
              <a:t> facts, also augmented by rules,</a:t>
            </a:r>
            <a:br>
              <a:rPr lang="en-US" altLang="en-US" dirty="0" smtClean="0"/>
            </a:br>
            <a:r>
              <a:rPr lang="en-US" altLang="en-US" dirty="0" smtClean="0"/>
              <a:t>for ground- and non-ground</a:t>
            </a:r>
            <a:r>
              <a:rPr lang="en-CA" dirty="0" smtClean="0"/>
              <a:t>-atom</a:t>
            </a:r>
            <a:r>
              <a:rPr lang="en-US" altLang="en-US" dirty="0" smtClean="0"/>
              <a:t> queries</a:t>
            </a:r>
            <a:r>
              <a:rPr lang="en-US" altLang="en-US" dirty="0"/>
              <a:t> in </a:t>
            </a:r>
            <a:r>
              <a:rPr lang="en-US" altLang="en-US" dirty="0" err="1">
                <a:hlinkClick r:id="rId5"/>
              </a:rPr>
              <a:t>PSOATransRun</a:t>
            </a:r>
            <a:endParaRPr lang="en-CA" dirty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US" dirty="0" err="1" smtClean="0"/>
              <a:t>RuleML</a:t>
            </a:r>
            <a:r>
              <a:rPr lang="en-US" dirty="0" smtClean="0"/>
              <a:t> </a:t>
            </a:r>
            <a:r>
              <a:rPr lang="en-CA" dirty="0" smtClean="0"/>
              <a:t>1.03 </a:t>
            </a:r>
            <a:r>
              <a:rPr lang="en-US" dirty="0" smtClean="0"/>
              <a:t>being standardized by </a:t>
            </a:r>
            <a:r>
              <a:rPr lang="en-CA" dirty="0" smtClean="0"/>
              <a:t>Relax NG schemas for XML-serialized f</a:t>
            </a:r>
            <a:r>
              <a:rPr lang="en-US" altLang="en-US" dirty="0" smtClean="0"/>
              <a:t>acts and </a:t>
            </a:r>
            <a:r>
              <a:rPr lang="en-CA" dirty="0" smtClean="0"/>
              <a:t>rules: </a:t>
            </a:r>
            <a:r>
              <a:rPr lang="en-CA" sz="2800" dirty="0" smtClean="0">
                <a:hlinkClick r:id="rId6"/>
              </a:rPr>
              <a:t>http://</a:t>
            </a:r>
            <a:r>
              <a:rPr lang="en-CA" sz="2800" dirty="0" smtClean="0">
                <a:hlinkClick r:id="rId6"/>
              </a:rPr>
              <a:t>wiki.ruleml.org/index.php/PSOA_RuleML#Syntaxes</a:t>
            </a:r>
            <a:endParaRPr lang="en-CA" sz="2800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transferrable to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905517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000" dirty="0" smtClean="0">
                <a:solidFill>
                  <a:srgbClr val="FF6600"/>
                </a:solidFill>
              </a:rPr>
              <a:t>The </a:t>
            </a:r>
            <a:r>
              <a:rPr lang="en-CA" sz="2000" b="1" dirty="0">
                <a:solidFill>
                  <a:srgbClr val="FF6600"/>
                </a:solidFill>
              </a:rPr>
              <a:t>full </a:t>
            </a:r>
            <a:r>
              <a:rPr lang="en-CA" sz="2000" b="1" dirty="0" err="1">
                <a:solidFill>
                  <a:srgbClr val="FF6600"/>
                </a:solidFill>
              </a:rPr>
              <a:t>metamodel</a:t>
            </a:r>
            <a:r>
              <a:rPr lang="en-CA" sz="2000" b="1" dirty="0">
                <a:solidFill>
                  <a:srgbClr val="FF6600"/>
                </a:solidFill>
              </a:rPr>
              <a:t> </a:t>
            </a:r>
            <a:r>
              <a:rPr lang="en-CA" sz="2000" dirty="0" smtClean="0">
                <a:solidFill>
                  <a:srgbClr val="FF6600"/>
                </a:solidFill>
              </a:rPr>
              <a:t>cube, </a:t>
            </a:r>
            <a:r>
              <a:rPr lang="en-US" sz="2000" dirty="0" smtClean="0">
                <a:solidFill>
                  <a:srgbClr val="FF6600"/>
                </a:solidFill>
              </a:rPr>
              <a:t>via </a:t>
            </a:r>
            <a:r>
              <a:rPr lang="en-US" sz="2000" dirty="0">
                <a:solidFill>
                  <a:srgbClr val="FF6600"/>
                </a:solidFill>
              </a:rPr>
              <a:t>3 (orthogonal)</a:t>
            </a:r>
            <a:r>
              <a:rPr lang="en-CA" sz="2000" dirty="0">
                <a:solidFill>
                  <a:srgbClr val="FF6600"/>
                </a:solidFill>
              </a:rPr>
              <a:t> dimensions, systematizes </a:t>
            </a:r>
            <a:r>
              <a:rPr lang="en-CA" sz="2000" dirty="0" smtClean="0">
                <a:solidFill>
                  <a:srgbClr val="FF6600"/>
                </a:solidFill>
              </a:rPr>
              <a:t>18 </a:t>
            </a:r>
            <a:r>
              <a:rPr lang="en-US" sz="2000" dirty="0" smtClean="0">
                <a:solidFill>
                  <a:srgbClr val="FF6600"/>
                </a:solidFill>
              </a:rPr>
              <a:t>kinds</a:t>
            </a:r>
            <a:br>
              <a:rPr lang="en-US" sz="2000" dirty="0" smtClean="0">
                <a:solidFill>
                  <a:srgbClr val="FF6600"/>
                </a:solidFill>
              </a:rPr>
            </a:br>
            <a:r>
              <a:rPr lang="en-US" sz="2000" dirty="0">
                <a:solidFill>
                  <a:srgbClr val="FF6600"/>
                </a:solidFill>
              </a:rPr>
              <a:t>of atoms that </a:t>
            </a:r>
            <a:r>
              <a:rPr lang="en-US" sz="2000" dirty="0" smtClean="0">
                <a:solidFill>
                  <a:srgbClr val="FF6600"/>
                </a:solidFill>
              </a:rPr>
              <a:t>are contained in </a:t>
            </a:r>
            <a:r>
              <a:rPr lang="en-CA" sz="2000" dirty="0" smtClean="0">
                <a:solidFill>
                  <a:srgbClr val="FF6600"/>
                </a:solidFill>
              </a:rPr>
              <a:t>18 </a:t>
            </a:r>
            <a:r>
              <a:rPr lang="en-US" sz="2000" dirty="0" smtClean="0">
                <a:solidFill>
                  <a:srgbClr val="FF6600"/>
                </a:solidFill>
              </a:rPr>
              <a:t>unit </a:t>
            </a:r>
            <a:r>
              <a:rPr lang="en-CA" sz="2000" dirty="0" smtClean="0">
                <a:solidFill>
                  <a:srgbClr val="FF6600"/>
                </a:solidFill>
              </a:rPr>
              <a:t>cubes (units)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named</a:t>
            </a:r>
            <a:r>
              <a:rPr lang="en-CA" sz="2000" dirty="0" smtClean="0">
                <a:solidFill>
                  <a:srgbClr val="FF6600"/>
                </a:solidFill>
              </a:rPr>
              <a:t> </a:t>
            </a:r>
            <a:r>
              <a:rPr lang="en-CA" sz="2000" dirty="0" err="1" smtClean="0">
                <a:solidFill>
                  <a:srgbClr val="FF6600"/>
                </a:solidFill>
              </a:rPr>
              <a:t>in</a:t>
            </a:r>
            <a:r>
              <a:rPr lang="en-CA" sz="2000" i="1" dirty="0" err="1" smtClean="0">
                <a:solidFill>
                  <a:srgbClr val="FF6600"/>
                </a:solidFill>
              </a:rPr>
              <a:t>j</a:t>
            </a:r>
            <a:r>
              <a:rPr lang="en-CA" sz="2000" dirty="0" smtClean="0">
                <a:solidFill>
                  <a:srgbClr val="FF6600"/>
                </a:solidFill>
              </a:rPr>
              <a:t>, </a:t>
            </a:r>
            <a:r>
              <a:rPr lang="en-CA" sz="2000" dirty="0" err="1" smtClean="0">
                <a:solidFill>
                  <a:srgbClr val="FF6600"/>
                </a:solidFill>
              </a:rPr>
              <a:t>de</a:t>
            </a:r>
            <a:r>
              <a:rPr lang="en-CA" sz="2000" i="1" dirty="0" err="1" smtClean="0">
                <a:solidFill>
                  <a:srgbClr val="FF6600"/>
                </a:solidFill>
              </a:rPr>
              <a:t>j</a:t>
            </a:r>
            <a:r>
              <a:rPr lang="en-CA" sz="2000" dirty="0" smtClean="0">
                <a:solidFill>
                  <a:srgbClr val="FF6600"/>
                </a:solidFill>
              </a:rPr>
              <a:t>, </a:t>
            </a:r>
            <a:r>
              <a:rPr lang="en-CA" sz="2000" dirty="0" err="1" smtClean="0">
                <a:solidFill>
                  <a:srgbClr val="FF6600"/>
                </a:solidFill>
              </a:rPr>
              <a:t>id</a:t>
            </a:r>
            <a:r>
              <a:rPr lang="en-CA" sz="2000" i="1" dirty="0" err="1" smtClean="0">
                <a:solidFill>
                  <a:srgbClr val="FF6600"/>
                </a:solidFill>
              </a:rPr>
              <a:t>j</a:t>
            </a:r>
            <a:r>
              <a:rPr lang="en-CA" sz="2000" dirty="0" smtClean="0">
                <a:solidFill>
                  <a:srgbClr val="FF6600"/>
                </a:solidFill>
              </a:rPr>
              <a:t> (</a:t>
            </a:r>
            <a:r>
              <a:rPr lang="en-CA" sz="2000" i="1" dirty="0" smtClean="0">
                <a:solidFill>
                  <a:srgbClr val="FF6600"/>
                </a:solidFill>
              </a:rPr>
              <a:t>j</a:t>
            </a:r>
            <a:r>
              <a:rPr lang="en-CA" sz="2000" dirty="0" smtClean="0">
                <a:solidFill>
                  <a:srgbClr val="FF6600"/>
                </a:solidFill>
              </a:rPr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Choosing </a:t>
            </a:r>
            <a:r>
              <a:rPr lang="en-CA" dirty="0"/>
              <a:t>one of the </a:t>
            </a:r>
            <a:r>
              <a:rPr lang="en-CA" dirty="0" smtClean="0"/>
              <a:t>reductions </a:t>
            </a:r>
            <a:r>
              <a:rPr lang="en-CA" dirty="0"/>
              <a:t>DVO, VDO, </a:t>
            </a:r>
            <a:r>
              <a:rPr lang="en-CA" dirty="0" smtClean="0"/>
              <a:t>or OVD (s. below), users can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</a:t>
            </a:r>
            <a:r>
              <a:rPr lang="en-CA" dirty="0" smtClean="0"/>
              <a:t> reduction,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</a:t>
            </a:r>
            <a:r>
              <a:rPr lang="en-CA" dirty="0"/>
              <a:t>units structured </a:t>
            </a:r>
            <a:r>
              <a:rPr lang="en-CA" dirty="0" smtClean="0"/>
              <a:t>by</a:t>
            </a:r>
            <a:br>
              <a:rPr lang="en-CA" dirty="0" smtClean="0"/>
            </a:b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</a:t>
            </a:r>
            <a:r>
              <a:rPr lang="en-CA" dirty="0"/>
              <a:t>(</a:t>
            </a:r>
            <a:r>
              <a:rPr lang="en-CA" dirty="0" err="1" smtClean="0"/>
              <a:t>tupled</a:t>
            </a:r>
            <a:r>
              <a:rPr lang="en-CA" dirty="0" smtClean="0"/>
              <a:t>/slotted/combined) </a:t>
            </a:r>
            <a:r>
              <a:rPr lang="en-CA" dirty="0"/>
              <a:t>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(</a:t>
            </a:r>
            <a:r>
              <a:rPr lang="en-CA" dirty="0" err="1"/>
              <a:t>oidless</a:t>
            </a:r>
            <a:r>
              <a:rPr lang="en-CA" dirty="0"/>
              <a:t>/</a:t>
            </a:r>
            <a:r>
              <a:rPr lang="en-CA" dirty="0" err="1"/>
              <a:t>oidful</a:t>
            </a:r>
            <a:r>
              <a:rPr lang="en-CA" dirty="0"/>
              <a:t>)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b="1" dirty="0" smtClean="0"/>
              <a:t>in</a:t>
            </a:r>
            <a:r>
              <a:rPr lang="en-CA" dirty="0" smtClean="0"/>
              <a:t>dependent units </a:t>
            </a:r>
            <a:r>
              <a:rPr lang="en-CA" b="1" dirty="0" err="1"/>
              <a:t>in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vs.  </a:t>
            </a:r>
            <a:r>
              <a:rPr lang="en-CA" dirty="0"/>
              <a:t>6 </a:t>
            </a:r>
            <a:r>
              <a:rPr lang="en-CA" b="1" dirty="0" smtClean="0"/>
              <a:t>de</a:t>
            </a:r>
            <a:r>
              <a:rPr lang="en-CA" dirty="0" smtClean="0"/>
              <a:t>pendent units </a:t>
            </a:r>
            <a:r>
              <a:rPr lang="en-CA" b="1" dirty="0" err="1"/>
              <a:t>de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6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units </a:t>
            </a:r>
            <a:r>
              <a:rPr lang="en-CA" b="1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/>
              <a:t>j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CA" sz="2000" b="1" dirty="0" smtClean="0">
                <a:solidFill>
                  <a:schemeClr val="accent6">
                    <a:lumMod val="75000"/>
                  </a:schemeClr>
                </a:solidFill>
              </a:rPr>
              <a:t>core </a:t>
            </a:r>
            <a:r>
              <a:rPr lang="en-CA" sz="2000" b="1" dirty="0" err="1" smtClean="0">
                <a:solidFill>
                  <a:schemeClr val="accent6">
                    <a:lumMod val="75000"/>
                  </a:schemeClr>
                </a:solidFill>
              </a:rPr>
              <a:t>metamodel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an 8-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unit </a:t>
            </a:r>
            <a:r>
              <a:rPr lang="en-CA" sz="2000" dirty="0" err="1" smtClean="0">
                <a:solidFill>
                  <a:schemeClr val="accent6">
                    <a:lumMod val="75000"/>
                  </a:schemeClr>
                </a:solidFill>
              </a:rPr>
              <a:t>subcube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full </a:t>
            </a:r>
            <a:r>
              <a:rPr lang="en-CA" sz="2000" dirty="0" err="1">
                <a:solidFill>
                  <a:schemeClr val="accent6">
                    <a:lumMod val="75000"/>
                  </a:schemeClr>
                </a:solidFill>
              </a:rPr>
              <a:t>metamodel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cube,</a:t>
            </a:r>
            <a:b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which can be reduced, DVO-style, to 2 Dependency slices: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in1-in4 and de1-de4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Each includes a ‘landmark’ unit: </a:t>
            </a:r>
            <a:r>
              <a:rPr lang="en-CA" sz="2000" b="1" i="1" dirty="0" err="1">
                <a:solidFill>
                  <a:schemeClr val="accent6">
                    <a:lumMod val="75000"/>
                  </a:schemeClr>
                </a:solidFill>
              </a:rPr>
              <a:t>framepoint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 (in4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000" b="1" i="1" dirty="0">
                <a:solidFill>
                  <a:schemeClr val="accent6">
                    <a:lumMod val="75000"/>
                  </a:schemeClr>
                </a:solidFill>
              </a:rPr>
              <a:t>relationship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 (de1)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atoms</a:t>
            </a:r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/>
              <a:t>tupled+slotted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=5,6)  vs.  6 slotted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3,4</a:t>
            </a:r>
            <a:r>
              <a:rPr lang="en-CA" dirty="0" smtClean="0"/>
              <a:t>) 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/>
              <a:t>tupled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1,2</a:t>
            </a:r>
            <a:r>
              <a:rPr lang="en-CA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OVD</a:t>
            </a:r>
            <a:r>
              <a:rPr lang="en-CA" dirty="0" smtClean="0"/>
              <a:t> </a:t>
            </a:r>
            <a:r>
              <a:rPr lang="en-CA" dirty="0"/>
              <a:t>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</a:t>
            </a:r>
            <a:r>
              <a:rPr lang="en-CA" dirty="0"/>
              <a:t>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ependency-column </a:t>
            </a:r>
            <a:r>
              <a:rPr lang="en-CA" dirty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9 </a:t>
            </a:r>
            <a:r>
              <a:rPr lang="en-CA" dirty="0" err="1"/>
              <a:t>oidful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2,4,6</a:t>
            </a:r>
            <a:r>
              <a:rPr lang="en-CA" dirty="0" smtClean="0"/>
              <a:t>)  vs</a:t>
            </a:r>
            <a:r>
              <a:rPr lang="en-CA" dirty="0"/>
              <a:t>. </a:t>
            </a:r>
            <a:r>
              <a:rPr lang="en-CA" dirty="0" smtClean="0"/>
              <a:t> 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1,3,5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0" y="260648"/>
            <a:ext cx="9144000" cy="14401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dirty="0"/>
              <a:t>The </a:t>
            </a:r>
            <a:r>
              <a:rPr lang="en-CA" sz="3400" dirty="0" err="1" smtClean="0"/>
              <a:t>PSOAMetaViz</a:t>
            </a:r>
            <a:r>
              <a:rPr lang="en-CA" sz="3400" dirty="0" smtClean="0"/>
              <a:t> Cube </a:t>
            </a:r>
            <a:r>
              <a:rPr lang="en-CA" sz="3400" dirty="0"/>
              <a:t>with </a:t>
            </a:r>
            <a:r>
              <a:rPr lang="en-CA" sz="3400" dirty="0" smtClean="0"/>
              <a:t>Current </a:t>
            </a:r>
            <a:r>
              <a:rPr lang="en-CA" altLang="en-US" sz="3400" dirty="0" smtClean="0"/>
              <a:t>Selection of</a:t>
            </a:r>
            <a:r>
              <a:rPr lang="en-CA" altLang="en-US" sz="4000" dirty="0" smtClean="0"/>
              <a:t/>
            </a:r>
            <a:br>
              <a:rPr lang="en-CA" altLang="en-US" sz="4000" dirty="0" smtClean="0"/>
            </a:br>
            <a:r>
              <a:rPr lang="en-CA" sz="4000" b="1" dirty="0" err="1" smtClean="0"/>
              <a:t>Framepoint</a:t>
            </a:r>
            <a:r>
              <a:rPr lang="en-CA" sz="4000" b="1" dirty="0" smtClean="0"/>
              <a:t> </a:t>
            </a:r>
            <a:r>
              <a:rPr lang="en-CA" sz="4000" b="1" dirty="0"/>
              <a:t>Atoms </a:t>
            </a:r>
            <a:r>
              <a:rPr lang="en-CA" sz="4000" b="1" dirty="0" smtClean="0"/>
              <a:t>fr</a:t>
            </a:r>
            <a:r>
              <a:rPr lang="en-CA" altLang="en-US" sz="4000" b="1" dirty="0" smtClean="0"/>
              <a:t>om Independent </a:t>
            </a:r>
            <a:r>
              <a:rPr lang="en-CA" altLang="en-US" sz="4000" b="1" dirty="0"/>
              <a:t>Slice</a:t>
            </a:r>
            <a:endParaRPr lang="en-CA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0" y="260648"/>
            <a:ext cx="9144000" cy="14401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dirty="0"/>
              <a:t>The </a:t>
            </a:r>
            <a:r>
              <a:rPr lang="en-CA" sz="3400" dirty="0" err="1" smtClean="0"/>
              <a:t>PSOAMetaViz</a:t>
            </a:r>
            <a:r>
              <a:rPr lang="en-CA" sz="3400" dirty="0" smtClean="0"/>
              <a:t> Cube </a:t>
            </a:r>
            <a:r>
              <a:rPr lang="en-CA" sz="3400" dirty="0"/>
              <a:t>with </a:t>
            </a:r>
            <a:r>
              <a:rPr lang="en-CA" sz="3400" dirty="0" smtClean="0"/>
              <a:t>Current </a:t>
            </a:r>
            <a:r>
              <a:rPr lang="en-CA" altLang="en-US" sz="3400" dirty="0" smtClean="0"/>
              <a:t>Selection of</a:t>
            </a:r>
            <a:r>
              <a:rPr lang="en-CA" altLang="en-US" sz="4000" dirty="0" smtClean="0"/>
              <a:t/>
            </a:r>
            <a:br>
              <a:rPr lang="en-CA" altLang="en-US" sz="4000" dirty="0" smtClean="0"/>
            </a:br>
            <a:r>
              <a:rPr lang="en-CA" sz="4000" b="1" dirty="0" smtClean="0"/>
              <a:t>Relationship </a:t>
            </a:r>
            <a:r>
              <a:rPr lang="en-CA" sz="4000" b="1" dirty="0"/>
              <a:t>Atoms fr</a:t>
            </a:r>
            <a:r>
              <a:rPr lang="en-CA" altLang="en-US" sz="4000" b="1" dirty="0"/>
              <a:t>om Dependent Slice</a:t>
            </a:r>
            <a:endParaRPr lang="en-CA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852"/>
            <a:ext cx="9144000" cy="44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632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800" dirty="0"/>
              <a:t>Running </a:t>
            </a:r>
            <a:r>
              <a:rPr lang="en-US" altLang="en-US" sz="4800" dirty="0"/>
              <a:t>Example</a:t>
            </a:r>
            <a:endParaRPr lang="en-CA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740" y="1124744"/>
            <a:ext cx="47383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Wedding</a:t>
            </a:r>
            <a:r>
              <a:rPr lang="en-CA" sz="3600" i="1" dirty="0" smtClean="0"/>
              <a:t> events with</a:t>
            </a:r>
          </a:p>
          <a:p>
            <a:r>
              <a:rPr lang="en-CA" sz="3600" i="1" dirty="0"/>
              <a:t> </a:t>
            </a:r>
            <a:r>
              <a:rPr lang="en-CA" sz="3600" i="1" dirty="0" smtClean="0"/>
              <a:t>   </a:t>
            </a:r>
            <a:r>
              <a:rPr lang="en-CA" sz="3600" dirty="0" smtClean="0"/>
              <a:t>bride</a:t>
            </a:r>
            <a:r>
              <a:rPr lang="en-CA" sz="3600" i="1" dirty="0" smtClean="0"/>
              <a:t> and </a:t>
            </a:r>
            <a:r>
              <a:rPr lang="en-CA" sz="3600" dirty="0" smtClean="0"/>
              <a:t>groom</a:t>
            </a:r>
            <a:r>
              <a:rPr lang="en-CA" sz="3600" i="1" dirty="0" smtClean="0"/>
              <a:t> roles</a:t>
            </a:r>
          </a:p>
          <a:p>
            <a:r>
              <a:rPr lang="en-CA" sz="3600" i="1" dirty="0"/>
              <a:t> </a:t>
            </a:r>
            <a:r>
              <a:rPr lang="en-CA" sz="3600" i="1" dirty="0" smtClean="0"/>
              <a:t>   etc.</a:t>
            </a:r>
            <a:endParaRPr lang="en-CA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212976"/>
            <a:ext cx="818031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Disambiguating “groom” </a:t>
            </a:r>
            <a:r>
              <a:rPr lang="en-CA" sz="3200" dirty="0" smtClean="0"/>
              <a:t>using </a:t>
            </a:r>
            <a:r>
              <a:rPr lang="en-CA" sz="3200" dirty="0"/>
              <a:t>a </a:t>
            </a:r>
            <a:r>
              <a:rPr lang="en-CA" sz="3200" b="1" dirty="0" smtClean="0"/>
              <a:t>de</a:t>
            </a:r>
            <a:r>
              <a:rPr lang="en-CA" sz="3200" dirty="0" smtClean="0"/>
              <a:t>pendent slot</a:t>
            </a:r>
            <a:br>
              <a:rPr lang="en-CA" sz="3200" dirty="0" smtClean="0"/>
            </a:br>
            <a:r>
              <a:rPr lang="en-CA" sz="3200" dirty="0" smtClean="0"/>
              <a:t>(e.g., within </a:t>
            </a:r>
            <a:r>
              <a:rPr lang="en-CA" sz="3200" b="1" i="1" dirty="0" err="1" smtClean="0"/>
              <a:t>pairpoints</a:t>
            </a:r>
            <a:r>
              <a:rPr lang="en-CA" sz="3200" dirty="0"/>
              <a:t>):</a:t>
            </a:r>
            <a:endParaRPr lang="en-CA" sz="3200" dirty="0" smtClean="0"/>
          </a:p>
          <a:p>
            <a:endParaRPr lang="en-CA" dirty="0"/>
          </a:p>
          <a:p>
            <a:r>
              <a:rPr lang="en-CA" sz="2400" dirty="0" smtClean="0"/>
              <a:t>noun</a:t>
            </a:r>
            <a:r>
              <a:rPr lang="en-CA" sz="2400" dirty="0"/>
              <a:t>: </a:t>
            </a:r>
            <a:r>
              <a:rPr lang="en-CA" sz="2400" b="1" dirty="0" smtClean="0"/>
              <a:t>groom</a:t>
            </a:r>
            <a:endParaRPr lang="en-CA" sz="2400" dirty="0" smtClean="0"/>
          </a:p>
          <a:p>
            <a:r>
              <a:rPr lang="en-CA" sz="2400" dirty="0" smtClean="0"/>
              <a:t>1</a:t>
            </a:r>
            <a:r>
              <a:rPr lang="en-CA" sz="2400" dirty="0"/>
              <a:t>. </a:t>
            </a:r>
            <a:r>
              <a:rPr lang="en-CA" sz="2400" dirty="0" smtClean="0"/>
              <a:t>  a </a:t>
            </a:r>
            <a:r>
              <a:rPr lang="en-CA" sz="2400" dirty="0"/>
              <a:t>person employed to take care of horses</a:t>
            </a:r>
            <a:r>
              <a:rPr lang="en-CA" sz="2400" dirty="0" smtClean="0"/>
              <a:t>.</a:t>
            </a:r>
          </a:p>
          <a:p>
            <a:r>
              <a:rPr lang="en-CA" sz="2400" b="1" dirty="0" smtClean="0"/>
              <a:t>2</a:t>
            </a:r>
            <a:r>
              <a:rPr lang="en-CA" sz="2400" b="1" dirty="0"/>
              <a:t>. </a:t>
            </a:r>
            <a:r>
              <a:rPr lang="en-CA" sz="2400" b="1" dirty="0" smtClean="0"/>
              <a:t>  a </a:t>
            </a:r>
            <a:r>
              <a:rPr lang="en-CA" sz="2400" b="1" dirty="0" smtClean="0"/>
              <a:t>bridegroom</a:t>
            </a:r>
            <a:endParaRPr lang="en-CA" dirty="0" smtClean="0"/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www.google.com/search?q=groom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291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265"/>
          <p:cNvSpPr txBox="1"/>
          <p:nvPr/>
        </p:nvSpPr>
        <p:spPr>
          <a:xfrm>
            <a:off x="5790184" y="2852936"/>
            <a:ext cx="942056" cy="138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481007" y="1844824"/>
            <a:ext cx="1051433" cy="2016224"/>
            <a:chOff x="3299721" y="1057776"/>
            <a:chExt cx="755366" cy="539112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61148" y="1245235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491338" y="4244350"/>
            <a:ext cx="1042964" cy="2064970"/>
            <a:chOff x="3299721" y="1057776"/>
            <a:chExt cx="749281" cy="552146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55063" y="1240590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971598" y="3083163"/>
            <a:ext cx="1584177" cy="1972041"/>
            <a:chOff x="1979712" y="4972959"/>
            <a:chExt cx="1138098" cy="527298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2128950" y="5161703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2363726" y="3909483"/>
            <a:ext cx="2087440" cy="2861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4178217" y="3729946"/>
            <a:ext cx="272949" cy="359083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180603" y="3262705"/>
            <a:ext cx="230605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180603" y="4622805"/>
            <a:ext cx="2310730" cy="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5837342" y="4640024"/>
            <a:ext cx="1110922" cy="138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4458064" y="3050972"/>
            <a:ext cx="834017" cy="1962201"/>
            <a:chOff x="4628980" y="4365104"/>
            <a:chExt cx="599171" cy="524667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66405" y="4551217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dirty="0" smtClean="0"/>
              <a:t>Move between </a:t>
            </a:r>
            <a:r>
              <a:rPr lang="en-US" altLang="en-US" i="1" dirty="0">
                <a:solidFill>
                  <a:schemeClr val="accent3">
                    <a:lumMod val="75000"/>
                  </a:schemeClr>
                </a:solidFill>
              </a:rPr>
              <a:t>visualization syntax </a:t>
            </a:r>
            <a:r>
              <a:rPr lang="en-CA" altLang="en-US" dirty="0"/>
              <a:t>…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556792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en-US" sz="3600" b="1" dirty="0" err="1" smtClean="0"/>
              <a:t>framepoints</a:t>
            </a:r>
            <a:r>
              <a:rPr lang="en-CA" altLang="en-US" sz="3600" dirty="0" smtClean="0"/>
              <a:t>: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61" name="TextBox 160"/>
          <p:cNvSpPr txBox="1"/>
          <p:nvPr/>
        </p:nvSpPr>
        <p:spPr>
          <a:xfrm>
            <a:off x="814182" y="2604968"/>
            <a:ext cx="82943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>
                <a:solidFill>
                  <a:schemeClr val="accent3">
                    <a:lumMod val="50000"/>
                  </a:schemeClr>
                </a:solidFill>
              </a:rPr>
              <a:t>w41#Wedding(</a:t>
            </a:r>
          </a:p>
          <a:p>
            <a:r>
              <a:rPr lang="en-CA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54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bride-</a:t>
            </a:r>
            <a:r>
              <a:rPr lang="en-CA" sz="5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54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</a:p>
          <a:p>
            <a:r>
              <a:rPr lang="en-CA" sz="54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groom-</a:t>
            </a:r>
            <a:r>
              <a:rPr lang="en-CA" sz="5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5400" dirty="0" smtClean="0">
                <a:solidFill>
                  <a:schemeClr val="accent3">
                    <a:lumMod val="50000"/>
                  </a:schemeClr>
                </a:solidFill>
              </a:rPr>
              <a:t>John</a:t>
            </a:r>
          </a:p>
          <a:p>
            <a:r>
              <a:rPr lang="en-CA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54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)</a:t>
            </a:r>
            <a:endParaRPr lang="en-CA" sz="5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dirty="0" smtClean="0"/>
              <a:t>… and</a:t>
            </a:r>
            <a:r>
              <a:rPr lang="en-US" altLang="en-US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i="1" dirty="0">
                <a:solidFill>
                  <a:schemeClr val="accent3">
                    <a:lumMod val="75000"/>
                  </a:schemeClr>
                </a:solidFill>
              </a:rPr>
              <a:t>(symbolic) 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presentation </a:t>
            </a:r>
            <a:r>
              <a:rPr lang="en-CA" i="1" dirty="0" smtClean="0">
                <a:solidFill>
                  <a:schemeClr val="accent3">
                    <a:lumMod val="75000"/>
                  </a:schemeClr>
                </a:solidFill>
              </a:rPr>
              <a:t>syntax</a:t>
            </a:r>
            <a:endParaRPr lang="en-CA" dirty="0"/>
          </a:p>
        </p:txBody>
      </p:sp>
      <p:sp>
        <p:nvSpPr>
          <p:cNvPr id="151" name="TextBox 150"/>
          <p:cNvSpPr txBox="1"/>
          <p:nvPr/>
        </p:nvSpPr>
        <p:spPr>
          <a:xfrm>
            <a:off x="755576" y="1556792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en-US" sz="3600" b="1" dirty="0" err="1" smtClean="0"/>
              <a:t>framepoints</a:t>
            </a:r>
            <a:r>
              <a:rPr lang="en-CA" altLang="en-US" sz="3600" dirty="0" smtClean="0"/>
              <a:t>: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2315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700808"/>
            <a:ext cx="19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  <a:endParaRPr lang="en-CA" sz="1600" dirty="0"/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 smtClean="0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</a:t>
            </a:r>
            <a:r>
              <a:rPr lang="en-CA" dirty="0"/>
              <a:t>. </a:t>
            </a:r>
            <a:r>
              <a:rPr lang="en-CA" dirty="0" err="1"/>
              <a:t>frameships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9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sz="1600" dirty="0" smtClean="0"/>
              <a:t>for 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smtClean="0"/>
              <a:t>Dependency Slices</a:t>
            </a:r>
            <a:endParaRPr lang="en-CA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8028384" y="13314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err="1" smtClean="0"/>
              <a:t>Grailog</a:t>
            </a:r>
            <a:r>
              <a:rPr lang="en-CA" i="1" dirty="0" smtClean="0"/>
              <a:t>: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2315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1396</Words>
  <Application>Microsoft Office PowerPoint</Application>
  <PresentationFormat>On-screen Show (4:3)</PresentationFormat>
  <Paragraphs>317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Systematics: The PSOA RuleML Metamodel Illustrated by Grailog Visualization of Wedding Atoms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Running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276</cp:revision>
  <dcterms:created xsi:type="dcterms:W3CDTF">2017-04-24T00:13:32Z</dcterms:created>
  <dcterms:modified xsi:type="dcterms:W3CDTF">2019-12-16T18:45:19Z</dcterms:modified>
</cp:coreProperties>
</file>