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65" r:id="rId2"/>
    <p:sldId id="266" r:id="rId3"/>
    <p:sldId id="264" r:id="rId4"/>
    <p:sldId id="257" r:id="rId5"/>
    <p:sldId id="260" r:id="rId6"/>
    <p:sldId id="258" r:id="rId7"/>
    <p:sldId id="259" r:id="rId8"/>
    <p:sldId id="261" r:id="rId9"/>
    <p:sldId id="262" r:id="rId10"/>
    <p:sldId id="267" r:id="rId11"/>
    <p:sldId id="268" r:id="rId12"/>
    <p:sldId id="269" r:id="rId13"/>
    <p:sldId id="270" r:id="rId14"/>
    <p:sldId id="271" r:id="rId15"/>
    <p:sldId id="272" r:id="rId16"/>
    <p:sldId id="273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11" autoAdjust="0"/>
    <p:restoredTop sz="99778" autoAdjust="0"/>
  </p:normalViewPr>
  <p:slideViewPr>
    <p:cSldViewPr>
      <p:cViewPr>
        <p:scale>
          <a:sx n="140" d="100"/>
          <a:sy n="140" d="100"/>
        </p:scale>
        <p:origin x="-2050" y="-2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361764-17DB-4EFB-8397-31D7F8C11F64}" type="datetimeFigureOut">
              <a:rPr lang="en-CA" smtClean="0"/>
              <a:t>2018-06-10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CFB97E-848B-475B-8622-F083A258B4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4543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EC68B-E961-416A-B655-846E5AC17167}" type="datetime1">
              <a:rPr lang="en-CA" smtClean="0"/>
              <a:t>2018-06-10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CB01-9E1A-4A3C-8DCA-3238C65515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6532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626B9-A935-446E-9129-38D11AE25D60}" type="datetime1">
              <a:rPr lang="en-CA" smtClean="0"/>
              <a:t>2018-06-10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CB01-9E1A-4A3C-8DCA-3238C65515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7759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703F1-3B6D-46EB-A76E-6949744F47DE}" type="datetime1">
              <a:rPr lang="en-CA" smtClean="0"/>
              <a:t>2018-06-10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CB01-9E1A-4A3C-8DCA-3238C65515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3462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B09E8-757E-43EB-812C-57B263F18654}" type="datetime1">
              <a:rPr lang="en-CA" smtClean="0"/>
              <a:t>2018-06-10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CB01-9E1A-4A3C-8DCA-3238C65515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70370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95CC2-566E-4FAB-B06E-7F3B62A5E53C}" type="datetime1">
              <a:rPr lang="en-CA" smtClean="0"/>
              <a:t>2018-06-10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CB01-9E1A-4A3C-8DCA-3238C65515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6025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43E41-714C-4DD9-B56F-86957FFB7A45}" type="datetime1">
              <a:rPr lang="en-CA" smtClean="0"/>
              <a:t>2018-06-10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CB01-9E1A-4A3C-8DCA-3238C65515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250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5E3A5-2D59-44BA-AF6A-9E991D55C46C}" type="datetime1">
              <a:rPr lang="en-CA" smtClean="0"/>
              <a:t>2018-06-10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CB01-9E1A-4A3C-8DCA-3238C65515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4655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2D63C-9D26-48F9-B4BD-FA63389DE780}" type="datetime1">
              <a:rPr lang="en-CA" smtClean="0"/>
              <a:t>2018-06-10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CB01-9E1A-4A3C-8DCA-3238C65515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47590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60FF7-0F9A-4441-BC4E-F8AA61FD7668}" type="datetime1">
              <a:rPr lang="en-CA" smtClean="0"/>
              <a:t>2018-06-10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CB01-9E1A-4A3C-8DCA-3238C65515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2781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FDE74-6DB8-45D8-A7CA-E1F60E0D837E}" type="datetime1">
              <a:rPr lang="en-CA" smtClean="0"/>
              <a:t>2018-06-10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CB01-9E1A-4A3C-8DCA-3238C65515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3196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21605-BC5B-4039-9D4B-D94AAA01DF2D}" type="datetime1">
              <a:rPr lang="en-CA" smtClean="0"/>
              <a:t>2018-06-10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CB01-9E1A-4A3C-8DCA-3238C65515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74124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39659D-CCE5-4A05-8094-1E79A9359DD5}" type="datetime1">
              <a:rPr lang="en-CA" smtClean="0"/>
              <a:t>2018-06-10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3CB01-9E1A-4A3C-8DCA-3238C65515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82352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ruleml.org/talks/PSOAMetamodelGrailogWedding.pdf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ruleml.org/index.php/PSOA_RuleML_Bridges_Graph_and_Relational_Databases#Conclusions" TargetMode="External"/><Relationship Id="rId2" Type="http://schemas.openxmlformats.org/officeDocument/2006/relationships/hyperlink" Target="http://wiki.ruleml.org/index.php/PSOA_RuleML#Syntax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iki.ruleml.org/index.php/PSOA_RuleML_Bridges_Graph_and_Relational_Database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arxiv.org/abs/1712.02869" TargetMode="External"/><Relationship Id="rId2" Type="http://schemas.openxmlformats.org/officeDocument/2006/relationships/hyperlink" Target="http://wiki.ruleml.org/index.php/PSOA_Rule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iki.ruleml.org/index.php/Grailog" TargetMode="External"/><Relationship Id="rId4" Type="http://schemas.openxmlformats.org/officeDocument/2006/relationships/hyperlink" Target="http://wiki.ruleml.org/index.php/PSOA_RuleML#PSOATransRun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OLAP_cube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048" y="836712"/>
            <a:ext cx="8610600" cy="5112568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CA" sz="4800" dirty="0"/>
              <a:t>Data </a:t>
            </a:r>
            <a:r>
              <a:rPr lang="en-CA" sz="4800" dirty="0" smtClean="0"/>
              <a:t>Systematics:</a:t>
            </a:r>
            <a:br>
              <a:rPr lang="en-CA" sz="4800" dirty="0" smtClean="0"/>
            </a:br>
            <a:r>
              <a:rPr lang="en-CA" sz="4800" dirty="0" smtClean="0"/>
              <a:t>The </a:t>
            </a:r>
            <a:r>
              <a:rPr lang="en-CA" sz="4800" dirty="0" err="1"/>
              <a:t>Metamodel</a:t>
            </a:r>
            <a:r>
              <a:rPr lang="en-CA" sz="4800" dirty="0"/>
              <a:t> of PSOA </a:t>
            </a:r>
            <a:r>
              <a:rPr lang="en-CA" sz="4800" dirty="0" err="1"/>
              <a:t>RuleML</a:t>
            </a:r>
            <a:r>
              <a:rPr lang="en-CA" sz="4800" dirty="0"/>
              <a:t> Illustrated by </a:t>
            </a:r>
            <a:r>
              <a:rPr lang="en-CA" sz="4800" dirty="0" err="1"/>
              <a:t>Grailog</a:t>
            </a:r>
            <a:r>
              <a:rPr lang="en-CA" sz="4800" dirty="0"/>
              <a:t> Visualization</a:t>
            </a:r>
            <a:r>
              <a:rPr lang="en-US" sz="100" dirty="0" smtClean="0"/>
              <a:t/>
            </a:r>
            <a:br>
              <a:rPr lang="en-US" sz="100" dirty="0" smtClean="0"/>
            </a:br>
            <a:r>
              <a:rPr lang="en-US" sz="100" dirty="0" smtClean="0"/>
              <a:t/>
            </a:r>
            <a:br>
              <a:rPr lang="en-US" sz="100" dirty="0" smtClean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1000" dirty="0" smtClean="0"/>
              <a:t/>
            </a:r>
            <a:br>
              <a:rPr lang="en-US" sz="1000" dirty="0" smtClean="0"/>
            </a:br>
            <a:r>
              <a:rPr lang="en-US" sz="3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Harold Boley</a:t>
            </a:r>
            <a:br>
              <a:rPr lang="en-US" sz="3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CA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University of New </a:t>
            </a:r>
            <a:r>
              <a:rPr lang="en-CA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Brunswick</a:t>
            </a:r>
            <a:br>
              <a:rPr lang="en-CA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CA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Faculty </a:t>
            </a:r>
            <a:r>
              <a:rPr lang="en-CA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Computer Science</a:t>
            </a:r>
            <a:br>
              <a:rPr lang="en-CA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CA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Fredericton, NB, Canada</a:t>
            </a:r>
            <a:endParaRPr lang="en-US" sz="2400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9148" y="6237312"/>
            <a:ext cx="8534400" cy="29716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1800" dirty="0" smtClean="0"/>
              <a:t>June </a:t>
            </a:r>
            <a:r>
              <a:rPr lang="en-US" sz="1800" dirty="0" smtClean="0"/>
              <a:t>10, </a:t>
            </a:r>
            <a:r>
              <a:rPr lang="en-US" sz="1800" dirty="0" smtClean="0"/>
              <a:t>2018</a:t>
            </a:r>
          </a:p>
          <a:p>
            <a:pPr>
              <a:lnSpc>
                <a:spcPct val="90000"/>
              </a:lnSpc>
            </a:pPr>
            <a:endParaRPr lang="en-US" sz="1800" b="1" dirty="0" smtClean="0"/>
          </a:p>
          <a:p>
            <a:pPr>
              <a:lnSpc>
                <a:spcPct val="90000"/>
              </a:lnSpc>
            </a:pP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127856" y="3284984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 smtClean="0"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</a:rPr>
              <a:t> </a:t>
            </a:r>
            <a:r>
              <a:rPr lang="en-CA" sz="2400" b="1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</a:rPr>
              <a:t>(PDF </a:t>
            </a:r>
            <a:r>
              <a:rPr lang="en-CA" sz="24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</a:rPr>
              <a:t>version</a:t>
            </a:r>
            <a:r>
              <a:rPr lang="en-CA" sz="2400" b="1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</a:rPr>
              <a:t>: </a:t>
            </a:r>
            <a:r>
              <a:rPr lang="en-CA" sz="2400" dirty="0">
                <a:hlinkClick r:id="rId2"/>
              </a:rPr>
              <a:t>ruleml.org/talks/PSOAMetamodelGrailogWedding.pdf</a:t>
            </a:r>
            <a:r>
              <a:rPr lang="en-CA" sz="2400" b="1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</a:rPr>
              <a:t>)</a:t>
            </a:r>
            <a:endParaRPr lang="en-CA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6448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TextBox 392"/>
          <p:cNvSpPr txBox="1"/>
          <p:nvPr/>
        </p:nvSpPr>
        <p:spPr>
          <a:xfrm>
            <a:off x="971600" y="1835532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pn1</a:t>
            </a:r>
            <a:endParaRPr lang="en-CA" dirty="0"/>
          </a:p>
        </p:txBody>
      </p:sp>
      <p:sp>
        <p:nvSpPr>
          <p:cNvPr id="396" name="TextBox 395"/>
          <p:cNvSpPr txBox="1"/>
          <p:nvPr/>
        </p:nvSpPr>
        <p:spPr>
          <a:xfrm>
            <a:off x="971600" y="5805264"/>
            <a:ext cx="1319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pn4: </a:t>
            </a:r>
            <a:r>
              <a:rPr lang="en-CA" b="1" dirty="0"/>
              <a:t>frames</a:t>
            </a:r>
            <a:endParaRPr lang="en-CA" dirty="0"/>
          </a:p>
        </p:txBody>
      </p:sp>
      <p:sp>
        <p:nvSpPr>
          <p:cNvPr id="397" name="TextBox 396"/>
          <p:cNvSpPr txBox="1"/>
          <p:nvPr/>
        </p:nvSpPr>
        <p:spPr>
          <a:xfrm>
            <a:off x="971600" y="4355812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pn3</a:t>
            </a:r>
            <a:endParaRPr lang="en-CA" dirty="0"/>
          </a:p>
        </p:txBody>
      </p:sp>
      <p:sp>
        <p:nvSpPr>
          <p:cNvPr id="430" name="TextBox 429"/>
          <p:cNvSpPr txBox="1"/>
          <p:nvPr/>
        </p:nvSpPr>
        <p:spPr>
          <a:xfrm>
            <a:off x="971600" y="2854677"/>
            <a:ext cx="18197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pn2. </a:t>
            </a:r>
            <a:r>
              <a:rPr lang="en-CA" dirty="0" smtClean="0"/>
              <a:t>single-tuple:</a:t>
            </a:r>
          </a:p>
          <a:p>
            <a:r>
              <a:rPr lang="en-CA" dirty="0" smtClean="0"/>
              <a:t>shelves</a:t>
            </a:r>
            <a:endParaRPr lang="en-CA" dirty="0"/>
          </a:p>
        </p:txBody>
      </p:sp>
      <p:sp>
        <p:nvSpPr>
          <p:cNvPr id="2" name="TextBox 1"/>
          <p:cNvSpPr txBox="1"/>
          <p:nvPr/>
        </p:nvSpPr>
        <p:spPr>
          <a:xfrm>
            <a:off x="971600" y="1156682"/>
            <a:ext cx="69436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 smtClean="0"/>
              <a:t>Core </a:t>
            </a:r>
            <a:r>
              <a:rPr lang="en-CA" sz="2000" dirty="0" err="1" smtClean="0"/>
              <a:t>oidless</a:t>
            </a:r>
            <a:r>
              <a:rPr lang="en-CA" sz="2000" dirty="0" smtClean="0"/>
              <a:t>/</a:t>
            </a:r>
            <a:r>
              <a:rPr lang="en-CA" sz="2000" dirty="0" err="1" smtClean="0"/>
              <a:t>oidful</a:t>
            </a:r>
            <a:r>
              <a:rPr lang="en-CA" sz="2000" dirty="0"/>
              <a:t>, </a:t>
            </a:r>
            <a:r>
              <a:rPr lang="en-CA" sz="2000" dirty="0" err="1" smtClean="0"/>
              <a:t>tupled</a:t>
            </a:r>
            <a:r>
              <a:rPr lang="en-CA" sz="2000" dirty="0" smtClean="0"/>
              <a:t>/slotted atoms that are </a:t>
            </a:r>
            <a:r>
              <a:rPr lang="en-CA" sz="2000" b="1" dirty="0" err="1"/>
              <a:t>p</a:t>
            </a:r>
            <a:r>
              <a:rPr lang="en-CA" sz="2000" dirty="0" err="1" smtClean="0"/>
              <a:t>erspe</a:t>
            </a:r>
            <a:r>
              <a:rPr lang="en-CA" sz="2000" b="1" dirty="0" err="1" smtClean="0"/>
              <a:t>n</a:t>
            </a:r>
            <a:r>
              <a:rPr lang="en-CA" sz="2000" dirty="0" err="1" smtClean="0"/>
              <a:t>eutral</a:t>
            </a:r>
            <a:r>
              <a:rPr lang="en-CA" sz="2000" dirty="0" smtClean="0"/>
              <a:t>:</a:t>
            </a:r>
            <a:endParaRPr lang="en-CA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CB01-9E1A-4A3C-8DCA-3238C6551500}" type="slidenum">
              <a:rPr lang="en-CA" smtClean="0"/>
              <a:t>10</a:t>
            </a:fld>
            <a:endParaRPr lang="en-CA"/>
          </a:p>
        </p:txBody>
      </p:sp>
      <p:sp>
        <p:nvSpPr>
          <p:cNvPr id="5" name="TextBox 4"/>
          <p:cNvSpPr txBox="1"/>
          <p:nvPr/>
        </p:nvSpPr>
        <p:spPr>
          <a:xfrm>
            <a:off x="971600" y="2306753"/>
            <a:ext cx="16433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>
                <a:solidFill>
                  <a:schemeClr val="accent3">
                    <a:lumMod val="50000"/>
                  </a:schemeClr>
                </a:solidFill>
              </a:rPr>
              <a:t>f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(-[t ... t] . . . -[t ... t])</a:t>
            </a:r>
          </a:p>
        </p:txBody>
      </p:sp>
      <p:sp>
        <p:nvSpPr>
          <p:cNvPr id="160" name="TextBox 159"/>
          <p:cNvSpPr txBox="1"/>
          <p:nvPr/>
        </p:nvSpPr>
        <p:spPr>
          <a:xfrm>
            <a:off x="971600" y="5024209"/>
            <a:ext cx="1324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>
                <a:solidFill>
                  <a:schemeClr val="accent3">
                    <a:lumMod val="50000"/>
                  </a:schemeClr>
                </a:solidFill>
              </a:rPr>
              <a:t>f(p-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&gt;</a:t>
            </a:r>
            <a:r>
              <a:rPr lang="en-CA" sz="1400" dirty="0" smtClean="0">
                <a:solidFill>
                  <a:schemeClr val="accent3">
                    <a:lumMod val="50000"/>
                  </a:schemeClr>
                </a:solidFill>
              </a:rPr>
              <a:t>v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 . . </a:t>
            </a:r>
            <a:r>
              <a:rPr lang="en-CA" sz="1400" dirty="0" smtClean="0">
                <a:solidFill>
                  <a:schemeClr val="accent3">
                    <a:lumMod val="50000"/>
                  </a:schemeClr>
                </a:solidFill>
              </a:rPr>
              <a:t>. 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p-&gt;</a:t>
            </a:r>
            <a:r>
              <a:rPr lang="en-CA" sz="1400" dirty="0" smtClean="0">
                <a:solidFill>
                  <a:schemeClr val="accent3">
                    <a:lumMod val="50000"/>
                  </a:schemeClr>
                </a:solidFill>
              </a:rPr>
              <a:t>v)</a:t>
            </a:r>
            <a:endParaRPr lang="en-CA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971600" y="6329645"/>
            <a:ext cx="1468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err="1">
                <a:solidFill>
                  <a:schemeClr val="accent3">
                    <a:lumMod val="50000"/>
                  </a:schemeClr>
                </a:solidFill>
              </a:rPr>
              <a:t>o</a:t>
            </a:r>
            <a:r>
              <a:rPr lang="en-CA" sz="1400" dirty="0" err="1" smtClean="0">
                <a:solidFill>
                  <a:schemeClr val="accent3">
                    <a:lumMod val="50000"/>
                  </a:schemeClr>
                </a:solidFill>
              </a:rPr>
              <a:t>#f</a:t>
            </a:r>
            <a:r>
              <a:rPr lang="en-CA" sz="1400" dirty="0" smtClean="0">
                <a:solidFill>
                  <a:schemeClr val="accent3">
                    <a:lumMod val="50000"/>
                  </a:schemeClr>
                </a:solidFill>
              </a:rPr>
              <a:t>(p-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&gt;v . . . p-&gt;v)</a:t>
            </a:r>
          </a:p>
        </p:txBody>
      </p:sp>
      <p:sp>
        <p:nvSpPr>
          <p:cNvPr id="162" name="Title 1"/>
          <p:cNvSpPr txBox="1">
            <a:spLocks/>
          </p:cNvSpPr>
          <p:nvPr/>
        </p:nvSpPr>
        <p:spPr>
          <a:xfrm>
            <a:off x="35496" y="260648"/>
            <a:ext cx="9108504" cy="7620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altLang="en-US" sz="4800" dirty="0"/>
              <a:t>Syntax </a:t>
            </a:r>
            <a:r>
              <a:rPr lang="en-CA" altLang="en-US" sz="4800" dirty="0" smtClean="0"/>
              <a:t>and </a:t>
            </a:r>
            <a:r>
              <a:rPr lang="en-CA" sz="4800" dirty="0" smtClean="0"/>
              <a:t>Semantics </a:t>
            </a:r>
            <a:r>
              <a:rPr lang="en-CA" altLang="en-US" sz="4800" dirty="0" smtClean="0"/>
              <a:t>of Atoms</a:t>
            </a:r>
            <a:endParaRPr lang="en-CA" sz="4500" dirty="0"/>
          </a:p>
        </p:txBody>
      </p:sp>
      <p:sp>
        <p:nvSpPr>
          <p:cNvPr id="151" name="TextBox 150"/>
          <p:cNvSpPr txBox="1"/>
          <p:nvPr/>
        </p:nvSpPr>
        <p:spPr>
          <a:xfrm>
            <a:off x="3851920" y="2306753"/>
            <a:ext cx="5103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/>
              <a:t>Implicit existential OID; tuples </a:t>
            </a:r>
            <a:r>
              <a:rPr lang="en-CA" sz="1400" dirty="0" smtClean="0">
                <a:solidFill>
                  <a:schemeClr val="accent3">
                    <a:lumMod val="50000"/>
                  </a:schemeClr>
                </a:solidFill>
              </a:rPr>
              <a:t>-[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t ... t</a:t>
            </a:r>
            <a:r>
              <a:rPr lang="en-CA" sz="1400" dirty="0" smtClean="0">
                <a:solidFill>
                  <a:schemeClr val="accent3">
                    <a:lumMod val="50000"/>
                  </a:schemeClr>
                </a:solidFill>
              </a:rPr>
              <a:t>]</a:t>
            </a:r>
            <a:r>
              <a:rPr lang="en-CA" sz="1400" dirty="0" smtClean="0"/>
              <a:t> independent from predicate 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f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971600" y="3573016"/>
            <a:ext cx="18277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err="1" smtClean="0">
                <a:solidFill>
                  <a:schemeClr val="accent3">
                    <a:lumMod val="50000"/>
                  </a:schemeClr>
                </a:solidFill>
              </a:rPr>
              <a:t>o#f</a:t>
            </a:r>
            <a:r>
              <a:rPr lang="en-CA" sz="1400" dirty="0" smtClean="0">
                <a:solidFill>
                  <a:schemeClr val="accent3">
                    <a:lumMod val="50000"/>
                  </a:schemeClr>
                </a:solidFill>
              </a:rPr>
              <a:t>(-[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t ... t</a:t>
            </a:r>
            <a:r>
              <a:rPr lang="en-CA" sz="1400" dirty="0" smtClean="0">
                <a:solidFill>
                  <a:schemeClr val="accent3">
                    <a:lumMod val="50000"/>
                  </a:schemeClr>
                </a:solidFill>
              </a:rPr>
              <a:t>] 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. . . </a:t>
            </a:r>
            <a:r>
              <a:rPr lang="en-CA" sz="1400" dirty="0" smtClean="0">
                <a:solidFill>
                  <a:schemeClr val="accent3">
                    <a:lumMod val="50000"/>
                  </a:schemeClr>
                </a:solidFill>
              </a:rPr>
              <a:t>-[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t ... t</a:t>
            </a:r>
            <a:r>
              <a:rPr lang="en-CA" sz="1400" dirty="0" smtClean="0">
                <a:solidFill>
                  <a:schemeClr val="accent3">
                    <a:lumMod val="50000"/>
                  </a:schemeClr>
                </a:solidFill>
              </a:rPr>
              <a:t>])</a:t>
            </a:r>
            <a:endParaRPr lang="en-CA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63" name="TextBox 162"/>
          <p:cNvSpPr txBox="1"/>
          <p:nvPr/>
        </p:nvSpPr>
        <p:spPr>
          <a:xfrm>
            <a:off x="3851920" y="3697287"/>
            <a:ext cx="44286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/>
              <a:t>Explicit OID 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o</a:t>
            </a:r>
            <a:r>
              <a:rPr lang="en-CA" sz="1400" dirty="0" smtClean="0"/>
              <a:t>; tuples </a:t>
            </a:r>
            <a:r>
              <a:rPr lang="en-CA" sz="1400" dirty="0" smtClean="0">
                <a:solidFill>
                  <a:schemeClr val="accent3">
                    <a:lumMod val="50000"/>
                  </a:schemeClr>
                </a:solidFill>
              </a:rPr>
              <a:t>-[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t ... t</a:t>
            </a:r>
            <a:r>
              <a:rPr lang="en-CA" sz="1400" dirty="0" smtClean="0">
                <a:solidFill>
                  <a:schemeClr val="accent3">
                    <a:lumMod val="50000"/>
                  </a:schemeClr>
                </a:solidFill>
              </a:rPr>
              <a:t>]</a:t>
            </a:r>
            <a:r>
              <a:rPr lang="en-CA" sz="1400" dirty="0" smtClean="0"/>
              <a:t> independent from predicate 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f</a:t>
            </a:r>
          </a:p>
        </p:txBody>
      </p:sp>
      <p:sp>
        <p:nvSpPr>
          <p:cNvPr id="164" name="TextBox 163"/>
          <p:cNvSpPr txBox="1"/>
          <p:nvPr/>
        </p:nvSpPr>
        <p:spPr>
          <a:xfrm>
            <a:off x="3851920" y="4993431"/>
            <a:ext cx="48836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/>
              <a:t>Implicit existential OID</a:t>
            </a:r>
            <a:r>
              <a:rPr lang="en-CA" sz="1400" dirty="0"/>
              <a:t>; slots 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p-&gt;v </a:t>
            </a:r>
            <a:r>
              <a:rPr lang="en-CA" sz="1400" dirty="0" smtClean="0"/>
              <a:t>independent from predicate 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f</a:t>
            </a:r>
          </a:p>
        </p:txBody>
      </p:sp>
      <p:sp>
        <p:nvSpPr>
          <p:cNvPr id="165" name="TextBox 164"/>
          <p:cNvSpPr txBox="1"/>
          <p:nvPr/>
        </p:nvSpPr>
        <p:spPr>
          <a:xfrm>
            <a:off x="3851920" y="6329645"/>
            <a:ext cx="42154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/>
              <a:t>Explicit OID 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o</a:t>
            </a:r>
            <a:r>
              <a:rPr lang="en-CA" sz="1400" dirty="0" smtClean="0"/>
              <a:t>; </a:t>
            </a:r>
            <a:r>
              <a:rPr lang="en-CA" sz="1400" dirty="0"/>
              <a:t>slots 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p-&gt;v </a:t>
            </a:r>
            <a:r>
              <a:rPr lang="en-CA" sz="1400" dirty="0" smtClean="0"/>
              <a:t>independent from predicate 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f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71600" y="3880793"/>
            <a:ext cx="10326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err="1" smtClean="0">
                <a:solidFill>
                  <a:schemeClr val="accent3">
                    <a:lumMod val="50000"/>
                  </a:schemeClr>
                </a:solidFill>
              </a:rPr>
              <a:t>o#f</a:t>
            </a:r>
            <a:r>
              <a:rPr lang="en-CA" sz="1400" dirty="0" smtClean="0">
                <a:solidFill>
                  <a:schemeClr val="accent3">
                    <a:lumMod val="50000"/>
                  </a:schemeClr>
                </a:solidFill>
              </a:rPr>
              <a:t>(-[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t ... t</a:t>
            </a:r>
            <a:r>
              <a:rPr lang="en-CA" sz="1400" dirty="0" smtClean="0">
                <a:solidFill>
                  <a:schemeClr val="accent3">
                    <a:lumMod val="50000"/>
                  </a:schemeClr>
                </a:solidFill>
              </a:rPr>
              <a:t>])</a:t>
            </a:r>
            <a:endParaRPr lang="en-CA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5104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71600" y="1837273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pn5</a:t>
            </a:r>
            <a:endParaRPr lang="en-CA" dirty="0"/>
          </a:p>
        </p:txBody>
      </p:sp>
      <p:sp>
        <p:nvSpPr>
          <p:cNvPr id="75" name="TextBox 74"/>
          <p:cNvSpPr txBox="1"/>
          <p:nvPr/>
        </p:nvSpPr>
        <p:spPr>
          <a:xfrm>
            <a:off x="971600" y="3265239"/>
            <a:ext cx="18197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pn6. single-tuple:</a:t>
            </a:r>
          </a:p>
          <a:p>
            <a:r>
              <a:rPr lang="en-CA" dirty="0" err="1"/>
              <a:t>shelframes</a:t>
            </a:r>
            <a:endParaRPr lang="en-CA" dirty="0"/>
          </a:p>
        </p:txBody>
      </p:sp>
      <p:sp>
        <p:nvSpPr>
          <p:cNvPr id="76" name="TextBox 75"/>
          <p:cNvSpPr txBox="1"/>
          <p:nvPr/>
        </p:nvSpPr>
        <p:spPr>
          <a:xfrm>
            <a:off x="971600" y="1052736"/>
            <a:ext cx="80610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 smtClean="0"/>
              <a:t>Extra </a:t>
            </a:r>
            <a:r>
              <a:rPr lang="en-CA" sz="2000" dirty="0" err="1" smtClean="0"/>
              <a:t>oidless</a:t>
            </a:r>
            <a:r>
              <a:rPr lang="en-CA" sz="2000" dirty="0" smtClean="0"/>
              <a:t>/</a:t>
            </a:r>
            <a:r>
              <a:rPr lang="en-CA" sz="2000" dirty="0" err="1" smtClean="0"/>
              <a:t>oidful</a:t>
            </a:r>
            <a:r>
              <a:rPr lang="en-CA" sz="2000" dirty="0"/>
              <a:t>, </a:t>
            </a:r>
            <a:r>
              <a:rPr lang="en-CA" sz="2000" dirty="0" smtClean="0"/>
              <a:t>combined </a:t>
            </a:r>
            <a:r>
              <a:rPr lang="en-CA" sz="2000" dirty="0" err="1" smtClean="0"/>
              <a:t>tupled+slotted</a:t>
            </a:r>
            <a:r>
              <a:rPr lang="en-CA" sz="2000" dirty="0" smtClean="0"/>
              <a:t> atoms that are </a:t>
            </a:r>
            <a:r>
              <a:rPr lang="en-CA" sz="2000" b="1" dirty="0" err="1"/>
              <a:t>p</a:t>
            </a:r>
            <a:r>
              <a:rPr lang="en-CA" sz="2000" dirty="0" err="1" smtClean="0"/>
              <a:t>erspe</a:t>
            </a:r>
            <a:r>
              <a:rPr lang="en-CA" sz="2000" b="1" dirty="0" err="1" smtClean="0"/>
              <a:t>n</a:t>
            </a:r>
            <a:r>
              <a:rPr lang="en-CA" sz="2000" dirty="0" err="1" smtClean="0"/>
              <a:t>eutral</a:t>
            </a:r>
            <a:r>
              <a:rPr lang="en-CA" sz="2000" dirty="0" smtClean="0"/>
              <a:t>:</a:t>
            </a:r>
            <a:endParaRPr lang="en-CA" sz="2000" dirty="0"/>
          </a:p>
        </p:txBody>
      </p:sp>
      <p:sp>
        <p:nvSpPr>
          <p:cNvPr id="52" name="Slide Number Placeholder 5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CB01-9E1A-4A3C-8DCA-3238C6551500}" type="slidenum">
              <a:rPr lang="en-CA" smtClean="0"/>
              <a:t>11</a:t>
            </a:fld>
            <a:endParaRPr lang="en-CA"/>
          </a:p>
        </p:txBody>
      </p:sp>
      <p:sp>
        <p:nvSpPr>
          <p:cNvPr id="77" name="TextBox 76"/>
          <p:cNvSpPr txBox="1"/>
          <p:nvPr/>
        </p:nvSpPr>
        <p:spPr>
          <a:xfrm>
            <a:off x="971600" y="4045966"/>
            <a:ext cx="28039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r>
              <a:rPr lang="en-CA" sz="1400" dirty="0" err="1"/>
              <a:t>o</a:t>
            </a:r>
            <a:r>
              <a:rPr lang="en-CA" sz="1400" dirty="0" err="1" smtClean="0"/>
              <a:t>#f</a:t>
            </a:r>
            <a:r>
              <a:rPr lang="en-CA" sz="1400" dirty="0" smtClean="0"/>
              <a:t>(-[</a:t>
            </a:r>
            <a:r>
              <a:rPr lang="en-CA" sz="1400" dirty="0"/>
              <a:t>t ... t</a:t>
            </a:r>
            <a:r>
              <a:rPr lang="en-CA" sz="1400" dirty="0" smtClean="0"/>
              <a:t>] </a:t>
            </a:r>
            <a:r>
              <a:rPr lang="en-CA" sz="1400" dirty="0"/>
              <a:t>. . . </a:t>
            </a:r>
            <a:r>
              <a:rPr lang="en-CA" sz="1400" dirty="0" smtClean="0"/>
              <a:t>-[</a:t>
            </a:r>
            <a:r>
              <a:rPr lang="en-CA" sz="1400" dirty="0"/>
              <a:t>t ... t</a:t>
            </a:r>
            <a:r>
              <a:rPr lang="en-CA" sz="1400" dirty="0" smtClean="0"/>
              <a:t>] </a:t>
            </a:r>
            <a:r>
              <a:rPr lang="en-CA" sz="1400" dirty="0"/>
              <a:t>p-&gt;v . . . p-&gt;v)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971600" y="2473151"/>
            <a:ext cx="26196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r>
              <a:rPr lang="en-CA" sz="1400" dirty="0" smtClean="0"/>
              <a:t>f(-[</a:t>
            </a:r>
            <a:r>
              <a:rPr lang="en-CA" sz="1400" dirty="0"/>
              <a:t>t ... t</a:t>
            </a:r>
            <a:r>
              <a:rPr lang="en-CA" sz="1400" dirty="0" smtClean="0"/>
              <a:t>] . . . -[</a:t>
            </a:r>
            <a:r>
              <a:rPr lang="en-CA" sz="1400" dirty="0"/>
              <a:t>t ... t</a:t>
            </a:r>
            <a:r>
              <a:rPr lang="en-CA" sz="1400" dirty="0" smtClean="0"/>
              <a:t>] </a:t>
            </a:r>
            <a:r>
              <a:rPr lang="en-CA" sz="1400" dirty="0"/>
              <a:t>p-&gt;v . . . p-&gt;v)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3851920" y="2473151"/>
            <a:ext cx="49229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/>
              <a:t>Implicit existential OID; descriptors independent from predicate 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f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3851920" y="4201343"/>
            <a:ext cx="42483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Explicit OID 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o</a:t>
            </a:r>
            <a:r>
              <a:rPr lang="en-CA" sz="1400" dirty="0" smtClean="0"/>
              <a:t>; descriptors independent from predicate 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f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71600" y="4353743"/>
            <a:ext cx="20088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r>
              <a:rPr lang="en-CA" sz="1400" dirty="0" err="1"/>
              <a:t>o</a:t>
            </a:r>
            <a:r>
              <a:rPr lang="en-CA" sz="1400" dirty="0" err="1" smtClean="0"/>
              <a:t>#f</a:t>
            </a:r>
            <a:r>
              <a:rPr lang="en-CA" sz="1400" dirty="0" smtClean="0"/>
              <a:t>(-[</a:t>
            </a:r>
            <a:r>
              <a:rPr lang="en-CA" sz="1400" dirty="0"/>
              <a:t>t ... t</a:t>
            </a:r>
            <a:r>
              <a:rPr lang="en-CA" sz="1400" dirty="0" smtClean="0"/>
              <a:t>] </a:t>
            </a:r>
            <a:r>
              <a:rPr lang="en-CA" sz="1400" dirty="0" smtClean="0"/>
              <a:t>p-</a:t>
            </a:r>
            <a:r>
              <a:rPr lang="en-CA" sz="1400" dirty="0"/>
              <a:t>&gt;v . . . p-&gt;v)</a:t>
            </a:r>
          </a:p>
        </p:txBody>
      </p:sp>
    </p:spTree>
    <p:extLst>
      <p:ext uri="{BB962C8B-B14F-4D97-AF65-F5344CB8AC3E}">
        <p14:creationId xmlns:p14="http://schemas.microsoft.com/office/powerpoint/2010/main" val="4275617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TextBox 392"/>
          <p:cNvSpPr txBox="1"/>
          <p:nvPr/>
        </p:nvSpPr>
        <p:spPr>
          <a:xfrm>
            <a:off x="971600" y="1342509"/>
            <a:ext cx="18009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pv1. </a:t>
            </a:r>
            <a:r>
              <a:rPr lang="en-CA" dirty="0" smtClean="0"/>
              <a:t>single-tuple:</a:t>
            </a:r>
          </a:p>
          <a:p>
            <a:r>
              <a:rPr lang="en-CA" b="1" dirty="0" smtClean="0"/>
              <a:t>relationships</a:t>
            </a:r>
            <a:endParaRPr lang="en-CA" dirty="0"/>
          </a:p>
        </p:txBody>
      </p:sp>
      <p:sp>
        <p:nvSpPr>
          <p:cNvPr id="394" name="TextBox 393"/>
          <p:cNvSpPr txBox="1"/>
          <p:nvPr/>
        </p:nvSpPr>
        <p:spPr>
          <a:xfrm>
            <a:off x="971600" y="4367536"/>
            <a:ext cx="1536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pv3: </a:t>
            </a:r>
            <a:r>
              <a:rPr lang="en-CA" dirty="0" err="1"/>
              <a:t>pairships</a:t>
            </a:r>
            <a:endParaRPr lang="en-CA" dirty="0"/>
          </a:p>
        </p:txBody>
      </p:sp>
      <p:sp>
        <p:nvSpPr>
          <p:cNvPr id="395" name="TextBox 394"/>
          <p:cNvSpPr txBox="1"/>
          <p:nvPr/>
        </p:nvSpPr>
        <p:spPr>
          <a:xfrm>
            <a:off x="971600" y="5805264"/>
            <a:ext cx="526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pv4</a:t>
            </a:r>
            <a:endParaRPr lang="en-CA" dirty="0"/>
          </a:p>
        </p:txBody>
      </p:sp>
      <p:sp>
        <p:nvSpPr>
          <p:cNvPr id="291" name="TextBox 290"/>
          <p:cNvSpPr txBox="1"/>
          <p:nvPr/>
        </p:nvSpPr>
        <p:spPr>
          <a:xfrm>
            <a:off x="971600" y="2924944"/>
            <a:ext cx="526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pv2</a:t>
            </a:r>
            <a:endParaRPr lang="en-CA" dirty="0"/>
          </a:p>
        </p:txBody>
      </p:sp>
      <p:sp>
        <p:nvSpPr>
          <p:cNvPr id="177" name="TextBox 176"/>
          <p:cNvSpPr txBox="1"/>
          <p:nvPr/>
        </p:nvSpPr>
        <p:spPr>
          <a:xfrm>
            <a:off x="971600" y="404664"/>
            <a:ext cx="68062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 smtClean="0"/>
              <a:t>Core </a:t>
            </a:r>
            <a:r>
              <a:rPr lang="en-CA" sz="2000" dirty="0" err="1" smtClean="0"/>
              <a:t>oidless</a:t>
            </a:r>
            <a:r>
              <a:rPr lang="en-CA" sz="2000" dirty="0" smtClean="0"/>
              <a:t>/</a:t>
            </a:r>
            <a:r>
              <a:rPr lang="en-CA" sz="2000" dirty="0" err="1" smtClean="0"/>
              <a:t>oidful</a:t>
            </a:r>
            <a:r>
              <a:rPr lang="en-CA" sz="2000" dirty="0"/>
              <a:t>, </a:t>
            </a:r>
            <a:r>
              <a:rPr lang="en-CA" sz="2000" dirty="0" err="1" smtClean="0"/>
              <a:t>tupled</a:t>
            </a:r>
            <a:r>
              <a:rPr lang="en-CA" sz="2000" dirty="0" smtClean="0"/>
              <a:t>/slotted atoms that are</a:t>
            </a:r>
            <a:r>
              <a:rPr lang="en-CA" sz="2000" b="1" dirty="0"/>
              <a:t> </a:t>
            </a:r>
            <a:r>
              <a:rPr lang="en-CA" sz="2000" b="1" dirty="0" smtClean="0"/>
              <a:t>p</a:t>
            </a:r>
            <a:r>
              <a:rPr lang="en-CA" sz="2000" dirty="0" smtClean="0"/>
              <a:t>erspecti</a:t>
            </a:r>
            <a:r>
              <a:rPr lang="en-CA" sz="2000" b="1" dirty="0" smtClean="0"/>
              <a:t>v</a:t>
            </a:r>
            <a:r>
              <a:rPr lang="en-CA" sz="2000" dirty="0" smtClean="0"/>
              <a:t>al:</a:t>
            </a:r>
            <a:endParaRPr lang="en-CA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CB01-9E1A-4A3C-8DCA-3238C6551500}" type="slidenum">
              <a:rPr lang="en-CA" smtClean="0"/>
              <a:t>12</a:t>
            </a:fld>
            <a:endParaRPr lang="en-CA"/>
          </a:p>
        </p:txBody>
      </p:sp>
      <p:sp>
        <p:nvSpPr>
          <p:cNvPr id="179" name="TextBox 178"/>
          <p:cNvSpPr txBox="1"/>
          <p:nvPr/>
        </p:nvSpPr>
        <p:spPr>
          <a:xfrm>
            <a:off x="971600" y="2041103"/>
            <a:ext cx="17139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r>
              <a:rPr lang="en-CA" sz="1400" dirty="0" smtClean="0"/>
              <a:t>f</a:t>
            </a:r>
            <a:r>
              <a:rPr lang="en-CA" sz="1400" dirty="0"/>
              <a:t>(+[t ... t]</a:t>
            </a:r>
            <a:r>
              <a:rPr lang="en-CA" sz="1400" dirty="0" smtClean="0"/>
              <a:t> </a:t>
            </a:r>
            <a:r>
              <a:rPr lang="en-CA" sz="1400" dirty="0"/>
              <a:t>. . . </a:t>
            </a:r>
            <a:r>
              <a:rPr lang="en-CA" sz="1400" dirty="0" smtClean="0"/>
              <a:t>+[</a:t>
            </a:r>
            <a:r>
              <a:rPr lang="en-CA" sz="1400" dirty="0"/>
              <a:t>t ... t</a:t>
            </a:r>
            <a:r>
              <a:rPr lang="en-CA" sz="1400" dirty="0" smtClean="0"/>
              <a:t>])</a:t>
            </a:r>
            <a:endParaRPr lang="en-CA" sz="1400" dirty="0"/>
          </a:p>
        </p:txBody>
      </p:sp>
      <p:sp>
        <p:nvSpPr>
          <p:cNvPr id="197" name="TextBox 196"/>
          <p:cNvSpPr txBox="1"/>
          <p:nvPr/>
        </p:nvSpPr>
        <p:spPr>
          <a:xfrm>
            <a:off x="971600" y="4941168"/>
            <a:ext cx="13548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>
                <a:solidFill>
                  <a:schemeClr val="accent3">
                    <a:lumMod val="50000"/>
                  </a:schemeClr>
                </a:solidFill>
              </a:rPr>
              <a:t>f(p+&gt;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v . . . </a:t>
            </a:r>
            <a:r>
              <a:rPr lang="en-CA" sz="1400" dirty="0" smtClean="0">
                <a:solidFill>
                  <a:schemeClr val="accent3">
                    <a:lumMod val="50000"/>
                  </a:schemeClr>
                </a:solidFill>
              </a:rPr>
              <a:t>p+&gt;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v</a:t>
            </a:r>
            <a:r>
              <a:rPr lang="en-CA" sz="1400" dirty="0" smtClean="0">
                <a:solidFill>
                  <a:schemeClr val="accent3">
                    <a:lumMod val="50000"/>
                  </a:schemeClr>
                </a:solidFill>
              </a:rPr>
              <a:t>)</a:t>
            </a:r>
            <a:endParaRPr lang="en-CA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15" name="TextBox 214"/>
          <p:cNvSpPr txBox="1"/>
          <p:nvPr/>
        </p:nvSpPr>
        <p:spPr>
          <a:xfrm>
            <a:off x="971600" y="6300570"/>
            <a:ext cx="15392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err="1">
                <a:solidFill>
                  <a:schemeClr val="accent3">
                    <a:lumMod val="50000"/>
                  </a:schemeClr>
                </a:solidFill>
              </a:rPr>
              <a:t>o</a:t>
            </a:r>
            <a:r>
              <a:rPr lang="en-CA" sz="1400" dirty="0" err="1" smtClean="0">
                <a:solidFill>
                  <a:schemeClr val="accent3">
                    <a:lumMod val="50000"/>
                  </a:schemeClr>
                </a:solidFill>
              </a:rPr>
              <a:t>#f</a:t>
            </a:r>
            <a:r>
              <a:rPr lang="en-CA" sz="1400" dirty="0" smtClean="0">
                <a:solidFill>
                  <a:schemeClr val="accent3">
                    <a:lumMod val="50000"/>
                  </a:schemeClr>
                </a:solidFill>
              </a:rPr>
              <a:t>(p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+&gt;v . . . p+&gt;v)</a:t>
            </a:r>
          </a:p>
        </p:txBody>
      </p:sp>
      <p:sp>
        <p:nvSpPr>
          <p:cNvPr id="195" name="TextBox 194"/>
          <p:cNvSpPr txBox="1"/>
          <p:nvPr/>
        </p:nvSpPr>
        <p:spPr>
          <a:xfrm>
            <a:off x="963419" y="2348880"/>
            <a:ext cx="17363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r>
              <a:rPr lang="en-CA" sz="1400" dirty="0" smtClean="0"/>
              <a:t>f(t ... t)  </a:t>
            </a:r>
            <a:r>
              <a:rPr lang="en-CA" sz="1400" i="1" dirty="0" smtClean="0"/>
              <a:t>or</a:t>
            </a:r>
            <a:r>
              <a:rPr lang="en-CA" sz="1400" dirty="0" smtClean="0"/>
              <a:t>  f(</a:t>
            </a:r>
            <a:r>
              <a:rPr lang="en-CA" sz="1400" dirty="0"/>
              <a:t>+[</a:t>
            </a:r>
            <a:r>
              <a:rPr lang="en-CA" sz="1400" dirty="0" smtClean="0"/>
              <a:t>t ... t]) </a:t>
            </a:r>
            <a:endParaRPr lang="en-CA" sz="1400" dirty="0"/>
          </a:p>
        </p:txBody>
      </p:sp>
      <p:sp>
        <p:nvSpPr>
          <p:cNvPr id="216" name="TextBox 215"/>
          <p:cNvSpPr txBox="1"/>
          <p:nvPr/>
        </p:nvSpPr>
        <p:spPr>
          <a:xfrm>
            <a:off x="3851920" y="2204864"/>
            <a:ext cx="48400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/>
              <a:t>Implicit existential OID; tuples 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+[t ... t]</a:t>
            </a:r>
            <a:r>
              <a:rPr lang="en-CA" sz="1400" dirty="0" smtClean="0"/>
              <a:t> dependent on predicate 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f</a:t>
            </a:r>
          </a:p>
        </p:txBody>
      </p:sp>
      <p:sp>
        <p:nvSpPr>
          <p:cNvPr id="217" name="TextBox 216"/>
          <p:cNvSpPr txBox="1"/>
          <p:nvPr/>
        </p:nvSpPr>
        <p:spPr>
          <a:xfrm>
            <a:off x="971600" y="3378926"/>
            <a:ext cx="1898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r>
              <a:rPr lang="en-CA" sz="1400" dirty="0" err="1"/>
              <a:t>o#</a:t>
            </a:r>
            <a:r>
              <a:rPr lang="en-CA" sz="1400" dirty="0" err="1" smtClean="0"/>
              <a:t>f</a:t>
            </a:r>
            <a:r>
              <a:rPr lang="en-CA" sz="1400" dirty="0"/>
              <a:t>(+[t ... t]</a:t>
            </a:r>
            <a:r>
              <a:rPr lang="en-CA" sz="1400" dirty="0" smtClean="0"/>
              <a:t> </a:t>
            </a:r>
            <a:r>
              <a:rPr lang="en-CA" sz="1400" dirty="0"/>
              <a:t>. . . </a:t>
            </a:r>
            <a:r>
              <a:rPr lang="en-CA" sz="1400" dirty="0" smtClean="0"/>
              <a:t>+[</a:t>
            </a:r>
            <a:r>
              <a:rPr lang="en-CA" sz="1400" dirty="0"/>
              <a:t>t ... t</a:t>
            </a:r>
            <a:r>
              <a:rPr lang="en-CA" sz="1400" dirty="0" smtClean="0"/>
              <a:t>])</a:t>
            </a:r>
            <a:endParaRPr lang="en-CA" sz="1400" dirty="0"/>
          </a:p>
        </p:txBody>
      </p:sp>
      <p:sp>
        <p:nvSpPr>
          <p:cNvPr id="218" name="TextBox 217"/>
          <p:cNvSpPr txBox="1"/>
          <p:nvPr/>
        </p:nvSpPr>
        <p:spPr>
          <a:xfrm>
            <a:off x="971600" y="3697287"/>
            <a:ext cx="21050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r>
              <a:rPr lang="en-CA" sz="1400" dirty="0" err="1"/>
              <a:t>o#</a:t>
            </a:r>
            <a:r>
              <a:rPr lang="en-CA" sz="1400" dirty="0" err="1" smtClean="0"/>
              <a:t>f</a:t>
            </a:r>
            <a:r>
              <a:rPr lang="en-CA" sz="1400" dirty="0" smtClean="0"/>
              <a:t>(t ... t)  </a:t>
            </a:r>
            <a:r>
              <a:rPr lang="en-CA" sz="1400" i="1" dirty="0" smtClean="0"/>
              <a:t>or</a:t>
            </a:r>
            <a:r>
              <a:rPr lang="en-CA" sz="1400" dirty="0" smtClean="0"/>
              <a:t> </a:t>
            </a:r>
            <a:r>
              <a:rPr lang="en-CA" sz="1400" dirty="0"/>
              <a:t> </a:t>
            </a:r>
            <a:r>
              <a:rPr lang="en-CA" sz="1400" dirty="0" err="1"/>
              <a:t>o#</a:t>
            </a:r>
            <a:r>
              <a:rPr lang="en-CA" sz="1400" dirty="0" err="1" smtClean="0"/>
              <a:t>f</a:t>
            </a:r>
            <a:r>
              <a:rPr lang="en-CA" sz="1400" dirty="0" smtClean="0"/>
              <a:t>(</a:t>
            </a:r>
            <a:r>
              <a:rPr lang="en-CA" sz="1400" dirty="0"/>
              <a:t>+[</a:t>
            </a:r>
            <a:r>
              <a:rPr lang="en-CA" sz="1400" dirty="0" smtClean="0"/>
              <a:t>t ... t]) </a:t>
            </a:r>
            <a:endParaRPr lang="en-CA" sz="1400" dirty="0"/>
          </a:p>
        </p:txBody>
      </p:sp>
      <p:sp>
        <p:nvSpPr>
          <p:cNvPr id="219" name="TextBox 218"/>
          <p:cNvSpPr txBox="1"/>
          <p:nvPr/>
        </p:nvSpPr>
        <p:spPr>
          <a:xfrm>
            <a:off x="3851920" y="3520753"/>
            <a:ext cx="4165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Explicit OID 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o</a:t>
            </a:r>
            <a:r>
              <a:rPr lang="en-CA" sz="1400" dirty="0" smtClean="0"/>
              <a:t>; tuples 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+[t ... t]</a:t>
            </a:r>
            <a:r>
              <a:rPr lang="en-CA" sz="1400" dirty="0" smtClean="0"/>
              <a:t> dependent on predicate 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f</a:t>
            </a:r>
          </a:p>
        </p:txBody>
      </p:sp>
      <p:sp>
        <p:nvSpPr>
          <p:cNvPr id="220" name="TextBox 219"/>
          <p:cNvSpPr txBox="1"/>
          <p:nvPr/>
        </p:nvSpPr>
        <p:spPr>
          <a:xfrm>
            <a:off x="3851920" y="4941168"/>
            <a:ext cx="4546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/>
              <a:t>Implicit existential OID</a:t>
            </a:r>
            <a:r>
              <a:rPr lang="en-CA" sz="1400" dirty="0"/>
              <a:t>; slots </a:t>
            </a:r>
            <a:r>
              <a:rPr lang="en-CA" sz="1400" dirty="0" smtClean="0">
                <a:solidFill>
                  <a:schemeClr val="accent3">
                    <a:lumMod val="50000"/>
                  </a:schemeClr>
                </a:solidFill>
              </a:rPr>
              <a:t>p+&gt;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v </a:t>
            </a:r>
            <a:r>
              <a:rPr lang="en-CA" sz="1400" dirty="0"/>
              <a:t>dependent on </a:t>
            </a:r>
            <a:r>
              <a:rPr lang="en-CA" sz="1400" dirty="0" smtClean="0"/>
              <a:t>predicate 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f</a:t>
            </a:r>
          </a:p>
        </p:txBody>
      </p:sp>
      <p:sp>
        <p:nvSpPr>
          <p:cNvPr id="221" name="TextBox 220"/>
          <p:cNvSpPr txBox="1"/>
          <p:nvPr/>
        </p:nvSpPr>
        <p:spPr>
          <a:xfrm>
            <a:off x="3851920" y="6263958"/>
            <a:ext cx="38720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Explicit OID 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o</a:t>
            </a:r>
            <a:r>
              <a:rPr lang="en-CA" sz="1400" dirty="0" smtClean="0"/>
              <a:t>; </a:t>
            </a:r>
            <a:r>
              <a:rPr lang="en-CA" sz="1400" dirty="0"/>
              <a:t>slots </a:t>
            </a:r>
            <a:r>
              <a:rPr lang="en-CA" sz="1400" dirty="0" smtClean="0">
                <a:solidFill>
                  <a:schemeClr val="accent3">
                    <a:lumMod val="50000"/>
                  </a:schemeClr>
                </a:solidFill>
              </a:rPr>
              <a:t>p+&gt;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v </a:t>
            </a:r>
            <a:r>
              <a:rPr lang="en-CA" sz="1400" dirty="0"/>
              <a:t>dependent on </a:t>
            </a:r>
            <a:r>
              <a:rPr lang="en-CA" sz="1400" dirty="0" smtClean="0"/>
              <a:t>predicate 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1901101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Box 94"/>
          <p:cNvSpPr txBox="1"/>
          <p:nvPr/>
        </p:nvSpPr>
        <p:spPr>
          <a:xfrm>
            <a:off x="971600" y="1774557"/>
            <a:ext cx="18009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pv5</a:t>
            </a:r>
            <a:r>
              <a:rPr lang="en-CA" dirty="0"/>
              <a:t>. </a:t>
            </a:r>
            <a:r>
              <a:rPr lang="en-CA" dirty="0" smtClean="0"/>
              <a:t>single-tuple:</a:t>
            </a:r>
          </a:p>
          <a:p>
            <a:r>
              <a:rPr lang="en-CA" dirty="0" err="1" smtClean="0"/>
              <a:t>relpairships</a:t>
            </a:r>
            <a:endParaRPr lang="en-CA" dirty="0"/>
          </a:p>
        </p:txBody>
      </p:sp>
      <p:sp>
        <p:nvSpPr>
          <p:cNvPr id="96" name="TextBox 95"/>
          <p:cNvSpPr txBox="1"/>
          <p:nvPr/>
        </p:nvSpPr>
        <p:spPr>
          <a:xfrm>
            <a:off x="971600" y="3625279"/>
            <a:ext cx="526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pv6</a:t>
            </a:r>
            <a:endParaRPr lang="en-CA" dirty="0"/>
          </a:p>
        </p:txBody>
      </p:sp>
      <p:sp>
        <p:nvSpPr>
          <p:cNvPr id="86" name="TextBox 85"/>
          <p:cNvSpPr txBox="1"/>
          <p:nvPr/>
        </p:nvSpPr>
        <p:spPr>
          <a:xfrm>
            <a:off x="971600" y="1052736"/>
            <a:ext cx="7981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 smtClean="0"/>
              <a:t>Extra </a:t>
            </a:r>
            <a:r>
              <a:rPr lang="en-CA" sz="2000" dirty="0" err="1" smtClean="0"/>
              <a:t>oidless</a:t>
            </a:r>
            <a:r>
              <a:rPr lang="en-CA" sz="2000" dirty="0" smtClean="0"/>
              <a:t>/</a:t>
            </a:r>
            <a:r>
              <a:rPr lang="en-CA" sz="2000" dirty="0" err="1" smtClean="0"/>
              <a:t>oidful</a:t>
            </a:r>
            <a:r>
              <a:rPr lang="en-CA" sz="2000" dirty="0"/>
              <a:t>, </a:t>
            </a:r>
            <a:r>
              <a:rPr lang="en-CA" sz="2000" dirty="0" smtClean="0"/>
              <a:t>combined </a:t>
            </a:r>
            <a:r>
              <a:rPr lang="en-CA" sz="2000" dirty="0" err="1" smtClean="0"/>
              <a:t>tupled+slotted</a:t>
            </a:r>
            <a:r>
              <a:rPr lang="en-CA" sz="2000" dirty="0" smtClean="0"/>
              <a:t> atoms that are</a:t>
            </a:r>
            <a:r>
              <a:rPr lang="en-CA" sz="2000" b="1" dirty="0"/>
              <a:t> </a:t>
            </a:r>
            <a:r>
              <a:rPr lang="en-CA" sz="2000" b="1" dirty="0" smtClean="0"/>
              <a:t>p</a:t>
            </a:r>
            <a:r>
              <a:rPr lang="en-CA" sz="2000" dirty="0" smtClean="0"/>
              <a:t>erspecti</a:t>
            </a:r>
            <a:r>
              <a:rPr lang="en-CA" sz="2000" b="1" dirty="0" smtClean="0"/>
              <a:t>v</a:t>
            </a:r>
            <a:r>
              <a:rPr lang="en-CA" sz="2000" dirty="0" smtClean="0"/>
              <a:t>al:</a:t>
            </a:r>
            <a:endParaRPr lang="en-CA" sz="2000" dirty="0"/>
          </a:p>
        </p:txBody>
      </p:sp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CB01-9E1A-4A3C-8DCA-3238C6551500}" type="slidenum">
              <a:rPr lang="en-CA" smtClean="0"/>
              <a:t>13</a:t>
            </a:fld>
            <a:endParaRPr lang="en-CA"/>
          </a:p>
        </p:txBody>
      </p:sp>
      <p:sp>
        <p:nvSpPr>
          <p:cNvPr id="92" name="TextBox 91"/>
          <p:cNvSpPr txBox="1"/>
          <p:nvPr/>
        </p:nvSpPr>
        <p:spPr>
          <a:xfrm>
            <a:off x="971600" y="4273351"/>
            <a:ext cx="29450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r>
              <a:rPr lang="en-CA" sz="1400" dirty="0" err="1"/>
              <a:t>o</a:t>
            </a:r>
            <a:r>
              <a:rPr lang="en-CA" sz="1400" dirty="0" err="1" smtClean="0"/>
              <a:t>#f</a:t>
            </a:r>
            <a:r>
              <a:rPr lang="en-CA" sz="1400" dirty="0"/>
              <a:t>(+[t ... t] . . . +[t ... t] p+&gt;v . . . p+&gt;v</a:t>
            </a:r>
            <a:r>
              <a:rPr lang="en-CA" sz="1400" dirty="0" smtClean="0"/>
              <a:t>)</a:t>
            </a:r>
            <a:endParaRPr lang="en-CA" sz="1400" dirty="0"/>
          </a:p>
        </p:txBody>
      </p:sp>
      <p:sp>
        <p:nvSpPr>
          <p:cNvPr id="97" name="TextBox 96"/>
          <p:cNvSpPr txBox="1"/>
          <p:nvPr/>
        </p:nvSpPr>
        <p:spPr>
          <a:xfrm>
            <a:off x="971600" y="2583326"/>
            <a:ext cx="27606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r>
              <a:rPr lang="en-CA" sz="1400" dirty="0" smtClean="0"/>
              <a:t>f(+[</a:t>
            </a:r>
            <a:r>
              <a:rPr lang="en-CA" sz="1400" dirty="0"/>
              <a:t>t ... t</a:t>
            </a:r>
            <a:r>
              <a:rPr lang="en-CA" sz="1400" dirty="0" smtClean="0"/>
              <a:t>] . . . +[</a:t>
            </a:r>
            <a:r>
              <a:rPr lang="en-CA" sz="1400" dirty="0"/>
              <a:t>t ... t</a:t>
            </a:r>
            <a:r>
              <a:rPr lang="en-CA" sz="1400" dirty="0" smtClean="0"/>
              <a:t>] p+&gt;</a:t>
            </a:r>
            <a:r>
              <a:rPr lang="en-CA" sz="1400" dirty="0"/>
              <a:t>v . . . </a:t>
            </a:r>
            <a:r>
              <a:rPr lang="en-CA" sz="1400" dirty="0" smtClean="0"/>
              <a:t>p+&gt;</a:t>
            </a:r>
            <a:r>
              <a:rPr lang="en-CA" sz="1400" dirty="0"/>
              <a:t>v)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3851920" y="2689175"/>
            <a:ext cx="46244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/>
              <a:t>Implicit existential OID; descriptors </a:t>
            </a:r>
            <a:r>
              <a:rPr lang="en-CA" sz="1400" dirty="0"/>
              <a:t>dependent on </a:t>
            </a:r>
            <a:r>
              <a:rPr lang="en-CA" sz="1400" dirty="0" smtClean="0"/>
              <a:t>predicate 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f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3851920" y="4273351"/>
            <a:ext cx="39498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Explicit OID 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o</a:t>
            </a:r>
            <a:r>
              <a:rPr lang="en-CA" sz="1400" dirty="0" smtClean="0"/>
              <a:t>; descriptors </a:t>
            </a:r>
            <a:r>
              <a:rPr lang="en-CA" sz="1400" dirty="0"/>
              <a:t>dependent on </a:t>
            </a:r>
            <a:r>
              <a:rPr lang="en-CA" sz="1400" dirty="0" smtClean="0"/>
              <a:t>predicate 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f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71600" y="2905199"/>
            <a:ext cx="19303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r>
              <a:rPr lang="en-CA" sz="1400" dirty="0" smtClean="0"/>
              <a:t>f(+[</a:t>
            </a:r>
            <a:r>
              <a:rPr lang="en-CA" sz="1400" dirty="0"/>
              <a:t>t ... t</a:t>
            </a:r>
            <a:r>
              <a:rPr lang="en-CA" sz="1400" dirty="0" smtClean="0"/>
              <a:t>] </a:t>
            </a:r>
            <a:r>
              <a:rPr lang="en-CA" sz="1400" dirty="0" smtClean="0"/>
              <a:t>p</a:t>
            </a:r>
            <a:r>
              <a:rPr lang="en-CA" sz="1400" dirty="0" smtClean="0"/>
              <a:t>+&gt;</a:t>
            </a:r>
            <a:r>
              <a:rPr lang="en-CA" sz="1400" dirty="0"/>
              <a:t>v . . . </a:t>
            </a:r>
            <a:r>
              <a:rPr lang="en-CA" sz="1400" dirty="0" smtClean="0"/>
              <a:t>p+&gt;</a:t>
            </a:r>
            <a:r>
              <a:rPr lang="en-CA" sz="1400" dirty="0"/>
              <a:t>v)</a:t>
            </a:r>
          </a:p>
        </p:txBody>
      </p:sp>
    </p:spTree>
    <p:extLst>
      <p:ext uri="{BB962C8B-B14F-4D97-AF65-F5344CB8AC3E}">
        <p14:creationId xmlns:p14="http://schemas.microsoft.com/office/powerpoint/2010/main" val="2086618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Box 77"/>
          <p:cNvSpPr txBox="1"/>
          <p:nvPr/>
        </p:nvSpPr>
        <p:spPr>
          <a:xfrm>
            <a:off x="971600" y="1315189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pp1 </a:t>
            </a:r>
            <a:endParaRPr lang="en-CA" dirty="0"/>
          </a:p>
        </p:txBody>
      </p:sp>
      <p:sp>
        <p:nvSpPr>
          <p:cNvPr id="79" name="TextBox 78"/>
          <p:cNvSpPr txBox="1"/>
          <p:nvPr/>
        </p:nvSpPr>
        <p:spPr>
          <a:xfrm>
            <a:off x="971600" y="2852936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pp2</a:t>
            </a:r>
            <a:endParaRPr lang="en-CA" dirty="0"/>
          </a:p>
        </p:txBody>
      </p:sp>
      <p:sp>
        <p:nvSpPr>
          <p:cNvPr id="109" name="TextBox 108"/>
          <p:cNvSpPr txBox="1"/>
          <p:nvPr/>
        </p:nvSpPr>
        <p:spPr>
          <a:xfrm>
            <a:off x="971600" y="404664"/>
            <a:ext cx="7986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Adding </a:t>
            </a:r>
            <a:r>
              <a:rPr lang="en-CA" dirty="0" err="1" smtClean="0"/>
              <a:t>oidless</a:t>
            </a:r>
            <a:r>
              <a:rPr lang="en-CA" dirty="0" smtClean="0"/>
              <a:t>/</a:t>
            </a:r>
            <a:r>
              <a:rPr lang="en-CA" dirty="0" err="1" smtClean="0"/>
              <a:t>oidful</a:t>
            </a:r>
            <a:r>
              <a:rPr lang="en-CA" dirty="0"/>
              <a:t>, </a:t>
            </a:r>
            <a:r>
              <a:rPr lang="en-CA" dirty="0" err="1"/>
              <a:t>tupled</a:t>
            </a:r>
            <a:r>
              <a:rPr lang="en-CA" dirty="0"/>
              <a:t>/slotted</a:t>
            </a:r>
            <a:r>
              <a:rPr lang="en-CA" dirty="0" smtClean="0"/>
              <a:t>, combined </a:t>
            </a:r>
            <a:r>
              <a:rPr lang="en-CA" b="1" dirty="0" err="1" smtClean="0"/>
              <a:t>p</a:t>
            </a:r>
            <a:r>
              <a:rPr lang="en-CA" dirty="0" err="1" smtClean="0"/>
              <a:t>erspeneutral+</a:t>
            </a:r>
            <a:r>
              <a:rPr lang="en-CA" b="1" dirty="0" err="1" smtClean="0"/>
              <a:t>p</a:t>
            </a:r>
            <a:r>
              <a:rPr lang="en-CA" dirty="0" err="1" smtClean="0"/>
              <a:t>erspectival</a:t>
            </a:r>
            <a:r>
              <a:rPr lang="en-CA" dirty="0" smtClean="0"/>
              <a:t> atoms:</a:t>
            </a:r>
            <a:endParaRPr lang="en-CA" dirty="0"/>
          </a:p>
        </p:txBody>
      </p:sp>
      <p:sp>
        <p:nvSpPr>
          <p:cNvPr id="185" name="TextBox 184"/>
          <p:cNvSpPr txBox="1"/>
          <p:nvPr/>
        </p:nvSpPr>
        <p:spPr>
          <a:xfrm>
            <a:off x="971600" y="4293096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pp3</a:t>
            </a:r>
            <a:endParaRPr lang="en-CA" dirty="0"/>
          </a:p>
        </p:txBody>
      </p:sp>
      <p:sp>
        <p:nvSpPr>
          <p:cNvPr id="186" name="TextBox 185"/>
          <p:cNvSpPr txBox="1"/>
          <p:nvPr/>
        </p:nvSpPr>
        <p:spPr>
          <a:xfrm>
            <a:off x="971600" y="5661248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pp4</a:t>
            </a:r>
            <a:endParaRPr lang="en-CA" dirty="0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CB01-9E1A-4A3C-8DCA-3238C6551500}" type="slidenum">
              <a:rPr lang="en-CA" smtClean="0"/>
              <a:t>14</a:t>
            </a:fld>
            <a:endParaRPr lang="en-CA"/>
          </a:p>
        </p:txBody>
      </p:sp>
      <p:sp>
        <p:nvSpPr>
          <p:cNvPr id="176" name="TextBox 175"/>
          <p:cNvSpPr txBox="1"/>
          <p:nvPr/>
        </p:nvSpPr>
        <p:spPr>
          <a:xfrm>
            <a:off x="971600" y="1916832"/>
            <a:ext cx="16946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r>
              <a:rPr lang="en-CA" sz="1400" dirty="0" smtClean="0"/>
              <a:t>f(+[</a:t>
            </a:r>
            <a:r>
              <a:rPr lang="en-CA" sz="1400" dirty="0"/>
              <a:t>t ... t</a:t>
            </a:r>
            <a:r>
              <a:rPr lang="en-CA" sz="1400" dirty="0" smtClean="0"/>
              <a:t>] . . . +[</a:t>
            </a:r>
            <a:r>
              <a:rPr lang="en-CA" sz="1400" dirty="0"/>
              <a:t>t ... t</a:t>
            </a:r>
            <a:r>
              <a:rPr lang="en-CA" sz="1400" dirty="0" smtClean="0"/>
              <a:t>]</a:t>
            </a:r>
          </a:p>
          <a:p>
            <a:r>
              <a:rPr lang="en-CA" sz="1400" dirty="0"/>
              <a:t> </a:t>
            </a:r>
            <a:r>
              <a:rPr lang="en-CA" sz="1400" dirty="0" smtClean="0"/>
              <a:t>  -[</a:t>
            </a:r>
            <a:r>
              <a:rPr lang="en-CA" sz="1400" dirty="0"/>
              <a:t>t ... t] . . . </a:t>
            </a:r>
            <a:r>
              <a:rPr lang="en-CA" sz="1400" dirty="0" smtClean="0"/>
              <a:t>-[</a:t>
            </a:r>
            <a:r>
              <a:rPr lang="en-CA" sz="1400" dirty="0"/>
              <a:t>t ... t</a:t>
            </a:r>
            <a:r>
              <a:rPr lang="en-CA" sz="1400" dirty="0" smtClean="0"/>
              <a:t>])</a:t>
            </a:r>
            <a:endParaRPr lang="en-CA" sz="1400" dirty="0"/>
          </a:p>
        </p:txBody>
      </p:sp>
      <p:sp>
        <p:nvSpPr>
          <p:cNvPr id="190" name="TextBox 189"/>
          <p:cNvSpPr txBox="1"/>
          <p:nvPr/>
        </p:nvSpPr>
        <p:spPr>
          <a:xfrm>
            <a:off x="3851920" y="1916832"/>
            <a:ext cx="49781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/>
              <a:t>Implicit existential OID; both in/dependent </a:t>
            </a:r>
            <a:r>
              <a:rPr lang="en-CA" sz="1400" dirty="0"/>
              <a:t>tuples </a:t>
            </a:r>
            <a:r>
              <a:rPr lang="en-CA" sz="1400" dirty="0" smtClean="0"/>
              <a:t>w.r.t. predicate 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f</a:t>
            </a:r>
          </a:p>
        </p:txBody>
      </p:sp>
      <p:sp>
        <p:nvSpPr>
          <p:cNvPr id="191" name="TextBox 190"/>
          <p:cNvSpPr txBox="1"/>
          <p:nvPr/>
        </p:nvSpPr>
        <p:spPr>
          <a:xfrm>
            <a:off x="971600" y="3429000"/>
            <a:ext cx="1843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r>
              <a:rPr lang="en-CA" sz="1400" dirty="0" err="1"/>
              <a:t>o#</a:t>
            </a:r>
            <a:r>
              <a:rPr lang="en-CA" sz="1400" dirty="0" err="1" smtClean="0"/>
              <a:t>f</a:t>
            </a:r>
            <a:r>
              <a:rPr lang="en-CA" sz="1400" dirty="0" smtClean="0"/>
              <a:t>(+[</a:t>
            </a:r>
            <a:r>
              <a:rPr lang="en-CA" sz="1400" dirty="0"/>
              <a:t>t ... t</a:t>
            </a:r>
            <a:r>
              <a:rPr lang="en-CA" sz="1400" dirty="0" smtClean="0"/>
              <a:t>] . . . +[</a:t>
            </a:r>
            <a:r>
              <a:rPr lang="en-CA" sz="1400" dirty="0"/>
              <a:t>t ... t</a:t>
            </a:r>
            <a:r>
              <a:rPr lang="en-CA" sz="1400" dirty="0" smtClean="0"/>
              <a:t>]</a:t>
            </a:r>
          </a:p>
          <a:p>
            <a:r>
              <a:rPr lang="en-CA" sz="1400" dirty="0"/>
              <a:t> </a:t>
            </a:r>
            <a:r>
              <a:rPr lang="en-CA" sz="1400" dirty="0" smtClean="0"/>
              <a:t>       -[</a:t>
            </a:r>
            <a:r>
              <a:rPr lang="en-CA" sz="1400" dirty="0"/>
              <a:t>t ... t] . . . </a:t>
            </a:r>
            <a:r>
              <a:rPr lang="en-CA" sz="1400" dirty="0" smtClean="0"/>
              <a:t>-[</a:t>
            </a:r>
            <a:r>
              <a:rPr lang="en-CA" sz="1400" dirty="0"/>
              <a:t>t ... t</a:t>
            </a:r>
            <a:r>
              <a:rPr lang="en-CA" sz="1400" dirty="0" smtClean="0"/>
              <a:t>])</a:t>
            </a:r>
            <a:endParaRPr lang="en-CA" sz="1400" dirty="0"/>
          </a:p>
        </p:txBody>
      </p:sp>
      <p:sp>
        <p:nvSpPr>
          <p:cNvPr id="192" name="TextBox 191"/>
          <p:cNvSpPr txBox="1"/>
          <p:nvPr/>
        </p:nvSpPr>
        <p:spPr>
          <a:xfrm>
            <a:off x="3851920" y="3429000"/>
            <a:ext cx="43436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Explicit OID 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o</a:t>
            </a:r>
            <a:r>
              <a:rPr lang="en-CA" sz="1400" dirty="0" smtClean="0"/>
              <a:t>; </a:t>
            </a:r>
            <a:r>
              <a:rPr lang="en-CA" sz="1400" dirty="0"/>
              <a:t>both in/dependent tuples </a:t>
            </a:r>
            <a:r>
              <a:rPr lang="en-CA" sz="1400" dirty="0" smtClean="0"/>
              <a:t>w.r.t. predicate 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f</a:t>
            </a:r>
          </a:p>
        </p:txBody>
      </p:sp>
      <p:sp>
        <p:nvSpPr>
          <p:cNvPr id="193" name="TextBox 192"/>
          <p:cNvSpPr txBox="1"/>
          <p:nvPr/>
        </p:nvSpPr>
        <p:spPr>
          <a:xfrm>
            <a:off x="971600" y="4818057"/>
            <a:ext cx="13003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>
                <a:solidFill>
                  <a:schemeClr val="accent3">
                    <a:lumMod val="50000"/>
                  </a:schemeClr>
                </a:solidFill>
              </a:rPr>
              <a:t>f(p+&gt;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v . . . </a:t>
            </a:r>
            <a:r>
              <a:rPr lang="en-CA" sz="1400" dirty="0" smtClean="0">
                <a:solidFill>
                  <a:schemeClr val="accent3">
                    <a:lumMod val="50000"/>
                  </a:schemeClr>
                </a:solidFill>
              </a:rPr>
              <a:t>p+&gt;v</a:t>
            </a:r>
          </a:p>
          <a:p>
            <a:r>
              <a:rPr lang="en-CA" sz="1400" dirty="0" smtClean="0">
                <a:solidFill>
                  <a:schemeClr val="accent3">
                    <a:lumMod val="50000"/>
                  </a:schemeClr>
                </a:solidFill>
              </a:rPr>
              <a:t>   p-&gt;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v . . . </a:t>
            </a:r>
            <a:r>
              <a:rPr lang="en-CA" sz="1400" dirty="0" smtClean="0">
                <a:solidFill>
                  <a:schemeClr val="accent3">
                    <a:lumMod val="50000"/>
                  </a:schemeClr>
                </a:solidFill>
              </a:rPr>
              <a:t>p-&gt;v)</a:t>
            </a:r>
            <a:endParaRPr lang="en-CA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94" name="TextBox 193"/>
          <p:cNvSpPr txBox="1"/>
          <p:nvPr/>
        </p:nvSpPr>
        <p:spPr>
          <a:xfrm>
            <a:off x="3851920" y="4818057"/>
            <a:ext cx="4904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/>
              <a:t>Implicit existential OID</a:t>
            </a:r>
            <a:r>
              <a:rPr lang="en-CA" sz="1400" dirty="0"/>
              <a:t>; both in/dependent </a:t>
            </a:r>
            <a:r>
              <a:rPr lang="en-CA" sz="1400" dirty="0" smtClean="0"/>
              <a:t>slots </a:t>
            </a:r>
            <a:r>
              <a:rPr lang="en-CA" sz="1400" dirty="0"/>
              <a:t>w.r.t. </a:t>
            </a:r>
            <a:r>
              <a:rPr lang="en-CA" sz="1400" dirty="0" smtClean="0"/>
              <a:t>predicate 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f</a:t>
            </a:r>
          </a:p>
        </p:txBody>
      </p:sp>
      <p:sp>
        <p:nvSpPr>
          <p:cNvPr id="195" name="TextBox 194"/>
          <p:cNvSpPr txBox="1"/>
          <p:nvPr/>
        </p:nvSpPr>
        <p:spPr>
          <a:xfrm>
            <a:off x="971600" y="6048515"/>
            <a:ext cx="14847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err="1"/>
              <a:t>o#</a:t>
            </a:r>
            <a:r>
              <a:rPr lang="en-CA" sz="1400" dirty="0" err="1" smtClean="0">
                <a:solidFill>
                  <a:schemeClr val="accent3">
                    <a:lumMod val="50000"/>
                  </a:schemeClr>
                </a:solidFill>
              </a:rPr>
              <a:t>f</a:t>
            </a:r>
            <a:r>
              <a:rPr lang="en-CA" sz="1400" dirty="0" smtClean="0">
                <a:solidFill>
                  <a:schemeClr val="accent3">
                    <a:lumMod val="50000"/>
                  </a:schemeClr>
                </a:solidFill>
              </a:rPr>
              <a:t>(p+&gt;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v . . . </a:t>
            </a:r>
            <a:r>
              <a:rPr lang="en-CA" sz="1400" dirty="0" smtClean="0">
                <a:solidFill>
                  <a:schemeClr val="accent3">
                    <a:lumMod val="50000"/>
                  </a:schemeClr>
                </a:solidFill>
              </a:rPr>
              <a:t>p+&gt;v</a:t>
            </a:r>
          </a:p>
          <a:p>
            <a:r>
              <a:rPr lang="en-CA" sz="1400" dirty="0" smtClean="0">
                <a:solidFill>
                  <a:schemeClr val="accent3">
                    <a:lumMod val="50000"/>
                  </a:schemeClr>
                </a:solidFill>
              </a:rPr>
              <a:t>        p-&gt;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v . . . </a:t>
            </a:r>
            <a:r>
              <a:rPr lang="en-CA" sz="1400" dirty="0" smtClean="0">
                <a:solidFill>
                  <a:schemeClr val="accent3">
                    <a:lumMod val="50000"/>
                  </a:schemeClr>
                </a:solidFill>
              </a:rPr>
              <a:t>p-&gt;v)</a:t>
            </a:r>
            <a:endParaRPr lang="en-CA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96" name="TextBox 195"/>
          <p:cNvSpPr txBox="1"/>
          <p:nvPr/>
        </p:nvSpPr>
        <p:spPr>
          <a:xfrm>
            <a:off x="3851920" y="6048515"/>
            <a:ext cx="42298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Explicit OID </a:t>
            </a:r>
            <a:r>
              <a:rPr lang="en-CA" sz="1400" dirty="0" smtClean="0">
                <a:solidFill>
                  <a:schemeClr val="accent3">
                    <a:lumMod val="50000"/>
                  </a:schemeClr>
                </a:solidFill>
              </a:rPr>
              <a:t>o</a:t>
            </a:r>
            <a:r>
              <a:rPr lang="en-CA" sz="1400" dirty="0" smtClean="0"/>
              <a:t>; </a:t>
            </a:r>
            <a:r>
              <a:rPr lang="en-CA" sz="1400" dirty="0"/>
              <a:t>both in/dependent </a:t>
            </a:r>
            <a:r>
              <a:rPr lang="en-CA" sz="1400" dirty="0" smtClean="0"/>
              <a:t>slots </a:t>
            </a:r>
            <a:r>
              <a:rPr lang="en-CA" sz="1400" dirty="0"/>
              <a:t>w.r.t. </a:t>
            </a:r>
            <a:r>
              <a:rPr lang="en-CA" sz="1400" dirty="0" smtClean="0"/>
              <a:t>predicate 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998346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Box 72"/>
          <p:cNvSpPr txBox="1"/>
          <p:nvPr/>
        </p:nvSpPr>
        <p:spPr>
          <a:xfrm>
            <a:off x="971600" y="1484784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pp5</a:t>
            </a:r>
            <a:endParaRPr lang="en-CA" dirty="0"/>
          </a:p>
        </p:txBody>
      </p:sp>
      <p:sp>
        <p:nvSpPr>
          <p:cNvPr id="74" name="TextBox 73"/>
          <p:cNvSpPr txBox="1"/>
          <p:nvPr/>
        </p:nvSpPr>
        <p:spPr>
          <a:xfrm>
            <a:off x="971600" y="4077072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pp6</a:t>
            </a:r>
            <a:endParaRPr lang="en-CA" dirty="0"/>
          </a:p>
        </p:txBody>
      </p:sp>
      <p:sp>
        <p:nvSpPr>
          <p:cNvPr id="129" name="TextBox 128"/>
          <p:cNvSpPr txBox="1"/>
          <p:nvPr/>
        </p:nvSpPr>
        <p:spPr>
          <a:xfrm>
            <a:off x="971600" y="548680"/>
            <a:ext cx="8057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Also </a:t>
            </a:r>
            <a:r>
              <a:rPr lang="en-CA" dirty="0" err="1" smtClean="0"/>
              <a:t>oidless</a:t>
            </a:r>
            <a:r>
              <a:rPr lang="en-CA" dirty="0" smtClean="0"/>
              <a:t>/</a:t>
            </a:r>
            <a:r>
              <a:rPr lang="en-CA" dirty="0" err="1" smtClean="0"/>
              <a:t>oidful</a:t>
            </a:r>
            <a:r>
              <a:rPr lang="en-CA" dirty="0"/>
              <a:t>, </a:t>
            </a:r>
            <a:r>
              <a:rPr lang="en-CA" dirty="0" smtClean="0"/>
              <a:t>combined </a:t>
            </a:r>
            <a:r>
              <a:rPr lang="en-CA" dirty="0" err="1" smtClean="0"/>
              <a:t>tupled+slotted</a:t>
            </a:r>
            <a:r>
              <a:rPr lang="en-CA" dirty="0"/>
              <a:t>,</a:t>
            </a:r>
            <a:r>
              <a:rPr lang="en-CA" dirty="0" smtClean="0"/>
              <a:t> combined </a:t>
            </a:r>
            <a:r>
              <a:rPr lang="en-CA" b="1" dirty="0" err="1" smtClean="0"/>
              <a:t>p</a:t>
            </a:r>
            <a:r>
              <a:rPr lang="en-CA" dirty="0" err="1" smtClean="0"/>
              <a:t>ersp</a:t>
            </a:r>
            <a:r>
              <a:rPr lang="en-CA" dirty="0" err="1"/>
              <a:t>ene</a:t>
            </a:r>
            <a:r>
              <a:rPr lang="en-CA" dirty="0" err="1" smtClean="0"/>
              <a:t>utral+</a:t>
            </a:r>
            <a:r>
              <a:rPr lang="en-CA" b="1" dirty="0" err="1" smtClean="0"/>
              <a:t>p</a:t>
            </a:r>
            <a:r>
              <a:rPr lang="en-CA" dirty="0" err="1" smtClean="0"/>
              <a:t>erspec</a:t>
            </a:r>
            <a:r>
              <a:rPr lang="en-CA" dirty="0" err="1"/>
              <a:t>tiv</a:t>
            </a:r>
            <a:r>
              <a:rPr lang="en-CA" dirty="0" err="1" smtClean="0"/>
              <a:t>al</a:t>
            </a:r>
            <a:r>
              <a:rPr lang="en-CA" dirty="0" smtClean="0"/>
              <a:t>:</a:t>
            </a:r>
            <a:endParaRPr lang="en-CA" dirty="0"/>
          </a:p>
        </p:txBody>
      </p:sp>
      <p:sp>
        <p:nvSpPr>
          <p:cNvPr id="78" name="Slide Number Placeholder 7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CB01-9E1A-4A3C-8DCA-3238C6551500}" type="slidenum">
              <a:rPr lang="en-CA" smtClean="0"/>
              <a:t>15</a:t>
            </a:fld>
            <a:endParaRPr lang="en-CA"/>
          </a:p>
        </p:txBody>
      </p:sp>
      <p:sp>
        <p:nvSpPr>
          <p:cNvPr id="102" name="TextBox 101"/>
          <p:cNvSpPr txBox="1"/>
          <p:nvPr/>
        </p:nvSpPr>
        <p:spPr>
          <a:xfrm>
            <a:off x="971600" y="2111260"/>
            <a:ext cx="165942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r>
              <a:rPr lang="en-CA" sz="1400" dirty="0" smtClean="0"/>
              <a:t>f(+[</a:t>
            </a:r>
            <a:r>
              <a:rPr lang="en-CA" sz="1400" dirty="0"/>
              <a:t>t ... t</a:t>
            </a:r>
            <a:r>
              <a:rPr lang="en-CA" sz="1400" dirty="0" smtClean="0"/>
              <a:t>] . . . +[</a:t>
            </a:r>
            <a:r>
              <a:rPr lang="en-CA" sz="1400" dirty="0"/>
              <a:t>t ... t</a:t>
            </a:r>
            <a:r>
              <a:rPr lang="en-CA" sz="1400" dirty="0" smtClean="0"/>
              <a:t>]</a:t>
            </a:r>
          </a:p>
          <a:p>
            <a:r>
              <a:rPr lang="en-CA" sz="1400" dirty="0"/>
              <a:t> </a:t>
            </a:r>
            <a:r>
              <a:rPr lang="en-CA" sz="1400" dirty="0" smtClean="0"/>
              <a:t>  -[</a:t>
            </a:r>
            <a:r>
              <a:rPr lang="en-CA" sz="1400" dirty="0"/>
              <a:t>t ... t] . . . </a:t>
            </a:r>
            <a:r>
              <a:rPr lang="en-CA" sz="1400" dirty="0" smtClean="0"/>
              <a:t>-[</a:t>
            </a:r>
            <a:r>
              <a:rPr lang="en-CA" sz="1400" dirty="0"/>
              <a:t>t ... t</a:t>
            </a:r>
            <a:r>
              <a:rPr lang="en-CA" sz="1400" dirty="0" smtClean="0"/>
              <a:t>]</a:t>
            </a:r>
          </a:p>
          <a:p>
            <a:r>
              <a:rPr lang="en-CA" sz="1400" dirty="0"/>
              <a:t> </a:t>
            </a:r>
            <a:r>
              <a:rPr lang="en-CA" sz="1400" dirty="0" smtClean="0"/>
              <a:t>  p+&gt;v . . . p+&gt;v</a:t>
            </a:r>
          </a:p>
          <a:p>
            <a:r>
              <a:rPr lang="en-CA" sz="1400" dirty="0" smtClean="0"/>
              <a:t>   </a:t>
            </a:r>
            <a:r>
              <a:rPr lang="en-CA" sz="1400" dirty="0"/>
              <a:t>p-&gt;v . . . p-&gt;v</a:t>
            </a:r>
            <a:r>
              <a:rPr lang="en-CA" sz="1400" dirty="0" smtClean="0"/>
              <a:t>)</a:t>
            </a:r>
            <a:endParaRPr lang="en-CA" sz="1400" dirty="0"/>
          </a:p>
        </p:txBody>
      </p:sp>
      <p:sp>
        <p:nvSpPr>
          <p:cNvPr id="103" name="TextBox 102"/>
          <p:cNvSpPr txBox="1"/>
          <p:nvPr/>
        </p:nvSpPr>
        <p:spPr>
          <a:xfrm>
            <a:off x="3851920" y="2111260"/>
            <a:ext cx="53781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/>
              <a:t>Implicit existential OID; both in/dependent </a:t>
            </a:r>
            <a:r>
              <a:rPr lang="en-CA" sz="1400" dirty="0"/>
              <a:t>descriptors </a:t>
            </a:r>
            <a:r>
              <a:rPr lang="en-CA" sz="1400" dirty="0" smtClean="0"/>
              <a:t>w.r.t. predicate 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f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971600" y="4707141"/>
            <a:ext cx="189654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r>
              <a:rPr lang="en-CA" sz="1400" dirty="0" err="1" smtClean="0"/>
              <a:t>o#f</a:t>
            </a:r>
            <a:r>
              <a:rPr lang="en-CA" sz="1400" dirty="0" smtClean="0"/>
              <a:t>(+[</a:t>
            </a:r>
            <a:r>
              <a:rPr lang="en-CA" sz="1400" dirty="0"/>
              <a:t>t ... t</a:t>
            </a:r>
            <a:r>
              <a:rPr lang="en-CA" sz="1400" dirty="0" smtClean="0"/>
              <a:t>] . . . +[</a:t>
            </a:r>
            <a:r>
              <a:rPr lang="en-CA" sz="1400" dirty="0"/>
              <a:t>t ... t</a:t>
            </a:r>
            <a:r>
              <a:rPr lang="en-CA" sz="1400" dirty="0" smtClean="0"/>
              <a:t>]</a:t>
            </a:r>
          </a:p>
          <a:p>
            <a:r>
              <a:rPr lang="en-CA" sz="1400" dirty="0"/>
              <a:t> </a:t>
            </a:r>
            <a:r>
              <a:rPr lang="en-CA" sz="1400" dirty="0" smtClean="0"/>
              <a:t>      -[</a:t>
            </a:r>
            <a:r>
              <a:rPr lang="en-CA" sz="1400" dirty="0"/>
              <a:t>t ... t] . . . </a:t>
            </a:r>
            <a:r>
              <a:rPr lang="en-CA" sz="1400" dirty="0" smtClean="0"/>
              <a:t>-[</a:t>
            </a:r>
            <a:r>
              <a:rPr lang="en-CA" sz="1400" dirty="0"/>
              <a:t>t ... t</a:t>
            </a:r>
            <a:r>
              <a:rPr lang="en-CA" sz="1400" dirty="0" smtClean="0"/>
              <a:t>]</a:t>
            </a:r>
          </a:p>
          <a:p>
            <a:r>
              <a:rPr lang="en-CA" sz="1400" dirty="0"/>
              <a:t> </a:t>
            </a:r>
            <a:r>
              <a:rPr lang="en-CA" sz="1400" dirty="0" smtClean="0"/>
              <a:t>      p+&gt;v . . . p+&gt;v</a:t>
            </a:r>
          </a:p>
          <a:p>
            <a:r>
              <a:rPr lang="en-CA" sz="1400" dirty="0" smtClean="0"/>
              <a:t>       p-</a:t>
            </a:r>
            <a:r>
              <a:rPr lang="en-CA" sz="1400" dirty="0"/>
              <a:t>&gt;v . . . p-&gt;v</a:t>
            </a:r>
            <a:r>
              <a:rPr lang="en-CA" sz="1400" dirty="0" smtClean="0"/>
              <a:t>)</a:t>
            </a:r>
            <a:endParaRPr lang="en-CA" sz="1400" dirty="0"/>
          </a:p>
        </p:txBody>
      </p:sp>
      <p:sp>
        <p:nvSpPr>
          <p:cNvPr id="105" name="TextBox 104"/>
          <p:cNvSpPr txBox="1"/>
          <p:nvPr/>
        </p:nvSpPr>
        <p:spPr>
          <a:xfrm>
            <a:off x="3851920" y="4707141"/>
            <a:ext cx="47035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Explicit OID 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o</a:t>
            </a:r>
            <a:r>
              <a:rPr lang="en-CA" sz="1400" dirty="0" smtClean="0"/>
              <a:t>; both in/dependent </a:t>
            </a:r>
            <a:r>
              <a:rPr lang="en-CA" sz="1400" dirty="0"/>
              <a:t>descriptors </a:t>
            </a:r>
            <a:r>
              <a:rPr lang="en-CA" sz="1400" dirty="0" smtClean="0"/>
              <a:t>w.r.t. predicate 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3730698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35632"/>
            <a:ext cx="8915400" cy="762000"/>
          </a:xfrm>
        </p:spPr>
        <p:txBody>
          <a:bodyPr>
            <a:noAutofit/>
          </a:bodyPr>
          <a:lstStyle/>
          <a:p>
            <a:r>
              <a:rPr lang="en-CA" sz="4800" dirty="0"/>
              <a:t>Conclusions</a:t>
            </a:r>
            <a:endParaRPr lang="en-CA" sz="4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446" y="1268760"/>
            <a:ext cx="8794058" cy="51816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CA" dirty="0"/>
              <a:t>PSOA </a:t>
            </a:r>
            <a:r>
              <a:rPr lang="en-CA" dirty="0" err="1"/>
              <a:t>metamodel</a:t>
            </a:r>
            <a:r>
              <a:rPr lang="en-CA" dirty="0"/>
              <a:t> </a:t>
            </a:r>
            <a:r>
              <a:rPr lang="en-CA" dirty="0" smtClean="0"/>
              <a:t>cube and </a:t>
            </a:r>
            <a:r>
              <a:rPr lang="en-CA" dirty="0" err="1" smtClean="0"/>
              <a:t>Grailog</a:t>
            </a:r>
            <a:r>
              <a:rPr lang="en-CA" dirty="0" smtClean="0"/>
              <a:t> visualization</a:t>
            </a:r>
            <a:r>
              <a:rPr lang="en-CA" dirty="0"/>
              <a:t/>
            </a:r>
            <a:br>
              <a:rPr lang="en-CA" dirty="0"/>
            </a:br>
            <a:r>
              <a:rPr lang="en-CA" dirty="0" smtClean="0"/>
              <a:t>significantly </a:t>
            </a:r>
            <a:r>
              <a:rPr lang="en-CA" dirty="0"/>
              <a:t>facilitate </a:t>
            </a:r>
            <a:r>
              <a:rPr lang="en-CA" dirty="0" smtClean="0"/>
              <a:t>learning </a:t>
            </a:r>
            <a:r>
              <a:rPr lang="en-CA" dirty="0"/>
              <a:t>PSOA </a:t>
            </a:r>
            <a:r>
              <a:rPr lang="en-US" dirty="0" err="1" smtClean="0"/>
              <a:t>RuleML</a:t>
            </a:r>
            <a:endParaRPr lang="en-US" altLang="en-US" dirty="0" smtClean="0"/>
          </a:p>
          <a:p>
            <a:pPr>
              <a:lnSpc>
                <a:spcPct val="110000"/>
              </a:lnSpc>
            </a:pPr>
            <a:r>
              <a:rPr lang="en-CA" dirty="0" smtClean="0"/>
              <a:t>Data f</a:t>
            </a:r>
            <a:r>
              <a:rPr lang="en-US" altLang="en-US" dirty="0" smtClean="0"/>
              <a:t>acts complemented by </a:t>
            </a:r>
            <a:r>
              <a:rPr lang="en-US" altLang="en-US" sz="3000" dirty="0" smtClean="0"/>
              <a:t>(interoperation, …)</a:t>
            </a:r>
            <a:r>
              <a:rPr lang="en-US" altLang="en-US" dirty="0" smtClean="0"/>
              <a:t> </a:t>
            </a:r>
            <a:r>
              <a:rPr lang="en-US" altLang="en-US" dirty="0" smtClean="0"/>
              <a:t>rules</a:t>
            </a:r>
            <a:r>
              <a:rPr lang="en-US" altLang="en-US" dirty="0" smtClean="0"/>
              <a:t>:</a:t>
            </a:r>
            <a:br>
              <a:rPr lang="en-US" altLang="en-US" dirty="0" smtClean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endParaRPr lang="en-US" altLang="en-US" dirty="0" smtClean="0"/>
          </a:p>
          <a:p>
            <a:pPr>
              <a:lnSpc>
                <a:spcPct val="110000"/>
              </a:lnSpc>
            </a:pPr>
            <a:r>
              <a:rPr lang="en-CA" dirty="0" smtClean="0"/>
              <a:t>PSOA </a:t>
            </a:r>
            <a:r>
              <a:rPr lang="en-US" dirty="0" err="1" smtClean="0"/>
              <a:t>RuleML</a:t>
            </a:r>
            <a:r>
              <a:rPr lang="en-US" dirty="0" smtClean="0"/>
              <a:t> being standardized </a:t>
            </a:r>
            <a:r>
              <a:rPr lang="en-US" dirty="0"/>
              <a:t>by </a:t>
            </a:r>
            <a:r>
              <a:rPr lang="en-CA" dirty="0" smtClean="0"/>
              <a:t>Relax NG schemas</a:t>
            </a:r>
            <a:r>
              <a:rPr lang="en-CA" dirty="0"/>
              <a:t> </a:t>
            </a:r>
            <a:r>
              <a:rPr lang="en-CA" dirty="0" smtClean="0"/>
              <a:t>for XML-serialized f</a:t>
            </a:r>
            <a:r>
              <a:rPr lang="en-US" altLang="en-US" dirty="0"/>
              <a:t>acts </a:t>
            </a:r>
            <a:r>
              <a:rPr lang="en-US" altLang="en-US" dirty="0" smtClean="0"/>
              <a:t>and </a:t>
            </a:r>
            <a:r>
              <a:rPr lang="en-CA" dirty="0"/>
              <a:t>rules: </a:t>
            </a:r>
            <a:r>
              <a:rPr lang="en-CA" sz="2800" dirty="0">
                <a:hlinkClick r:id="rId2"/>
              </a:rPr>
              <a:t>http://</a:t>
            </a:r>
            <a:r>
              <a:rPr lang="en-CA" sz="2800" dirty="0" smtClean="0">
                <a:hlinkClick r:id="rId2"/>
              </a:rPr>
              <a:t>wiki.ruleml.org/index.php/PSOA_RuleML#Syntax</a:t>
            </a:r>
            <a:endParaRPr lang="en-CA" dirty="0" smtClean="0"/>
          </a:p>
          <a:p>
            <a:pPr>
              <a:lnSpc>
                <a:spcPct val="110000"/>
              </a:lnSpc>
            </a:pPr>
            <a:r>
              <a:rPr lang="en-CA" dirty="0"/>
              <a:t>PSOA </a:t>
            </a:r>
            <a:r>
              <a:rPr lang="en-CA" dirty="0" err="1"/>
              <a:t>metamodel</a:t>
            </a:r>
            <a:r>
              <a:rPr lang="en-CA" dirty="0"/>
              <a:t> </a:t>
            </a:r>
            <a:r>
              <a:rPr lang="en-CA" dirty="0" smtClean="0"/>
              <a:t>transferrable to other languages</a:t>
            </a:r>
          </a:p>
          <a:p>
            <a:pPr>
              <a:lnSpc>
                <a:spcPct val="110000"/>
              </a:lnSpc>
            </a:pPr>
            <a:r>
              <a:rPr lang="en-CA" dirty="0" smtClean="0"/>
              <a:t>Also see: </a:t>
            </a:r>
            <a:r>
              <a:rPr lang="en-US" altLang="en-US" sz="1200" dirty="0" smtClean="0">
                <a:hlinkClick r:id="rId3"/>
              </a:rPr>
              <a:t>http://wiki.ruleml.org/index.php/PSOA_RuleML_Bridges_Graph_and_Relational_Databases#</a:t>
            </a:r>
            <a:r>
              <a:rPr lang="en-US" altLang="en-US" sz="1800" dirty="0" smtClean="0">
                <a:hlinkClick r:id="rId3"/>
              </a:rPr>
              <a:t>Conclusions</a:t>
            </a:r>
            <a:endParaRPr lang="en-US" alt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D1475-3101-4DC7-8355-C1B2AA2764C2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2004" y="2926685"/>
            <a:ext cx="87565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i="1" dirty="0">
                <a:hlinkClick r:id="rId4"/>
              </a:rPr>
              <a:t>http://</a:t>
            </a:r>
            <a:r>
              <a:rPr lang="en-CA" i="1" dirty="0" smtClean="0">
                <a:hlinkClick r:id="rId4"/>
              </a:rPr>
              <a:t>wiki.ruleml.org/index.php/PSOA_RuleML_Bridges_Graph_and_Relational_Databases</a:t>
            </a:r>
            <a:endParaRPr lang="en-CA" i="1" dirty="0" smtClean="0"/>
          </a:p>
          <a:p>
            <a:r>
              <a:rPr lang="en-CA" i="1" dirty="0" smtClean="0"/>
              <a:t>(includes </a:t>
            </a:r>
            <a:r>
              <a:rPr lang="en-CA" i="1" dirty="0" smtClean="0"/>
              <a:t>core interoperation path pv1-pv3-pv4-pn4, </a:t>
            </a:r>
            <a:r>
              <a:rPr lang="en-CA" i="1" dirty="0" smtClean="0"/>
              <a:t>e.g. abridged to one </a:t>
            </a:r>
            <a:r>
              <a:rPr lang="en-CA" i="1" dirty="0"/>
              <a:t>PSOA </a:t>
            </a:r>
            <a:r>
              <a:rPr lang="en-CA" i="1" dirty="0" smtClean="0"/>
              <a:t>rule)</a:t>
            </a:r>
          </a:p>
        </p:txBody>
      </p:sp>
    </p:spTree>
    <p:extLst>
      <p:ext uri="{BB962C8B-B14F-4D97-AF65-F5344CB8AC3E}">
        <p14:creationId xmlns:p14="http://schemas.microsoft.com/office/powerpoint/2010/main" val="674749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07640"/>
            <a:ext cx="8915400" cy="762000"/>
          </a:xfrm>
        </p:spPr>
        <p:txBody>
          <a:bodyPr>
            <a:noAutofit/>
          </a:bodyPr>
          <a:lstStyle/>
          <a:p>
            <a:r>
              <a:rPr lang="en-CA" altLang="en-US" sz="4500" dirty="0" smtClean="0"/>
              <a:t>Introduction</a:t>
            </a:r>
            <a:endParaRPr lang="en-CA" sz="4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87760"/>
            <a:ext cx="9316144" cy="5181600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CA" dirty="0">
                <a:hlinkClick r:id="rId2"/>
              </a:rPr>
              <a:t>PSOA </a:t>
            </a:r>
            <a:r>
              <a:rPr lang="en-CA" dirty="0" err="1">
                <a:hlinkClick r:id="rId2"/>
              </a:rPr>
              <a:t>RuleML</a:t>
            </a:r>
            <a:r>
              <a:rPr lang="en-CA" dirty="0"/>
              <a:t> </a:t>
            </a:r>
            <a:r>
              <a:rPr lang="en-CA" dirty="0" smtClean="0"/>
              <a:t>builds </a:t>
            </a:r>
            <a:r>
              <a:rPr lang="en-CA" dirty="0" smtClean="0"/>
              <a:t>on a </a:t>
            </a:r>
            <a:r>
              <a:rPr lang="en-CA" dirty="0" smtClean="0"/>
              <a:t>novel data systematics</a:t>
            </a:r>
          </a:p>
          <a:p>
            <a:pPr>
              <a:lnSpc>
                <a:spcPct val="110000"/>
              </a:lnSpc>
            </a:pPr>
            <a:r>
              <a:rPr lang="en-CA" dirty="0" smtClean="0"/>
              <a:t>Slicing </a:t>
            </a:r>
            <a:r>
              <a:rPr lang="en-CA" dirty="0" smtClean="0"/>
              <a:t>and </a:t>
            </a:r>
            <a:r>
              <a:rPr lang="en-CA" dirty="0" smtClean="0"/>
              <a:t>dicing </a:t>
            </a:r>
            <a:r>
              <a:rPr lang="en-CA" dirty="0" smtClean="0"/>
              <a:t>the </a:t>
            </a:r>
            <a:r>
              <a:rPr lang="en-CA" i="1" dirty="0" smtClean="0"/>
              <a:t>PSOA </a:t>
            </a:r>
            <a:r>
              <a:rPr lang="en-CA" i="1" dirty="0" err="1" smtClean="0"/>
              <a:t>metamodel</a:t>
            </a:r>
            <a:r>
              <a:rPr lang="en-CA" i="1" dirty="0" smtClean="0"/>
              <a:t> </a:t>
            </a:r>
            <a:r>
              <a:rPr lang="en-CA" i="1" dirty="0" smtClean="0"/>
              <a:t>cube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>(</a:t>
            </a:r>
            <a:r>
              <a:rPr lang="en-CA" altLang="en-US" dirty="0" smtClean="0"/>
              <a:t>from </a:t>
            </a:r>
            <a:r>
              <a:rPr lang="en-CA" altLang="en-US" dirty="0" err="1">
                <a:hlinkClick r:id="rId3"/>
              </a:rPr>
              <a:t>PSOAPerspectivalKnowledge</a:t>
            </a:r>
            <a:r>
              <a:rPr lang="en-CA" altLang="en-US" dirty="0"/>
              <a:t>, </a:t>
            </a:r>
            <a:r>
              <a:rPr lang="en-CA" altLang="en-US" dirty="0" smtClean="0"/>
              <a:t>Appendix A)</a:t>
            </a:r>
            <a:endParaRPr lang="en-US" altLang="en-US" dirty="0" smtClean="0"/>
          </a:p>
          <a:p>
            <a:pPr>
              <a:lnSpc>
                <a:spcPct val="110000"/>
              </a:lnSpc>
            </a:pPr>
            <a:r>
              <a:rPr lang="en-US" altLang="en-US" dirty="0" smtClean="0"/>
              <a:t>Exemplify with 18 </a:t>
            </a:r>
            <a:r>
              <a:rPr lang="en-US" altLang="en-US" dirty="0" err="1" smtClean="0"/>
              <a:t>oidless</a:t>
            </a:r>
            <a:r>
              <a:rPr lang="en-US" altLang="en-US" dirty="0" smtClean="0"/>
              <a:t>/</a:t>
            </a:r>
            <a:r>
              <a:rPr lang="en-US" altLang="en-US" dirty="0" err="1" smtClean="0"/>
              <a:t>oidful</a:t>
            </a:r>
            <a:r>
              <a:rPr lang="en-US" altLang="en-US" dirty="0" smtClean="0"/>
              <a:t>, </a:t>
            </a:r>
            <a:r>
              <a:rPr lang="en-US" altLang="en-US" dirty="0" err="1" smtClean="0"/>
              <a:t>tupled</a:t>
            </a:r>
            <a:r>
              <a:rPr lang="en-US" altLang="en-US" dirty="0" smtClean="0"/>
              <a:t>/slotted, </a:t>
            </a:r>
            <a:r>
              <a:rPr lang="en-US" altLang="en-US" dirty="0" err="1" smtClean="0"/>
              <a:t>perspeneutral</a:t>
            </a:r>
            <a:r>
              <a:rPr lang="en-US" altLang="en-US" dirty="0" smtClean="0"/>
              <a:t>/perspectival wedding atoms</a:t>
            </a:r>
          </a:p>
          <a:p>
            <a:pPr>
              <a:lnSpc>
                <a:spcPct val="110000"/>
              </a:lnSpc>
            </a:pPr>
            <a:r>
              <a:rPr lang="en-US" altLang="en-US" dirty="0" smtClean="0"/>
              <a:t>Illustrate all kinds of </a:t>
            </a:r>
            <a:r>
              <a:rPr lang="en-US" altLang="en-US" dirty="0" err="1" smtClean="0">
                <a:hlinkClick r:id="rId4"/>
              </a:rPr>
              <a:t>PSOATransRun</a:t>
            </a:r>
            <a:r>
              <a:rPr lang="en-US" altLang="en-US" dirty="0" smtClean="0"/>
              <a:t>-realized</a:t>
            </a:r>
            <a:r>
              <a:rPr lang="en-US" altLang="en-US" dirty="0"/>
              <a:t> </a:t>
            </a:r>
            <a:r>
              <a:rPr lang="en-US" altLang="en-US" dirty="0" smtClean="0"/>
              <a:t>atoms</a:t>
            </a:r>
            <a:br>
              <a:rPr lang="en-US" altLang="en-US" dirty="0" smtClean="0"/>
            </a:br>
            <a:r>
              <a:rPr lang="en-US" altLang="en-US" dirty="0"/>
              <a:t>in </a:t>
            </a:r>
            <a:r>
              <a:rPr lang="en-CA" i="1" dirty="0" smtClean="0">
                <a:solidFill>
                  <a:schemeClr val="accent3">
                    <a:lumMod val="75000"/>
                  </a:schemeClr>
                </a:solidFill>
              </a:rPr>
              <a:t>presentation syntax</a:t>
            </a:r>
            <a:r>
              <a:rPr lang="en-US" altLang="en-US" dirty="0" smtClean="0"/>
              <a:t> </a:t>
            </a:r>
            <a:r>
              <a:rPr lang="en-US" altLang="en-US" dirty="0" smtClean="0"/>
              <a:t>by </a:t>
            </a:r>
            <a:r>
              <a:rPr lang="en-US" altLang="en-US" dirty="0" err="1">
                <a:hlinkClick r:id="rId5"/>
              </a:rPr>
              <a:t>Grailog</a:t>
            </a:r>
            <a:r>
              <a:rPr lang="en-US" altLang="en-US" dirty="0"/>
              <a:t> </a:t>
            </a:r>
            <a:r>
              <a:rPr lang="en-US" altLang="en-US" dirty="0" smtClean="0"/>
              <a:t>visualizations</a:t>
            </a:r>
            <a:endParaRPr lang="en-US" altLang="en-US" dirty="0" smtClean="0"/>
          </a:p>
          <a:p>
            <a:pPr>
              <a:lnSpc>
                <a:spcPct val="110000"/>
              </a:lnSpc>
            </a:pPr>
            <a:r>
              <a:rPr lang="en-CA" altLang="en-US" dirty="0" smtClean="0"/>
              <a:t>Informal </a:t>
            </a:r>
            <a:r>
              <a:rPr lang="en-CA" altLang="en-US" dirty="0" smtClean="0"/>
              <a:t>template syntax</a:t>
            </a:r>
            <a:r>
              <a:rPr lang="en-CA" altLang="en-US" dirty="0"/>
              <a:t> and </a:t>
            </a:r>
            <a:r>
              <a:rPr lang="en-CA" altLang="en-US" dirty="0" smtClean="0"/>
              <a:t>English </a:t>
            </a:r>
            <a:r>
              <a:rPr lang="en-CA" altLang="en-US" dirty="0" smtClean="0"/>
              <a:t>semantics</a:t>
            </a:r>
            <a:r>
              <a:rPr lang="en-CA" altLang="en-US" dirty="0"/>
              <a:t/>
            </a:r>
            <a:br>
              <a:rPr lang="en-CA" altLang="en-US" dirty="0"/>
            </a:br>
            <a:r>
              <a:rPr lang="en-CA" altLang="en-US" dirty="0"/>
              <a:t>(</a:t>
            </a:r>
            <a:r>
              <a:rPr lang="en-CA" altLang="en-US" dirty="0" smtClean="0"/>
              <a:t>formal  </a:t>
            </a:r>
            <a:r>
              <a:rPr lang="en-CA" altLang="en-US" dirty="0"/>
              <a:t>in </a:t>
            </a:r>
            <a:r>
              <a:rPr lang="en-CA" altLang="en-US" sz="2400" dirty="0" err="1">
                <a:hlinkClick r:id="rId3"/>
              </a:rPr>
              <a:t>PSOAPerspectivalKnowledge</a:t>
            </a:r>
            <a:r>
              <a:rPr lang="en-CA" altLang="en-US" dirty="0"/>
              <a:t>, </a:t>
            </a:r>
            <a:r>
              <a:rPr lang="en-CA" altLang="en-US" dirty="0" smtClean="0"/>
              <a:t>Sections 4</a:t>
            </a:r>
            <a:r>
              <a:rPr lang="en-CA" altLang="en-US" dirty="0"/>
              <a:t> and </a:t>
            </a:r>
            <a:r>
              <a:rPr lang="en-CA" altLang="en-US" dirty="0" smtClean="0"/>
              <a:t>5)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D1475-3101-4DC7-8355-C1B2AA2764C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97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784976" cy="1143000"/>
          </a:xfrm>
        </p:spPr>
        <p:txBody>
          <a:bodyPr>
            <a:normAutofit fontScale="90000"/>
          </a:bodyPr>
          <a:lstStyle/>
          <a:p>
            <a:r>
              <a:rPr lang="en-CA" dirty="0"/>
              <a:t>Slicing and </a:t>
            </a:r>
            <a:r>
              <a:rPr lang="en-CA" dirty="0" smtClean="0"/>
              <a:t>Dicing</a:t>
            </a:r>
            <a:br>
              <a:rPr lang="en-CA" dirty="0" smtClean="0"/>
            </a:br>
            <a:r>
              <a:rPr lang="en-CA" dirty="0" smtClean="0"/>
              <a:t>the </a:t>
            </a:r>
            <a:r>
              <a:rPr lang="en-CA" dirty="0"/>
              <a:t>PSOA</a:t>
            </a:r>
            <a:r>
              <a:rPr lang="en-CA" dirty="0" smtClean="0"/>
              <a:t> </a:t>
            </a:r>
            <a:r>
              <a:rPr lang="en-CA" dirty="0" err="1" smtClean="0"/>
              <a:t>Metamodel</a:t>
            </a:r>
            <a:r>
              <a:rPr lang="en-CA" dirty="0" smtClean="0"/>
              <a:t> Cube  </a:t>
            </a:r>
            <a:endParaRPr lang="en-C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CB01-9E1A-4A3C-8DCA-3238C6551500}" type="slidenum">
              <a:rPr lang="en-CA" smtClean="0"/>
              <a:t>3</a:t>
            </a:fld>
            <a:endParaRPr lang="en-CA"/>
          </a:p>
        </p:txBody>
      </p:sp>
      <p:sp>
        <p:nvSpPr>
          <p:cNvPr id="5" name="TextBox 4"/>
          <p:cNvSpPr txBox="1"/>
          <p:nvPr/>
        </p:nvSpPr>
        <p:spPr>
          <a:xfrm>
            <a:off x="236460" y="1556792"/>
            <a:ext cx="8944052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Via 3 </a:t>
            </a:r>
            <a:r>
              <a:rPr lang="en-US" dirty="0"/>
              <a:t>(orthogonal)</a:t>
            </a:r>
            <a:r>
              <a:rPr lang="en-CA" dirty="0"/>
              <a:t> </a:t>
            </a:r>
            <a:r>
              <a:rPr lang="en-CA" dirty="0" smtClean="0"/>
              <a:t>dimensions, </a:t>
            </a:r>
            <a:r>
              <a:rPr lang="en-CA" dirty="0"/>
              <a:t>the </a:t>
            </a:r>
            <a:r>
              <a:rPr lang="en-CA" b="1" dirty="0"/>
              <a:t>full </a:t>
            </a:r>
            <a:r>
              <a:rPr lang="en-CA" b="1" dirty="0" err="1"/>
              <a:t>metamodel</a:t>
            </a:r>
            <a:r>
              <a:rPr lang="en-CA" b="1" dirty="0"/>
              <a:t> </a:t>
            </a:r>
            <a:r>
              <a:rPr lang="en-CA" dirty="0" smtClean="0"/>
              <a:t>cube systematizes 18 </a:t>
            </a:r>
            <a:r>
              <a:rPr lang="en-US" dirty="0" smtClean="0"/>
              <a:t>kinds </a:t>
            </a:r>
            <a:r>
              <a:rPr lang="en-US" dirty="0"/>
              <a:t>of </a:t>
            </a:r>
            <a:r>
              <a:rPr lang="en-US" dirty="0" smtClean="0"/>
              <a:t>atoms</a:t>
            </a:r>
            <a:br>
              <a:rPr lang="en-US" dirty="0" smtClean="0"/>
            </a:br>
            <a:r>
              <a:rPr lang="en-US" dirty="0" smtClean="0"/>
              <a:t>that are contained in (3*3*2 =) </a:t>
            </a:r>
            <a:r>
              <a:rPr lang="en-CA" dirty="0"/>
              <a:t>18 </a:t>
            </a:r>
            <a:r>
              <a:rPr lang="en-US" dirty="0" smtClean="0"/>
              <a:t>unit </a:t>
            </a:r>
            <a:r>
              <a:rPr lang="en-CA" dirty="0" smtClean="0"/>
              <a:t>cubes (units)</a:t>
            </a:r>
            <a:r>
              <a:rPr lang="en-US" dirty="0"/>
              <a:t> </a:t>
            </a:r>
            <a:r>
              <a:rPr lang="en-US" dirty="0" smtClean="0"/>
              <a:t>named</a:t>
            </a:r>
            <a:r>
              <a:rPr lang="en-CA" dirty="0" smtClean="0"/>
              <a:t> </a:t>
            </a:r>
            <a:r>
              <a:rPr lang="en-CA" dirty="0" err="1" smtClean="0"/>
              <a:t>p</a:t>
            </a:r>
            <a:r>
              <a:rPr lang="en-CA" i="1" dirty="0" err="1" smtClean="0"/>
              <a:t>xi</a:t>
            </a:r>
            <a:r>
              <a:rPr lang="en-CA" dirty="0" smtClean="0"/>
              <a:t> (</a:t>
            </a:r>
            <a:r>
              <a:rPr lang="en-CA" i="1" dirty="0" smtClean="0"/>
              <a:t>x</a:t>
            </a:r>
            <a:r>
              <a:rPr lang="en-CA" dirty="0" smtClean="0"/>
              <a:t>=</a:t>
            </a:r>
            <a:r>
              <a:rPr lang="en-CA" dirty="0" err="1" smtClean="0"/>
              <a:t>n,v,p</a:t>
            </a:r>
            <a:r>
              <a:rPr lang="en-CA" dirty="0" smtClean="0"/>
              <a:t>; </a:t>
            </a:r>
            <a:r>
              <a:rPr lang="en-CA" i="1" dirty="0" smtClean="0"/>
              <a:t>i</a:t>
            </a:r>
            <a:r>
              <a:rPr lang="en-CA" dirty="0" smtClean="0"/>
              <a:t>=1,…,6)</a:t>
            </a:r>
          </a:p>
          <a:p>
            <a:pPr marL="285750" indent="-285750">
              <a:buFont typeface="Arial" charset="0"/>
              <a:buChar char="•"/>
            </a:pPr>
            <a:r>
              <a:rPr lang="en-CA" dirty="0"/>
              <a:t>By choosing one of the </a:t>
            </a:r>
            <a:r>
              <a:rPr lang="en-CA" dirty="0" smtClean="0"/>
              <a:t>reductions PDO</a:t>
            </a:r>
            <a:r>
              <a:rPr lang="en-CA" dirty="0"/>
              <a:t>, DPO, </a:t>
            </a:r>
            <a:r>
              <a:rPr lang="en-CA" dirty="0" smtClean="0"/>
              <a:t>or ODP, users can variously slice </a:t>
            </a:r>
            <a:r>
              <a:rPr lang="en-CA" dirty="0"/>
              <a:t>and dice </a:t>
            </a:r>
            <a:r>
              <a:rPr lang="en-CA" dirty="0" smtClean="0"/>
              <a:t>the</a:t>
            </a:r>
            <a:br>
              <a:rPr lang="en-CA" dirty="0" smtClean="0"/>
            </a:br>
            <a:r>
              <a:rPr lang="en-CA" dirty="0" smtClean="0"/>
              <a:t>cube</a:t>
            </a:r>
            <a:r>
              <a:rPr lang="en-CA" dirty="0" smtClean="0">
                <a:sym typeface="Symbol"/>
              </a:rPr>
              <a:t>, </a:t>
            </a:r>
            <a:r>
              <a:rPr lang="en-CA" dirty="0" smtClean="0"/>
              <a:t>in a kind of (meta)</a:t>
            </a:r>
            <a:r>
              <a:rPr lang="en-CA" dirty="0" smtClean="0">
                <a:hlinkClick r:id="rId2"/>
              </a:rPr>
              <a:t>OLAP</a:t>
            </a:r>
            <a:r>
              <a:rPr lang="en-CA" dirty="0" smtClean="0">
                <a:sym typeface="Symbol"/>
              </a:rPr>
              <a:t>, </a:t>
            </a:r>
            <a:r>
              <a:rPr lang="en-CA" dirty="0" smtClean="0"/>
              <a:t>initially reducing </a:t>
            </a:r>
            <a:r>
              <a:rPr lang="en-CA" dirty="0"/>
              <a:t>its </a:t>
            </a:r>
            <a:r>
              <a:rPr lang="en-CA" dirty="0" smtClean="0"/>
              <a:t>3 </a:t>
            </a:r>
            <a:r>
              <a:rPr lang="en-CA" dirty="0"/>
              <a:t>dimension</a:t>
            </a:r>
            <a:r>
              <a:rPr lang="en-US" dirty="0"/>
              <a:t>s to</a:t>
            </a:r>
            <a:r>
              <a:rPr lang="en-CA" dirty="0"/>
              <a:t> </a:t>
            </a:r>
            <a:r>
              <a:rPr lang="en-CA" dirty="0" smtClean="0"/>
              <a:t>slices </a:t>
            </a:r>
            <a:r>
              <a:rPr lang="en-CA" dirty="0"/>
              <a:t>of </a:t>
            </a:r>
            <a:r>
              <a:rPr lang="en-CA" dirty="0" smtClean="0"/>
              <a:t>2 </a:t>
            </a:r>
            <a:r>
              <a:rPr lang="en-CA" dirty="0"/>
              <a:t>dimension</a:t>
            </a:r>
            <a:r>
              <a:rPr lang="en-US" dirty="0" smtClean="0"/>
              <a:t>s:</a:t>
            </a:r>
            <a:endParaRPr lang="en-CA" i="1" dirty="0" smtClean="0"/>
          </a:p>
          <a:p>
            <a:pPr marL="285750" indent="-285750">
              <a:buFont typeface="Arial" charset="0"/>
              <a:buChar char="•"/>
            </a:pPr>
            <a:r>
              <a:rPr lang="en-C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PDO</a:t>
            </a:r>
            <a:r>
              <a:rPr lang="en-CA" dirty="0" smtClean="0"/>
              <a:t> reduction, via </a:t>
            </a:r>
            <a:r>
              <a:rPr lang="en-CA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r>
              <a:rPr lang="en-CA" dirty="0" err="1" smtClean="0"/>
              <a:t>erspectivity</a:t>
            </a:r>
            <a:r>
              <a:rPr lang="en-CA" dirty="0" smtClean="0"/>
              <a:t> dimension,</a:t>
            </a:r>
            <a:r>
              <a:rPr lang="en-US" dirty="0" smtClean="0"/>
              <a:t> to 3</a:t>
            </a:r>
            <a:r>
              <a:rPr lang="en-CA" dirty="0" smtClean="0"/>
              <a:t> </a:t>
            </a:r>
            <a:r>
              <a:rPr lang="en-CA" dirty="0"/>
              <a:t>slices, each</a:t>
            </a:r>
            <a:r>
              <a:rPr lang="en-US" dirty="0" smtClean="0"/>
              <a:t> with </a:t>
            </a:r>
            <a:r>
              <a:rPr lang="en-CA" dirty="0" smtClean="0"/>
              <a:t>6 units</a:t>
            </a:r>
            <a:br>
              <a:rPr lang="en-CA" dirty="0" smtClean="0"/>
            </a:br>
            <a:r>
              <a:rPr lang="en-CA" dirty="0" smtClean="0"/>
              <a:t>structured by </a:t>
            </a:r>
            <a:r>
              <a:rPr lang="en-C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r>
              <a:rPr lang="en-CA" dirty="0" smtClean="0"/>
              <a:t>escriptor-row and </a:t>
            </a:r>
            <a:r>
              <a:rPr lang="en-C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</a:t>
            </a:r>
            <a:r>
              <a:rPr lang="en-CA" dirty="0" smtClean="0"/>
              <a:t>ID-column dimensions: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CA" dirty="0"/>
              <a:t>6 </a:t>
            </a:r>
            <a:r>
              <a:rPr lang="en-CA" dirty="0" err="1" smtClean="0"/>
              <a:t>perspeneutral</a:t>
            </a:r>
            <a:r>
              <a:rPr lang="en-CA" dirty="0" smtClean="0"/>
              <a:t> units </a:t>
            </a:r>
            <a:r>
              <a:rPr lang="en-CA" dirty="0"/>
              <a:t>(</a:t>
            </a:r>
            <a:r>
              <a:rPr lang="en-CA" i="1" dirty="0" smtClean="0"/>
              <a:t>x</a:t>
            </a:r>
            <a:r>
              <a:rPr lang="en-CA" dirty="0" smtClean="0"/>
              <a:t>=n; </a:t>
            </a:r>
            <a:r>
              <a:rPr lang="en-CA" i="1" dirty="0"/>
              <a:t>i</a:t>
            </a:r>
            <a:r>
              <a:rPr lang="en-CA" dirty="0"/>
              <a:t>=1,…,6) vs. 6 perspectival </a:t>
            </a:r>
            <a:r>
              <a:rPr lang="en-CA" dirty="0" smtClean="0"/>
              <a:t>units </a:t>
            </a:r>
            <a:r>
              <a:rPr lang="en-CA" dirty="0"/>
              <a:t>(</a:t>
            </a:r>
            <a:r>
              <a:rPr lang="en-CA" i="1" dirty="0" smtClean="0"/>
              <a:t>x</a:t>
            </a:r>
            <a:r>
              <a:rPr lang="en-CA" dirty="0" smtClean="0"/>
              <a:t>=v; </a:t>
            </a:r>
            <a:r>
              <a:rPr lang="en-CA" i="1" dirty="0"/>
              <a:t>i</a:t>
            </a:r>
            <a:r>
              <a:rPr lang="en-CA" dirty="0"/>
              <a:t>=1,…,6) vs.</a:t>
            </a:r>
            <a:br>
              <a:rPr lang="en-CA" dirty="0"/>
            </a:br>
            <a:r>
              <a:rPr lang="en-CA" dirty="0"/>
              <a:t>6 </a:t>
            </a:r>
            <a:r>
              <a:rPr lang="en-CA" dirty="0" err="1"/>
              <a:t>perspeneutral+perspectival</a:t>
            </a:r>
            <a:r>
              <a:rPr lang="en-CA" dirty="0"/>
              <a:t> </a:t>
            </a:r>
            <a:r>
              <a:rPr lang="en-CA" dirty="0" smtClean="0"/>
              <a:t>units </a:t>
            </a:r>
            <a:r>
              <a:rPr lang="en-CA" dirty="0"/>
              <a:t>(</a:t>
            </a:r>
            <a:r>
              <a:rPr lang="en-CA" i="1" dirty="0" smtClean="0"/>
              <a:t>x</a:t>
            </a:r>
            <a:r>
              <a:rPr lang="en-CA" dirty="0" smtClean="0"/>
              <a:t>=p; </a:t>
            </a:r>
            <a:r>
              <a:rPr lang="en-CA" i="1" dirty="0"/>
              <a:t>i</a:t>
            </a:r>
            <a:r>
              <a:rPr lang="en-CA" dirty="0"/>
              <a:t>=1,…,6)</a:t>
            </a:r>
            <a:endParaRPr lang="en-CA" i="1" dirty="0"/>
          </a:p>
          <a:p>
            <a:pPr marL="285750" indent="-285750">
              <a:buFont typeface="Arial" charset="0"/>
              <a:buChar char="•"/>
            </a:pPr>
            <a:r>
              <a:rPr lang="en-CA" dirty="0" smtClean="0">
                <a:solidFill>
                  <a:srgbClr val="002060"/>
                </a:solidFill>
              </a:rPr>
              <a:t>The </a:t>
            </a:r>
            <a:r>
              <a:rPr lang="en-CA" b="1" dirty="0" smtClean="0">
                <a:solidFill>
                  <a:srgbClr val="002060"/>
                </a:solidFill>
              </a:rPr>
              <a:t>core </a:t>
            </a:r>
            <a:r>
              <a:rPr lang="en-CA" b="1" dirty="0" err="1" smtClean="0">
                <a:solidFill>
                  <a:srgbClr val="002060"/>
                </a:solidFill>
              </a:rPr>
              <a:t>metamodel</a:t>
            </a:r>
            <a:r>
              <a:rPr lang="en-CA" dirty="0" smtClean="0">
                <a:solidFill>
                  <a:srgbClr val="002060"/>
                </a:solidFill>
              </a:rPr>
              <a:t> </a:t>
            </a:r>
            <a:r>
              <a:rPr lang="en-CA" dirty="0">
                <a:solidFill>
                  <a:srgbClr val="002060"/>
                </a:solidFill>
              </a:rPr>
              <a:t>is </a:t>
            </a:r>
            <a:r>
              <a:rPr lang="en-CA" dirty="0" smtClean="0">
                <a:solidFill>
                  <a:srgbClr val="002060"/>
                </a:solidFill>
              </a:rPr>
              <a:t>an 8-</a:t>
            </a:r>
            <a:r>
              <a:rPr lang="en-US" dirty="0" smtClean="0">
                <a:solidFill>
                  <a:srgbClr val="002060"/>
                </a:solidFill>
              </a:rPr>
              <a:t>unit </a:t>
            </a:r>
            <a:r>
              <a:rPr lang="en-CA" dirty="0" err="1" smtClean="0">
                <a:solidFill>
                  <a:srgbClr val="002060"/>
                </a:solidFill>
              </a:rPr>
              <a:t>subcube</a:t>
            </a:r>
            <a:r>
              <a:rPr lang="en-CA" dirty="0" smtClean="0">
                <a:solidFill>
                  <a:srgbClr val="002060"/>
                </a:solidFill>
              </a:rPr>
              <a:t> of the </a:t>
            </a:r>
            <a:r>
              <a:rPr lang="en-CA" dirty="0">
                <a:solidFill>
                  <a:srgbClr val="002060"/>
                </a:solidFill>
              </a:rPr>
              <a:t>full </a:t>
            </a:r>
            <a:r>
              <a:rPr lang="en-CA" dirty="0" err="1">
                <a:solidFill>
                  <a:srgbClr val="002060"/>
                </a:solidFill>
              </a:rPr>
              <a:t>metamodel</a:t>
            </a:r>
            <a:r>
              <a:rPr lang="en-CA" dirty="0">
                <a:solidFill>
                  <a:srgbClr val="002060"/>
                </a:solidFill>
              </a:rPr>
              <a:t> </a:t>
            </a:r>
            <a:r>
              <a:rPr lang="en-CA" dirty="0" smtClean="0">
                <a:solidFill>
                  <a:srgbClr val="002060"/>
                </a:solidFill>
              </a:rPr>
              <a:t>cube,</a:t>
            </a:r>
            <a:br>
              <a:rPr lang="en-CA" dirty="0" smtClean="0">
                <a:solidFill>
                  <a:srgbClr val="002060"/>
                </a:solidFill>
              </a:rPr>
            </a:br>
            <a:r>
              <a:rPr lang="en-CA" dirty="0" smtClean="0">
                <a:solidFill>
                  <a:srgbClr val="002060"/>
                </a:solidFill>
              </a:rPr>
              <a:t>which can </a:t>
            </a:r>
            <a:r>
              <a:rPr lang="en-CA" dirty="0">
                <a:solidFill>
                  <a:srgbClr val="002060"/>
                </a:solidFill>
              </a:rPr>
              <a:t>be reduced, </a:t>
            </a:r>
            <a:r>
              <a:rPr lang="en-CA" dirty="0" smtClean="0">
                <a:solidFill>
                  <a:srgbClr val="002060"/>
                </a:solidFill>
              </a:rPr>
              <a:t>PDO-style, to 2 </a:t>
            </a:r>
            <a:r>
              <a:rPr lang="en-CA" dirty="0" err="1" smtClean="0">
                <a:solidFill>
                  <a:srgbClr val="002060"/>
                </a:solidFill>
              </a:rPr>
              <a:t>Perspectivity</a:t>
            </a:r>
            <a:r>
              <a:rPr lang="en-CA" dirty="0" smtClean="0">
                <a:solidFill>
                  <a:srgbClr val="002060"/>
                </a:solidFill>
              </a:rPr>
              <a:t> slices: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CA" dirty="0" smtClean="0">
                <a:solidFill>
                  <a:srgbClr val="002060"/>
                </a:solidFill>
              </a:rPr>
              <a:t>pn1-pn4 and pv1-pv4</a:t>
            </a:r>
          </a:p>
          <a:p>
            <a:pPr marL="742950" lvl="1" indent="-285750">
              <a:buFont typeface="Arial" charset="0"/>
              <a:buChar char="•"/>
            </a:pPr>
            <a:r>
              <a:rPr lang="en-CA" dirty="0" smtClean="0">
                <a:solidFill>
                  <a:srgbClr val="002060"/>
                </a:solidFill>
              </a:rPr>
              <a:t>Each includes a prominent unit: </a:t>
            </a:r>
            <a:r>
              <a:rPr lang="en-CA" b="1" i="1" dirty="0" smtClean="0">
                <a:solidFill>
                  <a:srgbClr val="002060"/>
                </a:solidFill>
              </a:rPr>
              <a:t>frame</a:t>
            </a:r>
            <a:r>
              <a:rPr lang="en-CA" dirty="0" smtClean="0">
                <a:solidFill>
                  <a:srgbClr val="002060"/>
                </a:solidFill>
              </a:rPr>
              <a:t> </a:t>
            </a:r>
            <a:r>
              <a:rPr lang="en-US" dirty="0" smtClean="0">
                <a:solidFill>
                  <a:srgbClr val="002060"/>
                </a:solidFill>
              </a:rPr>
              <a:t>atoms</a:t>
            </a:r>
            <a:r>
              <a:rPr lang="en-CA" dirty="0" smtClean="0">
                <a:solidFill>
                  <a:srgbClr val="002060"/>
                </a:solidFill>
              </a:rPr>
              <a:t> </a:t>
            </a:r>
            <a:r>
              <a:rPr lang="en-CA" dirty="0">
                <a:solidFill>
                  <a:srgbClr val="002060"/>
                </a:solidFill>
              </a:rPr>
              <a:t>(pn4) </a:t>
            </a:r>
            <a:r>
              <a:rPr lang="en-CA" dirty="0" smtClean="0">
                <a:solidFill>
                  <a:srgbClr val="002060"/>
                </a:solidFill>
              </a:rPr>
              <a:t>and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CA" b="1" i="1" dirty="0">
                <a:solidFill>
                  <a:srgbClr val="002060"/>
                </a:solidFill>
              </a:rPr>
              <a:t>relationship</a:t>
            </a:r>
            <a:r>
              <a:rPr lang="en-CA" dirty="0" smtClean="0">
                <a:solidFill>
                  <a:srgbClr val="002060"/>
                </a:solidFill>
              </a:rPr>
              <a:t> </a:t>
            </a:r>
            <a:r>
              <a:rPr lang="en-US" dirty="0" smtClean="0">
                <a:solidFill>
                  <a:srgbClr val="002060"/>
                </a:solidFill>
              </a:rPr>
              <a:t>atoms</a:t>
            </a:r>
            <a:r>
              <a:rPr lang="en-CA" dirty="0">
                <a:solidFill>
                  <a:srgbClr val="002060"/>
                </a:solidFill>
              </a:rPr>
              <a:t> (pv1</a:t>
            </a:r>
            <a:r>
              <a:rPr lang="en-CA" dirty="0" smtClean="0">
                <a:solidFill>
                  <a:srgbClr val="002060"/>
                </a:solidFill>
              </a:rPr>
              <a:t>)</a:t>
            </a:r>
          </a:p>
          <a:p>
            <a:pPr marL="285750" indent="-285750">
              <a:buFont typeface="Arial" charset="0"/>
              <a:buChar char="•"/>
            </a:pPr>
            <a:r>
              <a:rPr lang="en-C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DPO</a:t>
            </a:r>
            <a:r>
              <a:rPr lang="en-CA" dirty="0" smtClean="0"/>
              <a:t> reduction (e.g., for full </a:t>
            </a:r>
            <a:r>
              <a:rPr lang="en-CA" dirty="0" err="1" smtClean="0"/>
              <a:t>metamodel</a:t>
            </a:r>
            <a:r>
              <a:rPr lang="en-CA" dirty="0" smtClean="0"/>
              <a:t>), </a:t>
            </a:r>
            <a:r>
              <a:rPr lang="en-CA" dirty="0"/>
              <a:t>via </a:t>
            </a:r>
            <a:r>
              <a:rPr lang="en-C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r>
              <a:rPr lang="en-CA" dirty="0" smtClean="0"/>
              <a:t>escriptor dimension,</a:t>
            </a:r>
            <a:r>
              <a:rPr lang="en-US" dirty="0" smtClean="0"/>
              <a:t> to 3 </a:t>
            </a:r>
            <a:r>
              <a:rPr lang="en-CA" dirty="0" smtClean="0"/>
              <a:t>slices,</a:t>
            </a:r>
            <a:br>
              <a:rPr lang="en-CA" dirty="0" smtClean="0"/>
            </a:br>
            <a:r>
              <a:rPr lang="en-CA" dirty="0" smtClean="0"/>
              <a:t>each</a:t>
            </a:r>
            <a:r>
              <a:rPr lang="en-US" dirty="0" smtClean="0"/>
              <a:t> </a:t>
            </a:r>
            <a:r>
              <a:rPr lang="en-US" dirty="0"/>
              <a:t>with </a:t>
            </a:r>
            <a:r>
              <a:rPr lang="en-CA" dirty="0"/>
              <a:t>6 </a:t>
            </a:r>
            <a:r>
              <a:rPr lang="en-CA" dirty="0" smtClean="0"/>
              <a:t>units structured </a:t>
            </a:r>
            <a:r>
              <a:rPr lang="en-CA" dirty="0"/>
              <a:t>by </a:t>
            </a:r>
            <a:r>
              <a:rPr lang="en-CA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r>
              <a:rPr lang="en-CA" dirty="0" err="1" smtClean="0"/>
              <a:t>erspectivity</a:t>
            </a:r>
            <a:r>
              <a:rPr lang="en-CA" dirty="0" smtClean="0"/>
              <a:t>-row </a:t>
            </a:r>
            <a:r>
              <a:rPr lang="en-CA" dirty="0"/>
              <a:t>and </a:t>
            </a:r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</a:t>
            </a:r>
            <a:r>
              <a:rPr lang="en-CA" dirty="0"/>
              <a:t>ID-column </a:t>
            </a:r>
            <a:r>
              <a:rPr lang="en-CA" dirty="0" smtClean="0"/>
              <a:t>dimensions: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CA" dirty="0" smtClean="0"/>
              <a:t>6 </a:t>
            </a:r>
            <a:r>
              <a:rPr lang="en-CA" dirty="0" err="1" smtClean="0"/>
              <a:t>tupled</a:t>
            </a:r>
            <a:r>
              <a:rPr lang="en-CA" dirty="0" smtClean="0"/>
              <a:t> units (</a:t>
            </a:r>
            <a:r>
              <a:rPr lang="en-CA" i="1" dirty="0" smtClean="0"/>
              <a:t>x</a:t>
            </a:r>
            <a:r>
              <a:rPr lang="en-CA" dirty="0" smtClean="0"/>
              <a:t>=</a:t>
            </a:r>
            <a:r>
              <a:rPr lang="en-CA" dirty="0" err="1" smtClean="0"/>
              <a:t>n,v,p</a:t>
            </a:r>
            <a:r>
              <a:rPr lang="en-CA" dirty="0" smtClean="0"/>
              <a:t>; </a:t>
            </a:r>
            <a:r>
              <a:rPr lang="en-CA" i="1" dirty="0" smtClean="0"/>
              <a:t>i</a:t>
            </a:r>
            <a:r>
              <a:rPr lang="en-CA" dirty="0" smtClean="0"/>
              <a:t>=1,2) vs. 6 slotted units (</a:t>
            </a:r>
            <a:r>
              <a:rPr lang="en-CA" i="1" dirty="0" smtClean="0"/>
              <a:t>x</a:t>
            </a:r>
            <a:r>
              <a:rPr lang="en-CA" dirty="0" smtClean="0"/>
              <a:t>=</a:t>
            </a:r>
            <a:r>
              <a:rPr lang="en-CA" dirty="0" err="1" smtClean="0"/>
              <a:t>n,v,p</a:t>
            </a:r>
            <a:r>
              <a:rPr lang="en-CA" dirty="0" smtClean="0"/>
              <a:t>; </a:t>
            </a:r>
            <a:r>
              <a:rPr lang="en-CA" i="1" dirty="0" smtClean="0"/>
              <a:t>i</a:t>
            </a:r>
            <a:r>
              <a:rPr lang="en-CA" dirty="0" smtClean="0"/>
              <a:t>=3,4) vs.</a:t>
            </a:r>
            <a:br>
              <a:rPr lang="en-CA" dirty="0" smtClean="0"/>
            </a:br>
            <a:r>
              <a:rPr lang="en-CA" dirty="0" smtClean="0"/>
              <a:t>6 </a:t>
            </a:r>
            <a:r>
              <a:rPr lang="en-CA" dirty="0" err="1" smtClean="0"/>
              <a:t>tupled+slotted</a:t>
            </a:r>
            <a:r>
              <a:rPr lang="en-CA" dirty="0" smtClean="0"/>
              <a:t> units (</a:t>
            </a:r>
            <a:r>
              <a:rPr lang="en-CA" i="1" dirty="0" smtClean="0"/>
              <a:t>x</a:t>
            </a:r>
            <a:r>
              <a:rPr lang="en-CA" dirty="0" smtClean="0"/>
              <a:t>=</a:t>
            </a:r>
            <a:r>
              <a:rPr lang="en-CA" dirty="0" err="1" smtClean="0"/>
              <a:t>n,v,p</a:t>
            </a:r>
            <a:r>
              <a:rPr lang="en-CA" dirty="0" smtClean="0"/>
              <a:t>; </a:t>
            </a:r>
            <a:r>
              <a:rPr lang="en-CA" i="1" dirty="0" smtClean="0"/>
              <a:t>i</a:t>
            </a:r>
            <a:r>
              <a:rPr lang="en-CA" dirty="0" smtClean="0"/>
              <a:t>=5,6)</a:t>
            </a:r>
          </a:p>
          <a:p>
            <a:pPr marL="285750" indent="-285750">
              <a:buFont typeface="Arial" charset="0"/>
              <a:buChar char="•"/>
            </a:pPr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ODP</a:t>
            </a:r>
            <a:r>
              <a:rPr lang="en-CA" dirty="0"/>
              <a:t> reduction (e.g., for </a:t>
            </a:r>
            <a:r>
              <a:rPr lang="en-CA" dirty="0" smtClean="0"/>
              <a:t>full </a:t>
            </a:r>
            <a:r>
              <a:rPr lang="en-CA" dirty="0" err="1" smtClean="0"/>
              <a:t>metamodel</a:t>
            </a:r>
            <a:r>
              <a:rPr lang="en-CA" dirty="0" smtClean="0"/>
              <a:t>), </a:t>
            </a:r>
            <a:r>
              <a:rPr lang="en-CA" dirty="0"/>
              <a:t>via </a:t>
            </a:r>
            <a:r>
              <a:rPr lang="en-C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</a:t>
            </a:r>
            <a:r>
              <a:rPr lang="en-CA" dirty="0" smtClean="0"/>
              <a:t>ID dimension, t</a:t>
            </a:r>
            <a:r>
              <a:rPr lang="en-US" dirty="0" smtClean="0"/>
              <a:t>o 2 </a:t>
            </a:r>
            <a:r>
              <a:rPr lang="en-CA" dirty="0" smtClean="0"/>
              <a:t>slices</a:t>
            </a:r>
            <a:r>
              <a:rPr lang="en-CA" dirty="0"/>
              <a:t>,</a:t>
            </a:r>
            <a:br>
              <a:rPr lang="en-CA" dirty="0"/>
            </a:br>
            <a:r>
              <a:rPr lang="en-CA" dirty="0"/>
              <a:t>each</a:t>
            </a:r>
            <a:r>
              <a:rPr lang="en-US" dirty="0"/>
              <a:t> with </a:t>
            </a:r>
            <a:r>
              <a:rPr lang="en-CA" dirty="0" smtClean="0"/>
              <a:t>9 units </a:t>
            </a:r>
            <a:r>
              <a:rPr lang="en-CA" dirty="0"/>
              <a:t>structured by </a:t>
            </a:r>
            <a:r>
              <a:rPr lang="en-C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r>
              <a:rPr lang="en-CA" dirty="0" smtClean="0"/>
              <a:t>escriptor-row </a:t>
            </a:r>
            <a:r>
              <a:rPr lang="en-CA" dirty="0"/>
              <a:t>and </a:t>
            </a:r>
            <a:r>
              <a:rPr lang="en-CA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r>
              <a:rPr lang="en-CA" dirty="0" err="1"/>
              <a:t>erspectivity</a:t>
            </a:r>
            <a:r>
              <a:rPr lang="en-CA" dirty="0"/>
              <a:t>-column dimensions: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CA" dirty="0" smtClean="0"/>
              <a:t>9 </a:t>
            </a:r>
            <a:r>
              <a:rPr lang="en-CA" dirty="0" err="1"/>
              <a:t>oidless</a:t>
            </a:r>
            <a:r>
              <a:rPr lang="en-CA" dirty="0"/>
              <a:t> </a:t>
            </a:r>
            <a:r>
              <a:rPr lang="en-CA" dirty="0" smtClean="0"/>
              <a:t>units </a:t>
            </a:r>
            <a:r>
              <a:rPr lang="en-CA" dirty="0"/>
              <a:t>(</a:t>
            </a:r>
            <a:r>
              <a:rPr lang="en-CA" i="1" dirty="0"/>
              <a:t>x</a:t>
            </a:r>
            <a:r>
              <a:rPr lang="en-CA" dirty="0"/>
              <a:t>=</a:t>
            </a:r>
            <a:r>
              <a:rPr lang="en-CA" dirty="0" err="1"/>
              <a:t>n,v,p</a:t>
            </a:r>
            <a:r>
              <a:rPr lang="en-CA" dirty="0"/>
              <a:t>; </a:t>
            </a:r>
            <a:r>
              <a:rPr lang="en-CA" i="1" dirty="0"/>
              <a:t>i</a:t>
            </a:r>
            <a:r>
              <a:rPr lang="en-CA" dirty="0"/>
              <a:t>=1,3,5) vs. 9 </a:t>
            </a:r>
            <a:r>
              <a:rPr lang="en-CA" dirty="0" err="1"/>
              <a:t>oidful</a:t>
            </a:r>
            <a:r>
              <a:rPr lang="en-CA" dirty="0"/>
              <a:t> </a:t>
            </a:r>
            <a:r>
              <a:rPr lang="en-CA" dirty="0" smtClean="0"/>
              <a:t>units </a:t>
            </a:r>
            <a:r>
              <a:rPr lang="en-CA" dirty="0"/>
              <a:t>(</a:t>
            </a:r>
            <a:r>
              <a:rPr lang="en-CA" i="1" dirty="0"/>
              <a:t>x</a:t>
            </a:r>
            <a:r>
              <a:rPr lang="en-CA" dirty="0"/>
              <a:t>=</a:t>
            </a:r>
            <a:r>
              <a:rPr lang="en-CA" dirty="0" err="1"/>
              <a:t>n,v,p</a:t>
            </a:r>
            <a:r>
              <a:rPr lang="en-CA" dirty="0"/>
              <a:t>; </a:t>
            </a:r>
            <a:r>
              <a:rPr lang="en-CA" i="1" dirty="0"/>
              <a:t>i</a:t>
            </a:r>
            <a:r>
              <a:rPr lang="en-CA" dirty="0"/>
              <a:t>=2,4,6)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82929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1" name="Group 400"/>
          <p:cNvGrpSpPr/>
          <p:nvPr/>
        </p:nvGrpSpPr>
        <p:grpSpPr>
          <a:xfrm>
            <a:off x="3920989" y="1964833"/>
            <a:ext cx="879284" cy="96015"/>
            <a:chOff x="3920989" y="1460777"/>
            <a:chExt cx="879284" cy="96015"/>
          </a:xfrm>
        </p:grpSpPr>
        <p:cxnSp>
          <p:nvCxnSpPr>
            <p:cNvPr id="203" name="Straight Connector 202"/>
            <p:cNvCxnSpPr>
              <a:endCxn id="206" idx="0"/>
            </p:cNvCxnSpPr>
            <p:nvPr/>
          </p:nvCxnSpPr>
          <p:spPr>
            <a:xfrm>
              <a:off x="3920989" y="1508785"/>
              <a:ext cx="87928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grpSp>
          <p:nvGrpSpPr>
            <p:cNvPr id="204" name="Group 203"/>
            <p:cNvGrpSpPr/>
            <p:nvPr/>
          </p:nvGrpSpPr>
          <p:grpSpPr>
            <a:xfrm rot="16200000" flipV="1">
              <a:off x="4645751" y="1402271"/>
              <a:ext cx="96015" cy="213028"/>
              <a:chOff x="2843808" y="2132856"/>
              <a:chExt cx="113535" cy="216024"/>
            </a:xfrm>
          </p:grpSpPr>
          <p:sp>
            <p:nvSpPr>
              <p:cNvPr id="205" name="Arc 204"/>
              <p:cNvSpPr/>
              <p:nvPr/>
            </p:nvSpPr>
            <p:spPr>
              <a:xfrm>
                <a:off x="2843809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06" name="Arc 205"/>
              <p:cNvSpPr/>
              <p:nvPr/>
            </p:nvSpPr>
            <p:spPr>
              <a:xfrm flipH="1">
                <a:off x="2843808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sp>
        <p:nvSpPr>
          <p:cNvPr id="215" name="TextBox 214"/>
          <p:cNvSpPr txBox="1"/>
          <p:nvPr/>
        </p:nvSpPr>
        <p:spPr>
          <a:xfrm>
            <a:off x="6164023" y="4005064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bride</a:t>
            </a:r>
          </a:p>
        </p:txBody>
      </p:sp>
      <p:grpSp>
        <p:nvGrpSpPr>
          <p:cNvPr id="216" name="Group 215"/>
          <p:cNvGrpSpPr/>
          <p:nvPr/>
        </p:nvGrpSpPr>
        <p:grpSpPr>
          <a:xfrm>
            <a:off x="2936321" y="4336178"/>
            <a:ext cx="1000125" cy="457200"/>
            <a:chOff x="1979712" y="4972959"/>
            <a:chExt cx="1000125" cy="457200"/>
          </a:xfrm>
        </p:grpSpPr>
        <p:sp>
          <p:nvSpPr>
            <p:cNvPr id="217" name="Text Box 26"/>
            <p:cNvSpPr txBox="1">
              <a:spLocks noChangeArrowheads="1"/>
            </p:cNvSpPr>
            <p:nvPr/>
          </p:nvSpPr>
          <p:spPr bwMode="auto">
            <a:xfrm>
              <a:off x="1979712" y="5046088"/>
              <a:ext cx="98886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600" dirty="0"/>
                <a:t>Wedding</a:t>
              </a:r>
              <a:endParaRPr lang="en-US" altLang="en-US" sz="2400" b="1" i="1" dirty="0">
                <a:solidFill>
                  <a:schemeClr val="tx2"/>
                </a:solidFill>
              </a:endParaRPr>
            </a:p>
          </p:txBody>
        </p:sp>
        <p:grpSp>
          <p:nvGrpSpPr>
            <p:cNvPr id="218" name="Group 98"/>
            <p:cNvGrpSpPr>
              <a:grpSpLocks/>
            </p:cNvGrpSpPr>
            <p:nvPr/>
          </p:nvGrpSpPr>
          <p:grpSpPr bwMode="auto">
            <a:xfrm>
              <a:off x="1979712" y="4972959"/>
              <a:ext cx="1000125" cy="457200"/>
              <a:chOff x="58972" y="6096000"/>
              <a:chExt cx="1000102" cy="609600"/>
            </a:xfrm>
          </p:grpSpPr>
          <p:grpSp>
            <p:nvGrpSpPr>
              <p:cNvPr id="219" name="Group 36"/>
              <p:cNvGrpSpPr>
                <a:grpSpLocks/>
              </p:cNvGrpSpPr>
              <p:nvPr/>
            </p:nvGrpSpPr>
            <p:grpSpPr bwMode="auto">
              <a:xfrm flipV="1">
                <a:off x="123383" y="6096000"/>
                <a:ext cx="868850" cy="304800"/>
                <a:chOff x="609616" y="2438400"/>
                <a:chExt cx="609217" cy="151872"/>
              </a:xfrm>
            </p:grpSpPr>
            <p:sp>
              <p:nvSpPr>
                <p:cNvPr id="229" name="Arc 228"/>
                <p:cNvSpPr/>
                <p:nvPr/>
              </p:nvSpPr>
              <p:spPr bwMode="auto">
                <a:xfrm rot="10800000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30" name="Arc 229"/>
                <p:cNvSpPr/>
                <p:nvPr/>
              </p:nvSpPr>
              <p:spPr bwMode="auto">
                <a:xfrm rot="10800000" flipH="1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220" name="Group 62"/>
              <p:cNvGrpSpPr>
                <a:grpSpLocks/>
              </p:cNvGrpSpPr>
              <p:nvPr/>
            </p:nvGrpSpPr>
            <p:grpSpPr bwMode="auto">
              <a:xfrm>
                <a:off x="122554" y="6400800"/>
                <a:ext cx="868850" cy="304800"/>
                <a:chOff x="121750" y="6400800"/>
                <a:chExt cx="868850" cy="304800"/>
              </a:xfrm>
            </p:grpSpPr>
            <p:sp>
              <p:nvSpPr>
                <p:cNvPr id="227" name="Arc 226"/>
                <p:cNvSpPr/>
                <p:nvPr/>
              </p:nvSpPr>
              <p:spPr bwMode="auto">
                <a:xfrm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28" name="Arc 227"/>
                <p:cNvSpPr/>
                <p:nvPr/>
              </p:nvSpPr>
              <p:spPr bwMode="auto">
                <a:xfrm flipH="1"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221" name="Group 63"/>
              <p:cNvGrpSpPr>
                <a:grpSpLocks/>
              </p:cNvGrpSpPr>
              <p:nvPr/>
            </p:nvGrpSpPr>
            <p:grpSpPr bwMode="auto">
              <a:xfrm>
                <a:off x="907477" y="6248219"/>
                <a:ext cx="151597" cy="304299"/>
                <a:chOff x="914399" y="6248219"/>
                <a:chExt cx="151597" cy="304299"/>
              </a:xfrm>
            </p:grpSpPr>
            <p:sp>
              <p:nvSpPr>
                <p:cNvPr id="225" name="Arc 224"/>
                <p:cNvSpPr/>
                <p:nvPr/>
              </p:nvSpPr>
              <p:spPr bwMode="auto">
                <a:xfrm rot="16200000" flipH="1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26" name="Arc 225"/>
                <p:cNvSpPr/>
                <p:nvPr/>
              </p:nvSpPr>
              <p:spPr bwMode="auto">
                <a:xfrm rot="16200000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222" name="Group 63"/>
              <p:cNvGrpSpPr>
                <a:grpSpLocks/>
              </p:cNvGrpSpPr>
              <p:nvPr/>
            </p:nvGrpSpPr>
            <p:grpSpPr bwMode="auto">
              <a:xfrm rot="10800000">
                <a:off x="58972" y="6248400"/>
                <a:ext cx="151597" cy="304299"/>
                <a:chOff x="914399" y="6248219"/>
                <a:chExt cx="151597" cy="304299"/>
              </a:xfrm>
            </p:grpSpPr>
            <p:sp>
              <p:nvSpPr>
                <p:cNvPr id="223" name="Arc 222"/>
                <p:cNvSpPr/>
                <p:nvPr/>
              </p:nvSpPr>
              <p:spPr bwMode="auto">
                <a:xfrm rot="16200000" flipH="1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24" name="Arc 223"/>
                <p:cNvSpPr/>
                <p:nvPr/>
              </p:nvSpPr>
              <p:spPr bwMode="auto">
                <a:xfrm rot="16200000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</p:grpSp>
      <p:grpSp>
        <p:nvGrpSpPr>
          <p:cNvPr id="231" name="Group 230"/>
          <p:cNvGrpSpPr/>
          <p:nvPr/>
        </p:nvGrpSpPr>
        <p:grpSpPr>
          <a:xfrm>
            <a:off x="7612781" y="4005064"/>
            <a:ext cx="696216" cy="475130"/>
            <a:chOff x="3299721" y="1057776"/>
            <a:chExt cx="696216" cy="475130"/>
          </a:xfrm>
        </p:grpSpPr>
        <p:sp>
          <p:nvSpPr>
            <p:cNvPr id="232" name="Rectangle 231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33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516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Mary</a:t>
              </a:r>
              <a:endParaRPr lang="en-US" altLang="en-US" sz="1600" dirty="0"/>
            </a:p>
          </p:txBody>
        </p:sp>
      </p:grpSp>
      <p:grpSp>
        <p:nvGrpSpPr>
          <p:cNvPr id="234" name="Group 233"/>
          <p:cNvGrpSpPr/>
          <p:nvPr/>
        </p:nvGrpSpPr>
        <p:grpSpPr>
          <a:xfrm>
            <a:off x="7620200" y="4653136"/>
            <a:ext cx="696216" cy="475130"/>
            <a:chOff x="3299721" y="1014694"/>
            <a:chExt cx="696216" cy="475130"/>
          </a:xfrm>
        </p:grpSpPr>
        <p:sp>
          <p:nvSpPr>
            <p:cNvPr id="235" name="Rectangle 234"/>
            <p:cNvSpPr/>
            <p:nvPr/>
          </p:nvSpPr>
          <p:spPr>
            <a:xfrm>
              <a:off x="3299721" y="1014694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36" name="Text Box 55"/>
            <p:cNvSpPr txBox="1">
              <a:spLocks noChangeArrowheads="1"/>
            </p:cNvSpPr>
            <p:nvPr/>
          </p:nvSpPr>
          <p:spPr bwMode="auto">
            <a:xfrm>
              <a:off x="3301998" y="1086702"/>
              <a:ext cx="69393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/>
                <a:t>John</a:t>
              </a:r>
              <a:endParaRPr lang="en-US" altLang="en-US" sz="1600" dirty="0"/>
            </a:p>
          </p:txBody>
        </p:sp>
      </p:grpSp>
      <p:cxnSp>
        <p:nvCxnSpPr>
          <p:cNvPr id="237" name="Straight Connector 236"/>
          <p:cNvCxnSpPr/>
          <p:nvPr/>
        </p:nvCxnSpPr>
        <p:spPr>
          <a:xfrm flipH="1">
            <a:off x="5683404" y="4120154"/>
            <a:ext cx="1" cy="864096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grpSp>
        <p:nvGrpSpPr>
          <p:cNvPr id="238" name="Group 237"/>
          <p:cNvGrpSpPr/>
          <p:nvPr/>
        </p:nvGrpSpPr>
        <p:grpSpPr>
          <a:xfrm>
            <a:off x="3936446" y="4509120"/>
            <a:ext cx="1746082" cy="96015"/>
            <a:chOff x="2979837" y="4689711"/>
            <a:chExt cx="1746081" cy="96015"/>
          </a:xfrm>
        </p:grpSpPr>
        <p:cxnSp>
          <p:nvCxnSpPr>
            <p:cNvPr id="239" name="Straight Connector 238"/>
            <p:cNvCxnSpPr/>
            <p:nvPr/>
          </p:nvCxnSpPr>
          <p:spPr>
            <a:xfrm>
              <a:off x="2979837" y="4737719"/>
              <a:ext cx="17460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grpSp>
          <p:nvGrpSpPr>
            <p:cNvPr id="240" name="Group 239"/>
            <p:cNvGrpSpPr/>
            <p:nvPr/>
          </p:nvGrpSpPr>
          <p:grpSpPr>
            <a:xfrm rot="16200000" flipV="1">
              <a:off x="4572265" y="4639673"/>
              <a:ext cx="96015" cy="196091"/>
              <a:chOff x="2843808" y="2132856"/>
              <a:chExt cx="113535" cy="216024"/>
            </a:xfrm>
          </p:grpSpPr>
          <p:sp>
            <p:nvSpPr>
              <p:cNvPr id="241" name="Arc 240"/>
              <p:cNvSpPr/>
              <p:nvPr/>
            </p:nvSpPr>
            <p:spPr>
              <a:xfrm>
                <a:off x="2843809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42" name="Arc 241"/>
              <p:cNvSpPr/>
              <p:nvPr/>
            </p:nvSpPr>
            <p:spPr>
              <a:xfrm flipH="1">
                <a:off x="2843808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cxnSp>
        <p:nvCxnSpPr>
          <p:cNvPr id="243" name="Straight Arrow Connector 242"/>
          <p:cNvCxnSpPr/>
          <p:nvPr/>
        </p:nvCxnSpPr>
        <p:spPr>
          <a:xfrm>
            <a:off x="5685695" y="4384186"/>
            <a:ext cx="1931146" cy="1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cxnSp>
        <p:nvCxnSpPr>
          <p:cNvPr id="244" name="Straight Arrow Connector 243"/>
          <p:cNvCxnSpPr/>
          <p:nvPr/>
        </p:nvCxnSpPr>
        <p:spPr>
          <a:xfrm>
            <a:off x="5689054" y="4747859"/>
            <a:ext cx="1931146" cy="1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sp>
        <p:nvSpPr>
          <p:cNvPr id="245" name="TextBox 244"/>
          <p:cNvSpPr txBox="1"/>
          <p:nvPr/>
        </p:nvSpPr>
        <p:spPr>
          <a:xfrm>
            <a:off x="6183080" y="4723441"/>
            <a:ext cx="798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groom</a:t>
            </a:r>
          </a:p>
        </p:txBody>
      </p:sp>
      <p:cxnSp>
        <p:nvCxnSpPr>
          <p:cNvPr id="248" name="Straight Connector 247"/>
          <p:cNvCxnSpPr/>
          <p:nvPr/>
        </p:nvCxnSpPr>
        <p:spPr>
          <a:xfrm>
            <a:off x="4807571" y="1700808"/>
            <a:ext cx="958" cy="43204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cxnSp>
        <p:nvCxnSpPr>
          <p:cNvPr id="253" name="Straight Arrow Connector 252"/>
          <p:cNvCxnSpPr/>
          <p:nvPr/>
        </p:nvCxnSpPr>
        <p:spPr>
          <a:xfrm flipV="1">
            <a:off x="4808050" y="1901466"/>
            <a:ext cx="2801511" cy="1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sp>
        <p:nvSpPr>
          <p:cNvPr id="266" name="TextBox 265"/>
          <p:cNvSpPr txBox="1"/>
          <p:nvPr/>
        </p:nvSpPr>
        <p:spPr>
          <a:xfrm>
            <a:off x="6164023" y="5589240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bride</a:t>
            </a:r>
          </a:p>
        </p:txBody>
      </p:sp>
      <p:grpSp>
        <p:nvGrpSpPr>
          <p:cNvPr id="282" name="Group 281"/>
          <p:cNvGrpSpPr/>
          <p:nvPr/>
        </p:nvGrpSpPr>
        <p:grpSpPr>
          <a:xfrm>
            <a:off x="7612781" y="5589240"/>
            <a:ext cx="696216" cy="475130"/>
            <a:chOff x="3299721" y="1057776"/>
            <a:chExt cx="696216" cy="475130"/>
          </a:xfrm>
        </p:grpSpPr>
        <p:sp>
          <p:nvSpPr>
            <p:cNvPr id="283" name="Rectangle 282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84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516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Mary</a:t>
              </a:r>
              <a:endParaRPr lang="en-US" altLang="en-US" sz="1600" dirty="0"/>
            </a:p>
          </p:txBody>
        </p:sp>
      </p:grpSp>
      <p:grpSp>
        <p:nvGrpSpPr>
          <p:cNvPr id="285" name="Group 284"/>
          <p:cNvGrpSpPr/>
          <p:nvPr/>
        </p:nvGrpSpPr>
        <p:grpSpPr>
          <a:xfrm>
            <a:off x="7620200" y="6230842"/>
            <a:ext cx="696216" cy="475130"/>
            <a:chOff x="3299721" y="1057776"/>
            <a:chExt cx="696216" cy="475130"/>
          </a:xfrm>
        </p:grpSpPr>
        <p:sp>
          <p:nvSpPr>
            <p:cNvPr id="286" name="Rectangle 285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87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/>
                <a:t>John</a:t>
              </a:r>
              <a:endParaRPr lang="en-US" altLang="en-US" sz="1600" dirty="0"/>
            </a:p>
          </p:txBody>
        </p:sp>
      </p:grpSp>
      <p:grpSp>
        <p:nvGrpSpPr>
          <p:cNvPr id="267" name="Group 266"/>
          <p:cNvGrpSpPr/>
          <p:nvPr/>
        </p:nvGrpSpPr>
        <p:grpSpPr>
          <a:xfrm>
            <a:off x="2936321" y="5920354"/>
            <a:ext cx="1000125" cy="457200"/>
            <a:chOff x="1979712" y="4972959"/>
            <a:chExt cx="1000125" cy="457200"/>
          </a:xfrm>
        </p:grpSpPr>
        <p:sp>
          <p:nvSpPr>
            <p:cNvPr id="268" name="Text Box 26"/>
            <p:cNvSpPr txBox="1">
              <a:spLocks noChangeArrowheads="1"/>
            </p:cNvSpPr>
            <p:nvPr/>
          </p:nvSpPr>
          <p:spPr bwMode="auto">
            <a:xfrm>
              <a:off x="1979712" y="5046088"/>
              <a:ext cx="98886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600" dirty="0"/>
                <a:t>Wedding</a:t>
              </a:r>
              <a:endParaRPr lang="en-US" altLang="en-US" sz="2400" b="1" i="1" dirty="0">
                <a:solidFill>
                  <a:schemeClr val="tx2"/>
                </a:solidFill>
              </a:endParaRPr>
            </a:p>
          </p:txBody>
        </p:sp>
        <p:grpSp>
          <p:nvGrpSpPr>
            <p:cNvPr id="269" name="Group 98"/>
            <p:cNvGrpSpPr>
              <a:grpSpLocks/>
            </p:cNvGrpSpPr>
            <p:nvPr/>
          </p:nvGrpSpPr>
          <p:grpSpPr bwMode="auto">
            <a:xfrm>
              <a:off x="1979712" y="4972959"/>
              <a:ext cx="1000125" cy="457200"/>
              <a:chOff x="58972" y="6096000"/>
              <a:chExt cx="1000102" cy="609600"/>
            </a:xfrm>
          </p:grpSpPr>
          <p:grpSp>
            <p:nvGrpSpPr>
              <p:cNvPr id="270" name="Group 36"/>
              <p:cNvGrpSpPr>
                <a:grpSpLocks/>
              </p:cNvGrpSpPr>
              <p:nvPr/>
            </p:nvGrpSpPr>
            <p:grpSpPr bwMode="auto">
              <a:xfrm flipV="1">
                <a:off x="123383" y="6096000"/>
                <a:ext cx="868850" cy="304800"/>
                <a:chOff x="609616" y="2438400"/>
                <a:chExt cx="609217" cy="151872"/>
              </a:xfrm>
            </p:grpSpPr>
            <p:sp>
              <p:nvSpPr>
                <p:cNvPr id="280" name="Arc 279"/>
                <p:cNvSpPr/>
                <p:nvPr/>
              </p:nvSpPr>
              <p:spPr bwMode="auto">
                <a:xfrm rot="10800000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81" name="Arc 280"/>
                <p:cNvSpPr/>
                <p:nvPr/>
              </p:nvSpPr>
              <p:spPr bwMode="auto">
                <a:xfrm rot="10800000" flipH="1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271" name="Group 62"/>
              <p:cNvGrpSpPr>
                <a:grpSpLocks/>
              </p:cNvGrpSpPr>
              <p:nvPr/>
            </p:nvGrpSpPr>
            <p:grpSpPr bwMode="auto">
              <a:xfrm>
                <a:off x="122554" y="6400800"/>
                <a:ext cx="868850" cy="304800"/>
                <a:chOff x="121750" y="6400800"/>
                <a:chExt cx="868850" cy="304800"/>
              </a:xfrm>
            </p:grpSpPr>
            <p:sp>
              <p:nvSpPr>
                <p:cNvPr id="278" name="Arc 277"/>
                <p:cNvSpPr/>
                <p:nvPr/>
              </p:nvSpPr>
              <p:spPr bwMode="auto">
                <a:xfrm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79" name="Arc 278"/>
                <p:cNvSpPr/>
                <p:nvPr/>
              </p:nvSpPr>
              <p:spPr bwMode="auto">
                <a:xfrm flipH="1"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272" name="Group 63"/>
              <p:cNvGrpSpPr>
                <a:grpSpLocks/>
              </p:cNvGrpSpPr>
              <p:nvPr/>
            </p:nvGrpSpPr>
            <p:grpSpPr bwMode="auto">
              <a:xfrm>
                <a:off x="907477" y="6248219"/>
                <a:ext cx="151597" cy="304299"/>
                <a:chOff x="914399" y="6248219"/>
                <a:chExt cx="151597" cy="304299"/>
              </a:xfrm>
            </p:grpSpPr>
            <p:sp>
              <p:nvSpPr>
                <p:cNvPr id="276" name="Arc 275"/>
                <p:cNvSpPr/>
                <p:nvPr/>
              </p:nvSpPr>
              <p:spPr bwMode="auto">
                <a:xfrm rot="16200000" flipH="1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77" name="Arc 276"/>
                <p:cNvSpPr/>
                <p:nvPr/>
              </p:nvSpPr>
              <p:spPr bwMode="auto">
                <a:xfrm rot="16200000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273" name="Group 63"/>
              <p:cNvGrpSpPr>
                <a:grpSpLocks/>
              </p:cNvGrpSpPr>
              <p:nvPr/>
            </p:nvGrpSpPr>
            <p:grpSpPr bwMode="auto">
              <a:xfrm rot="10800000">
                <a:off x="58972" y="6248400"/>
                <a:ext cx="151597" cy="304299"/>
                <a:chOff x="914399" y="6248219"/>
                <a:chExt cx="151597" cy="304299"/>
              </a:xfrm>
            </p:grpSpPr>
            <p:sp>
              <p:nvSpPr>
                <p:cNvPr id="274" name="Arc 273"/>
                <p:cNvSpPr/>
                <p:nvPr/>
              </p:nvSpPr>
              <p:spPr bwMode="auto">
                <a:xfrm rot="16200000" flipH="1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75" name="Arc 274"/>
                <p:cNvSpPr/>
                <p:nvPr/>
              </p:nvSpPr>
              <p:spPr bwMode="auto">
                <a:xfrm rot="16200000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</p:grpSp>
      <p:cxnSp>
        <p:nvCxnSpPr>
          <p:cNvPr id="290" name="Straight Connector 289"/>
          <p:cNvCxnSpPr>
            <a:stCxn id="277" idx="0"/>
          </p:cNvCxnSpPr>
          <p:nvPr/>
        </p:nvCxnSpPr>
        <p:spPr>
          <a:xfrm flipV="1">
            <a:off x="3936446" y="6141303"/>
            <a:ext cx="1499650" cy="7651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grpSp>
        <p:nvGrpSpPr>
          <p:cNvPr id="14" name="Group 13"/>
          <p:cNvGrpSpPr/>
          <p:nvPr/>
        </p:nvGrpSpPr>
        <p:grpSpPr>
          <a:xfrm>
            <a:off x="5240005" y="6093297"/>
            <a:ext cx="196091" cy="96014"/>
            <a:chOff x="5108893" y="6128693"/>
            <a:chExt cx="196091" cy="96014"/>
          </a:xfrm>
        </p:grpSpPr>
        <p:sp>
          <p:nvSpPr>
            <p:cNvPr id="292" name="Arc 291"/>
            <p:cNvSpPr/>
            <p:nvPr/>
          </p:nvSpPr>
          <p:spPr>
            <a:xfrm rot="16200000" flipV="1">
              <a:off x="5158932" y="6078654"/>
              <a:ext cx="96014" cy="196091"/>
            </a:xfrm>
            <a:prstGeom prst="arc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93" name="Arc 292"/>
            <p:cNvSpPr/>
            <p:nvPr/>
          </p:nvSpPr>
          <p:spPr>
            <a:xfrm rot="16200000" flipH="1" flipV="1">
              <a:off x="5158932" y="6078654"/>
              <a:ext cx="96014" cy="196091"/>
            </a:xfrm>
            <a:prstGeom prst="arc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tlCol="0" anchor="ctr"/>
            <a:lstStyle/>
            <a:p>
              <a:pPr algn="ctr"/>
              <a:endParaRPr lang="en-CA"/>
            </a:p>
          </p:txBody>
        </p:sp>
      </p:grpSp>
      <p:cxnSp>
        <p:nvCxnSpPr>
          <p:cNvPr id="294" name="Straight Arrow Connector 293"/>
          <p:cNvCxnSpPr/>
          <p:nvPr/>
        </p:nvCxnSpPr>
        <p:spPr>
          <a:xfrm>
            <a:off x="5960135" y="5968363"/>
            <a:ext cx="1656706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cxnSp>
        <p:nvCxnSpPr>
          <p:cNvPr id="295" name="Straight Arrow Connector 294"/>
          <p:cNvCxnSpPr/>
          <p:nvPr/>
        </p:nvCxnSpPr>
        <p:spPr>
          <a:xfrm flipV="1">
            <a:off x="5960135" y="6332036"/>
            <a:ext cx="1660065" cy="1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sp>
        <p:nvSpPr>
          <p:cNvPr id="296" name="TextBox 295"/>
          <p:cNvSpPr txBox="1"/>
          <p:nvPr/>
        </p:nvSpPr>
        <p:spPr>
          <a:xfrm>
            <a:off x="6183080" y="6307617"/>
            <a:ext cx="798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groom</a:t>
            </a:r>
          </a:p>
        </p:txBody>
      </p:sp>
      <p:sp>
        <p:nvSpPr>
          <p:cNvPr id="393" name="TextBox 392"/>
          <p:cNvSpPr txBox="1"/>
          <p:nvPr/>
        </p:nvSpPr>
        <p:spPr>
          <a:xfrm>
            <a:off x="971600" y="1835532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pn1</a:t>
            </a:r>
            <a:endParaRPr lang="en-CA" dirty="0"/>
          </a:p>
        </p:txBody>
      </p:sp>
      <p:sp>
        <p:nvSpPr>
          <p:cNvPr id="396" name="TextBox 395"/>
          <p:cNvSpPr txBox="1"/>
          <p:nvPr/>
        </p:nvSpPr>
        <p:spPr>
          <a:xfrm>
            <a:off x="971600" y="5976600"/>
            <a:ext cx="1319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pn4: </a:t>
            </a:r>
            <a:r>
              <a:rPr lang="en-CA" b="1" dirty="0"/>
              <a:t>frames</a:t>
            </a:r>
            <a:endParaRPr lang="en-CA" dirty="0"/>
          </a:p>
        </p:txBody>
      </p:sp>
      <p:sp>
        <p:nvSpPr>
          <p:cNvPr id="397" name="TextBox 396"/>
          <p:cNvSpPr txBox="1"/>
          <p:nvPr/>
        </p:nvSpPr>
        <p:spPr>
          <a:xfrm>
            <a:off x="971600" y="4355812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pn3</a:t>
            </a:r>
            <a:endParaRPr lang="en-CA" dirty="0"/>
          </a:p>
        </p:txBody>
      </p:sp>
      <p:grpSp>
        <p:nvGrpSpPr>
          <p:cNvPr id="402" name="Group 401"/>
          <p:cNvGrpSpPr/>
          <p:nvPr/>
        </p:nvGrpSpPr>
        <p:grpSpPr>
          <a:xfrm>
            <a:off x="2936321" y="2901533"/>
            <a:ext cx="1000125" cy="457200"/>
            <a:chOff x="1979712" y="4972959"/>
            <a:chExt cx="1000125" cy="457200"/>
          </a:xfrm>
        </p:grpSpPr>
        <p:sp>
          <p:nvSpPr>
            <p:cNvPr id="403" name="Text Box 26"/>
            <p:cNvSpPr txBox="1">
              <a:spLocks noChangeArrowheads="1"/>
            </p:cNvSpPr>
            <p:nvPr/>
          </p:nvSpPr>
          <p:spPr bwMode="auto">
            <a:xfrm>
              <a:off x="1979712" y="5046088"/>
              <a:ext cx="98886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600" dirty="0"/>
                <a:t>Wedding</a:t>
              </a:r>
              <a:endParaRPr lang="en-US" altLang="en-US" sz="2400" b="1" i="1" dirty="0">
                <a:solidFill>
                  <a:schemeClr val="tx2"/>
                </a:solidFill>
              </a:endParaRPr>
            </a:p>
          </p:txBody>
        </p:sp>
        <p:grpSp>
          <p:nvGrpSpPr>
            <p:cNvPr id="404" name="Group 98"/>
            <p:cNvGrpSpPr>
              <a:grpSpLocks/>
            </p:cNvGrpSpPr>
            <p:nvPr/>
          </p:nvGrpSpPr>
          <p:grpSpPr bwMode="auto">
            <a:xfrm>
              <a:off x="1979712" y="4972959"/>
              <a:ext cx="1000125" cy="457200"/>
              <a:chOff x="58972" y="6096000"/>
              <a:chExt cx="1000102" cy="609600"/>
            </a:xfrm>
          </p:grpSpPr>
          <p:grpSp>
            <p:nvGrpSpPr>
              <p:cNvPr id="405" name="Group 36"/>
              <p:cNvGrpSpPr>
                <a:grpSpLocks/>
              </p:cNvGrpSpPr>
              <p:nvPr/>
            </p:nvGrpSpPr>
            <p:grpSpPr bwMode="auto">
              <a:xfrm flipV="1">
                <a:off x="123383" y="6096000"/>
                <a:ext cx="868850" cy="304800"/>
                <a:chOff x="609616" y="2438400"/>
                <a:chExt cx="609217" cy="151872"/>
              </a:xfrm>
            </p:grpSpPr>
            <p:sp>
              <p:nvSpPr>
                <p:cNvPr id="415" name="Arc 414"/>
                <p:cNvSpPr/>
                <p:nvPr/>
              </p:nvSpPr>
              <p:spPr bwMode="auto">
                <a:xfrm rot="10800000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16" name="Arc 415"/>
                <p:cNvSpPr/>
                <p:nvPr/>
              </p:nvSpPr>
              <p:spPr bwMode="auto">
                <a:xfrm rot="10800000" flipH="1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406" name="Group 62"/>
              <p:cNvGrpSpPr>
                <a:grpSpLocks/>
              </p:cNvGrpSpPr>
              <p:nvPr/>
            </p:nvGrpSpPr>
            <p:grpSpPr bwMode="auto">
              <a:xfrm>
                <a:off x="122554" y="6400800"/>
                <a:ext cx="868850" cy="304800"/>
                <a:chOff x="121750" y="6400800"/>
                <a:chExt cx="868850" cy="304800"/>
              </a:xfrm>
            </p:grpSpPr>
            <p:sp>
              <p:nvSpPr>
                <p:cNvPr id="413" name="Arc 412"/>
                <p:cNvSpPr/>
                <p:nvPr/>
              </p:nvSpPr>
              <p:spPr bwMode="auto">
                <a:xfrm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14" name="Arc 413"/>
                <p:cNvSpPr/>
                <p:nvPr/>
              </p:nvSpPr>
              <p:spPr bwMode="auto">
                <a:xfrm flipH="1"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407" name="Group 63"/>
              <p:cNvGrpSpPr>
                <a:grpSpLocks/>
              </p:cNvGrpSpPr>
              <p:nvPr/>
            </p:nvGrpSpPr>
            <p:grpSpPr bwMode="auto">
              <a:xfrm>
                <a:off x="907477" y="6248219"/>
                <a:ext cx="151597" cy="304299"/>
                <a:chOff x="914399" y="6248219"/>
                <a:chExt cx="151597" cy="304299"/>
              </a:xfrm>
            </p:grpSpPr>
            <p:sp>
              <p:nvSpPr>
                <p:cNvPr id="411" name="Arc 410"/>
                <p:cNvSpPr/>
                <p:nvPr/>
              </p:nvSpPr>
              <p:spPr bwMode="auto">
                <a:xfrm rot="16200000" flipH="1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12" name="Arc 411"/>
                <p:cNvSpPr/>
                <p:nvPr/>
              </p:nvSpPr>
              <p:spPr bwMode="auto">
                <a:xfrm rot="16200000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408" name="Group 63"/>
              <p:cNvGrpSpPr>
                <a:grpSpLocks/>
              </p:cNvGrpSpPr>
              <p:nvPr/>
            </p:nvGrpSpPr>
            <p:grpSpPr bwMode="auto">
              <a:xfrm rot="10800000">
                <a:off x="58972" y="6248400"/>
                <a:ext cx="151597" cy="304299"/>
                <a:chOff x="914399" y="6248219"/>
                <a:chExt cx="151597" cy="304299"/>
              </a:xfrm>
            </p:grpSpPr>
            <p:sp>
              <p:nvSpPr>
                <p:cNvPr id="409" name="Arc 408"/>
                <p:cNvSpPr/>
                <p:nvPr/>
              </p:nvSpPr>
              <p:spPr bwMode="auto">
                <a:xfrm rot="16200000" flipH="1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10" name="Arc 409"/>
                <p:cNvSpPr/>
                <p:nvPr/>
              </p:nvSpPr>
              <p:spPr bwMode="auto">
                <a:xfrm rot="16200000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</p:grpSp>
      <p:cxnSp>
        <p:nvCxnSpPr>
          <p:cNvPr id="418" name="Straight Connector 417"/>
          <p:cNvCxnSpPr>
            <a:endCxn id="420" idx="0"/>
          </p:cNvCxnSpPr>
          <p:nvPr/>
        </p:nvCxnSpPr>
        <p:spPr>
          <a:xfrm>
            <a:off x="3923928" y="3061015"/>
            <a:ext cx="663315" cy="1251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grpSp>
        <p:nvGrpSpPr>
          <p:cNvPr id="419" name="Group 418"/>
          <p:cNvGrpSpPr/>
          <p:nvPr/>
        </p:nvGrpSpPr>
        <p:grpSpPr>
          <a:xfrm rot="16200000" flipV="1">
            <a:off x="4432722" y="2955752"/>
            <a:ext cx="96015" cy="213028"/>
            <a:chOff x="2843808" y="2132856"/>
            <a:chExt cx="113535" cy="216024"/>
          </a:xfrm>
        </p:grpSpPr>
        <p:sp>
          <p:nvSpPr>
            <p:cNvPr id="420" name="Arc 419"/>
            <p:cNvSpPr/>
            <p:nvPr/>
          </p:nvSpPr>
          <p:spPr>
            <a:xfrm>
              <a:off x="2843809" y="2132856"/>
              <a:ext cx="113534" cy="216024"/>
            </a:xfrm>
            <a:prstGeom prst="arc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21" name="Arc 420"/>
            <p:cNvSpPr/>
            <p:nvPr/>
          </p:nvSpPr>
          <p:spPr>
            <a:xfrm flipH="1">
              <a:off x="2843808" y="2132856"/>
              <a:ext cx="113534" cy="216024"/>
            </a:xfrm>
            <a:prstGeom prst="arc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423" name="Group 422"/>
          <p:cNvGrpSpPr/>
          <p:nvPr/>
        </p:nvGrpSpPr>
        <p:grpSpPr>
          <a:xfrm>
            <a:off x="6396064" y="2883603"/>
            <a:ext cx="696216" cy="475130"/>
            <a:chOff x="3299721" y="1057776"/>
            <a:chExt cx="696216" cy="475130"/>
          </a:xfrm>
        </p:grpSpPr>
        <p:sp>
          <p:nvSpPr>
            <p:cNvPr id="424" name="Rectangle 423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425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516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Mary</a:t>
              </a:r>
              <a:endParaRPr lang="en-US" altLang="en-US" sz="1600" dirty="0"/>
            </a:p>
          </p:txBody>
        </p:sp>
      </p:grpSp>
      <p:cxnSp>
        <p:nvCxnSpPr>
          <p:cNvPr id="426" name="Straight Arrow Connector 425"/>
          <p:cNvCxnSpPr/>
          <p:nvPr/>
        </p:nvCxnSpPr>
        <p:spPr>
          <a:xfrm flipV="1">
            <a:off x="5117144" y="2950575"/>
            <a:ext cx="2493854" cy="3343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grpSp>
        <p:nvGrpSpPr>
          <p:cNvPr id="427" name="Group 426"/>
          <p:cNvGrpSpPr/>
          <p:nvPr/>
        </p:nvGrpSpPr>
        <p:grpSpPr>
          <a:xfrm>
            <a:off x="7608721" y="2878563"/>
            <a:ext cx="696216" cy="475130"/>
            <a:chOff x="3299721" y="1057776"/>
            <a:chExt cx="696216" cy="475130"/>
          </a:xfrm>
        </p:grpSpPr>
        <p:sp>
          <p:nvSpPr>
            <p:cNvPr id="428" name="Rectangle 427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429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/>
                <a:t>John</a:t>
              </a:r>
              <a:endParaRPr lang="en-US" altLang="en-US" sz="1600" dirty="0"/>
            </a:p>
          </p:txBody>
        </p:sp>
      </p:grpSp>
      <p:sp>
        <p:nvSpPr>
          <p:cNvPr id="430" name="TextBox 429"/>
          <p:cNvSpPr txBox="1"/>
          <p:nvPr/>
        </p:nvSpPr>
        <p:spPr>
          <a:xfrm>
            <a:off x="971600" y="2854677"/>
            <a:ext cx="18197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pn2. </a:t>
            </a:r>
            <a:r>
              <a:rPr lang="en-CA" dirty="0" smtClean="0"/>
              <a:t>single-tuple:</a:t>
            </a:r>
          </a:p>
          <a:p>
            <a:r>
              <a:rPr lang="en-CA" dirty="0" smtClean="0"/>
              <a:t>shelves</a:t>
            </a:r>
            <a:endParaRPr lang="en-CA" dirty="0"/>
          </a:p>
        </p:txBody>
      </p:sp>
      <p:grpSp>
        <p:nvGrpSpPr>
          <p:cNvPr id="130" name="Group 129"/>
          <p:cNvGrpSpPr/>
          <p:nvPr/>
        </p:nvGrpSpPr>
        <p:grpSpPr>
          <a:xfrm>
            <a:off x="6396064" y="1831623"/>
            <a:ext cx="696216" cy="475130"/>
            <a:chOff x="3299721" y="1057776"/>
            <a:chExt cx="696216" cy="475130"/>
          </a:xfrm>
        </p:grpSpPr>
        <p:sp>
          <p:nvSpPr>
            <p:cNvPr id="131" name="Rectangle 130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32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516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Mary</a:t>
              </a:r>
              <a:endParaRPr lang="en-US" altLang="en-US" sz="1600" dirty="0"/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7608721" y="1826583"/>
            <a:ext cx="696216" cy="475130"/>
            <a:chOff x="3299721" y="1057776"/>
            <a:chExt cx="696216" cy="475130"/>
          </a:xfrm>
        </p:grpSpPr>
        <p:sp>
          <p:nvSpPr>
            <p:cNvPr id="134" name="Rectangle 133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35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/>
                <a:t>John</a:t>
              </a:r>
              <a:endParaRPr lang="en-US" altLang="en-US" sz="1600" dirty="0"/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2936321" y="1849553"/>
            <a:ext cx="1000125" cy="457200"/>
            <a:chOff x="1979712" y="4972959"/>
            <a:chExt cx="1000125" cy="457200"/>
          </a:xfrm>
        </p:grpSpPr>
        <p:sp>
          <p:nvSpPr>
            <p:cNvPr id="137" name="Text Box 26"/>
            <p:cNvSpPr txBox="1">
              <a:spLocks noChangeArrowheads="1"/>
            </p:cNvSpPr>
            <p:nvPr/>
          </p:nvSpPr>
          <p:spPr bwMode="auto">
            <a:xfrm>
              <a:off x="1979712" y="5046088"/>
              <a:ext cx="98886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600" dirty="0"/>
                <a:t>Wedding</a:t>
              </a:r>
              <a:endParaRPr lang="en-US" altLang="en-US" sz="2400" b="1" i="1" dirty="0">
                <a:solidFill>
                  <a:schemeClr val="tx2"/>
                </a:solidFill>
              </a:endParaRPr>
            </a:p>
          </p:txBody>
        </p:sp>
        <p:grpSp>
          <p:nvGrpSpPr>
            <p:cNvPr id="138" name="Group 98"/>
            <p:cNvGrpSpPr>
              <a:grpSpLocks/>
            </p:cNvGrpSpPr>
            <p:nvPr/>
          </p:nvGrpSpPr>
          <p:grpSpPr bwMode="auto">
            <a:xfrm>
              <a:off x="1979712" y="4972959"/>
              <a:ext cx="1000125" cy="457200"/>
              <a:chOff x="58972" y="6096000"/>
              <a:chExt cx="1000102" cy="609600"/>
            </a:xfrm>
          </p:grpSpPr>
          <p:grpSp>
            <p:nvGrpSpPr>
              <p:cNvPr id="139" name="Group 36"/>
              <p:cNvGrpSpPr>
                <a:grpSpLocks/>
              </p:cNvGrpSpPr>
              <p:nvPr/>
            </p:nvGrpSpPr>
            <p:grpSpPr bwMode="auto">
              <a:xfrm flipV="1">
                <a:off x="123383" y="6096000"/>
                <a:ext cx="868850" cy="304800"/>
                <a:chOff x="609616" y="2438400"/>
                <a:chExt cx="609217" cy="151872"/>
              </a:xfrm>
            </p:grpSpPr>
            <p:sp>
              <p:nvSpPr>
                <p:cNvPr id="149" name="Arc 148"/>
                <p:cNvSpPr/>
                <p:nvPr/>
              </p:nvSpPr>
              <p:spPr bwMode="auto">
                <a:xfrm rot="10800000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50" name="Arc 149"/>
                <p:cNvSpPr/>
                <p:nvPr/>
              </p:nvSpPr>
              <p:spPr bwMode="auto">
                <a:xfrm rot="10800000" flipH="1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140" name="Group 62"/>
              <p:cNvGrpSpPr>
                <a:grpSpLocks/>
              </p:cNvGrpSpPr>
              <p:nvPr/>
            </p:nvGrpSpPr>
            <p:grpSpPr bwMode="auto">
              <a:xfrm>
                <a:off x="122554" y="6400800"/>
                <a:ext cx="868850" cy="304800"/>
                <a:chOff x="121750" y="6400800"/>
                <a:chExt cx="868850" cy="304800"/>
              </a:xfrm>
            </p:grpSpPr>
            <p:sp>
              <p:nvSpPr>
                <p:cNvPr id="147" name="Arc 146"/>
                <p:cNvSpPr/>
                <p:nvPr/>
              </p:nvSpPr>
              <p:spPr bwMode="auto">
                <a:xfrm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48" name="Arc 147"/>
                <p:cNvSpPr/>
                <p:nvPr/>
              </p:nvSpPr>
              <p:spPr bwMode="auto">
                <a:xfrm flipH="1"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141" name="Group 63"/>
              <p:cNvGrpSpPr>
                <a:grpSpLocks/>
              </p:cNvGrpSpPr>
              <p:nvPr/>
            </p:nvGrpSpPr>
            <p:grpSpPr bwMode="auto">
              <a:xfrm>
                <a:off x="907477" y="6248219"/>
                <a:ext cx="151597" cy="304299"/>
                <a:chOff x="914399" y="6248219"/>
                <a:chExt cx="151597" cy="304299"/>
              </a:xfrm>
            </p:grpSpPr>
            <p:sp>
              <p:nvSpPr>
                <p:cNvPr id="145" name="Arc 144"/>
                <p:cNvSpPr/>
                <p:nvPr/>
              </p:nvSpPr>
              <p:spPr bwMode="auto">
                <a:xfrm rot="16200000" flipH="1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46" name="Arc 145"/>
                <p:cNvSpPr/>
                <p:nvPr/>
              </p:nvSpPr>
              <p:spPr bwMode="auto">
                <a:xfrm rot="16200000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142" name="Group 63"/>
              <p:cNvGrpSpPr>
                <a:grpSpLocks/>
              </p:cNvGrpSpPr>
              <p:nvPr/>
            </p:nvGrpSpPr>
            <p:grpSpPr bwMode="auto">
              <a:xfrm rot="10800000">
                <a:off x="58972" y="6248400"/>
                <a:ext cx="151597" cy="304299"/>
                <a:chOff x="914399" y="6248219"/>
                <a:chExt cx="151597" cy="304299"/>
              </a:xfrm>
            </p:grpSpPr>
            <p:sp>
              <p:nvSpPr>
                <p:cNvPr id="143" name="Arc 142"/>
                <p:cNvSpPr/>
                <p:nvPr/>
              </p:nvSpPr>
              <p:spPr bwMode="auto">
                <a:xfrm rot="16200000" flipH="1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44" name="Arc 143"/>
                <p:cNvSpPr/>
                <p:nvPr/>
              </p:nvSpPr>
              <p:spPr bwMode="auto">
                <a:xfrm rot="16200000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</p:grpSp>
      <p:sp>
        <p:nvSpPr>
          <p:cNvPr id="2" name="TextBox 1"/>
          <p:cNvSpPr txBox="1"/>
          <p:nvPr/>
        </p:nvSpPr>
        <p:spPr>
          <a:xfrm>
            <a:off x="971600" y="1156682"/>
            <a:ext cx="69436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 smtClean="0"/>
              <a:t>Core </a:t>
            </a:r>
            <a:r>
              <a:rPr lang="en-CA" sz="2000" dirty="0" err="1" smtClean="0"/>
              <a:t>oidless</a:t>
            </a:r>
            <a:r>
              <a:rPr lang="en-CA" sz="2000" dirty="0" smtClean="0"/>
              <a:t>/</a:t>
            </a:r>
            <a:r>
              <a:rPr lang="en-CA" sz="2000" dirty="0" err="1" smtClean="0"/>
              <a:t>oidful</a:t>
            </a:r>
            <a:r>
              <a:rPr lang="en-CA" sz="2000" dirty="0"/>
              <a:t>, </a:t>
            </a:r>
            <a:r>
              <a:rPr lang="en-CA" sz="2000" dirty="0" err="1" smtClean="0"/>
              <a:t>tupled</a:t>
            </a:r>
            <a:r>
              <a:rPr lang="en-CA" sz="2000" dirty="0" smtClean="0"/>
              <a:t>/slotted atoms that are </a:t>
            </a:r>
            <a:r>
              <a:rPr lang="en-CA" sz="2000" b="1" dirty="0" err="1"/>
              <a:t>p</a:t>
            </a:r>
            <a:r>
              <a:rPr lang="en-CA" sz="2000" dirty="0" err="1" smtClean="0"/>
              <a:t>erspe</a:t>
            </a:r>
            <a:r>
              <a:rPr lang="en-CA" sz="2000" b="1" dirty="0" err="1" smtClean="0"/>
              <a:t>n</a:t>
            </a:r>
            <a:r>
              <a:rPr lang="en-CA" sz="2000" dirty="0" err="1" smtClean="0"/>
              <a:t>eutral</a:t>
            </a:r>
            <a:r>
              <a:rPr lang="en-CA" sz="2000" dirty="0" smtClean="0"/>
              <a:t>:</a:t>
            </a:r>
            <a:endParaRPr lang="en-CA" sz="2000" dirty="0"/>
          </a:p>
        </p:txBody>
      </p:sp>
      <p:grpSp>
        <p:nvGrpSpPr>
          <p:cNvPr id="153" name="Group 152"/>
          <p:cNvGrpSpPr/>
          <p:nvPr/>
        </p:nvGrpSpPr>
        <p:grpSpPr>
          <a:xfrm>
            <a:off x="4593512" y="2888929"/>
            <a:ext cx="563690" cy="475130"/>
            <a:chOff x="4628980" y="4365104"/>
            <a:chExt cx="563690" cy="475130"/>
          </a:xfrm>
        </p:grpSpPr>
        <p:sp>
          <p:nvSpPr>
            <p:cNvPr id="154" name="Rectangle 153"/>
            <p:cNvSpPr/>
            <p:nvPr/>
          </p:nvSpPr>
          <p:spPr>
            <a:xfrm>
              <a:off x="4628980" y="4365104"/>
              <a:ext cx="519084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55" name="Text Box 55"/>
            <p:cNvSpPr txBox="1">
              <a:spLocks noChangeArrowheads="1"/>
            </p:cNvSpPr>
            <p:nvPr/>
          </p:nvSpPr>
          <p:spPr bwMode="auto">
            <a:xfrm>
              <a:off x="4630924" y="4440459"/>
              <a:ext cx="56174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600" dirty="0" smtClean="0"/>
                <a:t>w21</a:t>
              </a:r>
              <a:endParaRPr lang="en-US" altLang="en-US" sz="1400" dirty="0"/>
            </a:p>
          </p:txBody>
        </p:sp>
      </p:grpSp>
      <p:grpSp>
        <p:nvGrpSpPr>
          <p:cNvPr id="156" name="Group 155"/>
          <p:cNvGrpSpPr/>
          <p:nvPr/>
        </p:nvGrpSpPr>
        <p:grpSpPr>
          <a:xfrm>
            <a:off x="5441051" y="5911749"/>
            <a:ext cx="563690" cy="475130"/>
            <a:chOff x="4628980" y="4365104"/>
            <a:chExt cx="563690" cy="475130"/>
          </a:xfrm>
        </p:grpSpPr>
        <p:sp>
          <p:nvSpPr>
            <p:cNvPr id="157" name="Rectangle 156"/>
            <p:cNvSpPr/>
            <p:nvPr/>
          </p:nvSpPr>
          <p:spPr>
            <a:xfrm>
              <a:off x="4628980" y="4365104"/>
              <a:ext cx="519084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58" name="Text Box 55"/>
            <p:cNvSpPr txBox="1">
              <a:spLocks noChangeArrowheads="1"/>
            </p:cNvSpPr>
            <p:nvPr/>
          </p:nvSpPr>
          <p:spPr bwMode="auto">
            <a:xfrm>
              <a:off x="4630924" y="4440459"/>
              <a:ext cx="56174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600" dirty="0" smtClean="0"/>
                <a:t>w41</a:t>
              </a:r>
              <a:endParaRPr lang="en-US" altLang="en-US" sz="1400" dirty="0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CB01-9E1A-4A3C-8DCA-3238C6551500}" type="slidenum">
              <a:rPr lang="en-CA" smtClean="0"/>
              <a:t>4</a:t>
            </a:fld>
            <a:endParaRPr lang="en-CA"/>
          </a:p>
        </p:txBody>
      </p:sp>
      <p:sp>
        <p:nvSpPr>
          <p:cNvPr id="5" name="TextBox 4"/>
          <p:cNvSpPr txBox="1"/>
          <p:nvPr/>
        </p:nvSpPr>
        <p:spPr>
          <a:xfrm>
            <a:off x="971600" y="2306753"/>
            <a:ext cx="1878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Wedding(-[Mary John])</a:t>
            </a:r>
          </a:p>
        </p:txBody>
      </p:sp>
      <p:sp>
        <p:nvSpPr>
          <p:cNvPr id="159" name="TextBox 158"/>
          <p:cNvSpPr txBox="1"/>
          <p:nvPr/>
        </p:nvSpPr>
        <p:spPr>
          <a:xfrm>
            <a:off x="971600" y="3656057"/>
            <a:ext cx="22788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>
                <a:solidFill>
                  <a:schemeClr val="accent3">
                    <a:lumMod val="50000"/>
                  </a:schemeClr>
                </a:solidFill>
              </a:rPr>
              <a:t>w21#Wedding(-[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Mary John])</a:t>
            </a:r>
          </a:p>
        </p:txBody>
      </p:sp>
      <p:sp>
        <p:nvSpPr>
          <p:cNvPr id="160" name="TextBox 159"/>
          <p:cNvSpPr txBox="1"/>
          <p:nvPr/>
        </p:nvSpPr>
        <p:spPr>
          <a:xfrm>
            <a:off x="971600" y="5024209"/>
            <a:ext cx="29540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>
                <a:solidFill>
                  <a:schemeClr val="accent3">
                    <a:lumMod val="50000"/>
                  </a:schemeClr>
                </a:solidFill>
              </a:rPr>
              <a:t>Wedding(bride-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&gt;Mary groom-&gt;John)</a:t>
            </a:r>
          </a:p>
        </p:txBody>
      </p:sp>
      <p:sp>
        <p:nvSpPr>
          <p:cNvPr id="161" name="TextBox 160"/>
          <p:cNvSpPr txBox="1"/>
          <p:nvPr/>
        </p:nvSpPr>
        <p:spPr>
          <a:xfrm>
            <a:off x="971600" y="6500981"/>
            <a:ext cx="3354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>
                <a:solidFill>
                  <a:schemeClr val="accent3">
                    <a:lumMod val="50000"/>
                  </a:schemeClr>
                </a:solidFill>
              </a:rPr>
              <a:t>w41#Wedding(bride-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&gt;Mary groom-&gt;John)</a:t>
            </a:r>
          </a:p>
        </p:txBody>
      </p:sp>
      <p:sp>
        <p:nvSpPr>
          <p:cNvPr id="162" name="Title 1"/>
          <p:cNvSpPr txBox="1">
            <a:spLocks/>
          </p:cNvSpPr>
          <p:nvPr/>
        </p:nvSpPr>
        <p:spPr>
          <a:xfrm>
            <a:off x="35496" y="260648"/>
            <a:ext cx="9108504" cy="7620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4800" dirty="0"/>
              <a:t>Exemplifying </a:t>
            </a:r>
            <a:r>
              <a:rPr lang="en-CA" sz="4800" dirty="0"/>
              <a:t>the </a:t>
            </a:r>
            <a:r>
              <a:rPr lang="en-US" altLang="en-US" sz="4800" dirty="0" err="1" smtClean="0"/>
              <a:t>Perspectivity</a:t>
            </a:r>
            <a:r>
              <a:rPr lang="en-US" altLang="en-US" sz="4800" dirty="0" smtClean="0"/>
              <a:t> Slices</a:t>
            </a:r>
            <a:endParaRPr lang="en-CA" sz="4500" dirty="0"/>
          </a:p>
        </p:txBody>
      </p:sp>
    </p:spTree>
    <p:extLst>
      <p:ext uri="{BB962C8B-B14F-4D97-AF65-F5344CB8AC3E}">
        <p14:creationId xmlns:p14="http://schemas.microsoft.com/office/powerpoint/2010/main" val="4042611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920989" y="1966574"/>
            <a:ext cx="879284" cy="96015"/>
            <a:chOff x="3920989" y="1460777"/>
            <a:chExt cx="879284" cy="96015"/>
          </a:xfrm>
        </p:grpSpPr>
        <p:cxnSp>
          <p:nvCxnSpPr>
            <p:cNvPr id="3" name="Straight Connector 2"/>
            <p:cNvCxnSpPr>
              <a:endCxn id="6" idx="0"/>
            </p:cNvCxnSpPr>
            <p:nvPr/>
          </p:nvCxnSpPr>
          <p:spPr>
            <a:xfrm>
              <a:off x="3920989" y="1508785"/>
              <a:ext cx="87928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grpSp>
          <p:nvGrpSpPr>
            <p:cNvPr id="4" name="Group 3"/>
            <p:cNvGrpSpPr/>
            <p:nvPr/>
          </p:nvGrpSpPr>
          <p:grpSpPr>
            <a:xfrm rot="16200000" flipV="1">
              <a:off x="4645751" y="1402271"/>
              <a:ext cx="96015" cy="213028"/>
              <a:chOff x="2843808" y="2132856"/>
              <a:chExt cx="113535" cy="216024"/>
            </a:xfrm>
          </p:grpSpPr>
          <p:sp>
            <p:nvSpPr>
              <p:cNvPr id="5" name="Arc 4"/>
              <p:cNvSpPr/>
              <p:nvPr/>
            </p:nvSpPr>
            <p:spPr>
              <a:xfrm>
                <a:off x="2843809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6" name="Arc 5"/>
              <p:cNvSpPr/>
              <p:nvPr/>
            </p:nvSpPr>
            <p:spPr>
              <a:xfrm flipH="1">
                <a:off x="2843808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cxnSp>
        <p:nvCxnSpPr>
          <p:cNvPr id="8" name="Straight Arrow Connector 7"/>
          <p:cNvCxnSpPr/>
          <p:nvPr/>
        </p:nvCxnSpPr>
        <p:spPr>
          <a:xfrm flipV="1">
            <a:off x="4808050" y="1903207"/>
            <a:ext cx="2801511" cy="1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sp>
        <p:nvSpPr>
          <p:cNvPr id="9" name="TextBox 8"/>
          <p:cNvSpPr txBox="1"/>
          <p:nvPr/>
        </p:nvSpPr>
        <p:spPr>
          <a:xfrm>
            <a:off x="971600" y="1837273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pn5</a:t>
            </a:r>
            <a:endParaRPr lang="en-CA" dirty="0"/>
          </a:p>
        </p:txBody>
      </p:sp>
      <p:grpSp>
        <p:nvGrpSpPr>
          <p:cNvPr id="10" name="Group 9"/>
          <p:cNvGrpSpPr/>
          <p:nvPr/>
        </p:nvGrpSpPr>
        <p:grpSpPr>
          <a:xfrm>
            <a:off x="6396064" y="1833364"/>
            <a:ext cx="696216" cy="475130"/>
            <a:chOff x="3299721" y="1057776"/>
            <a:chExt cx="696216" cy="475130"/>
          </a:xfrm>
        </p:grpSpPr>
        <p:sp>
          <p:nvSpPr>
            <p:cNvPr id="11" name="Rectangle 10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2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516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Mary</a:t>
              </a:r>
              <a:endParaRPr lang="en-US" altLang="en-US" sz="16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608721" y="1828324"/>
            <a:ext cx="696216" cy="475130"/>
            <a:chOff x="3299721" y="1057776"/>
            <a:chExt cx="696216" cy="475130"/>
          </a:xfrm>
        </p:grpSpPr>
        <p:sp>
          <p:nvSpPr>
            <p:cNvPr id="14" name="Rectangle 13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5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/>
                <a:t>John</a:t>
              </a:r>
              <a:endParaRPr lang="en-US" altLang="en-US" sz="16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936321" y="1851294"/>
            <a:ext cx="1000125" cy="457200"/>
            <a:chOff x="1979712" y="4972959"/>
            <a:chExt cx="1000125" cy="457200"/>
          </a:xfrm>
        </p:grpSpPr>
        <p:sp>
          <p:nvSpPr>
            <p:cNvPr id="17" name="Text Box 26"/>
            <p:cNvSpPr txBox="1">
              <a:spLocks noChangeArrowheads="1"/>
            </p:cNvSpPr>
            <p:nvPr/>
          </p:nvSpPr>
          <p:spPr bwMode="auto">
            <a:xfrm>
              <a:off x="1979712" y="5046088"/>
              <a:ext cx="98886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600" dirty="0"/>
                <a:t>Wedding</a:t>
              </a:r>
              <a:endParaRPr lang="en-US" altLang="en-US" sz="2400" b="1" i="1" dirty="0">
                <a:solidFill>
                  <a:schemeClr val="tx2"/>
                </a:solidFill>
              </a:endParaRPr>
            </a:p>
          </p:txBody>
        </p:sp>
        <p:grpSp>
          <p:nvGrpSpPr>
            <p:cNvPr id="18" name="Group 98"/>
            <p:cNvGrpSpPr>
              <a:grpSpLocks/>
            </p:cNvGrpSpPr>
            <p:nvPr/>
          </p:nvGrpSpPr>
          <p:grpSpPr bwMode="auto">
            <a:xfrm>
              <a:off x="1979712" y="4972959"/>
              <a:ext cx="1000125" cy="457200"/>
              <a:chOff x="58972" y="6096000"/>
              <a:chExt cx="1000102" cy="609600"/>
            </a:xfrm>
          </p:grpSpPr>
          <p:grpSp>
            <p:nvGrpSpPr>
              <p:cNvPr id="19" name="Group 36"/>
              <p:cNvGrpSpPr>
                <a:grpSpLocks/>
              </p:cNvGrpSpPr>
              <p:nvPr/>
            </p:nvGrpSpPr>
            <p:grpSpPr bwMode="auto">
              <a:xfrm flipV="1">
                <a:off x="123383" y="6096000"/>
                <a:ext cx="868850" cy="304800"/>
                <a:chOff x="609616" y="2438400"/>
                <a:chExt cx="609217" cy="151872"/>
              </a:xfrm>
            </p:grpSpPr>
            <p:sp>
              <p:nvSpPr>
                <p:cNvPr id="29" name="Arc 28"/>
                <p:cNvSpPr/>
                <p:nvPr/>
              </p:nvSpPr>
              <p:spPr bwMode="auto">
                <a:xfrm rot="10800000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0" name="Arc 29"/>
                <p:cNvSpPr/>
                <p:nvPr/>
              </p:nvSpPr>
              <p:spPr bwMode="auto">
                <a:xfrm rot="10800000" flipH="1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20" name="Group 62"/>
              <p:cNvGrpSpPr>
                <a:grpSpLocks/>
              </p:cNvGrpSpPr>
              <p:nvPr/>
            </p:nvGrpSpPr>
            <p:grpSpPr bwMode="auto">
              <a:xfrm>
                <a:off x="122554" y="6400800"/>
                <a:ext cx="868850" cy="304800"/>
                <a:chOff x="121750" y="6400800"/>
                <a:chExt cx="868850" cy="304800"/>
              </a:xfrm>
            </p:grpSpPr>
            <p:sp>
              <p:nvSpPr>
                <p:cNvPr id="27" name="Arc 26"/>
                <p:cNvSpPr/>
                <p:nvPr/>
              </p:nvSpPr>
              <p:spPr bwMode="auto">
                <a:xfrm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8" name="Arc 27"/>
                <p:cNvSpPr/>
                <p:nvPr/>
              </p:nvSpPr>
              <p:spPr bwMode="auto">
                <a:xfrm flipH="1"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21" name="Group 63"/>
              <p:cNvGrpSpPr>
                <a:grpSpLocks/>
              </p:cNvGrpSpPr>
              <p:nvPr/>
            </p:nvGrpSpPr>
            <p:grpSpPr bwMode="auto">
              <a:xfrm>
                <a:off x="907477" y="6248219"/>
                <a:ext cx="151597" cy="304299"/>
                <a:chOff x="914399" y="6248219"/>
                <a:chExt cx="151597" cy="304299"/>
              </a:xfrm>
            </p:grpSpPr>
            <p:sp>
              <p:nvSpPr>
                <p:cNvPr id="25" name="Arc 24"/>
                <p:cNvSpPr/>
                <p:nvPr/>
              </p:nvSpPr>
              <p:spPr bwMode="auto">
                <a:xfrm rot="16200000" flipH="1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6" name="Arc 25"/>
                <p:cNvSpPr/>
                <p:nvPr/>
              </p:nvSpPr>
              <p:spPr bwMode="auto">
                <a:xfrm rot="16200000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22" name="Group 63"/>
              <p:cNvGrpSpPr>
                <a:grpSpLocks/>
              </p:cNvGrpSpPr>
              <p:nvPr/>
            </p:nvGrpSpPr>
            <p:grpSpPr bwMode="auto">
              <a:xfrm rot="10800000">
                <a:off x="58972" y="6248400"/>
                <a:ext cx="151597" cy="304299"/>
                <a:chOff x="914399" y="6248219"/>
                <a:chExt cx="151597" cy="304299"/>
              </a:xfrm>
            </p:grpSpPr>
            <p:sp>
              <p:nvSpPr>
                <p:cNvPr id="23" name="Arc 22"/>
                <p:cNvSpPr/>
                <p:nvPr/>
              </p:nvSpPr>
              <p:spPr bwMode="auto">
                <a:xfrm rot="16200000" flipH="1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4" name="Arc 23"/>
                <p:cNvSpPr/>
                <p:nvPr/>
              </p:nvSpPr>
              <p:spPr bwMode="auto">
                <a:xfrm rot="16200000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</p:grpSp>
      <p:cxnSp>
        <p:nvCxnSpPr>
          <p:cNvPr id="31" name="Straight Connector 30"/>
          <p:cNvCxnSpPr/>
          <p:nvPr/>
        </p:nvCxnSpPr>
        <p:spPr>
          <a:xfrm>
            <a:off x="4807571" y="1700808"/>
            <a:ext cx="0" cy="7514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cxnSp>
        <p:nvCxnSpPr>
          <p:cNvPr id="32" name="Straight Arrow Connector 31"/>
          <p:cNvCxnSpPr/>
          <p:nvPr/>
        </p:nvCxnSpPr>
        <p:spPr>
          <a:xfrm flipV="1">
            <a:off x="4805228" y="2260372"/>
            <a:ext cx="774884" cy="115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sp>
        <p:nvSpPr>
          <p:cNvPr id="33" name="TextBox 32"/>
          <p:cNvSpPr txBox="1"/>
          <p:nvPr/>
        </p:nvSpPr>
        <p:spPr>
          <a:xfrm>
            <a:off x="5039449" y="2267580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 smtClean="0"/>
              <a:t>loc</a:t>
            </a:r>
            <a:endParaRPr lang="en-CA" dirty="0"/>
          </a:p>
        </p:txBody>
      </p:sp>
      <p:grpSp>
        <p:nvGrpSpPr>
          <p:cNvPr id="34" name="Group 33"/>
          <p:cNvGrpSpPr/>
          <p:nvPr/>
        </p:nvGrpSpPr>
        <p:grpSpPr>
          <a:xfrm>
            <a:off x="5580112" y="2161782"/>
            <a:ext cx="480195" cy="475130"/>
            <a:chOff x="3299721" y="1057776"/>
            <a:chExt cx="601901" cy="475130"/>
          </a:xfrm>
        </p:grpSpPr>
        <p:sp>
          <p:nvSpPr>
            <p:cNvPr id="35" name="Rectangle 34"/>
            <p:cNvSpPr/>
            <p:nvPr/>
          </p:nvSpPr>
          <p:spPr>
            <a:xfrm>
              <a:off x="3299721" y="1057776"/>
              <a:ext cx="601900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36" name="Text Box 55"/>
            <p:cNvSpPr txBox="1">
              <a:spLocks noChangeArrowheads="1"/>
            </p:cNvSpPr>
            <p:nvPr/>
          </p:nvSpPr>
          <p:spPr bwMode="auto">
            <a:xfrm>
              <a:off x="3301999" y="1133131"/>
              <a:ext cx="59962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LA</a:t>
              </a:r>
              <a:endParaRPr lang="en-US" altLang="en-US" sz="1600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2947800" y="3415725"/>
            <a:ext cx="1000125" cy="457200"/>
            <a:chOff x="1979712" y="4972959"/>
            <a:chExt cx="1000125" cy="457200"/>
          </a:xfrm>
        </p:grpSpPr>
        <p:sp>
          <p:nvSpPr>
            <p:cNvPr id="38" name="Text Box 26"/>
            <p:cNvSpPr txBox="1">
              <a:spLocks noChangeArrowheads="1"/>
            </p:cNvSpPr>
            <p:nvPr/>
          </p:nvSpPr>
          <p:spPr bwMode="auto">
            <a:xfrm>
              <a:off x="1979712" y="5046088"/>
              <a:ext cx="98886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600" dirty="0"/>
                <a:t>Wedding</a:t>
              </a:r>
              <a:endParaRPr lang="en-US" altLang="en-US" sz="2400" b="1" i="1" dirty="0">
                <a:solidFill>
                  <a:schemeClr val="tx2"/>
                </a:solidFill>
              </a:endParaRPr>
            </a:p>
          </p:txBody>
        </p:sp>
        <p:grpSp>
          <p:nvGrpSpPr>
            <p:cNvPr id="39" name="Group 98"/>
            <p:cNvGrpSpPr>
              <a:grpSpLocks/>
            </p:cNvGrpSpPr>
            <p:nvPr/>
          </p:nvGrpSpPr>
          <p:grpSpPr bwMode="auto">
            <a:xfrm>
              <a:off x="1979712" y="4972959"/>
              <a:ext cx="1000125" cy="457200"/>
              <a:chOff x="58972" y="6096000"/>
              <a:chExt cx="1000102" cy="609600"/>
            </a:xfrm>
          </p:grpSpPr>
          <p:grpSp>
            <p:nvGrpSpPr>
              <p:cNvPr id="40" name="Group 36"/>
              <p:cNvGrpSpPr>
                <a:grpSpLocks/>
              </p:cNvGrpSpPr>
              <p:nvPr/>
            </p:nvGrpSpPr>
            <p:grpSpPr bwMode="auto">
              <a:xfrm flipV="1">
                <a:off x="123383" y="6096000"/>
                <a:ext cx="868850" cy="304800"/>
                <a:chOff x="609616" y="2438400"/>
                <a:chExt cx="609217" cy="151872"/>
              </a:xfrm>
            </p:grpSpPr>
            <p:sp>
              <p:nvSpPr>
                <p:cNvPr id="50" name="Arc 49"/>
                <p:cNvSpPr/>
                <p:nvPr/>
              </p:nvSpPr>
              <p:spPr bwMode="auto">
                <a:xfrm rot="10800000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1" name="Arc 50"/>
                <p:cNvSpPr/>
                <p:nvPr/>
              </p:nvSpPr>
              <p:spPr bwMode="auto">
                <a:xfrm rot="10800000" flipH="1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41" name="Group 62"/>
              <p:cNvGrpSpPr>
                <a:grpSpLocks/>
              </p:cNvGrpSpPr>
              <p:nvPr/>
            </p:nvGrpSpPr>
            <p:grpSpPr bwMode="auto">
              <a:xfrm>
                <a:off x="122554" y="6400800"/>
                <a:ext cx="868850" cy="304800"/>
                <a:chOff x="121750" y="6400800"/>
                <a:chExt cx="868850" cy="304800"/>
              </a:xfrm>
            </p:grpSpPr>
            <p:sp>
              <p:nvSpPr>
                <p:cNvPr id="48" name="Arc 47"/>
                <p:cNvSpPr/>
                <p:nvPr/>
              </p:nvSpPr>
              <p:spPr bwMode="auto">
                <a:xfrm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9" name="Arc 48"/>
                <p:cNvSpPr/>
                <p:nvPr/>
              </p:nvSpPr>
              <p:spPr bwMode="auto">
                <a:xfrm flipH="1"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42" name="Group 63"/>
              <p:cNvGrpSpPr>
                <a:grpSpLocks/>
              </p:cNvGrpSpPr>
              <p:nvPr/>
            </p:nvGrpSpPr>
            <p:grpSpPr bwMode="auto">
              <a:xfrm>
                <a:off x="907477" y="6248219"/>
                <a:ext cx="151597" cy="304299"/>
                <a:chOff x="914399" y="6248219"/>
                <a:chExt cx="151597" cy="304299"/>
              </a:xfrm>
            </p:grpSpPr>
            <p:sp>
              <p:nvSpPr>
                <p:cNvPr id="46" name="Arc 45"/>
                <p:cNvSpPr/>
                <p:nvPr/>
              </p:nvSpPr>
              <p:spPr bwMode="auto">
                <a:xfrm rot="16200000" flipH="1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7" name="Arc 46"/>
                <p:cNvSpPr/>
                <p:nvPr/>
              </p:nvSpPr>
              <p:spPr bwMode="auto">
                <a:xfrm rot="16200000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43" name="Group 63"/>
              <p:cNvGrpSpPr>
                <a:grpSpLocks/>
              </p:cNvGrpSpPr>
              <p:nvPr/>
            </p:nvGrpSpPr>
            <p:grpSpPr bwMode="auto">
              <a:xfrm rot="10800000">
                <a:off x="58972" y="6248400"/>
                <a:ext cx="151597" cy="304299"/>
                <a:chOff x="914399" y="6248219"/>
                <a:chExt cx="151597" cy="304299"/>
              </a:xfrm>
            </p:grpSpPr>
            <p:sp>
              <p:nvSpPr>
                <p:cNvPr id="44" name="Arc 43"/>
                <p:cNvSpPr/>
                <p:nvPr/>
              </p:nvSpPr>
              <p:spPr bwMode="auto">
                <a:xfrm rot="16200000" flipH="1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5" name="Arc 44"/>
                <p:cNvSpPr/>
                <p:nvPr/>
              </p:nvSpPr>
              <p:spPr bwMode="auto">
                <a:xfrm rot="16200000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</p:grpSp>
      <p:grpSp>
        <p:nvGrpSpPr>
          <p:cNvPr id="56" name="Group 55"/>
          <p:cNvGrpSpPr/>
          <p:nvPr/>
        </p:nvGrpSpPr>
        <p:grpSpPr>
          <a:xfrm>
            <a:off x="6407543" y="3397795"/>
            <a:ext cx="696216" cy="475130"/>
            <a:chOff x="3299721" y="1057776"/>
            <a:chExt cx="696216" cy="475130"/>
          </a:xfrm>
        </p:grpSpPr>
        <p:sp>
          <p:nvSpPr>
            <p:cNvPr id="57" name="Rectangle 56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58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516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Mary</a:t>
              </a:r>
              <a:endParaRPr lang="en-US" altLang="en-US" sz="1600" dirty="0"/>
            </a:p>
          </p:txBody>
        </p:sp>
      </p:grpSp>
      <p:cxnSp>
        <p:nvCxnSpPr>
          <p:cNvPr id="59" name="Straight Arrow Connector 58"/>
          <p:cNvCxnSpPr/>
          <p:nvPr/>
        </p:nvCxnSpPr>
        <p:spPr>
          <a:xfrm>
            <a:off x="5039449" y="3464767"/>
            <a:ext cx="258302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grpSp>
        <p:nvGrpSpPr>
          <p:cNvPr id="60" name="Group 59"/>
          <p:cNvGrpSpPr/>
          <p:nvPr/>
        </p:nvGrpSpPr>
        <p:grpSpPr>
          <a:xfrm>
            <a:off x="7620200" y="3392755"/>
            <a:ext cx="696216" cy="475130"/>
            <a:chOff x="3299721" y="1057776"/>
            <a:chExt cx="696216" cy="475130"/>
          </a:xfrm>
        </p:grpSpPr>
        <p:sp>
          <p:nvSpPr>
            <p:cNvPr id="61" name="Rectangle 60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62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/>
                <a:t>John</a:t>
              </a:r>
              <a:endParaRPr lang="en-US" altLang="en-US" sz="1600" dirty="0"/>
            </a:p>
          </p:txBody>
        </p:sp>
      </p:grpSp>
      <p:cxnSp>
        <p:nvCxnSpPr>
          <p:cNvPr id="67" name="Straight Arrow Connector 66"/>
          <p:cNvCxnSpPr/>
          <p:nvPr/>
        </p:nvCxnSpPr>
        <p:spPr>
          <a:xfrm>
            <a:off x="5037511" y="3824918"/>
            <a:ext cx="554080" cy="7093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sp>
        <p:nvSpPr>
          <p:cNvPr id="68" name="TextBox 67"/>
          <p:cNvSpPr txBox="1"/>
          <p:nvPr/>
        </p:nvSpPr>
        <p:spPr>
          <a:xfrm>
            <a:off x="5050928" y="3832011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 smtClean="0"/>
              <a:t>loc</a:t>
            </a:r>
            <a:endParaRPr lang="en-CA" dirty="0"/>
          </a:p>
        </p:txBody>
      </p:sp>
      <p:grpSp>
        <p:nvGrpSpPr>
          <p:cNvPr id="69" name="Group 68"/>
          <p:cNvGrpSpPr/>
          <p:nvPr/>
        </p:nvGrpSpPr>
        <p:grpSpPr>
          <a:xfrm>
            <a:off x="5591591" y="3726213"/>
            <a:ext cx="480195" cy="475130"/>
            <a:chOff x="3299721" y="1057776"/>
            <a:chExt cx="601901" cy="475130"/>
          </a:xfrm>
        </p:grpSpPr>
        <p:sp>
          <p:nvSpPr>
            <p:cNvPr id="70" name="Rectangle 69"/>
            <p:cNvSpPr/>
            <p:nvPr/>
          </p:nvSpPr>
          <p:spPr>
            <a:xfrm>
              <a:off x="3299721" y="1057776"/>
              <a:ext cx="601900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71" name="Text Box 55"/>
            <p:cNvSpPr txBox="1">
              <a:spLocks noChangeArrowheads="1"/>
            </p:cNvSpPr>
            <p:nvPr/>
          </p:nvSpPr>
          <p:spPr bwMode="auto">
            <a:xfrm>
              <a:off x="3301999" y="1133131"/>
              <a:ext cx="59962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LA</a:t>
              </a:r>
              <a:endParaRPr lang="en-US" altLang="en-US" sz="1600" dirty="0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4518427" y="3409255"/>
            <a:ext cx="563690" cy="475130"/>
            <a:chOff x="4628980" y="4365104"/>
            <a:chExt cx="563690" cy="475130"/>
          </a:xfrm>
        </p:grpSpPr>
        <p:sp>
          <p:nvSpPr>
            <p:cNvPr id="73" name="Rectangle 72"/>
            <p:cNvSpPr/>
            <p:nvPr/>
          </p:nvSpPr>
          <p:spPr>
            <a:xfrm>
              <a:off x="4628980" y="4365104"/>
              <a:ext cx="519084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74" name="Text Box 55"/>
            <p:cNvSpPr txBox="1">
              <a:spLocks noChangeArrowheads="1"/>
            </p:cNvSpPr>
            <p:nvPr/>
          </p:nvSpPr>
          <p:spPr bwMode="auto">
            <a:xfrm>
              <a:off x="4630924" y="4440459"/>
              <a:ext cx="56174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600" dirty="0" smtClean="0"/>
                <a:t>w61</a:t>
              </a:r>
              <a:endParaRPr lang="en-US" altLang="en-US" sz="1400" dirty="0"/>
            </a:p>
          </p:txBody>
        </p:sp>
      </p:grpSp>
      <p:sp>
        <p:nvSpPr>
          <p:cNvPr id="75" name="TextBox 74"/>
          <p:cNvSpPr txBox="1"/>
          <p:nvPr/>
        </p:nvSpPr>
        <p:spPr>
          <a:xfrm>
            <a:off x="971600" y="3265239"/>
            <a:ext cx="18197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pn6. single-tuple:</a:t>
            </a:r>
          </a:p>
          <a:p>
            <a:r>
              <a:rPr lang="en-CA" dirty="0" err="1"/>
              <a:t>shelframes</a:t>
            </a:r>
            <a:endParaRPr lang="en-CA" dirty="0"/>
          </a:p>
        </p:txBody>
      </p:sp>
      <p:cxnSp>
        <p:nvCxnSpPr>
          <p:cNvPr id="78" name="Straight Connector 77"/>
          <p:cNvCxnSpPr/>
          <p:nvPr/>
        </p:nvCxnSpPr>
        <p:spPr>
          <a:xfrm>
            <a:off x="3936660" y="3572233"/>
            <a:ext cx="574811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grpSp>
        <p:nvGrpSpPr>
          <p:cNvPr id="79" name="Group 78"/>
          <p:cNvGrpSpPr/>
          <p:nvPr/>
        </p:nvGrpSpPr>
        <p:grpSpPr>
          <a:xfrm rot="16200000" flipV="1">
            <a:off x="4356949" y="3463981"/>
            <a:ext cx="96015" cy="213028"/>
            <a:chOff x="2843808" y="2132856"/>
            <a:chExt cx="113535" cy="216024"/>
          </a:xfrm>
        </p:grpSpPr>
        <p:sp>
          <p:nvSpPr>
            <p:cNvPr id="80" name="Arc 79"/>
            <p:cNvSpPr/>
            <p:nvPr/>
          </p:nvSpPr>
          <p:spPr>
            <a:xfrm>
              <a:off x="2843809" y="2132856"/>
              <a:ext cx="113534" cy="216024"/>
            </a:xfrm>
            <a:prstGeom prst="arc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1" name="Arc 80"/>
            <p:cNvSpPr/>
            <p:nvPr/>
          </p:nvSpPr>
          <p:spPr>
            <a:xfrm flipH="1">
              <a:off x="2843808" y="2132856"/>
              <a:ext cx="113534" cy="216024"/>
            </a:xfrm>
            <a:prstGeom prst="arc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971600" y="1052736"/>
            <a:ext cx="80610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 smtClean="0"/>
              <a:t>Extra </a:t>
            </a:r>
            <a:r>
              <a:rPr lang="en-CA" sz="2000" dirty="0" err="1" smtClean="0"/>
              <a:t>oidless</a:t>
            </a:r>
            <a:r>
              <a:rPr lang="en-CA" sz="2000" dirty="0" smtClean="0"/>
              <a:t>/</a:t>
            </a:r>
            <a:r>
              <a:rPr lang="en-CA" sz="2000" dirty="0" err="1" smtClean="0"/>
              <a:t>oidful</a:t>
            </a:r>
            <a:r>
              <a:rPr lang="en-CA" sz="2000" dirty="0"/>
              <a:t>, </a:t>
            </a:r>
            <a:r>
              <a:rPr lang="en-CA" sz="2000" dirty="0" smtClean="0"/>
              <a:t>combined </a:t>
            </a:r>
            <a:r>
              <a:rPr lang="en-CA" sz="2000" dirty="0" err="1" smtClean="0"/>
              <a:t>tupled+slotted</a:t>
            </a:r>
            <a:r>
              <a:rPr lang="en-CA" sz="2000" dirty="0" smtClean="0"/>
              <a:t> atoms that are </a:t>
            </a:r>
            <a:r>
              <a:rPr lang="en-CA" sz="2000" b="1" dirty="0" err="1"/>
              <a:t>p</a:t>
            </a:r>
            <a:r>
              <a:rPr lang="en-CA" sz="2000" dirty="0" err="1" smtClean="0"/>
              <a:t>erspe</a:t>
            </a:r>
            <a:r>
              <a:rPr lang="en-CA" sz="2000" b="1" dirty="0" err="1" smtClean="0"/>
              <a:t>n</a:t>
            </a:r>
            <a:r>
              <a:rPr lang="en-CA" sz="2000" dirty="0" err="1" smtClean="0"/>
              <a:t>eutral</a:t>
            </a:r>
            <a:r>
              <a:rPr lang="en-CA" sz="2000" dirty="0" smtClean="0"/>
              <a:t>:</a:t>
            </a:r>
            <a:endParaRPr lang="en-CA" sz="2000" dirty="0"/>
          </a:p>
        </p:txBody>
      </p:sp>
      <p:sp>
        <p:nvSpPr>
          <p:cNvPr id="52" name="Slide Number Placeholder 5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CB01-9E1A-4A3C-8DCA-3238C6551500}" type="slidenum">
              <a:rPr lang="en-CA" smtClean="0"/>
              <a:t>5</a:t>
            </a:fld>
            <a:endParaRPr lang="en-CA"/>
          </a:p>
        </p:txBody>
      </p:sp>
      <p:sp>
        <p:nvSpPr>
          <p:cNvPr id="77" name="TextBox 76"/>
          <p:cNvSpPr txBox="1"/>
          <p:nvPr/>
        </p:nvSpPr>
        <p:spPr>
          <a:xfrm>
            <a:off x="971600" y="4201343"/>
            <a:ext cx="2945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r>
              <a:rPr lang="en-CA" sz="1400" dirty="0" smtClean="0"/>
              <a:t>w61#Wedding(-[</a:t>
            </a:r>
            <a:r>
              <a:rPr lang="en-CA" sz="1400" dirty="0"/>
              <a:t>Mary John] </a:t>
            </a:r>
            <a:r>
              <a:rPr lang="en-CA" sz="1400" dirty="0" err="1"/>
              <a:t>loc</a:t>
            </a:r>
            <a:r>
              <a:rPr lang="en-CA" sz="1400" dirty="0"/>
              <a:t>-&gt;LA)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971600" y="2473151"/>
            <a:ext cx="24536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r>
              <a:rPr lang="en-CA" sz="1400" dirty="0" smtClean="0"/>
              <a:t>Wedding(-[</a:t>
            </a:r>
            <a:r>
              <a:rPr lang="en-CA" sz="1400" dirty="0"/>
              <a:t>Mary John] </a:t>
            </a:r>
            <a:r>
              <a:rPr lang="en-CA" sz="1400" dirty="0" err="1"/>
              <a:t>loc</a:t>
            </a:r>
            <a:r>
              <a:rPr lang="en-CA" sz="1400" dirty="0"/>
              <a:t>-&gt;LA)</a:t>
            </a:r>
          </a:p>
        </p:txBody>
      </p:sp>
    </p:spTree>
    <p:extLst>
      <p:ext uri="{BB962C8B-B14F-4D97-AF65-F5344CB8AC3E}">
        <p14:creationId xmlns:p14="http://schemas.microsoft.com/office/powerpoint/2010/main" val="1773644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Group 153"/>
          <p:cNvGrpSpPr/>
          <p:nvPr/>
        </p:nvGrpSpPr>
        <p:grpSpPr>
          <a:xfrm>
            <a:off x="2936321" y="1060641"/>
            <a:ext cx="1000125" cy="457200"/>
            <a:chOff x="1979712" y="1060641"/>
            <a:chExt cx="1000125" cy="457200"/>
          </a:xfrm>
        </p:grpSpPr>
        <p:sp>
          <p:nvSpPr>
            <p:cNvPr id="44" name="Text Box 26"/>
            <p:cNvSpPr txBox="1">
              <a:spLocks noChangeArrowheads="1"/>
            </p:cNvSpPr>
            <p:nvPr/>
          </p:nvSpPr>
          <p:spPr bwMode="auto">
            <a:xfrm>
              <a:off x="1979712" y="1133770"/>
              <a:ext cx="98886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600" dirty="0"/>
                <a:t>Wedding</a:t>
              </a:r>
              <a:endParaRPr lang="en-US" altLang="en-US" sz="2400" b="1" i="1" dirty="0">
                <a:solidFill>
                  <a:schemeClr val="tx2"/>
                </a:solidFill>
              </a:endParaRPr>
            </a:p>
          </p:txBody>
        </p:sp>
        <p:grpSp>
          <p:nvGrpSpPr>
            <p:cNvPr id="45" name="Group 98"/>
            <p:cNvGrpSpPr>
              <a:grpSpLocks/>
            </p:cNvGrpSpPr>
            <p:nvPr/>
          </p:nvGrpSpPr>
          <p:grpSpPr bwMode="auto">
            <a:xfrm>
              <a:off x="1979712" y="1060641"/>
              <a:ext cx="1000125" cy="457200"/>
              <a:chOff x="58972" y="6096000"/>
              <a:chExt cx="1000102" cy="609600"/>
            </a:xfrm>
          </p:grpSpPr>
          <p:grpSp>
            <p:nvGrpSpPr>
              <p:cNvPr id="46" name="Group 36"/>
              <p:cNvGrpSpPr>
                <a:grpSpLocks/>
              </p:cNvGrpSpPr>
              <p:nvPr/>
            </p:nvGrpSpPr>
            <p:grpSpPr bwMode="auto">
              <a:xfrm flipV="1">
                <a:off x="123383" y="6096000"/>
                <a:ext cx="868850" cy="304800"/>
                <a:chOff x="609616" y="2438400"/>
                <a:chExt cx="609217" cy="151872"/>
              </a:xfrm>
            </p:grpSpPr>
            <p:sp>
              <p:nvSpPr>
                <p:cNvPr id="56" name="Arc 55"/>
                <p:cNvSpPr/>
                <p:nvPr/>
              </p:nvSpPr>
              <p:spPr bwMode="auto">
                <a:xfrm rot="10800000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7" name="Arc 56"/>
                <p:cNvSpPr/>
                <p:nvPr/>
              </p:nvSpPr>
              <p:spPr bwMode="auto">
                <a:xfrm rot="10800000" flipH="1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47" name="Group 62"/>
              <p:cNvGrpSpPr>
                <a:grpSpLocks/>
              </p:cNvGrpSpPr>
              <p:nvPr/>
            </p:nvGrpSpPr>
            <p:grpSpPr bwMode="auto">
              <a:xfrm>
                <a:off x="122554" y="6400800"/>
                <a:ext cx="868850" cy="304800"/>
                <a:chOff x="121750" y="6400800"/>
                <a:chExt cx="868850" cy="304800"/>
              </a:xfrm>
            </p:grpSpPr>
            <p:sp>
              <p:nvSpPr>
                <p:cNvPr id="54" name="Arc 53"/>
                <p:cNvSpPr/>
                <p:nvPr/>
              </p:nvSpPr>
              <p:spPr bwMode="auto">
                <a:xfrm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5" name="Arc 54"/>
                <p:cNvSpPr/>
                <p:nvPr/>
              </p:nvSpPr>
              <p:spPr bwMode="auto">
                <a:xfrm flipH="1"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48" name="Group 63"/>
              <p:cNvGrpSpPr>
                <a:grpSpLocks/>
              </p:cNvGrpSpPr>
              <p:nvPr/>
            </p:nvGrpSpPr>
            <p:grpSpPr bwMode="auto">
              <a:xfrm>
                <a:off x="907477" y="6248219"/>
                <a:ext cx="151597" cy="304299"/>
                <a:chOff x="914399" y="6248219"/>
                <a:chExt cx="151597" cy="304299"/>
              </a:xfrm>
            </p:grpSpPr>
            <p:sp>
              <p:nvSpPr>
                <p:cNvPr id="52" name="Arc 51"/>
                <p:cNvSpPr/>
                <p:nvPr/>
              </p:nvSpPr>
              <p:spPr bwMode="auto">
                <a:xfrm rot="16200000" flipH="1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3" name="Arc 52"/>
                <p:cNvSpPr/>
                <p:nvPr/>
              </p:nvSpPr>
              <p:spPr bwMode="auto">
                <a:xfrm rot="16200000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49" name="Group 63"/>
              <p:cNvGrpSpPr>
                <a:grpSpLocks/>
              </p:cNvGrpSpPr>
              <p:nvPr/>
            </p:nvGrpSpPr>
            <p:grpSpPr bwMode="auto">
              <a:xfrm rot="10800000">
                <a:off x="58972" y="6248400"/>
                <a:ext cx="151597" cy="304299"/>
                <a:chOff x="914399" y="6248219"/>
                <a:chExt cx="151597" cy="304299"/>
              </a:xfrm>
            </p:grpSpPr>
            <p:sp>
              <p:nvSpPr>
                <p:cNvPr id="50" name="Arc 49"/>
                <p:cNvSpPr/>
                <p:nvPr/>
              </p:nvSpPr>
              <p:spPr bwMode="auto">
                <a:xfrm rot="16200000" flipH="1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1" name="Arc 50"/>
                <p:cNvSpPr/>
                <p:nvPr/>
              </p:nvSpPr>
              <p:spPr bwMode="auto">
                <a:xfrm rot="16200000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</p:grpSp>
      <p:sp>
        <p:nvSpPr>
          <p:cNvPr id="96" name="TextBox 95"/>
          <p:cNvSpPr txBox="1"/>
          <p:nvPr/>
        </p:nvSpPr>
        <p:spPr>
          <a:xfrm>
            <a:off x="6164023" y="4005064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bride</a:t>
            </a:r>
          </a:p>
        </p:txBody>
      </p:sp>
      <p:grpSp>
        <p:nvGrpSpPr>
          <p:cNvPr id="76" name="Group 75"/>
          <p:cNvGrpSpPr/>
          <p:nvPr/>
        </p:nvGrpSpPr>
        <p:grpSpPr>
          <a:xfrm>
            <a:off x="6396064" y="1057776"/>
            <a:ext cx="696216" cy="475130"/>
            <a:chOff x="3299721" y="1057776"/>
            <a:chExt cx="696216" cy="475130"/>
          </a:xfrm>
        </p:grpSpPr>
        <p:sp>
          <p:nvSpPr>
            <p:cNvPr id="122" name="Rectangle 121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27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516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Mary</a:t>
              </a:r>
              <a:endParaRPr lang="en-US" altLang="en-US" sz="1600" dirty="0"/>
            </a:p>
          </p:txBody>
        </p:sp>
      </p:grpSp>
      <p:cxnSp>
        <p:nvCxnSpPr>
          <p:cNvPr id="10" name="Straight Arrow Connector 9"/>
          <p:cNvCxnSpPr/>
          <p:nvPr/>
        </p:nvCxnSpPr>
        <p:spPr>
          <a:xfrm>
            <a:off x="3836103" y="1124748"/>
            <a:ext cx="3772618" cy="3343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grpSp>
        <p:nvGrpSpPr>
          <p:cNvPr id="128" name="Group 127"/>
          <p:cNvGrpSpPr/>
          <p:nvPr/>
        </p:nvGrpSpPr>
        <p:grpSpPr>
          <a:xfrm>
            <a:off x="7604661" y="1052736"/>
            <a:ext cx="696216" cy="475130"/>
            <a:chOff x="3299721" y="1057776"/>
            <a:chExt cx="696216" cy="475130"/>
          </a:xfrm>
        </p:grpSpPr>
        <p:sp>
          <p:nvSpPr>
            <p:cNvPr id="129" name="Rectangle 128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30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/>
                <a:t>John</a:t>
              </a:r>
              <a:endParaRPr lang="en-US" altLang="en-US" sz="1600" dirty="0"/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2936321" y="4336178"/>
            <a:ext cx="1000125" cy="457200"/>
            <a:chOff x="1979712" y="4972959"/>
            <a:chExt cx="1000125" cy="457200"/>
          </a:xfrm>
        </p:grpSpPr>
        <p:sp>
          <p:nvSpPr>
            <p:cNvPr id="131" name="Text Box 26"/>
            <p:cNvSpPr txBox="1">
              <a:spLocks noChangeArrowheads="1"/>
            </p:cNvSpPr>
            <p:nvPr/>
          </p:nvSpPr>
          <p:spPr bwMode="auto">
            <a:xfrm>
              <a:off x="1979712" y="5046088"/>
              <a:ext cx="98886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600" dirty="0"/>
                <a:t>Wedding</a:t>
              </a:r>
              <a:endParaRPr lang="en-US" altLang="en-US" sz="2400" b="1" i="1" dirty="0">
                <a:solidFill>
                  <a:schemeClr val="tx2"/>
                </a:solidFill>
              </a:endParaRPr>
            </a:p>
          </p:txBody>
        </p:sp>
        <p:grpSp>
          <p:nvGrpSpPr>
            <p:cNvPr id="132" name="Group 98"/>
            <p:cNvGrpSpPr>
              <a:grpSpLocks/>
            </p:cNvGrpSpPr>
            <p:nvPr/>
          </p:nvGrpSpPr>
          <p:grpSpPr bwMode="auto">
            <a:xfrm>
              <a:off x="1979712" y="4972959"/>
              <a:ext cx="1000125" cy="457200"/>
              <a:chOff x="58972" y="6096000"/>
              <a:chExt cx="1000102" cy="609600"/>
            </a:xfrm>
          </p:grpSpPr>
          <p:grpSp>
            <p:nvGrpSpPr>
              <p:cNvPr id="133" name="Group 36"/>
              <p:cNvGrpSpPr>
                <a:grpSpLocks/>
              </p:cNvGrpSpPr>
              <p:nvPr/>
            </p:nvGrpSpPr>
            <p:grpSpPr bwMode="auto">
              <a:xfrm flipV="1">
                <a:off x="123383" y="6096000"/>
                <a:ext cx="868850" cy="304800"/>
                <a:chOff x="609616" y="2438400"/>
                <a:chExt cx="609217" cy="151872"/>
              </a:xfrm>
            </p:grpSpPr>
            <p:sp>
              <p:nvSpPr>
                <p:cNvPr id="143" name="Arc 142"/>
                <p:cNvSpPr/>
                <p:nvPr/>
              </p:nvSpPr>
              <p:spPr bwMode="auto">
                <a:xfrm rot="10800000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46" name="Arc 145"/>
                <p:cNvSpPr/>
                <p:nvPr/>
              </p:nvSpPr>
              <p:spPr bwMode="auto">
                <a:xfrm rot="10800000" flipH="1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134" name="Group 62"/>
              <p:cNvGrpSpPr>
                <a:grpSpLocks/>
              </p:cNvGrpSpPr>
              <p:nvPr/>
            </p:nvGrpSpPr>
            <p:grpSpPr bwMode="auto">
              <a:xfrm>
                <a:off x="122554" y="6400800"/>
                <a:ext cx="868850" cy="304800"/>
                <a:chOff x="121750" y="6400800"/>
                <a:chExt cx="868850" cy="304800"/>
              </a:xfrm>
            </p:grpSpPr>
            <p:sp>
              <p:nvSpPr>
                <p:cNvPr id="141" name="Arc 140"/>
                <p:cNvSpPr/>
                <p:nvPr/>
              </p:nvSpPr>
              <p:spPr bwMode="auto">
                <a:xfrm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42" name="Arc 141"/>
                <p:cNvSpPr/>
                <p:nvPr/>
              </p:nvSpPr>
              <p:spPr bwMode="auto">
                <a:xfrm flipH="1"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135" name="Group 63"/>
              <p:cNvGrpSpPr>
                <a:grpSpLocks/>
              </p:cNvGrpSpPr>
              <p:nvPr/>
            </p:nvGrpSpPr>
            <p:grpSpPr bwMode="auto">
              <a:xfrm>
                <a:off x="907477" y="6248219"/>
                <a:ext cx="151597" cy="304299"/>
                <a:chOff x="914399" y="6248219"/>
                <a:chExt cx="151597" cy="304299"/>
              </a:xfrm>
            </p:grpSpPr>
            <p:sp>
              <p:nvSpPr>
                <p:cNvPr id="139" name="Arc 138"/>
                <p:cNvSpPr/>
                <p:nvPr/>
              </p:nvSpPr>
              <p:spPr bwMode="auto">
                <a:xfrm rot="16200000" flipH="1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40" name="Arc 139"/>
                <p:cNvSpPr/>
                <p:nvPr/>
              </p:nvSpPr>
              <p:spPr bwMode="auto">
                <a:xfrm rot="16200000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136" name="Group 63"/>
              <p:cNvGrpSpPr>
                <a:grpSpLocks/>
              </p:cNvGrpSpPr>
              <p:nvPr/>
            </p:nvGrpSpPr>
            <p:grpSpPr bwMode="auto">
              <a:xfrm rot="10800000">
                <a:off x="58972" y="6248400"/>
                <a:ext cx="151597" cy="304299"/>
                <a:chOff x="914399" y="6248219"/>
                <a:chExt cx="151597" cy="304299"/>
              </a:xfrm>
            </p:grpSpPr>
            <p:sp>
              <p:nvSpPr>
                <p:cNvPr id="137" name="Arc 136"/>
                <p:cNvSpPr/>
                <p:nvPr/>
              </p:nvSpPr>
              <p:spPr bwMode="auto">
                <a:xfrm rot="16200000" flipH="1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38" name="Arc 137"/>
                <p:cNvSpPr/>
                <p:nvPr/>
              </p:nvSpPr>
              <p:spPr bwMode="auto">
                <a:xfrm rot="16200000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</p:grpSp>
      <p:grpSp>
        <p:nvGrpSpPr>
          <p:cNvPr id="147" name="Group 146"/>
          <p:cNvGrpSpPr/>
          <p:nvPr/>
        </p:nvGrpSpPr>
        <p:grpSpPr>
          <a:xfrm>
            <a:off x="7612781" y="4005064"/>
            <a:ext cx="696216" cy="475130"/>
            <a:chOff x="3299721" y="1057776"/>
            <a:chExt cx="696216" cy="475130"/>
          </a:xfrm>
        </p:grpSpPr>
        <p:sp>
          <p:nvSpPr>
            <p:cNvPr id="148" name="Rectangle 147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49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516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Mary</a:t>
              </a:r>
              <a:endParaRPr lang="en-US" altLang="en-US" sz="1600" dirty="0"/>
            </a:p>
          </p:txBody>
        </p:sp>
      </p:grpSp>
      <p:grpSp>
        <p:nvGrpSpPr>
          <p:cNvPr id="151" name="Group 150"/>
          <p:cNvGrpSpPr/>
          <p:nvPr/>
        </p:nvGrpSpPr>
        <p:grpSpPr>
          <a:xfrm>
            <a:off x="7620200" y="4653136"/>
            <a:ext cx="696216" cy="475130"/>
            <a:chOff x="3299721" y="1057776"/>
            <a:chExt cx="696216" cy="475130"/>
          </a:xfrm>
        </p:grpSpPr>
        <p:sp>
          <p:nvSpPr>
            <p:cNvPr id="152" name="Rectangle 151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53" name="Text Box 55"/>
            <p:cNvSpPr txBox="1">
              <a:spLocks noChangeArrowheads="1"/>
            </p:cNvSpPr>
            <p:nvPr/>
          </p:nvSpPr>
          <p:spPr bwMode="auto">
            <a:xfrm>
              <a:off x="3301998" y="1129784"/>
              <a:ext cx="69393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/>
                <a:t>John</a:t>
              </a:r>
              <a:endParaRPr lang="en-US" altLang="en-US" sz="1600" dirty="0"/>
            </a:p>
          </p:txBody>
        </p:sp>
      </p:grpSp>
      <p:cxnSp>
        <p:nvCxnSpPr>
          <p:cNvPr id="103" name="Straight Connector 102"/>
          <p:cNvCxnSpPr/>
          <p:nvPr/>
        </p:nvCxnSpPr>
        <p:spPr>
          <a:xfrm flipH="1">
            <a:off x="5678340" y="4120154"/>
            <a:ext cx="1" cy="864096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grpSp>
        <p:nvGrpSpPr>
          <p:cNvPr id="164" name="Group 163"/>
          <p:cNvGrpSpPr/>
          <p:nvPr/>
        </p:nvGrpSpPr>
        <p:grpSpPr>
          <a:xfrm>
            <a:off x="3785634" y="4336178"/>
            <a:ext cx="1896894" cy="96015"/>
            <a:chOff x="2979837" y="4689711"/>
            <a:chExt cx="1746081" cy="96015"/>
          </a:xfrm>
        </p:grpSpPr>
        <p:cxnSp>
          <p:nvCxnSpPr>
            <p:cNvPr id="159" name="Straight Connector 158"/>
            <p:cNvCxnSpPr/>
            <p:nvPr/>
          </p:nvCxnSpPr>
          <p:spPr>
            <a:xfrm>
              <a:off x="2979837" y="4737719"/>
              <a:ext cx="17460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grpSp>
          <p:nvGrpSpPr>
            <p:cNvPr id="160" name="Group 159"/>
            <p:cNvGrpSpPr/>
            <p:nvPr/>
          </p:nvGrpSpPr>
          <p:grpSpPr>
            <a:xfrm rot="16200000" flipV="1">
              <a:off x="4572265" y="4639673"/>
              <a:ext cx="96015" cy="196091"/>
              <a:chOff x="2843808" y="2132856"/>
              <a:chExt cx="113535" cy="216024"/>
            </a:xfrm>
          </p:grpSpPr>
          <p:sp>
            <p:nvSpPr>
              <p:cNvPr id="161" name="Arc 160"/>
              <p:cNvSpPr/>
              <p:nvPr/>
            </p:nvSpPr>
            <p:spPr>
              <a:xfrm>
                <a:off x="2843809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62" name="Arc 161"/>
              <p:cNvSpPr/>
              <p:nvPr/>
            </p:nvSpPr>
            <p:spPr>
              <a:xfrm flipH="1">
                <a:off x="2843808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grpSp>
        <p:nvGrpSpPr>
          <p:cNvPr id="165" name="Group 164"/>
          <p:cNvGrpSpPr/>
          <p:nvPr/>
        </p:nvGrpSpPr>
        <p:grpSpPr>
          <a:xfrm>
            <a:off x="3792160" y="4699853"/>
            <a:ext cx="1896894" cy="96015"/>
            <a:chOff x="2979837" y="4689711"/>
            <a:chExt cx="1746081" cy="96015"/>
          </a:xfrm>
        </p:grpSpPr>
        <p:cxnSp>
          <p:nvCxnSpPr>
            <p:cNvPr id="166" name="Straight Connector 165"/>
            <p:cNvCxnSpPr/>
            <p:nvPr/>
          </p:nvCxnSpPr>
          <p:spPr>
            <a:xfrm>
              <a:off x="2979837" y="4737719"/>
              <a:ext cx="17460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grpSp>
          <p:nvGrpSpPr>
            <p:cNvPr id="167" name="Group 166"/>
            <p:cNvGrpSpPr/>
            <p:nvPr/>
          </p:nvGrpSpPr>
          <p:grpSpPr>
            <a:xfrm rot="16200000" flipV="1">
              <a:off x="4572265" y="4639673"/>
              <a:ext cx="96015" cy="196091"/>
              <a:chOff x="2843808" y="2132856"/>
              <a:chExt cx="113535" cy="216024"/>
            </a:xfrm>
          </p:grpSpPr>
          <p:sp>
            <p:nvSpPr>
              <p:cNvPr id="168" name="Arc 167"/>
              <p:cNvSpPr/>
              <p:nvPr/>
            </p:nvSpPr>
            <p:spPr>
              <a:xfrm>
                <a:off x="2843809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69" name="Arc 168"/>
              <p:cNvSpPr/>
              <p:nvPr/>
            </p:nvSpPr>
            <p:spPr>
              <a:xfrm flipH="1">
                <a:off x="2843808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cxnSp>
        <p:nvCxnSpPr>
          <p:cNvPr id="170" name="Straight Arrow Connector 169"/>
          <p:cNvCxnSpPr/>
          <p:nvPr/>
        </p:nvCxnSpPr>
        <p:spPr>
          <a:xfrm>
            <a:off x="5685695" y="4384186"/>
            <a:ext cx="1931146" cy="1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cxnSp>
        <p:nvCxnSpPr>
          <p:cNvPr id="172" name="Straight Arrow Connector 171"/>
          <p:cNvCxnSpPr/>
          <p:nvPr/>
        </p:nvCxnSpPr>
        <p:spPr>
          <a:xfrm>
            <a:off x="5689054" y="4747859"/>
            <a:ext cx="1931146" cy="1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sp>
        <p:nvSpPr>
          <p:cNvPr id="178" name="TextBox 177"/>
          <p:cNvSpPr txBox="1"/>
          <p:nvPr/>
        </p:nvSpPr>
        <p:spPr>
          <a:xfrm>
            <a:off x="6183080" y="4723441"/>
            <a:ext cx="798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groom</a:t>
            </a:r>
          </a:p>
        </p:txBody>
      </p:sp>
      <p:grpSp>
        <p:nvGrpSpPr>
          <p:cNvPr id="180" name="Group 179"/>
          <p:cNvGrpSpPr/>
          <p:nvPr/>
        </p:nvGrpSpPr>
        <p:grpSpPr>
          <a:xfrm>
            <a:off x="2936321" y="1851294"/>
            <a:ext cx="1000125" cy="457200"/>
            <a:chOff x="1979712" y="4972959"/>
            <a:chExt cx="1000125" cy="457200"/>
          </a:xfrm>
        </p:grpSpPr>
        <p:sp>
          <p:nvSpPr>
            <p:cNvPr id="181" name="Text Box 26"/>
            <p:cNvSpPr txBox="1">
              <a:spLocks noChangeArrowheads="1"/>
            </p:cNvSpPr>
            <p:nvPr/>
          </p:nvSpPr>
          <p:spPr bwMode="auto">
            <a:xfrm>
              <a:off x="1979712" y="5046088"/>
              <a:ext cx="98886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600" dirty="0"/>
                <a:t>Wedding</a:t>
              </a:r>
              <a:endParaRPr lang="en-US" altLang="en-US" sz="2400" b="1" i="1" dirty="0">
                <a:solidFill>
                  <a:schemeClr val="tx2"/>
                </a:solidFill>
              </a:endParaRPr>
            </a:p>
          </p:txBody>
        </p:sp>
        <p:grpSp>
          <p:nvGrpSpPr>
            <p:cNvPr id="182" name="Group 98"/>
            <p:cNvGrpSpPr>
              <a:grpSpLocks/>
            </p:cNvGrpSpPr>
            <p:nvPr/>
          </p:nvGrpSpPr>
          <p:grpSpPr bwMode="auto">
            <a:xfrm>
              <a:off x="1979712" y="4972959"/>
              <a:ext cx="1000125" cy="457200"/>
              <a:chOff x="58972" y="6096000"/>
              <a:chExt cx="1000102" cy="609600"/>
            </a:xfrm>
          </p:grpSpPr>
          <p:grpSp>
            <p:nvGrpSpPr>
              <p:cNvPr id="183" name="Group 36"/>
              <p:cNvGrpSpPr>
                <a:grpSpLocks/>
              </p:cNvGrpSpPr>
              <p:nvPr/>
            </p:nvGrpSpPr>
            <p:grpSpPr bwMode="auto">
              <a:xfrm flipV="1">
                <a:off x="123383" y="6096000"/>
                <a:ext cx="868850" cy="304800"/>
                <a:chOff x="609616" y="2438400"/>
                <a:chExt cx="609217" cy="151872"/>
              </a:xfrm>
            </p:grpSpPr>
            <p:sp>
              <p:nvSpPr>
                <p:cNvPr id="193" name="Arc 192"/>
                <p:cNvSpPr/>
                <p:nvPr/>
              </p:nvSpPr>
              <p:spPr bwMode="auto">
                <a:xfrm rot="10800000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94" name="Arc 193"/>
                <p:cNvSpPr/>
                <p:nvPr/>
              </p:nvSpPr>
              <p:spPr bwMode="auto">
                <a:xfrm rot="10800000" flipH="1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184" name="Group 62"/>
              <p:cNvGrpSpPr>
                <a:grpSpLocks/>
              </p:cNvGrpSpPr>
              <p:nvPr/>
            </p:nvGrpSpPr>
            <p:grpSpPr bwMode="auto">
              <a:xfrm>
                <a:off x="122554" y="6400800"/>
                <a:ext cx="868850" cy="304800"/>
                <a:chOff x="121750" y="6400800"/>
                <a:chExt cx="868850" cy="304800"/>
              </a:xfrm>
            </p:grpSpPr>
            <p:sp>
              <p:nvSpPr>
                <p:cNvPr id="191" name="Arc 190"/>
                <p:cNvSpPr/>
                <p:nvPr/>
              </p:nvSpPr>
              <p:spPr bwMode="auto">
                <a:xfrm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92" name="Arc 191"/>
                <p:cNvSpPr/>
                <p:nvPr/>
              </p:nvSpPr>
              <p:spPr bwMode="auto">
                <a:xfrm flipH="1"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185" name="Group 63"/>
              <p:cNvGrpSpPr>
                <a:grpSpLocks/>
              </p:cNvGrpSpPr>
              <p:nvPr/>
            </p:nvGrpSpPr>
            <p:grpSpPr bwMode="auto">
              <a:xfrm>
                <a:off x="907477" y="6248219"/>
                <a:ext cx="151597" cy="304299"/>
                <a:chOff x="914399" y="6248219"/>
                <a:chExt cx="151597" cy="304299"/>
              </a:xfrm>
            </p:grpSpPr>
            <p:sp>
              <p:nvSpPr>
                <p:cNvPr id="189" name="Arc 188"/>
                <p:cNvSpPr/>
                <p:nvPr/>
              </p:nvSpPr>
              <p:spPr bwMode="auto">
                <a:xfrm rot="16200000" flipH="1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90" name="Arc 189"/>
                <p:cNvSpPr/>
                <p:nvPr/>
              </p:nvSpPr>
              <p:spPr bwMode="auto">
                <a:xfrm rot="16200000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186" name="Group 63"/>
              <p:cNvGrpSpPr>
                <a:grpSpLocks/>
              </p:cNvGrpSpPr>
              <p:nvPr/>
            </p:nvGrpSpPr>
            <p:grpSpPr bwMode="auto">
              <a:xfrm rot="10800000">
                <a:off x="58972" y="6248400"/>
                <a:ext cx="151597" cy="304299"/>
                <a:chOff x="914399" y="6248219"/>
                <a:chExt cx="151597" cy="304299"/>
              </a:xfrm>
            </p:grpSpPr>
            <p:sp>
              <p:nvSpPr>
                <p:cNvPr id="187" name="Arc 186"/>
                <p:cNvSpPr/>
                <p:nvPr/>
              </p:nvSpPr>
              <p:spPr bwMode="auto">
                <a:xfrm rot="16200000" flipH="1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88" name="Arc 187"/>
                <p:cNvSpPr/>
                <p:nvPr/>
              </p:nvSpPr>
              <p:spPr bwMode="auto">
                <a:xfrm rot="16200000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</p:grpSp>
      <p:grpSp>
        <p:nvGrpSpPr>
          <p:cNvPr id="247" name="Group 246"/>
          <p:cNvGrpSpPr/>
          <p:nvPr/>
        </p:nvGrpSpPr>
        <p:grpSpPr>
          <a:xfrm>
            <a:off x="3790514" y="1851294"/>
            <a:ext cx="1018015" cy="96015"/>
            <a:chOff x="3707904" y="2067318"/>
            <a:chExt cx="1018015" cy="96015"/>
          </a:xfrm>
        </p:grpSpPr>
        <p:cxnSp>
          <p:nvCxnSpPr>
            <p:cNvPr id="203" name="Straight Connector 202"/>
            <p:cNvCxnSpPr/>
            <p:nvPr/>
          </p:nvCxnSpPr>
          <p:spPr>
            <a:xfrm>
              <a:off x="3707904" y="2115326"/>
              <a:ext cx="10180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grpSp>
          <p:nvGrpSpPr>
            <p:cNvPr id="204" name="Group 203"/>
            <p:cNvGrpSpPr/>
            <p:nvPr/>
          </p:nvGrpSpPr>
          <p:grpSpPr>
            <a:xfrm rot="16200000" flipV="1">
              <a:off x="4563141" y="2008812"/>
              <a:ext cx="96015" cy="213028"/>
              <a:chOff x="2843808" y="2132856"/>
              <a:chExt cx="113535" cy="216024"/>
            </a:xfrm>
          </p:grpSpPr>
          <p:sp>
            <p:nvSpPr>
              <p:cNvPr id="205" name="Arc 204"/>
              <p:cNvSpPr/>
              <p:nvPr/>
            </p:nvSpPr>
            <p:spPr>
              <a:xfrm>
                <a:off x="2843809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06" name="Arc 205"/>
              <p:cNvSpPr/>
              <p:nvPr/>
            </p:nvSpPr>
            <p:spPr>
              <a:xfrm flipH="1">
                <a:off x="2843808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cxnSp>
        <p:nvCxnSpPr>
          <p:cNvPr id="248" name="Straight Connector 247"/>
          <p:cNvCxnSpPr/>
          <p:nvPr/>
        </p:nvCxnSpPr>
        <p:spPr>
          <a:xfrm>
            <a:off x="4807571" y="1700808"/>
            <a:ext cx="958" cy="43204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grpSp>
        <p:nvGrpSpPr>
          <p:cNvPr id="250" name="Group 249"/>
          <p:cNvGrpSpPr/>
          <p:nvPr/>
        </p:nvGrpSpPr>
        <p:grpSpPr>
          <a:xfrm>
            <a:off x="6396064" y="1833364"/>
            <a:ext cx="696216" cy="475130"/>
            <a:chOff x="3299721" y="1057776"/>
            <a:chExt cx="696216" cy="475130"/>
          </a:xfrm>
        </p:grpSpPr>
        <p:sp>
          <p:nvSpPr>
            <p:cNvPr id="251" name="Rectangle 250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52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516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Mary</a:t>
              </a:r>
              <a:endParaRPr lang="en-US" altLang="en-US" sz="1600" dirty="0"/>
            </a:p>
          </p:txBody>
        </p:sp>
      </p:grpSp>
      <p:cxnSp>
        <p:nvCxnSpPr>
          <p:cNvPr id="253" name="Straight Arrow Connector 252"/>
          <p:cNvCxnSpPr/>
          <p:nvPr/>
        </p:nvCxnSpPr>
        <p:spPr>
          <a:xfrm flipV="1">
            <a:off x="4809487" y="1900335"/>
            <a:ext cx="2801511" cy="1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grpSp>
        <p:nvGrpSpPr>
          <p:cNvPr id="254" name="Group 253"/>
          <p:cNvGrpSpPr/>
          <p:nvPr/>
        </p:nvGrpSpPr>
        <p:grpSpPr>
          <a:xfrm>
            <a:off x="7608721" y="1828324"/>
            <a:ext cx="696216" cy="475130"/>
            <a:chOff x="3299721" y="1057776"/>
            <a:chExt cx="696216" cy="475130"/>
          </a:xfrm>
        </p:grpSpPr>
        <p:sp>
          <p:nvSpPr>
            <p:cNvPr id="255" name="Rectangle 254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56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/>
                <a:t>John</a:t>
              </a:r>
              <a:endParaRPr lang="en-US" altLang="en-US" sz="1600" dirty="0"/>
            </a:p>
          </p:txBody>
        </p:sp>
      </p:grpSp>
      <p:sp>
        <p:nvSpPr>
          <p:cNvPr id="332" name="TextBox 331"/>
          <p:cNvSpPr txBox="1"/>
          <p:nvPr/>
        </p:nvSpPr>
        <p:spPr>
          <a:xfrm>
            <a:off x="6164023" y="5589240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bride</a:t>
            </a:r>
          </a:p>
        </p:txBody>
      </p:sp>
      <p:grpSp>
        <p:nvGrpSpPr>
          <p:cNvPr id="333" name="Group 332"/>
          <p:cNvGrpSpPr/>
          <p:nvPr/>
        </p:nvGrpSpPr>
        <p:grpSpPr>
          <a:xfrm>
            <a:off x="2936321" y="5920354"/>
            <a:ext cx="1000125" cy="457200"/>
            <a:chOff x="1979712" y="4972959"/>
            <a:chExt cx="1000125" cy="457200"/>
          </a:xfrm>
        </p:grpSpPr>
        <p:sp>
          <p:nvSpPr>
            <p:cNvPr id="334" name="Text Box 26"/>
            <p:cNvSpPr txBox="1">
              <a:spLocks noChangeArrowheads="1"/>
            </p:cNvSpPr>
            <p:nvPr/>
          </p:nvSpPr>
          <p:spPr bwMode="auto">
            <a:xfrm>
              <a:off x="1979712" y="5046088"/>
              <a:ext cx="98886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600" dirty="0"/>
                <a:t>Wedding</a:t>
              </a:r>
              <a:endParaRPr lang="en-US" altLang="en-US" sz="2400" b="1" i="1" dirty="0">
                <a:solidFill>
                  <a:schemeClr val="tx2"/>
                </a:solidFill>
              </a:endParaRPr>
            </a:p>
          </p:txBody>
        </p:sp>
        <p:grpSp>
          <p:nvGrpSpPr>
            <p:cNvPr id="335" name="Group 98"/>
            <p:cNvGrpSpPr>
              <a:grpSpLocks/>
            </p:cNvGrpSpPr>
            <p:nvPr/>
          </p:nvGrpSpPr>
          <p:grpSpPr bwMode="auto">
            <a:xfrm>
              <a:off x="1979712" y="4972959"/>
              <a:ext cx="1000125" cy="457200"/>
              <a:chOff x="58972" y="6096000"/>
              <a:chExt cx="1000102" cy="609600"/>
            </a:xfrm>
          </p:grpSpPr>
          <p:grpSp>
            <p:nvGrpSpPr>
              <p:cNvPr id="336" name="Group 36"/>
              <p:cNvGrpSpPr>
                <a:grpSpLocks/>
              </p:cNvGrpSpPr>
              <p:nvPr/>
            </p:nvGrpSpPr>
            <p:grpSpPr bwMode="auto">
              <a:xfrm flipV="1">
                <a:off x="123383" y="6096000"/>
                <a:ext cx="868850" cy="304800"/>
                <a:chOff x="609616" y="2438400"/>
                <a:chExt cx="609217" cy="151872"/>
              </a:xfrm>
            </p:grpSpPr>
            <p:sp>
              <p:nvSpPr>
                <p:cNvPr id="346" name="Arc 345"/>
                <p:cNvSpPr/>
                <p:nvPr/>
              </p:nvSpPr>
              <p:spPr bwMode="auto">
                <a:xfrm rot="10800000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47" name="Arc 346"/>
                <p:cNvSpPr/>
                <p:nvPr/>
              </p:nvSpPr>
              <p:spPr bwMode="auto">
                <a:xfrm rot="10800000" flipH="1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337" name="Group 62"/>
              <p:cNvGrpSpPr>
                <a:grpSpLocks/>
              </p:cNvGrpSpPr>
              <p:nvPr/>
            </p:nvGrpSpPr>
            <p:grpSpPr bwMode="auto">
              <a:xfrm>
                <a:off x="122554" y="6400800"/>
                <a:ext cx="868850" cy="304800"/>
                <a:chOff x="121750" y="6400800"/>
                <a:chExt cx="868850" cy="304800"/>
              </a:xfrm>
            </p:grpSpPr>
            <p:sp>
              <p:nvSpPr>
                <p:cNvPr id="344" name="Arc 343"/>
                <p:cNvSpPr/>
                <p:nvPr/>
              </p:nvSpPr>
              <p:spPr bwMode="auto">
                <a:xfrm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45" name="Arc 344"/>
                <p:cNvSpPr/>
                <p:nvPr/>
              </p:nvSpPr>
              <p:spPr bwMode="auto">
                <a:xfrm flipH="1"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338" name="Group 63"/>
              <p:cNvGrpSpPr>
                <a:grpSpLocks/>
              </p:cNvGrpSpPr>
              <p:nvPr/>
            </p:nvGrpSpPr>
            <p:grpSpPr bwMode="auto">
              <a:xfrm>
                <a:off x="907477" y="6248219"/>
                <a:ext cx="151597" cy="304299"/>
                <a:chOff x="914399" y="6248219"/>
                <a:chExt cx="151597" cy="304299"/>
              </a:xfrm>
            </p:grpSpPr>
            <p:sp>
              <p:nvSpPr>
                <p:cNvPr id="342" name="Arc 341"/>
                <p:cNvSpPr/>
                <p:nvPr/>
              </p:nvSpPr>
              <p:spPr bwMode="auto">
                <a:xfrm rot="16200000" flipH="1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43" name="Arc 342"/>
                <p:cNvSpPr/>
                <p:nvPr/>
              </p:nvSpPr>
              <p:spPr bwMode="auto">
                <a:xfrm rot="16200000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339" name="Group 63"/>
              <p:cNvGrpSpPr>
                <a:grpSpLocks/>
              </p:cNvGrpSpPr>
              <p:nvPr/>
            </p:nvGrpSpPr>
            <p:grpSpPr bwMode="auto">
              <a:xfrm rot="10800000">
                <a:off x="58972" y="6248400"/>
                <a:ext cx="151597" cy="304299"/>
                <a:chOff x="914399" y="6248219"/>
                <a:chExt cx="151597" cy="304299"/>
              </a:xfrm>
            </p:grpSpPr>
            <p:sp>
              <p:nvSpPr>
                <p:cNvPr id="340" name="Arc 339"/>
                <p:cNvSpPr/>
                <p:nvPr/>
              </p:nvSpPr>
              <p:spPr bwMode="auto">
                <a:xfrm rot="16200000" flipH="1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41" name="Arc 340"/>
                <p:cNvSpPr/>
                <p:nvPr/>
              </p:nvSpPr>
              <p:spPr bwMode="auto">
                <a:xfrm rot="16200000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</p:grpSp>
      <p:grpSp>
        <p:nvGrpSpPr>
          <p:cNvPr id="348" name="Group 347"/>
          <p:cNvGrpSpPr/>
          <p:nvPr/>
        </p:nvGrpSpPr>
        <p:grpSpPr>
          <a:xfrm>
            <a:off x="7612781" y="5589240"/>
            <a:ext cx="696216" cy="475130"/>
            <a:chOff x="3299721" y="1057776"/>
            <a:chExt cx="696216" cy="475130"/>
          </a:xfrm>
        </p:grpSpPr>
        <p:sp>
          <p:nvSpPr>
            <p:cNvPr id="349" name="Rectangle 348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350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516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Mary</a:t>
              </a:r>
              <a:endParaRPr lang="en-US" altLang="en-US" sz="1600" dirty="0"/>
            </a:p>
          </p:txBody>
        </p:sp>
      </p:grpSp>
      <p:grpSp>
        <p:nvGrpSpPr>
          <p:cNvPr id="351" name="Group 350"/>
          <p:cNvGrpSpPr/>
          <p:nvPr/>
        </p:nvGrpSpPr>
        <p:grpSpPr>
          <a:xfrm>
            <a:off x="7620200" y="6230842"/>
            <a:ext cx="696216" cy="475130"/>
            <a:chOff x="3299721" y="1057776"/>
            <a:chExt cx="696216" cy="475130"/>
          </a:xfrm>
        </p:grpSpPr>
        <p:sp>
          <p:nvSpPr>
            <p:cNvPr id="352" name="Rectangle 351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353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/>
                <a:t>John</a:t>
              </a:r>
              <a:endParaRPr lang="en-US" altLang="en-US" sz="16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810299" y="5925273"/>
            <a:ext cx="1638171" cy="96015"/>
            <a:chOff x="3810299" y="5960669"/>
            <a:chExt cx="1638171" cy="96015"/>
          </a:xfrm>
        </p:grpSpPr>
        <p:cxnSp>
          <p:nvCxnSpPr>
            <p:cNvPr id="354" name="Straight Connector 353"/>
            <p:cNvCxnSpPr/>
            <p:nvPr/>
          </p:nvCxnSpPr>
          <p:spPr>
            <a:xfrm>
              <a:off x="3810299" y="6008677"/>
              <a:ext cx="1638171" cy="16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grpSp>
          <p:nvGrpSpPr>
            <p:cNvPr id="355" name="Group 354"/>
            <p:cNvGrpSpPr/>
            <p:nvPr/>
          </p:nvGrpSpPr>
          <p:grpSpPr>
            <a:xfrm rot="16200000" flipV="1">
              <a:off x="5296559" y="5910631"/>
              <a:ext cx="96015" cy="196091"/>
              <a:chOff x="2843808" y="2132856"/>
              <a:chExt cx="113535" cy="216024"/>
            </a:xfrm>
          </p:grpSpPr>
          <p:sp>
            <p:nvSpPr>
              <p:cNvPr id="356" name="Arc 355"/>
              <p:cNvSpPr/>
              <p:nvPr/>
            </p:nvSpPr>
            <p:spPr>
              <a:xfrm>
                <a:off x="2843809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57" name="Arc 356"/>
              <p:cNvSpPr/>
              <p:nvPr/>
            </p:nvSpPr>
            <p:spPr>
              <a:xfrm flipH="1">
                <a:off x="2843808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cxnSp>
        <p:nvCxnSpPr>
          <p:cNvPr id="358" name="Straight Arrow Connector 357"/>
          <p:cNvCxnSpPr/>
          <p:nvPr/>
        </p:nvCxnSpPr>
        <p:spPr>
          <a:xfrm flipV="1">
            <a:off x="5448470" y="5968363"/>
            <a:ext cx="2168371" cy="4917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cxnSp>
        <p:nvCxnSpPr>
          <p:cNvPr id="359" name="Straight Arrow Connector 358"/>
          <p:cNvCxnSpPr/>
          <p:nvPr/>
        </p:nvCxnSpPr>
        <p:spPr>
          <a:xfrm flipV="1">
            <a:off x="5450414" y="6332037"/>
            <a:ext cx="2169786" cy="1284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sp>
        <p:nvSpPr>
          <p:cNvPr id="360" name="TextBox 359"/>
          <p:cNvSpPr txBox="1"/>
          <p:nvPr/>
        </p:nvSpPr>
        <p:spPr>
          <a:xfrm>
            <a:off x="6183080" y="6307617"/>
            <a:ext cx="798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groom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792160" y="6285313"/>
            <a:ext cx="1656310" cy="96015"/>
            <a:chOff x="3792160" y="6320709"/>
            <a:chExt cx="1656310" cy="96015"/>
          </a:xfrm>
        </p:grpSpPr>
        <p:cxnSp>
          <p:nvCxnSpPr>
            <p:cNvPr id="379" name="Straight Connector 378"/>
            <p:cNvCxnSpPr/>
            <p:nvPr/>
          </p:nvCxnSpPr>
          <p:spPr>
            <a:xfrm flipV="1">
              <a:off x="3792160" y="6368716"/>
              <a:ext cx="165631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grpSp>
          <p:nvGrpSpPr>
            <p:cNvPr id="380" name="Group 379"/>
            <p:cNvGrpSpPr/>
            <p:nvPr/>
          </p:nvGrpSpPr>
          <p:grpSpPr>
            <a:xfrm rot="16200000" flipV="1">
              <a:off x="5296559" y="6270671"/>
              <a:ext cx="96015" cy="196091"/>
              <a:chOff x="2843808" y="2132856"/>
              <a:chExt cx="113535" cy="216024"/>
            </a:xfrm>
          </p:grpSpPr>
          <p:sp>
            <p:nvSpPr>
              <p:cNvPr id="381" name="Arc 380"/>
              <p:cNvSpPr/>
              <p:nvPr/>
            </p:nvSpPr>
            <p:spPr>
              <a:xfrm>
                <a:off x="2843809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82" name="Arc 381"/>
              <p:cNvSpPr/>
              <p:nvPr/>
            </p:nvSpPr>
            <p:spPr>
              <a:xfrm flipH="1">
                <a:off x="2843808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sp>
        <p:nvSpPr>
          <p:cNvPr id="393" name="TextBox 392"/>
          <p:cNvSpPr txBox="1"/>
          <p:nvPr/>
        </p:nvSpPr>
        <p:spPr>
          <a:xfrm>
            <a:off x="971600" y="1342509"/>
            <a:ext cx="18009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pv1. </a:t>
            </a:r>
            <a:r>
              <a:rPr lang="en-CA" dirty="0" smtClean="0"/>
              <a:t>single-tuple:</a:t>
            </a:r>
          </a:p>
          <a:p>
            <a:r>
              <a:rPr lang="en-CA" b="1" dirty="0" smtClean="0"/>
              <a:t>relationships</a:t>
            </a:r>
            <a:endParaRPr lang="en-CA" dirty="0"/>
          </a:p>
        </p:txBody>
      </p:sp>
      <p:sp>
        <p:nvSpPr>
          <p:cNvPr id="394" name="TextBox 393"/>
          <p:cNvSpPr txBox="1"/>
          <p:nvPr/>
        </p:nvSpPr>
        <p:spPr>
          <a:xfrm>
            <a:off x="971600" y="4367536"/>
            <a:ext cx="1536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pv3: </a:t>
            </a:r>
            <a:r>
              <a:rPr lang="en-CA" dirty="0" err="1"/>
              <a:t>pairships</a:t>
            </a:r>
            <a:endParaRPr lang="en-CA" dirty="0"/>
          </a:p>
        </p:txBody>
      </p:sp>
      <p:sp>
        <p:nvSpPr>
          <p:cNvPr id="395" name="TextBox 394"/>
          <p:cNvSpPr txBox="1"/>
          <p:nvPr/>
        </p:nvSpPr>
        <p:spPr>
          <a:xfrm>
            <a:off x="971600" y="5974897"/>
            <a:ext cx="526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pv4</a:t>
            </a:r>
            <a:endParaRPr lang="en-CA" dirty="0"/>
          </a:p>
        </p:txBody>
      </p:sp>
      <p:grpSp>
        <p:nvGrpSpPr>
          <p:cNvPr id="198" name="Group 197"/>
          <p:cNvGrpSpPr/>
          <p:nvPr/>
        </p:nvGrpSpPr>
        <p:grpSpPr>
          <a:xfrm>
            <a:off x="2936321" y="2901533"/>
            <a:ext cx="1000125" cy="457200"/>
            <a:chOff x="1979712" y="4972959"/>
            <a:chExt cx="1000125" cy="457200"/>
          </a:xfrm>
        </p:grpSpPr>
        <p:sp>
          <p:nvSpPr>
            <p:cNvPr id="199" name="Text Box 26"/>
            <p:cNvSpPr txBox="1">
              <a:spLocks noChangeArrowheads="1"/>
            </p:cNvSpPr>
            <p:nvPr/>
          </p:nvSpPr>
          <p:spPr bwMode="auto">
            <a:xfrm>
              <a:off x="1979712" y="5046088"/>
              <a:ext cx="98886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600" dirty="0"/>
                <a:t>Wedding</a:t>
              </a:r>
              <a:endParaRPr lang="en-US" altLang="en-US" sz="2400" b="1" i="1" dirty="0">
                <a:solidFill>
                  <a:schemeClr val="tx2"/>
                </a:solidFill>
              </a:endParaRPr>
            </a:p>
          </p:txBody>
        </p:sp>
        <p:grpSp>
          <p:nvGrpSpPr>
            <p:cNvPr id="200" name="Group 98"/>
            <p:cNvGrpSpPr>
              <a:grpSpLocks/>
            </p:cNvGrpSpPr>
            <p:nvPr/>
          </p:nvGrpSpPr>
          <p:grpSpPr bwMode="auto">
            <a:xfrm>
              <a:off x="1979712" y="4972959"/>
              <a:ext cx="1000125" cy="457200"/>
              <a:chOff x="58972" y="6096000"/>
              <a:chExt cx="1000102" cy="609600"/>
            </a:xfrm>
          </p:grpSpPr>
          <p:grpSp>
            <p:nvGrpSpPr>
              <p:cNvPr id="201" name="Group 36"/>
              <p:cNvGrpSpPr>
                <a:grpSpLocks/>
              </p:cNvGrpSpPr>
              <p:nvPr/>
            </p:nvGrpSpPr>
            <p:grpSpPr bwMode="auto">
              <a:xfrm flipV="1">
                <a:off x="123383" y="6096000"/>
                <a:ext cx="868850" cy="304800"/>
                <a:chOff x="609616" y="2438400"/>
                <a:chExt cx="609217" cy="151872"/>
              </a:xfrm>
            </p:grpSpPr>
            <p:sp>
              <p:nvSpPr>
                <p:cNvPr id="246" name="Arc 245"/>
                <p:cNvSpPr/>
                <p:nvPr/>
              </p:nvSpPr>
              <p:spPr bwMode="auto">
                <a:xfrm rot="10800000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49" name="Arc 248"/>
                <p:cNvSpPr/>
                <p:nvPr/>
              </p:nvSpPr>
              <p:spPr bwMode="auto">
                <a:xfrm rot="10800000" flipH="1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202" name="Group 62"/>
              <p:cNvGrpSpPr>
                <a:grpSpLocks/>
              </p:cNvGrpSpPr>
              <p:nvPr/>
            </p:nvGrpSpPr>
            <p:grpSpPr bwMode="auto">
              <a:xfrm>
                <a:off x="122554" y="6400800"/>
                <a:ext cx="868850" cy="304800"/>
                <a:chOff x="121750" y="6400800"/>
                <a:chExt cx="868850" cy="304800"/>
              </a:xfrm>
            </p:grpSpPr>
            <p:sp>
              <p:nvSpPr>
                <p:cNvPr id="213" name="Arc 212"/>
                <p:cNvSpPr/>
                <p:nvPr/>
              </p:nvSpPr>
              <p:spPr bwMode="auto">
                <a:xfrm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14" name="Arc 213"/>
                <p:cNvSpPr/>
                <p:nvPr/>
              </p:nvSpPr>
              <p:spPr bwMode="auto">
                <a:xfrm flipH="1"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207" name="Group 63"/>
              <p:cNvGrpSpPr>
                <a:grpSpLocks/>
              </p:cNvGrpSpPr>
              <p:nvPr/>
            </p:nvGrpSpPr>
            <p:grpSpPr bwMode="auto">
              <a:xfrm>
                <a:off x="907477" y="6248219"/>
                <a:ext cx="151597" cy="304299"/>
                <a:chOff x="914399" y="6248219"/>
                <a:chExt cx="151597" cy="304299"/>
              </a:xfrm>
            </p:grpSpPr>
            <p:sp>
              <p:nvSpPr>
                <p:cNvPr id="211" name="Arc 210"/>
                <p:cNvSpPr/>
                <p:nvPr/>
              </p:nvSpPr>
              <p:spPr bwMode="auto">
                <a:xfrm rot="16200000" flipH="1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12" name="Arc 211"/>
                <p:cNvSpPr/>
                <p:nvPr/>
              </p:nvSpPr>
              <p:spPr bwMode="auto">
                <a:xfrm rot="16200000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208" name="Group 63"/>
              <p:cNvGrpSpPr>
                <a:grpSpLocks/>
              </p:cNvGrpSpPr>
              <p:nvPr/>
            </p:nvGrpSpPr>
            <p:grpSpPr bwMode="auto">
              <a:xfrm rot="10800000">
                <a:off x="58972" y="6248400"/>
                <a:ext cx="151597" cy="304299"/>
                <a:chOff x="914399" y="6248219"/>
                <a:chExt cx="151597" cy="304299"/>
              </a:xfrm>
            </p:grpSpPr>
            <p:sp>
              <p:nvSpPr>
                <p:cNvPr id="209" name="Arc 208"/>
                <p:cNvSpPr/>
                <p:nvPr/>
              </p:nvSpPr>
              <p:spPr bwMode="auto">
                <a:xfrm rot="16200000" flipH="1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10" name="Arc 209"/>
                <p:cNvSpPr/>
                <p:nvPr/>
              </p:nvSpPr>
              <p:spPr bwMode="auto">
                <a:xfrm rot="16200000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</p:grpSp>
      <p:cxnSp>
        <p:nvCxnSpPr>
          <p:cNvPr id="257" name="Straight Connector 256"/>
          <p:cNvCxnSpPr/>
          <p:nvPr/>
        </p:nvCxnSpPr>
        <p:spPr>
          <a:xfrm>
            <a:off x="3920989" y="3063080"/>
            <a:ext cx="663385" cy="254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grpSp>
        <p:nvGrpSpPr>
          <p:cNvPr id="6" name="Group 5"/>
          <p:cNvGrpSpPr/>
          <p:nvPr/>
        </p:nvGrpSpPr>
        <p:grpSpPr>
          <a:xfrm>
            <a:off x="4365883" y="3020111"/>
            <a:ext cx="213028" cy="96014"/>
            <a:chOff x="4211960" y="3020111"/>
            <a:chExt cx="213028" cy="96014"/>
          </a:xfrm>
        </p:grpSpPr>
        <p:sp>
          <p:nvSpPr>
            <p:cNvPr id="259" name="Arc 258"/>
            <p:cNvSpPr/>
            <p:nvPr/>
          </p:nvSpPr>
          <p:spPr>
            <a:xfrm rot="16200000" flipV="1">
              <a:off x="4270467" y="2961604"/>
              <a:ext cx="96014" cy="213028"/>
            </a:xfrm>
            <a:prstGeom prst="arc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60" name="Arc 259"/>
            <p:cNvSpPr/>
            <p:nvPr/>
          </p:nvSpPr>
          <p:spPr>
            <a:xfrm rot="16200000" flipH="1" flipV="1">
              <a:off x="4270467" y="2961604"/>
              <a:ext cx="96014" cy="213028"/>
            </a:xfrm>
            <a:prstGeom prst="arc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261" name="Group 260"/>
          <p:cNvGrpSpPr/>
          <p:nvPr/>
        </p:nvGrpSpPr>
        <p:grpSpPr>
          <a:xfrm>
            <a:off x="6396064" y="2953870"/>
            <a:ext cx="696216" cy="475130"/>
            <a:chOff x="3299721" y="1057776"/>
            <a:chExt cx="696216" cy="475130"/>
          </a:xfrm>
        </p:grpSpPr>
        <p:sp>
          <p:nvSpPr>
            <p:cNvPr id="262" name="Rectangle 261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63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516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Mary</a:t>
              </a:r>
              <a:endParaRPr lang="en-US" altLang="en-US" sz="1600" dirty="0"/>
            </a:p>
          </p:txBody>
        </p:sp>
      </p:grpSp>
      <p:cxnSp>
        <p:nvCxnSpPr>
          <p:cNvPr id="264" name="Straight Arrow Connector 263"/>
          <p:cNvCxnSpPr/>
          <p:nvPr/>
        </p:nvCxnSpPr>
        <p:spPr>
          <a:xfrm>
            <a:off x="4587244" y="3063080"/>
            <a:ext cx="3023754" cy="254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grpSp>
        <p:nvGrpSpPr>
          <p:cNvPr id="265" name="Group 264"/>
          <p:cNvGrpSpPr/>
          <p:nvPr/>
        </p:nvGrpSpPr>
        <p:grpSpPr>
          <a:xfrm>
            <a:off x="7608721" y="2948830"/>
            <a:ext cx="696216" cy="475130"/>
            <a:chOff x="3299721" y="1057776"/>
            <a:chExt cx="696216" cy="475130"/>
          </a:xfrm>
        </p:grpSpPr>
        <p:sp>
          <p:nvSpPr>
            <p:cNvPr id="288" name="Rectangle 287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89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/>
                <a:t>John</a:t>
              </a:r>
              <a:endParaRPr lang="en-US" altLang="en-US" sz="1600" dirty="0"/>
            </a:p>
          </p:txBody>
        </p:sp>
      </p:grpSp>
      <p:sp>
        <p:nvSpPr>
          <p:cNvPr id="291" name="TextBox 290"/>
          <p:cNvSpPr txBox="1"/>
          <p:nvPr/>
        </p:nvSpPr>
        <p:spPr>
          <a:xfrm>
            <a:off x="971600" y="2924944"/>
            <a:ext cx="526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pv2</a:t>
            </a:r>
            <a:endParaRPr lang="en-CA" dirty="0"/>
          </a:p>
        </p:txBody>
      </p:sp>
      <p:sp>
        <p:nvSpPr>
          <p:cNvPr id="3" name="TextBox 2"/>
          <p:cNvSpPr txBox="1"/>
          <p:nvPr/>
        </p:nvSpPr>
        <p:spPr>
          <a:xfrm>
            <a:off x="8604448" y="1124744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i="1" dirty="0" smtClean="0"/>
              <a:t>or</a:t>
            </a:r>
            <a:endParaRPr lang="en-CA" i="1" dirty="0"/>
          </a:p>
        </p:txBody>
      </p:sp>
      <p:grpSp>
        <p:nvGrpSpPr>
          <p:cNvPr id="163" name="Group 162"/>
          <p:cNvGrpSpPr/>
          <p:nvPr/>
        </p:nvGrpSpPr>
        <p:grpSpPr>
          <a:xfrm>
            <a:off x="4584374" y="2953870"/>
            <a:ext cx="563690" cy="475130"/>
            <a:chOff x="4628980" y="4365104"/>
            <a:chExt cx="563690" cy="475130"/>
          </a:xfrm>
        </p:grpSpPr>
        <p:sp>
          <p:nvSpPr>
            <p:cNvPr id="171" name="Rectangle 170"/>
            <p:cNvSpPr/>
            <p:nvPr/>
          </p:nvSpPr>
          <p:spPr>
            <a:xfrm>
              <a:off x="4628980" y="4365104"/>
              <a:ext cx="519084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73" name="Text Box 55"/>
            <p:cNvSpPr txBox="1">
              <a:spLocks noChangeArrowheads="1"/>
            </p:cNvSpPr>
            <p:nvPr/>
          </p:nvSpPr>
          <p:spPr bwMode="auto">
            <a:xfrm>
              <a:off x="4630924" y="4440459"/>
              <a:ext cx="56174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600" dirty="0" smtClean="0"/>
                <a:t>w11</a:t>
              </a:r>
              <a:endParaRPr lang="en-US" altLang="en-US" sz="1400" dirty="0"/>
            </a:p>
          </p:txBody>
        </p:sp>
      </p:grpSp>
      <p:grpSp>
        <p:nvGrpSpPr>
          <p:cNvPr id="174" name="Group 173"/>
          <p:cNvGrpSpPr/>
          <p:nvPr/>
        </p:nvGrpSpPr>
        <p:grpSpPr>
          <a:xfrm>
            <a:off x="5448470" y="5911388"/>
            <a:ext cx="563690" cy="475130"/>
            <a:chOff x="4628980" y="4365104"/>
            <a:chExt cx="563690" cy="475130"/>
          </a:xfrm>
        </p:grpSpPr>
        <p:sp>
          <p:nvSpPr>
            <p:cNvPr id="175" name="Rectangle 174"/>
            <p:cNvSpPr/>
            <p:nvPr/>
          </p:nvSpPr>
          <p:spPr>
            <a:xfrm>
              <a:off x="4628980" y="4365104"/>
              <a:ext cx="519084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76" name="Text Box 55"/>
            <p:cNvSpPr txBox="1">
              <a:spLocks noChangeArrowheads="1"/>
            </p:cNvSpPr>
            <p:nvPr/>
          </p:nvSpPr>
          <p:spPr bwMode="auto">
            <a:xfrm>
              <a:off x="4630924" y="4440459"/>
              <a:ext cx="56174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600" dirty="0" smtClean="0"/>
                <a:t>w31</a:t>
              </a:r>
              <a:endParaRPr lang="en-US" altLang="en-US" sz="1400" dirty="0"/>
            </a:p>
          </p:txBody>
        </p:sp>
      </p:grpSp>
      <p:sp>
        <p:nvSpPr>
          <p:cNvPr id="177" name="TextBox 176"/>
          <p:cNvSpPr txBox="1"/>
          <p:nvPr/>
        </p:nvSpPr>
        <p:spPr>
          <a:xfrm>
            <a:off x="971600" y="404664"/>
            <a:ext cx="68062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 smtClean="0"/>
              <a:t>Core </a:t>
            </a:r>
            <a:r>
              <a:rPr lang="en-CA" sz="2000" dirty="0" err="1" smtClean="0"/>
              <a:t>oidless</a:t>
            </a:r>
            <a:r>
              <a:rPr lang="en-CA" sz="2000" dirty="0" smtClean="0"/>
              <a:t>/</a:t>
            </a:r>
            <a:r>
              <a:rPr lang="en-CA" sz="2000" dirty="0" err="1" smtClean="0"/>
              <a:t>oidful</a:t>
            </a:r>
            <a:r>
              <a:rPr lang="en-CA" sz="2000" dirty="0"/>
              <a:t>, </a:t>
            </a:r>
            <a:r>
              <a:rPr lang="en-CA" sz="2000" dirty="0" err="1" smtClean="0"/>
              <a:t>tupled</a:t>
            </a:r>
            <a:r>
              <a:rPr lang="en-CA" sz="2000" dirty="0" smtClean="0"/>
              <a:t>/slotted atoms that are</a:t>
            </a:r>
            <a:r>
              <a:rPr lang="en-CA" sz="2000" b="1" dirty="0"/>
              <a:t> </a:t>
            </a:r>
            <a:r>
              <a:rPr lang="en-CA" sz="2000" b="1" dirty="0" smtClean="0"/>
              <a:t>p</a:t>
            </a:r>
            <a:r>
              <a:rPr lang="en-CA" sz="2000" dirty="0" smtClean="0"/>
              <a:t>erspecti</a:t>
            </a:r>
            <a:r>
              <a:rPr lang="en-CA" sz="2000" b="1" dirty="0" smtClean="0"/>
              <a:t>v</a:t>
            </a:r>
            <a:r>
              <a:rPr lang="en-CA" sz="2000" dirty="0" smtClean="0"/>
              <a:t>al:</a:t>
            </a:r>
            <a:endParaRPr lang="en-CA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CB01-9E1A-4A3C-8DCA-3238C6551500}" type="slidenum">
              <a:rPr lang="en-CA" smtClean="0"/>
              <a:t>6</a:t>
            </a:fld>
            <a:endParaRPr lang="en-CA"/>
          </a:p>
        </p:txBody>
      </p:sp>
      <p:sp>
        <p:nvSpPr>
          <p:cNvPr id="179" name="TextBox 178"/>
          <p:cNvSpPr txBox="1"/>
          <p:nvPr/>
        </p:nvSpPr>
        <p:spPr>
          <a:xfrm>
            <a:off x="971600" y="2420888"/>
            <a:ext cx="37559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r>
              <a:rPr lang="en-CA" sz="1400" dirty="0" smtClean="0"/>
              <a:t>Wedding(Mary </a:t>
            </a:r>
            <a:r>
              <a:rPr lang="en-CA" sz="1400" dirty="0"/>
              <a:t>John) </a:t>
            </a:r>
            <a:r>
              <a:rPr lang="en-CA" sz="1400" dirty="0" smtClean="0"/>
              <a:t> </a:t>
            </a:r>
            <a:r>
              <a:rPr lang="en-CA" sz="1400" i="1" dirty="0" smtClean="0"/>
              <a:t>or</a:t>
            </a:r>
            <a:r>
              <a:rPr lang="en-CA" sz="1400" dirty="0" smtClean="0"/>
              <a:t>  Wedding(+[</a:t>
            </a:r>
            <a:r>
              <a:rPr lang="en-CA" sz="1400" dirty="0"/>
              <a:t>Mary John])</a:t>
            </a:r>
          </a:p>
        </p:txBody>
      </p:sp>
      <p:sp>
        <p:nvSpPr>
          <p:cNvPr id="196" name="TextBox 195"/>
          <p:cNvSpPr txBox="1"/>
          <p:nvPr/>
        </p:nvSpPr>
        <p:spPr>
          <a:xfrm>
            <a:off x="971600" y="3501008"/>
            <a:ext cx="23141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>
                <a:solidFill>
                  <a:schemeClr val="accent3">
                    <a:lumMod val="50000"/>
                  </a:schemeClr>
                </a:solidFill>
              </a:rPr>
              <a:t>w11#Wedding(+[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Mary John])</a:t>
            </a:r>
          </a:p>
        </p:txBody>
      </p:sp>
      <p:sp>
        <p:nvSpPr>
          <p:cNvPr id="197" name="TextBox 196"/>
          <p:cNvSpPr txBox="1"/>
          <p:nvPr/>
        </p:nvSpPr>
        <p:spPr>
          <a:xfrm>
            <a:off x="971600" y="4941168"/>
            <a:ext cx="30246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>
                <a:solidFill>
                  <a:schemeClr val="accent3">
                    <a:lumMod val="50000"/>
                  </a:schemeClr>
                </a:solidFill>
              </a:rPr>
              <a:t>Wedding(bride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+&gt;Mary groom+&gt;John)</a:t>
            </a:r>
          </a:p>
        </p:txBody>
      </p:sp>
      <p:sp>
        <p:nvSpPr>
          <p:cNvPr id="215" name="TextBox 214"/>
          <p:cNvSpPr txBox="1"/>
          <p:nvPr/>
        </p:nvSpPr>
        <p:spPr>
          <a:xfrm>
            <a:off x="971600" y="6470203"/>
            <a:ext cx="33339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>
                <a:solidFill>
                  <a:schemeClr val="accent3">
                    <a:lumMod val="50000"/>
                  </a:schemeClr>
                </a:solidFill>
              </a:rPr>
              <a:t>w31#Wedding(bride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+&gt;Mary groom+&gt;John)</a:t>
            </a:r>
          </a:p>
        </p:txBody>
      </p:sp>
    </p:spTree>
    <p:extLst>
      <p:ext uri="{BB962C8B-B14F-4D97-AF65-F5344CB8AC3E}">
        <p14:creationId xmlns:p14="http://schemas.microsoft.com/office/powerpoint/2010/main" val="2420790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936321" y="1851294"/>
            <a:ext cx="1000125" cy="457200"/>
            <a:chOff x="1979712" y="4972959"/>
            <a:chExt cx="1000125" cy="457200"/>
          </a:xfrm>
        </p:grpSpPr>
        <p:sp>
          <p:nvSpPr>
            <p:cNvPr id="3" name="Text Box 26"/>
            <p:cNvSpPr txBox="1">
              <a:spLocks noChangeArrowheads="1"/>
            </p:cNvSpPr>
            <p:nvPr/>
          </p:nvSpPr>
          <p:spPr bwMode="auto">
            <a:xfrm>
              <a:off x="1979712" y="5046088"/>
              <a:ext cx="98886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600" dirty="0"/>
                <a:t>Wedding</a:t>
              </a:r>
              <a:endParaRPr lang="en-US" altLang="en-US" sz="2400" b="1" i="1" dirty="0">
                <a:solidFill>
                  <a:schemeClr val="tx2"/>
                </a:solidFill>
              </a:endParaRPr>
            </a:p>
          </p:txBody>
        </p:sp>
        <p:grpSp>
          <p:nvGrpSpPr>
            <p:cNvPr id="4" name="Group 98"/>
            <p:cNvGrpSpPr>
              <a:grpSpLocks/>
            </p:cNvGrpSpPr>
            <p:nvPr/>
          </p:nvGrpSpPr>
          <p:grpSpPr bwMode="auto">
            <a:xfrm>
              <a:off x="1979712" y="4972959"/>
              <a:ext cx="1000125" cy="457200"/>
              <a:chOff x="58972" y="6096000"/>
              <a:chExt cx="1000102" cy="609600"/>
            </a:xfrm>
          </p:grpSpPr>
          <p:grpSp>
            <p:nvGrpSpPr>
              <p:cNvPr id="5" name="Group 36"/>
              <p:cNvGrpSpPr>
                <a:grpSpLocks/>
              </p:cNvGrpSpPr>
              <p:nvPr/>
            </p:nvGrpSpPr>
            <p:grpSpPr bwMode="auto">
              <a:xfrm flipV="1">
                <a:off x="123383" y="6096000"/>
                <a:ext cx="868850" cy="304800"/>
                <a:chOff x="609616" y="2438400"/>
                <a:chExt cx="609217" cy="151872"/>
              </a:xfrm>
            </p:grpSpPr>
            <p:sp>
              <p:nvSpPr>
                <p:cNvPr id="15" name="Arc 14"/>
                <p:cNvSpPr/>
                <p:nvPr/>
              </p:nvSpPr>
              <p:spPr bwMode="auto">
                <a:xfrm rot="10800000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6" name="Arc 15"/>
                <p:cNvSpPr/>
                <p:nvPr/>
              </p:nvSpPr>
              <p:spPr bwMode="auto">
                <a:xfrm rot="10800000" flipH="1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6" name="Group 62"/>
              <p:cNvGrpSpPr>
                <a:grpSpLocks/>
              </p:cNvGrpSpPr>
              <p:nvPr/>
            </p:nvGrpSpPr>
            <p:grpSpPr bwMode="auto">
              <a:xfrm>
                <a:off x="122554" y="6400800"/>
                <a:ext cx="868850" cy="304800"/>
                <a:chOff x="121750" y="6400800"/>
                <a:chExt cx="868850" cy="304800"/>
              </a:xfrm>
            </p:grpSpPr>
            <p:sp>
              <p:nvSpPr>
                <p:cNvPr id="13" name="Arc 12"/>
                <p:cNvSpPr/>
                <p:nvPr/>
              </p:nvSpPr>
              <p:spPr bwMode="auto">
                <a:xfrm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4" name="Arc 13"/>
                <p:cNvSpPr/>
                <p:nvPr/>
              </p:nvSpPr>
              <p:spPr bwMode="auto">
                <a:xfrm flipH="1"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7" name="Group 63"/>
              <p:cNvGrpSpPr>
                <a:grpSpLocks/>
              </p:cNvGrpSpPr>
              <p:nvPr/>
            </p:nvGrpSpPr>
            <p:grpSpPr bwMode="auto">
              <a:xfrm>
                <a:off x="907477" y="6248219"/>
                <a:ext cx="151597" cy="304299"/>
                <a:chOff x="914399" y="6248219"/>
                <a:chExt cx="151597" cy="304299"/>
              </a:xfrm>
            </p:grpSpPr>
            <p:sp>
              <p:nvSpPr>
                <p:cNvPr id="11" name="Arc 10"/>
                <p:cNvSpPr/>
                <p:nvPr/>
              </p:nvSpPr>
              <p:spPr bwMode="auto">
                <a:xfrm rot="16200000" flipH="1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2" name="Arc 11"/>
                <p:cNvSpPr/>
                <p:nvPr/>
              </p:nvSpPr>
              <p:spPr bwMode="auto">
                <a:xfrm rot="16200000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8" name="Group 63"/>
              <p:cNvGrpSpPr>
                <a:grpSpLocks/>
              </p:cNvGrpSpPr>
              <p:nvPr/>
            </p:nvGrpSpPr>
            <p:grpSpPr bwMode="auto">
              <a:xfrm rot="10800000">
                <a:off x="58972" y="6248400"/>
                <a:ext cx="151597" cy="304299"/>
                <a:chOff x="914399" y="6248219"/>
                <a:chExt cx="151597" cy="304299"/>
              </a:xfrm>
            </p:grpSpPr>
            <p:sp>
              <p:nvSpPr>
                <p:cNvPr id="9" name="Arc 8"/>
                <p:cNvSpPr/>
                <p:nvPr/>
              </p:nvSpPr>
              <p:spPr bwMode="auto">
                <a:xfrm rot="16200000" flipH="1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" name="Arc 9"/>
                <p:cNvSpPr/>
                <p:nvPr/>
              </p:nvSpPr>
              <p:spPr bwMode="auto">
                <a:xfrm rot="16200000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</p:grpSp>
      <p:grpSp>
        <p:nvGrpSpPr>
          <p:cNvPr id="17" name="Group 16"/>
          <p:cNvGrpSpPr/>
          <p:nvPr/>
        </p:nvGrpSpPr>
        <p:grpSpPr>
          <a:xfrm>
            <a:off x="3790514" y="1851294"/>
            <a:ext cx="1018015" cy="96015"/>
            <a:chOff x="3707904" y="2067318"/>
            <a:chExt cx="1018015" cy="96015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3707904" y="2115326"/>
              <a:ext cx="10180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grpSp>
          <p:nvGrpSpPr>
            <p:cNvPr id="19" name="Group 18"/>
            <p:cNvGrpSpPr/>
            <p:nvPr/>
          </p:nvGrpSpPr>
          <p:grpSpPr>
            <a:xfrm rot="16200000" flipV="1">
              <a:off x="4563141" y="2008812"/>
              <a:ext cx="96015" cy="213028"/>
              <a:chOff x="2843808" y="2132856"/>
              <a:chExt cx="113535" cy="216024"/>
            </a:xfrm>
          </p:grpSpPr>
          <p:sp>
            <p:nvSpPr>
              <p:cNvPr id="20" name="Arc 19"/>
              <p:cNvSpPr/>
              <p:nvPr/>
            </p:nvSpPr>
            <p:spPr>
              <a:xfrm>
                <a:off x="2843809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1" name="Arc 20"/>
              <p:cNvSpPr/>
              <p:nvPr/>
            </p:nvSpPr>
            <p:spPr>
              <a:xfrm flipH="1">
                <a:off x="2843808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cxnSp>
        <p:nvCxnSpPr>
          <p:cNvPr id="22" name="Straight Connector 21"/>
          <p:cNvCxnSpPr/>
          <p:nvPr/>
        </p:nvCxnSpPr>
        <p:spPr>
          <a:xfrm>
            <a:off x="4807571" y="1700808"/>
            <a:ext cx="0" cy="7514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grpSp>
        <p:nvGrpSpPr>
          <p:cNvPr id="23" name="Group 22"/>
          <p:cNvGrpSpPr/>
          <p:nvPr/>
        </p:nvGrpSpPr>
        <p:grpSpPr>
          <a:xfrm>
            <a:off x="6396064" y="1833364"/>
            <a:ext cx="696216" cy="475130"/>
            <a:chOff x="3299721" y="1057776"/>
            <a:chExt cx="696216" cy="475130"/>
          </a:xfrm>
        </p:grpSpPr>
        <p:sp>
          <p:nvSpPr>
            <p:cNvPr id="24" name="Rectangle 23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5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516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Mary</a:t>
              </a:r>
              <a:endParaRPr lang="en-US" altLang="en-US" sz="1600" dirty="0"/>
            </a:p>
          </p:txBody>
        </p:sp>
      </p:grpSp>
      <p:cxnSp>
        <p:nvCxnSpPr>
          <p:cNvPr id="26" name="Straight Arrow Connector 25"/>
          <p:cNvCxnSpPr/>
          <p:nvPr/>
        </p:nvCxnSpPr>
        <p:spPr>
          <a:xfrm flipV="1">
            <a:off x="4809487" y="1900335"/>
            <a:ext cx="2801511" cy="1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grpSp>
        <p:nvGrpSpPr>
          <p:cNvPr id="27" name="Group 26"/>
          <p:cNvGrpSpPr/>
          <p:nvPr/>
        </p:nvGrpSpPr>
        <p:grpSpPr>
          <a:xfrm>
            <a:off x="7608721" y="1828324"/>
            <a:ext cx="696216" cy="475130"/>
            <a:chOff x="3299721" y="1057776"/>
            <a:chExt cx="696216" cy="475130"/>
          </a:xfrm>
        </p:grpSpPr>
        <p:sp>
          <p:nvSpPr>
            <p:cNvPr id="28" name="Rectangle 27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9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/>
                <a:t>John</a:t>
              </a:r>
              <a:endParaRPr lang="en-US" altLang="en-US" sz="1600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795470" y="2212479"/>
            <a:ext cx="1018015" cy="96015"/>
            <a:chOff x="3707904" y="2067318"/>
            <a:chExt cx="1018015" cy="96015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3707904" y="2115326"/>
              <a:ext cx="10180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grpSp>
          <p:nvGrpSpPr>
            <p:cNvPr id="32" name="Group 31"/>
            <p:cNvGrpSpPr/>
            <p:nvPr/>
          </p:nvGrpSpPr>
          <p:grpSpPr>
            <a:xfrm rot="16200000" flipV="1">
              <a:off x="4563141" y="2008812"/>
              <a:ext cx="96015" cy="213028"/>
              <a:chOff x="2843808" y="2132856"/>
              <a:chExt cx="113535" cy="216024"/>
            </a:xfrm>
          </p:grpSpPr>
          <p:sp>
            <p:nvSpPr>
              <p:cNvPr id="33" name="Arc 32"/>
              <p:cNvSpPr/>
              <p:nvPr/>
            </p:nvSpPr>
            <p:spPr>
              <a:xfrm>
                <a:off x="2843809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4" name="Arc 33"/>
              <p:cNvSpPr/>
              <p:nvPr/>
            </p:nvSpPr>
            <p:spPr>
              <a:xfrm flipH="1">
                <a:off x="2843808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cxnSp>
        <p:nvCxnSpPr>
          <p:cNvPr id="36" name="Straight Arrow Connector 35"/>
          <p:cNvCxnSpPr>
            <a:stCxn id="34" idx="0"/>
          </p:cNvCxnSpPr>
          <p:nvPr/>
        </p:nvCxnSpPr>
        <p:spPr>
          <a:xfrm flipV="1">
            <a:off x="4805228" y="2260372"/>
            <a:ext cx="774884" cy="115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sp>
        <p:nvSpPr>
          <p:cNvPr id="37" name="TextBox 36"/>
          <p:cNvSpPr txBox="1"/>
          <p:nvPr/>
        </p:nvSpPr>
        <p:spPr>
          <a:xfrm>
            <a:off x="5039449" y="2267580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 smtClean="0"/>
              <a:t>loc</a:t>
            </a:r>
            <a:endParaRPr lang="en-CA" dirty="0"/>
          </a:p>
        </p:txBody>
      </p:sp>
      <p:grpSp>
        <p:nvGrpSpPr>
          <p:cNvPr id="39" name="Group 38"/>
          <p:cNvGrpSpPr/>
          <p:nvPr/>
        </p:nvGrpSpPr>
        <p:grpSpPr>
          <a:xfrm>
            <a:off x="5580112" y="2161782"/>
            <a:ext cx="480195" cy="475130"/>
            <a:chOff x="3299721" y="1057776"/>
            <a:chExt cx="601901" cy="475130"/>
          </a:xfrm>
        </p:grpSpPr>
        <p:sp>
          <p:nvSpPr>
            <p:cNvPr id="40" name="Rectangle 39"/>
            <p:cNvSpPr/>
            <p:nvPr/>
          </p:nvSpPr>
          <p:spPr>
            <a:xfrm>
              <a:off x="3299721" y="1057776"/>
              <a:ext cx="601900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41" name="Text Box 55"/>
            <p:cNvSpPr txBox="1">
              <a:spLocks noChangeArrowheads="1"/>
            </p:cNvSpPr>
            <p:nvPr/>
          </p:nvSpPr>
          <p:spPr bwMode="auto">
            <a:xfrm>
              <a:off x="3301999" y="1133131"/>
              <a:ext cx="59962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LA</a:t>
              </a:r>
              <a:endParaRPr lang="en-US" altLang="en-US" sz="1600" dirty="0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2947800" y="3415725"/>
            <a:ext cx="1000125" cy="457200"/>
            <a:chOff x="1979712" y="4972959"/>
            <a:chExt cx="1000125" cy="457200"/>
          </a:xfrm>
        </p:grpSpPr>
        <p:sp>
          <p:nvSpPr>
            <p:cNvPr id="49" name="Text Box 26"/>
            <p:cNvSpPr txBox="1">
              <a:spLocks noChangeArrowheads="1"/>
            </p:cNvSpPr>
            <p:nvPr/>
          </p:nvSpPr>
          <p:spPr bwMode="auto">
            <a:xfrm>
              <a:off x="1979712" y="5046088"/>
              <a:ext cx="98886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600" dirty="0"/>
                <a:t>Wedding</a:t>
              </a:r>
              <a:endParaRPr lang="en-US" altLang="en-US" sz="2400" b="1" i="1" dirty="0">
                <a:solidFill>
                  <a:schemeClr val="tx2"/>
                </a:solidFill>
              </a:endParaRPr>
            </a:p>
          </p:txBody>
        </p:sp>
        <p:grpSp>
          <p:nvGrpSpPr>
            <p:cNvPr id="50" name="Group 98"/>
            <p:cNvGrpSpPr>
              <a:grpSpLocks/>
            </p:cNvGrpSpPr>
            <p:nvPr/>
          </p:nvGrpSpPr>
          <p:grpSpPr bwMode="auto">
            <a:xfrm>
              <a:off x="1979712" y="4972959"/>
              <a:ext cx="1000125" cy="457200"/>
              <a:chOff x="58972" y="6096000"/>
              <a:chExt cx="1000102" cy="609600"/>
            </a:xfrm>
          </p:grpSpPr>
          <p:grpSp>
            <p:nvGrpSpPr>
              <p:cNvPr id="51" name="Group 36"/>
              <p:cNvGrpSpPr>
                <a:grpSpLocks/>
              </p:cNvGrpSpPr>
              <p:nvPr/>
            </p:nvGrpSpPr>
            <p:grpSpPr bwMode="auto">
              <a:xfrm flipV="1">
                <a:off x="123383" y="6096000"/>
                <a:ext cx="868850" cy="304800"/>
                <a:chOff x="609616" y="2438400"/>
                <a:chExt cx="609217" cy="151872"/>
              </a:xfrm>
            </p:grpSpPr>
            <p:sp>
              <p:nvSpPr>
                <p:cNvPr id="61" name="Arc 60"/>
                <p:cNvSpPr/>
                <p:nvPr/>
              </p:nvSpPr>
              <p:spPr bwMode="auto">
                <a:xfrm rot="10800000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2" name="Arc 61"/>
                <p:cNvSpPr/>
                <p:nvPr/>
              </p:nvSpPr>
              <p:spPr bwMode="auto">
                <a:xfrm rot="10800000" flipH="1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52" name="Group 62"/>
              <p:cNvGrpSpPr>
                <a:grpSpLocks/>
              </p:cNvGrpSpPr>
              <p:nvPr/>
            </p:nvGrpSpPr>
            <p:grpSpPr bwMode="auto">
              <a:xfrm>
                <a:off x="122554" y="6400800"/>
                <a:ext cx="868850" cy="304800"/>
                <a:chOff x="121750" y="6400800"/>
                <a:chExt cx="868850" cy="304800"/>
              </a:xfrm>
            </p:grpSpPr>
            <p:sp>
              <p:nvSpPr>
                <p:cNvPr id="59" name="Arc 58"/>
                <p:cNvSpPr/>
                <p:nvPr/>
              </p:nvSpPr>
              <p:spPr bwMode="auto">
                <a:xfrm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0" name="Arc 59"/>
                <p:cNvSpPr/>
                <p:nvPr/>
              </p:nvSpPr>
              <p:spPr bwMode="auto">
                <a:xfrm flipH="1"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53" name="Group 63"/>
              <p:cNvGrpSpPr>
                <a:grpSpLocks/>
              </p:cNvGrpSpPr>
              <p:nvPr/>
            </p:nvGrpSpPr>
            <p:grpSpPr bwMode="auto">
              <a:xfrm>
                <a:off x="907477" y="6248219"/>
                <a:ext cx="151597" cy="304299"/>
                <a:chOff x="914399" y="6248219"/>
                <a:chExt cx="151597" cy="304299"/>
              </a:xfrm>
            </p:grpSpPr>
            <p:sp>
              <p:nvSpPr>
                <p:cNvPr id="57" name="Arc 56"/>
                <p:cNvSpPr/>
                <p:nvPr/>
              </p:nvSpPr>
              <p:spPr bwMode="auto">
                <a:xfrm rot="16200000" flipH="1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8" name="Arc 57"/>
                <p:cNvSpPr/>
                <p:nvPr/>
              </p:nvSpPr>
              <p:spPr bwMode="auto">
                <a:xfrm rot="16200000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54" name="Group 63"/>
              <p:cNvGrpSpPr>
                <a:grpSpLocks/>
              </p:cNvGrpSpPr>
              <p:nvPr/>
            </p:nvGrpSpPr>
            <p:grpSpPr bwMode="auto">
              <a:xfrm rot="10800000">
                <a:off x="58972" y="6248400"/>
                <a:ext cx="151597" cy="304299"/>
                <a:chOff x="914399" y="6248219"/>
                <a:chExt cx="151597" cy="304299"/>
              </a:xfrm>
            </p:grpSpPr>
            <p:sp>
              <p:nvSpPr>
                <p:cNvPr id="55" name="Arc 54"/>
                <p:cNvSpPr/>
                <p:nvPr/>
              </p:nvSpPr>
              <p:spPr bwMode="auto">
                <a:xfrm rot="16200000" flipH="1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6" name="Arc 55"/>
                <p:cNvSpPr/>
                <p:nvPr/>
              </p:nvSpPr>
              <p:spPr bwMode="auto">
                <a:xfrm rot="16200000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</p:grpSp>
      <p:cxnSp>
        <p:nvCxnSpPr>
          <p:cNvPr id="64" name="Straight Connector 63"/>
          <p:cNvCxnSpPr/>
          <p:nvPr/>
        </p:nvCxnSpPr>
        <p:spPr>
          <a:xfrm>
            <a:off x="3801993" y="3463733"/>
            <a:ext cx="716434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grpSp>
        <p:nvGrpSpPr>
          <p:cNvPr id="65" name="Group 64"/>
          <p:cNvGrpSpPr/>
          <p:nvPr/>
        </p:nvGrpSpPr>
        <p:grpSpPr>
          <a:xfrm rot="16200000" flipV="1">
            <a:off x="4358027" y="3361595"/>
            <a:ext cx="96015" cy="213028"/>
            <a:chOff x="2843808" y="2132856"/>
            <a:chExt cx="113535" cy="216024"/>
          </a:xfrm>
        </p:grpSpPr>
        <p:sp>
          <p:nvSpPr>
            <p:cNvPr id="66" name="Arc 65"/>
            <p:cNvSpPr/>
            <p:nvPr/>
          </p:nvSpPr>
          <p:spPr>
            <a:xfrm>
              <a:off x="2843809" y="2132856"/>
              <a:ext cx="113534" cy="216024"/>
            </a:xfrm>
            <a:prstGeom prst="arc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7" name="Arc 66"/>
            <p:cNvSpPr/>
            <p:nvPr/>
          </p:nvSpPr>
          <p:spPr>
            <a:xfrm flipH="1">
              <a:off x="2843808" y="2132856"/>
              <a:ext cx="113534" cy="216024"/>
            </a:xfrm>
            <a:prstGeom prst="arc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6407543" y="3397795"/>
            <a:ext cx="696216" cy="475130"/>
            <a:chOff x="3299721" y="1057776"/>
            <a:chExt cx="696216" cy="475130"/>
          </a:xfrm>
        </p:grpSpPr>
        <p:sp>
          <p:nvSpPr>
            <p:cNvPr id="70" name="Rectangle 69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71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516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Mary</a:t>
              </a:r>
              <a:endParaRPr lang="en-US" altLang="en-US" sz="1600" dirty="0"/>
            </a:p>
          </p:txBody>
        </p:sp>
      </p:grpSp>
      <p:cxnSp>
        <p:nvCxnSpPr>
          <p:cNvPr id="72" name="Straight Arrow Connector 71"/>
          <p:cNvCxnSpPr/>
          <p:nvPr/>
        </p:nvCxnSpPr>
        <p:spPr>
          <a:xfrm>
            <a:off x="4520371" y="3464767"/>
            <a:ext cx="3102106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grpSp>
        <p:nvGrpSpPr>
          <p:cNvPr id="73" name="Group 72"/>
          <p:cNvGrpSpPr/>
          <p:nvPr/>
        </p:nvGrpSpPr>
        <p:grpSpPr>
          <a:xfrm>
            <a:off x="7620200" y="3392755"/>
            <a:ext cx="696216" cy="475130"/>
            <a:chOff x="3299721" y="1057776"/>
            <a:chExt cx="696216" cy="475130"/>
          </a:xfrm>
        </p:grpSpPr>
        <p:sp>
          <p:nvSpPr>
            <p:cNvPr id="74" name="Rectangle 73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75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/>
                <a:t>John</a:t>
              </a:r>
              <a:endParaRPr lang="en-US" altLang="en-US" sz="1600" dirty="0"/>
            </a:p>
          </p:txBody>
        </p:sp>
      </p:grpSp>
      <p:cxnSp>
        <p:nvCxnSpPr>
          <p:cNvPr id="77" name="Straight Connector 76"/>
          <p:cNvCxnSpPr/>
          <p:nvPr/>
        </p:nvCxnSpPr>
        <p:spPr>
          <a:xfrm>
            <a:off x="3806949" y="3824918"/>
            <a:ext cx="711478" cy="249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grpSp>
        <p:nvGrpSpPr>
          <p:cNvPr id="91" name="Group 90"/>
          <p:cNvGrpSpPr/>
          <p:nvPr/>
        </p:nvGrpSpPr>
        <p:grpSpPr>
          <a:xfrm>
            <a:off x="4299521" y="3779401"/>
            <a:ext cx="213028" cy="96014"/>
            <a:chOff x="4603679" y="3652640"/>
            <a:chExt cx="213028" cy="96014"/>
          </a:xfrm>
        </p:grpSpPr>
        <p:sp>
          <p:nvSpPr>
            <p:cNvPr id="79" name="Arc 78"/>
            <p:cNvSpPr/>
            <p:nvPr/>
          </p:nvSpPr>
          <p:spPr>
            <a:xfrm rot="16200000" flipV="1">
              <a:off x="4662186" y="3594133"/>
              <a:ext cx="96014" cy="213028"/>
            </a:xfrm>
            <a:prstGeom prst="arc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0" name="Arc 79"/>
            <p:cNvSpPr/>
            <p:nvPr/>
          </p:nvSpPr>
          <p:spPr>
            <a:xfrm rot="16200000" flipH="1" flipV="1">
              <a:off x="4662186" y="3594133"/>
              <a:ext cx="96014" cy="213028"/>
            </a:xfrm>
            <a:prstGeom prst="arc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tlCol="0" anchor="ctr"/>
            <a:lstStyle/>
            <a:p>
              <a:pPr algn="ctr"/>
              <a:endParaRPr lang="en-CA"/>
            </a:p>
          </p:txBody>
        </p:sp>
      </p:grpSp>
      <p:cxnSp>
        <p:nvCxnSpPr>
          <p:cNvPr id="81" name="Straight Arrow Connector 80"/>
          <p:cNvCxnSpPr>
            <a:stCxn id="80" idx="0"/>
          </p:cNvCxnSpPr>
          <p:nvPr/>
        </p:nvCxnSpPr>
        <p:spPr>
          <a:xfrm>
            <a:off x="4512549" y="3827408"/>
            <a:ext cx="1079042" cy="4603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sp>
        <p:nvSpPr>
          <p:cNvPr id="82" name="TextBox 81"/>
          <p:cNvSpPr txBox="1"/>
          <p:nvPr/>
        </p:nvSpPr>
        <p:spPr>
          <a:xfrm>
            <a:off x="5050928" y="3832011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 smtClean="0"/>
              <a:t>loc</a:t>
            </a:r>
            <a:endParaRPr lang="en-CA" dirty="0"/>
          </a:p>
        </p:txBody>
      </p:sp>
      <p:grpSp>
        <p:nvGrpSpPr>
          <p:cNvPr id="83" name="Group 82"/>
          <p:cNvGrpSpPr/>
          <p:nvPr/>
        </p:nvGrpSpPr>
        <p:grpSpPr>
          <a:xfrm>
            <a:off x="5591591" y="3726213"/>
            <a:ext cx="480195" cy="475130"/>
            <a:chOff x="3299721" y="1057776"/>
            <a:chExt cx="601901" cy="475130"/>
          </a:xfrm>
        </p:grpSpPr>
        <p:sp>
          <p:nvSpPr>
            <p:cNvPr id="84" name="Rectangle 83"/>
            <p:cNvSpPr/>
            <p:nvPr/>
          </p:nvSpPr>
          <p:spPr>
            <a:xfrm>
              <a:off x="3299721" y="1057776"/>
              <a:ext cx="601900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85" name="Text Box 55"/>
            <p:cNvSpPr txBox="1">
              <a:spLocks noChangeArrowheads="1"/>
            </p:cNvSpPr>
            <p:nvPr/>
          </p:nvSpPr>
          <p:spPr bwMode="auto">
            <a:xfrm>
              <a:off x="3301999" y="1133131"/>
              <a:ext cx="59962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LA</a:t>
              </a:r>
              <a:endParaRPr lang="en-US" altLang="en-US" sz="1600" dirty="0"/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4518427" y="3409255"/>
            <a:ext cx="563690" cy="475130"/>
            <a:chOff x="4628980" y="4365104"/>
            <a:chExt cx="563690" cy="475130"/>
          </a:xfrm>
        </p:grpSpPr>
        <p:sp>
          <p:nvSpPr>
            <p:cNvPr id="87" name="Rectangle 86"/>
            <p:cNvSpPr/>
            <p:nvPr/>
          </p:nvSpPr>
          <p:spPr>
            <a:xfrm>
              <a:off x="4628980" y="4365104"/>
              <a:ext cx="519084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88" name="Text Box 55"/>
            <p:cNvSpPr txBox="1">
              <a:spLocks noChangeArrowheads="1"/>
            </p:cNvSpPr>
            <p:nvPr/>
          </p:nvSpPr>
          <p:spPr bwMode="auto">
            <a:xfrm>
              <a:off x="4630924" y="4440459"/>
              <a:ext cx="56174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600" dirty="0" smtClean="0"/>
                <a:t>w51</a:t>
              </a:r>
              <a:endParaRPr lang="en-US" altLang="en-US" sz="1400" dirty="0"/>
            </a:p>
          </p:txBody>
        </p:sp>
      </p:grpSp>
      <p:sp>
        <p:nvSpPr>
          <p:cNvPr id="95" name="TextBox 94"/>
          <p:cNvSpPr txBox="1"/>
          <p:nvPr/>
        </p:nvSpPr>
        <p:spPr>
          <a:xfrm>
            <a:off x="971600" y="1774557"/>
            <a:ext cx="18009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pv5</a:t>
            </a:r>
            <a:r>
              <a:rPr lang="en-CA" dirty="0"/>
              <a:t>. </a:t>
            </a:r>
            <a:r>
              <a:rPr lang="en-CA" dirty="0" smtClean="0"/>
              <a:t>single-tuple:</a:t>
            </a:r>
          </a:p>
          <a:p>
            <a:r>
              <a:rPr lang="en-CA" dirty="0" err="1" smtClean="0"/>
              <a:t>relpairships</a:t>
            </a:r>
            <a:endParaRPr lang="en-CA" dirty="0"/>
          </a:p>
        </p:txBody>
      </p:sp>
      <p:sp>
        <p:nvSpPr>
          <p:cNvPr id="96" name="TextBox 95"/>
          <p:cNvSpPr txBox="1"/>
          <p:nvPr/>
        </p:nvSpPr>
        <p:spPr>
          <a:xfrm>
            <a:off x="971600" y="3409255"/>
            <a:ext cx="526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pv6</a:t>
            </a:r>
            <a:endParaRPr lang="en-CA" dirty="0"/>
          </a:p>
        </p:txBody>
      </p:sp>
      <p:sp>
        <p:nvSpPr>
          <p:cNvPr id="86" name="TextBox 85"/>
          <p:cNvSpPr txBox="1"/>
          <p:nvPr/>
        </p:nvSpPr>
        <p:spPr>
          <a:xfrm>
            <a:off x="971600" y="1052736"/>
            <a:ext cx="7981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 smtClean="0"/>
              <a:t>Extra </a:t>
            </a:r>
            <a:r>
              <a:rPr lang="en-CA" sz="2000" dirty="0" err="1" smtClean="0"/>
              <a:t>oidless</a:t>
            </a:r>
            <a:r>
              <a:rPr lang="en-CA" sz="2000" dirty="0" smtClean="0"/>
              <a:t>/</a:t>
            </a:r>
            <a:r>
              <a:rPr lang="en-CA" sz="2000" dirty="0" err="1" smtClean="0"/>
              <a:t>oidful</a:t>
            </a:r>
            <a:r>
              <a:rPr lang="en-CA" sz="2000" dirty="0"/>
              <a:t>, </a:t>
            </a:r>
            <a:r>
              <a:rPr lang="en-CA" sz="2000" dirty="0" smtClean="0"/>
              <a:t>combined </a:t>
            </a:r>
            <a:r>
              <a:rPr lang="en-CA" sz="2000" dirty="0" err="1" smtClean="0"/>
              <a:t>tupled+slotted</a:t>
            </a:r>
            <a:r>
              <a:rPr lang="en-CA" sz="2000" dirty="0" smtClean="0"/>
              <a:t> atoms that are</a:t>
            </a:r>
            <a:r>
              <a:rPr lang="en-CA" sz="2000" b="1" dirty="0"/>
              <a:t> </a:t>
            </a:r>
            <a:r>
              <a:rPr lang="en-CA" sz="2000" b="1" dirty="0" smtClean="0"/>
              <a:t>p</a:t>
            </a:r>
            <a:r>
              <a:rPr lang="en-CA" sz="2000" dirty="0" smtClean="0"/>
              <a:t>erspecti</a:t>
            </a:r>
            <a:r>
              <a:rPr lang="en-CA" sz="2000" b="1" dirty="0" smtClean="0"/>
              <a:t>v</a:t>
            </a:r>
            <a:r>
              <a:rPr lang="en-CA" sz="2000" dirty="0" smtClean="0"/>
              <a:t>al:</a:t>
            </a:r>
            <a:endParaRPr lang="en-CA" sz="2000" dirty="0"/>
          </a:p>
        </p:txBody>
      </p:sp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CB01-9E1A-4A3C-8DCA-3238C6551500}" type="slidenum">
              <a:rPr lang="en-CA" smtClean="0"/>
              <a:t>7</a:t>
            </a:fld>
            <a:endParaRPr lang="en-CA"/>
          </a:p>
        </p:txBody>
      </p:sp>
      <p:sp>
        <p:nvSpPr>
          <p:cNvPr id="90" name="TextBox 89"/>
          <p:cNvSpPr txBox="1"/>
          <p:nvPr/>
        </p:nvSpPr>
        <p:spPr>
          <a:xfrm>
            <a:off x="971600" y="2545159"/>
            <a:ext cx="25241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r>
              <a:rPr lang="en-CA" sz="1400" dirty="0" smtClean="0"/>
              <a:t>Wedding(+[</a:t>
            </a:r>
            <a:r>
              <a:rPr lang="en-CA" sz="1400" dirty="0"/>
              <a:t>Mary John] </a:t>
            </a:r>
            <a:r>
              <a:rPr lang="en-CA" sz="1400" dirty="0" err="1" smtClean="0"/>
              <a:t>loc</a:t>
            </a:r>
            <a:r>
              <a:rPr lang="en-CA" sz="1400" dirty="0" smtClean="0"/>
              <a:t>+&gt;</a:t>
            </a:r>
            <a:r>
              <a:rPr lang="en-CA" sz="1400" dirty="0"/>
              <a:t>LA)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971600" y="4057327"/>
            <a:ext cx="29249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r>
              <a:rPr lang="en-CA" sz="1400" dirty="0" smtClean="0"/>
              <a:t>w51#Wedding(+[</a:t>
            </a:r>
            <a:r>
              <a:rPr lang="en-CA" sz="1400" dirty="0"/>
              <a:t>Mary John] </a:t>
            </a:r>
            <a:r>
              <a:rPr lang="en-CA" sz="1400" dirty="0" err="1" smtClean="0"/>
              <a:t>loc</a:t>
            </a:r>
            <a:r>
              <a:rPr lang="en-CA" sz="1400" dirty="0" smtClean="0"/>
              <a:t>+&gt;</a:t>
            </a:r>
            <a:r>
              <a:rPr lang="en-CA" sz="1400" dirty="0"/>
              <a:t>LA)</a:t>
            </a:r>
          </a:p>
        </p:txBody>
      </p:sp>
    </p:spTree>
    <p:extLst>
      <p:ext uri="{BB962C8B-B14F-4D97-AF65-F5344CB8AC3E}">
        <p14:creationId xmlns:p14="http://schemas.microsoft.com/office/powerpoint/2010/main" val="2193596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936321" y="1391926"/>
            <a:ext cx="1000125" cy="457200"/>
            <a:chOff x="1979712" y="4972959"/>
            <a:chExt cx="1000125" cy="457200"/>
          </a:xfrm>
        </p:grpSpPr>
        <p:sp>
          <p:nvSpPr>
            <p:cNvPr id="3" name="Text Box 26"/>
            <p:cNvSpPr txBox="1">
              <a:spLocks noChangeArrowheads="1"/>
            </p:cNvSpPr>
            <p:nvPr/>
          </p:nvSpPr>
          <p:spPr bwMode="auto">
            <a:xfrm>
              <a:off x="1979712" y="5046088"/>
              <a:ext cx="98886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600" dirty="0"/>
                <a:t>Wedding</a:t>
              </a:r>
              <a:endParaRPr lang="en-US" altLang="en-US" sz="2400" b="1" i="1" dirty="0">
                <a:solidFill>
                  <a:schemeClr val="tx2"/>
                </a:solidFill>
              </a:endParaRPr>
            </a:p>
          </p:txBody>
        </p:sp>
        <p:grpSp>
          <p:nvGrpSpPr>
            <p:cNvPr id="4" name="Group 98"/>
            <p:cNvGrpSpPr>
              <a:grpSpLocks/>
            </p:cNvGrpSpPr>
            <p:nvPr/>
          </p:nvGrpSpPr>
          <p:grpSpPr bwMode="auto">
            <a:xfrm>
              <a:off x="1979712" y="4972959"/>
              <a:ext cx="1000125" cy="457200"/>
              <a:chOff x="58972" y="6096000"/>
              <a:chExt cx="1000102" cy="609600"/>
            </a:xfrm>
          </p:grpSpPr>
          <p:grpSp>
            <p:nvGrpSpPr>
              <p:cNvPr id="5" name="Group 36"/>
              <p:cNvGrpSpPr>
                <a:grpSpLocks/>
              </p:cNvGrpSpPr>
              <p:nvPr/>
            </p:nvGrpSpPr>
            <p:grpSpPr bwMode="auto">
              <a:xfrm flipV="1">
                <a:off x="123383" y="6096000"/>
                <a:ext cx="868850" cy="304800"/>
                <a:chOff x="609616" y="2438400"/>
                <a:chExt cx="609217" cy="151872"/>
              </a:xfrm>
            </p:grpSpPr>
            <p:sp>
              <p:nvSpPr>
                <p:cNvPr id="15" name="Arc 14"/>
                <p:cNvSpPr/>
                <p:nvPr/>
              </p:nvSpPr>
              <p:spPr bwMode="auto">
                <a:xfrm rot="10800000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6" name="Arc 15"/>
                <p:cNvSpPr/>
                <p:nvPr/>
              </p:nvSpPr>
              <p:spPr bwMode="auto">
                <a:xfrm rot="10800000" flipH="1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6" name="Group 62"/>
              <p:cNvGrpSpPr>
                <a:grpSpLocks/>
              </p:cNvGrpSpPr>
              <p:nvPr/>
            </p:nvGrpSpPr>
            <p:grpSpPr bwMode="auto">
              <a:xfrm>
                <a:off x="122554" y="6400800"/>
                <a:ext cx="868850" cy="304800"/>
                <a:chOff x="121750" y="6400800"/>
                <a:chExt cx="868850" cy="304800"/>
              </a:xfrm>
            </p:grpSpPr>
            <p:sp>
              <p:nvSpPr>
                <p:cNvPr id="13" name="Arc 12"/>
                <p:cNvSpPr/>
                <p:nvPr/>
              </p:nvSpPr>
              <p:spPr bwMode="auto">
                <a:xfrm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4" name="Arc 13"/>
                <p:cNvSpPr/>
                <p:nvPr/>
              </p:nvSpPr>
              <p:spPr bwMode="auto">
                <a:xfrm flipH="1"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7" name="Group 63"/>
              <p:cNvGrpSpPr>
                <a:grpSpLocks/>
              </p:cNvGrpSpPr>
              <p:nvPr/>
            </p:nvGrpSpPr>
            <p:grpSpPr bwMode="auto">
              <a:xfrm>
                <a:off x="907477" y="6248219"/>
                <a:ext cx="151597" cy="304299"/>
                <a:chOff x="914399" y="6248219"/>
                <a:chExt cx="151597" cy="304299"/>
              </a:xfrm>
            </p:grpSpPr>
            <p:sp>
              <p:nvSpPr>
                <p:cNvPr id="11" name="Arc 10"/>
                <p:cNvSpPr/>
                <p:nvPr/>
              </p:nvSpPr>
              <p:spPr bwMode="auto">
                <a:xfrm rot="16200000" flipH="1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2" name="Arc 11"/>
                <p:cNvSpPr/>
                <p:nvPr/>
              </p:nvSpPr>
              <p:spPr bwMode="auto">
                <a:xfrm rot="16200000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8" name="Group 63"/>
              <p:cNvGrpSpPr>
                <a:grpSpLocks/>
              </p:cNvGrpSpPr>
              <p:nvPr/>
            </p:nvGrpSpPr>
            <p:grpSpPr bwMode="auto">
              <a:xfrm rot="10800000">
                <a:off x="58972" y="6248400"/>
                <a:ext cx="151597" cy="304299"/>
                <a:chOff x="914399" y="6248219"/>
                <a:chExt cx="151597" cy="304299"/>
              </a:xfrm>
            </p:grpSpPr>
            <p:sp>
              <p:nvSpPr>
                <p:cNvPr id="9" name="Arc 8"/>
                <p:cNvSpPr/>
                <p:nvPr/>
              </p:nvSpPr>
              <p:spPr bwMode="auto">
                <a:xfrm rot="16200000" flipH="1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" name="Arc 9"/>
                <p:cNvSpPr/>
                <p:nvPr/>
              </p:nvSpPr>
              <p:spPr bwMode="auto">
                <a:xfrm rot="16200000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</p:grpSp>
      <p:grpSp>
        <p:nvGrpSpPr>
          <p:cNvPr id="17" name="Group 16"/>
          <p:cNvGrpSpPr/>
          <p:nvPr/>
        </p:nvGrpSpPr>
        <p:grpSpPr>
          <a:xfrm>
            <a:off x="3782271" y="1754567"/>
            <a:ext cx="1018015" cy="96015"/>
            <a:chOff x="3707904" y="2067318"/>
            <a:chExt cx="1018015" cy="96015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3707904" y="2115326"/>
              <a:ext cx="10180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grpSp>
          <p:nvGrpSpPr>
            <p:cNvPr id="19" name="Group 18"/>
            <p:cNvGrpSpPr/>
            <p:nvPr/>
          </p:nvGrpSpPr>
          <p:grpSpPr>
            <a:xfrm rot="16200000" flipV="1">
              <a:off x="4563141" y="2008812"/>
              <a:ext cx="96015" cy="213028"/>
              <a:chOff x="2843808" y="2132856"/>
              <a:chExt cx="113535" cy="216024"/>
            </a:xfrm>
          </p:grpSpPr>
          <p:sp>
            <p:nvSpPr>
              <p:cNvPr id="20" name="Arc 19"/>
              <p:cNvSpPr/>
              <p:nvPr/>
            </p:nvSpPr>
            <p:spPr>
              <a:xfrm>
                <a:off x="2843809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1" name="Arc 20"/>
              <p:cNvSpPr/>
              <p:nvPr/>
            </p:nvSpPr>
            <p:spPr>
              <a:xfrm flipH="1">
                <a:off x="2843808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cxnSp>
        <p:nvCxnSpPr>
          <p:cNvPr id="22" name="Straight Connector 21"/>
          <p:cNvCxnSpPr/>
          <p:nvPr/>
        </p:nvCxnSpPr>
        <p:spPr>
          <a:xfrm flipH="1">
            <a:off x="4800765" y="1079838"/>
            <a:ext cx="479" cy="809674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grpSp>
        <p:nvGrpSpPr>
          <p:cNvPr id="23" name="Group 22"/>
          <p:cNvGrpSpPr/>
          <p:nvPr/>
        </p:nvGrpSpPr>
        <p:grpSpPr>
          <a:xfrm>
            <a:off x="6387821" y="1736637"/>
            <a:ext cx="696216" cy="475130"/>
            <a:chOff x="3299721" y="1057776"/>
            <a:chExt cx="696216" cy="475130"/>
          </a:xfrm>
        </p:grpSpPr>
        <p:sp>
          <p:nvSpPr>
            <p:cNvPr id="24" name="Rectangle 23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5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516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Mary</a:t>
              </a:r>
              <a:endParaRPr lang="en-US" altLang="en-US" sz="1600" dirty="0"/>
            </a:p>
          </p:txBody>
        </p:sp>
      </p:grpSp>
      <p:cxnSp>
        <p:nvCxnSpPr>
          <p:cNvPr id="26" name="Straight Arrow Connector 25"/>
          <p:cNvCxnSpPr/>
          <p:nvPr/>
        </p:nvCxnSpPr>
        <p:spPr>
          <a:xfrm flipV="1">
            <a:off x="4801244" y="1803608"/>
            <a:ext cx="2801511" cy="1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grpSp>
        <p:nvGrpSpPr>
          <p:cNvPr id="27" name="Group 26"/>
          <p:cNvGrpSpPr/>
          <p:nvPr/>
        </p:nvGrpSpPr>
        <p:grpSpPr>
          <a:xfrm>
            <a:off x="7600478" y="1731597"/>
            <a:ext cx="696216" cy="475130"/>
            <a:chOff x="3299721" y="1057776"/>
            <a:chExt cx="696216" cy="475130"/>
          </a:xfrm>
        </p:grpSpPr>
        <p:sp>
          <p:nvSpPr>
            <p:cNvPr id="28" name="Rectangle 27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9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/>
                <a:t>John</a:t>
              </a:r>
              <a:endParaRPr lang="en-US" altLang="en-US" sz="1600" dirty="0"/>
            </a:p>
          </p:txBody>
        </p:sp>
      </p:grpSp>
      <p:cxnSp>
        <p:nvCxnSpPr>
          <p:cNvPr id="35" name="Straight Arrow Connector 34"/>
          <p:cNvCxnSpPr/>
          <p:nvPr/>
        </p:nvCxnSpPr>
        <p:spPr>
          <a:xfrm flipV="1">
            <a:off x="4805228" y="1151441"/>
            <a:ext cx="3125470" cy="1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sp>
        <p:nvSpPr>
          <p:cNvPr id="38" name="Rectangle 37"/>
          <p:cNvSpPr/>
          <p:nvPr/>
        </p:nvSpPr>
        <p:spPr>
          <a:xfrm>
            <a:off x="5580112" y="1052736"/>
            <a:ext cx="720080" cy="4751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CA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9" name="Text Box 55"/>
          <p:cNvSpPr txBox="1">
            <a:spLocks noChangeArrowheads="1"/>
          </p:cNvSpPr>
          <p:nvPr/>
        </p:nvSpPr>
        <p:spPr bwMode="auto">
          <a:xfrm>
            <a:off x="5581928" y="1128091"/>
            <a:ext cx="71917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CA" sz="1800" dirty="0" smtClean="0"/>
              <a:t>2018</a:t>
            </a:r>
            <a:endParaRPr lang="en-US" altLang="en-US" sz="1600" dirty="0"/>
          </a:p>
        </p:txBody>
      </p:sp>
      <p:grpSp>
        <p:nvGrpSpPr>
          <p:cNvPr id="40" name="Group 39"/>
          <p:cNvGrpSpPr/>
          <p:nvPr/>
        </p:nvGrpSpPr>
        <p:grpSpPr>
          <a:xfrm>
            <a:off x="2947800" y="2976102"/>
            <a:ext cx="1000125" cy="457200"/>
            <a:chOff x="1979712" y="4972959"/>
            <a:chExt cx="1000125" cy="457200"/>
          </a:xfrm>
        </p:grpSpPr>
        <p:sp>
          <p:nvSpPr>
            <p:cNvPr id="41" name="Text Box 26"/>
            <p:cNvSpPr txBox="1">
              <a:spLocks noChangeArrowheads="1"/>
            </p:cNvSpPr>
            <p:nvPr/>
          </p:nvSpPr>
          <p:spPr bwMode="auto">
            <a:xfrm>
              <a:off x="1979712" y="5046088"/>
              <a:ext cx="98886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600" dirty="0"/>
                <a:t>Wedding</a:t>
              </a:r>
              <a:endParaRPr lang="en-US" altLang="en-US" sz="2400" b="1" i="1" dirty="0">
                <a:solidFill>
                  <a:schemeClr val="tx2"/>
                </a:solidFill>
              </a:endParaRPr>
            </a:p>
          </p:txBody>
        </p:sp>
        <p:grpSp>
          <p:nvGrpSpPr>
            <p:cNvPr id="42" name="Group 98"/>
            <p:cNvGrpSpPr>
              <a:grpSpLocks/>
            </p:cNvGrpSpPr>
            <p:nvPr/>
          </p:nvGrpSpPr>
          <p:grpSpPr bwMode="auto">
            <a:xfrm>
              <a:off x="1979712" y="4972959"/>
              <a:ext cx="1000125" cy="457200"/>
              <a:chOff x="58972" y="6096000"/>
              <a:chExt cx="1000102" cy="609600"/>
            </a:xfrm>
          </p:grpSpPr>
          <p:grpSp>
            <p:nvGrpSpPr>
              <p:cNvPr id="43" name="Group 36"/>
              <p:cNvGrpSpPr>
                <a:grpSpLocks/>
              </p:cNvGrpSpPr>
              <p:nvPr/>
            </p:nvGrpSpPr>
            <p:grpSpPr bwMode="auto">
              <a:xfrm flipV="1">
                <a:off x="123383" y="6096000"/>
                <a:ext cx="868850" cy="304800"/>
                <a:chOff x="609616" y="2438400"/>
                <a:chExt cx="609217" cy="151872"/>
              </a:xfrm>
            </p:grpSpPr>
            <p:sp>
              <p:nvSpPr>
                <p:cNvPr id="53" name="Arc 52"/>
                <p:cNvSpPr/>
                <p:nvPr/>
              </p:nvSpPr>
              <p:spPr bwMode="auto">
                <a:xfrm rot="10800000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4" name="Arc 53"/>
                <p:cNvSpPr/>
                <p:nvPr/>
              </p:nvSpPr>
              <p:spPr bwMode="auto">
                <a:xfrm rot="10800000" flipH="1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44" name="Group 62"/>
              <p:cNvGrpSpPr>
                <a:grpSpLocks/>
              </p:cNvGrpSpPr>
              <p:nvPr/>
            </p:nvGrpSpPr>
            <p:grpSpPr bwMode="auto">
              <a:xfrm>
                <a:off x="122554" y="6400800"/>
                <a:ext cx="868850" cy="304800"/>
                <a:chOff x="121750" y="6400800"/>
                <a:chExt cx="868850" cy="304800"/>
              </a:xfrm>
            </p:grpSpPr>
            <p:sp>
              <p:nvSpPr>
                <p:cNvPr id="51" name="Arc 50"/>
                <p:cNvSpPr/>
                <p:nvPr/>
              </p:nvSpPr>
              <p:spPr bwMode="auto">
                <a:xfrm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2" name="Arc 51"/>
                <p:cNvSpPr/>
                <p:nvPr/>
              </p:nvSpPr>
              <p:spPr bwMode="auto">
                <a:xfrm flipH="1"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45" name="Group 63"/>
              <p:cNvGrpSpPr>
                <a:grpSpLocks/>
              </p:cNvGrpSpPr>
              <p:nvPr/>
            </p:nvGrpSpPr>
            <p:grpSpPr bwMode="auto">
              <a:xfrm>
                <a:off x="907477" y="6248219"/>
                <a:ext cx="151597" cy="304299"/>
                <a:chOff x="914399" y="6248219"/>
                <a:chExt cx="151597" cy="304299"/>
              </a:xfrm>
            </p:grpSpPr>
            <p:sp>
              <p:nvSpPr>
                <p:cNvPr id="49" name="Arc 48"/>
                <p:cNvSpPr/>
                <p:nvPr/>
              </p:nvSpPr>
              <p:spPr bwMode="auto">
                <a:xfrm rot="16200000" flipH="1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0" name="Arc 49"/>
                <p:cNvSpPr/>
                <p:nvPr/>
              </p:nvSpPr>
              <p:spPr bwMode="auto">
                <a:xfrm rot="16200000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46" name="Group 63"/>
              <p:cNvGrpSpPr>
                <a:grpSpLocks/>
              </p:cNvGrpSpPr>
              <p:nvPr/>
            </p:nvGrpSpPr>
            <p:grpSpPr bwMode="auto">
              <a:xfrm rot="10800000">
                <a:off x="58972" y="6248400"/>
                <a:ext cx="151597" cy="304299"/>
                <a:chOff x="914399" y="6248219"/>
                <a:chExt cx="151597" cy="304299"/>
              </a:xfrm>
            </p:grpSpPr>
            <p:sp>
              <p:nvSpPr>
                <p:cNvPr id="47" name="Arc 46"/>
                <p:cNvSpPr/>
                <p:nvPr/>
              </p:nvSpPr>
              <p:spPr bwMode="auto">
                <a:xfrm rot="16200000" flipH="1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8" name="Arc 47"/>
                <p:cNvSpPr/>
                <p:nvPr/>
              </p:nvSpPr>
              <p:spPr bwMode="auto">
                <a:xfrm rot="16200000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</p:grpSp>
      <p:cxnSp>
        <p:nvCxnSpPr>
          <p:cNvPr id="55" name="Straight Connector 54"/>
          <p:cNvCxnSpPr/>
          <p:nvPr/>
        </p:nvCxnSpPr>
        <p:spPr>
          <a:xfrm>
            <a:off x="3801993" y="3386751"/>
            <a:ext cx="716434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sp>
        <p:nvSpPr>
          <p:cNvPr id="57" name="Arc 56"/>
          <p:cNvSpPr/>
          <p:nvPr/>
        </p:nvSpPr>
        <p:spPr>
          <a:xfrm rot="16200000" flipV="1">
            <a:off x="4358027" y="3284613"/>
            <a:ext cx="96014" cy="213028"/>
          </a:xfrm>
          <a:prstGeom prst="arc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8" name="Arc 57"/>
          <p:cNvSpPr/>
          <p:nvPr/>
        </p:nvSpPr>
        <p:spPr>
          <a:xfrm rot="16200000" flipH="1" flipV="1">
            <a:off x="4358027" y="3284613"/>
            <a:ext cx="96014" cy="213028"/>
          </a:xfrm>
          <a:prstGeom prst="arc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59" name="Group 58"/>
          <p:cNvGrpSpPr/>
          <p:nvPr/>
        </p:nvGrpSpPr>
        <p:grpSpPr>
          <a:xfrm>
            <a:off x="6407543" y="3320813"/>
            <a:ext cx="696216" cy="475130"/>
            <a:chOff x="3299721" y="1057776"/>
            <a:chExt cx="696216" cy="475130"/>
          </a:xfrm>
        </p:grpSpPr>
        <p:sp>
          <p:nvSpPr>
            <p:cNvPr id="60" name="Rectangle 59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61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516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Mary</a:t>
              </a:r>
              <a:endParaRPr lang="en-US" altLang="en-US" sz="1600" dirty="0"/>
            </a:p>
          </p:txBody>
        </p:sp>
      </p:grpSp>
      <p:cxnSp>
        <p:nvCxnSpPr>
          <p:cNvPr id="62" name="Straight Arrow Connector 61"/>
          <p:cNvCxnSpPr/>
          <p:nvPr/>
        </p:nvCxnSpPr>
        <p:spPr>
          <a:xfrm>
            <a:off x="4520371" y="3387785"/>
            <a:ext cx="3102106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grpSp>
        <p:nvGrpSpPr>
          <p:cNvPr id="63" name="Group 62"/>
          <p:cNvGrpSpPr/>
          <p:nvPr/>
        </p:nvGrpSpPr>
        <p:grpSpPr>
          <a:xfrm>
            <a:off x="7620200" y="3315773"/>
            <a:ext cx="696216" cy="475130"/>
            <a:chOff x="3299721" y="1057776"/>
            <a:chExt cx="696216" cy="475130"/>
          </a:xfrm>
        </p:grpSpPr>
        <p:sp>
          <p:nvSpPr>
            <p:cNvPr id="64" name="Rectangle 63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65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/>
                <a:t>John</a:t>
              </a:r>
              <a:endParaRPr lang="en-US" altLang="en-US" sz="1600" dirty="0"/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4518427" y="2638518"/>
            <a:ext cx="563690" cy="862490"/>
            <a:chOff x="4518427" y="2710526"/>
            <a:chExt cx="563690" cy="835170"/>
          </a:xfrm>
        </p:grpSpPr>
        <p:sp>
          <p:nvSpPr>
            <p:cNvPr id="76" name="Rectangle 75"/>
            <p:cNvSpPr/>
            <p:nvPr/>
          </p:nvSpPr>
          <p:spPr>
            <a:xfrm>
              <a:off x="4518427" y="2710526"/>
              <a:ext cx="519084" cy="8062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77" name="Text Box 55"/>
            <p:cNvSpPr txBox="1">
              <a:spLocks noChangeArrowheads="1"/>
            </p:cNvSpPr>
            <p:nvPr/>
          </p:nvSpPr>
          <p:spPr bwMode="auto">
            <a:xfrm>
              <a:off x="4520371" y="2971207"/>
              <a:ext cx="561746" cy="5744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600" dirty="0" smtClean="0"/>
                <a:t>w71</a:t>
              </a:r>
              <a:endParaRPr lang="en-US" altLang="en-US" sz="1400" dirty="0"/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971600" y="1315189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pp1 </a:t>
            </a:r>
            <a:endParaRPr lang="en-CA" dirty="0"/>
          </a:p>
        </p:txBody>
      </p:sp>
      <p:sp>
        <p:nvSpPr>
          <p:cNvPr id="79" name="TextBox 78"/>
          <p:cNvSpPr txBox="1"/>
          <p:nvPr/>
        </p:nvSpPr>
        <p:spPr>
          <a:xfrm>
            <a:off x="971600" y="2969632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pp2</a:t>
            </a:r>
            <a:endParaRPr lang="en-CA" dirty="0"/>
          </a:p>
        </p:txBody>
      </p:sp>
      <p:grpSp>
        <p:nvGrpSpPr>
          <p:cNvPr id="88" name="Group 87"/>
          <p:cNvGrpSpPr/>
          <p:nvPr/>
        </p:nvGrpSpPr>
        <p:grpSpPr>
          <a:xfrm>
            <a:off x="6972125" y="1054342"/>
            <a:ext cx="336179" cy="475130"/>
            <a:chOff x="6324053" y="2492896"/>
            <a:chExt cx="336179" cy="475130"/>
          </a:xfrm>
        </p:grpSpPr>
        <p:sp>
          <p:nvSpPr>
            <p:cNvPr id="81" name="Rectangle 80"/>
            <p:cNvSpPr/>
            <p:nvPr/>
          </p:nvSpPr>
          <p:spPr>
            <a:xfrm>
              <a:off x="6324053" y="2492896"/>
              <a:ext cx="336179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82" name="Text Box 55"/>
            <p:cNvSpPr txBox="1">
              <a:spLocks noChangeArrowheads="1"/>
            </p:cNvSpPr>
            <p:nvPr/>
          </p:nvSpPr>
          <p:spPr bwMode="auto">
            <a:xfrm>
              <a:off x="6325870" y="2568251"/>
              <a:ext cx="33436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8</a:t>
              </a:r>
              <a:endParaRPr lang="en-US" altLang="en-US" sz="1600" dirty="0"/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7884368" y="1054342"/>
            <a:ext cx="478378" cy="475130"/>
            <a:chOff x="7622014" y="2492896"/>
            <a:chExt cx="478378" cy="475130"/>
          </a:xfrm>
        </p:grpSpPr>
        <p:sp>
          <p:nvSpPr>
            <p:cNvPr id="85" name="Rectangle 84"/>
            <p:cNvSpPr/>
            <p:nvPr/>
          </p:nvSpPr>
          <p:spPr>
            <a:xfrm>
              <a:off x="7668344" y="2492896"/>
              <a:ext cx="360040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86" name="Text Box 55"/>
            <p:cNvSpPr txBox="1">
              <a:spLocks noChangeArrowheads="1"/>
            </p:cNvSpPr>
            <p:nvPr/>
          </p:nvSpPr>
          <p:spPr bwMode="auto">
            <a:xfrm>
              <a:off x="7622014" y="2568251"/>
              <a:ext cx="47837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18</a:t>
              </a:r>
              <a:endParaRPr lang="en-US" altLang="en-US" sz="1600" dirty="0"/>
            </a:p>
          </p:txBody>
        </p:sp>
      </p:grpSp>
      <p:cxnSp>
        <p:nvCxnSpPr>
          <p:cNvPr id="96" name="Straight Arrow Connector 95"/>
          <p:cNvCxnSpPr/>
          <p:nvPr/>
        </p:nvCxnSpPr>
        <p:spPr>
          <a:xfrm>
            <a:off x="5037511" y="2735618"/>
            <a:ext cx="287598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sp>
        <p:nvSpPr>
          <p:cNvPr id="97" name="Rectangle 96"/>
          <p:cNvSpPr/>
          <p:nvPr/>
        </p:nvSpPr>
        <p:spPr>
          <a:xfrm>
            <a:off x="5562908" y="2636912"/>
            <a:ext cx="720080" cy="4751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CA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98" name="Text Box 55"/>
          <p:cNvSpPr txBox="1">
            <a:spLocks noChangeArrowheads="1"/>
          </p:cNvSpPr>
          <p:nvPr/>
        </p:nvSpPr>
        <p:spPr bwMode="auto">
          <a:xfrm>
            <a:off x="5564724" y="2712267"/>
            <a:ext cx="71917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CA" sz="1800" dirty="0" smtClean="0"/>
              <a:t>2018</a:t>
            </a:r>
            <a:endParaRPr lang="en-US" altLang="en-US" sz="1600" dirty="0"/>
          </a:p>
        </p:txBody>
      </p:sp>
      <p:grpSp>
        <p:nvGrpSpPr>
          <p:cNvPr id="99" name="Group 98"/>
          <p:cNvGrpSpPr/>
          <p:nvPr/>
        </p:nvGrpSpPr>
        <p:grpSpPr>
          <a:xfrm>
            <a:off x="6954921" y="2638518"/>
            <a:ext cx="336179" cy="475130"/>
            <a:chOff x="6324053" y="2492896"/>
            <a:chExt cx="336179" cy="475130"/>
          </a:xfrm>
        </p:grpSpPr>
        <p:sp>
          <p:nvSpPr>
            <p:cNvPr id="100" name="Rectangle 99"/>
            <p:cNvSpPr/>
            <p:nvPr/>
          </p:nvSpPr>
          <p:spPr>
            <a:xfrm>
              <a:off x="6324053" y="2492896"/>
              <a:ext cx="336179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01" name="Text Box 55"/>
            <p:cNvSpPr txBox="1">
              <a:spLocks noChangeArrowheads="1"/>
            </p:cNvSpPr>
            <p:nvPr/>
          </p:nvSpPr>
          <p:spPr bwMode="auto">
            <a:xfrm>
              <a:off x="6325870" y="2568251"/>
              <a:ext cx="33436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8</a:t>
              </a:r>
              <a:endParaRPr lang="en-US" altLang="en-US" sz="1600" dirty="0"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7867164" y="2638518"/>
            <a:ext cx="478378" cy="475130"/>
            <a:chOff x="7622014" y="2492896"/>
            <a:chExt cx="478378" cy="475130"/>
          </a:xfrm>
        </p:grpSpPr>
        <p:sp>
          <p:nvSpPr>
            <p:cNvPr id="103" name="Rectangle 102"/>
            <p:cNvSpPr/>
            <p:nvPr/>
          </p:nvSpPr>
          <p:spPr>
            <a:xfrm>
              <a:off x="7668344" y="2492896"/>
              <a:ext cx="360040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04" name="Text Box 55"/>
            <p:cNvSpPr txBox="1">
              <a:spLocks noChangeArrowheads="1"/>
            </p:cNvSpPr>
            <p:nvPr/>
          </p:nvSpPr>
          <p:spPr bwMode="auto">
            <a:xfrm>
              <a:off x="7622014" y="2568251"/>
              <a:ext cx="47837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18</a:t>
              </a:r>
              <a:endParaRPr lang="en-US" altLang="en-US" sz="1600" dirty="0"/>
            </a:p>
          </p:txBody>
        </p:sp>
      </p:grpSp>
      <p:sp>
        <p:nvSpPr>
          <p:cNvPr id="109" name="TextBox 108"/>
          <p:cNvSpPr txBox="1"/>
          <p:nvPr/>
        </p:nvSpPr>
        <p:spPr>
          <a:xfrm>
            <a:off x="971600" y="404664"/>
            <a:ext cx="7986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Adding </a:t>
            </a:r>
            <a:r>
              <a:rPr lang="en-CA" dirty="0" err="1" smtClean="0"/>
              <a:t>oidless</a:t>
            </a:r>
            <a:r>
              <a:rPr lang="en-CA" dirty="0" smtClean="0"/>
              <a:t>/</a:t>
            </a:r>
            <a:r>
              <a:rPr lang="en-CA" dirty="0" err="1" smtClean="0"/>
              <a:t>oidful</a:t>
            </a:r>
            <a:r>
              <a:rPr lang="en-CA" dirty="0"/>
              <a:t>, </a:t>
            </a:r>
            <a:r>
              <a:rPr lang="en-CA" dirty="0" err="1"/>
              <a:t>tupled</a:t>
            </a:r>
            <a:r>
              <a:rPr lang="en-CA" dirty="0"/>
              <a:t>/slotted</a:t>
            </a:r>
            <a:r>
              <a:rPr lang="en-CA" dirty="0" smtClean="0"/>
              <a:t>, combined </a:t>
            </a:r>
            <a:r>
              <a:rPr lang="en-CA" b="1" dirty="0" err="1" smtClean="0"/>
              <a:t>p</a:t>
            </a:r>
            <a:r>
              <a:rPr lang="en-CA" dirty="0" err="1" smtClean="0"/>
              <a:t>erspeneutral+</a:t>
            </a:r>
            <a:r>
              <a:rPr lang="en-CA" b="1" dirty="0" err="1" smtClean="0"/>
              <a:t>p</a:t>
            </a:r>
            <a:r>
              <a:rPr lang="en-CA" dirty="0" err="1" smtClean="0"/>
              <a:t>erspectival</a:t>
            </a:r>
            <a:r>
              <a:rPr lang="en-CA" dirty="0" smtClean="0"/>
              <a:t> atoms:</a:t>
            </a:r>
            <a:endParaRPr lang="en-CA" dirty="0"/>
          </a:p>
        </p:txBody>
      </p:sp>
      <p:sp>
        <p:nvSpPr>
          <p:cNvPr id="114" name="TextBox 113"/>
          <p:cNvSpPr txBox="1"/>
          <p:nvPr/>
        </p:nvSpPr>
        <p:spPr>
          <a:xfrm>
            <a:off x="6164023" y="4178006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bride</a:t>
            </a:r>
          </a:p>
        </p:txBody>
      </p:sp>
      <p:grpSp>
        <p:nvGrpSpPr>
          <p:cNvPr id="115" name="Group 114"/>
          <p:cNvGrpSpPr/>
          <p:nvPr/>
        </p:nvGrpSpPr>
        <p:grpSpPr>
          <a:xfrm>
            <a:off x="2936321" y="4509120"/>
            <a:ext cx="1000125" cy="457200"/>
            <a:chOff x="1979712" y="4972959"/>
            <a:chExt cx="1000125" cy="457200"/>
          </a:xfrm>
        </p:grpSpPr>
        <p:sp>
          <p:nvSpPr>
            <p:cNvPr id="116" name="Text Box 26"/>
            <p:cNvSpPr txBox="1">
              <a:spLocks noChangeArrowheads="1"/>
            </p:cNvSpPr>
            <p:nvPr/>
          </p:nvSpPr>
          <p:spPr bwMode="auto">
            <a:xfrm>
              <a:off x="1979712" y="5046088"/>
              <a:ext cx="98886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600" dirty="0"/>
                <a:t>Wedding</a:t>
              </a:r>
              <a:endParaRPr lang="en-US" altLang="en-US" sz="2400" b="1" i="1" dirty="0">
                <a:solidFill>
                  <a:schemeClr val="tx2"/>
                </a:solidFill>
              </a:endParaRPr>
            </a:p>
          </p:txBody>
        </p:sp>
        <p:grpSp>
          <p:nvGrpSpPr>
            <p:cNvPr id="117" name="Group 98"/>
            <p:cNvGrpSpPr>
              <a:grpSpLocks/>
            </p:cNvGrpSpPr>
            <p:nvPr/>
          </p:nvGrpSpPr>
          <p:grpSpPr bwMode="auto">
            <a:xfrm>
              <a:off x="1979712" y="4972959"/>
              <a:ext cx="1000125" cy="457200"/>
              <a:chOff x="58972" y="6096000"/>
              <a:chExt cx="1000102" cy="609600"/>
            </a:xfrm>
          </p:grpSpPr>
          <p:grpSp>
            <p:nvGrpSpPr>
              <p:cNvPr id="118" name="Group 36"/>
              <p:cNvGrpSpPr>
                <a:grpSpLocks/>
              </p:cNvGrpSpPr>
              <p:nvPr/>
            </p:nvGrpSpPr>
            <p:grpSpPr bwMode="auto">
              <a:xfrm flipV="1">
                <a:off x="123383" y="6096000"/>
                <a:ext cx="868850" cy="304800"/>
                <a:chOff x="609616" y="2438400"/>
                <a:chExt cx="609217" cy="151872"/>
              </a:xfrm>
            </p:grpSpPr>
            <p:sp>
              <p:nvSpPr>
                <p:cNvPr id="128" name="Arc 127"/>
                <p:cNvSpPr/>
                <p:nvPr/>
              </p:nvSpPr>
              <p:spPr bwMode="auto">
                <a:xfrm rot="10800000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29" name="Arc 128"/>
                <p:cNvSpPr/>
                <p:nvPr/>
              </p:nvSpPr>
              <p:spPr bwMode="auto">
                <a:xfrm rot="10800000" flipH="1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119" name="Group 62"/>
              <p:cNvGrpSpPr>
                <a:grpSpLocks/>
              </p:cNvGrpSpPr>
              <p:nvPr/>
            </p:nvGrpSpPr>
            <p:grpSpPr bwMode="auto">
              <a:xfrm>
                <a:off x="122554" y="6400800"/>
                <a:ext cx="868850" cy="304800"/>
                <a:chOff x="121750" y="6400800"/>
                <a:chExt cx="868850" cy="304800"/>
              </a:xfrm>
            </p:grpSpPr>
            <p:sp>
              <p:nvSpPr>
                <p:cNvPr id="126" name="Arc 125"/>
                <p:cNvSpPr/>
                <p:nvPr/>
              </p:nvSpPr>
              <p:spPr bwMode="auto">
                <a:xfrm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27" name="Arc 126"/>
                <p:cNvSpPr/>
                <p:nvPr/>
              </p:nvSpPr>
              <p:spPr bwMode="auto">
                <a:xfrm flipH="1"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120" name="Group 63"/>
              <p:cNvGrpSpPr>
                <a:grpSpLocks/>
              </p:cNvGrpSpPr>
              <p:nvPr/>
            </p:nvGrpSpPr>
            <p:grpSpPr bwMode="auto">
              <a:xfrm>
                <a:off x="907477" y="6248219"/>
                <a:ext cx="151597" cy="304299"/>
                <a:chOff x="914399" y="6248219"/>
                <a:chExt cx="151597" cy="304299"/>
              </a:xfrm>
            </p:grpSpPr>
            <p:sp>
              <p:nvSpPr>
                <p:cNvPr id="124" name="Arc 123"/>
                <p:cNvSpPr/>
                <p:nvPr/>
              </p:nvSpPr>
              <p:spPr bwMode="auto">
                <a:xfrm rot="16200000" flipH="1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25" name="Arc 124"/>
                <p:cNvSpPr/>
                <p:nvPr/>
              </p:nvSpPr>
              <p:spPr bwMode="auto">
                <a:xfrm rot="16200000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121" name="Group 63"/>
              <p:cNvGrpSpPr>
                <a:grpSpLocks/>
              </p:cNvGrpSpPr>
              <p:nvPr/>
            </p:nvGrpSpPr>
            <p:grpSpPr bwMode="auto">
              <a:xfrm rot="10800000">
                <a:off x="58972" y="6248400"/>
                <a:ext cx="151597" cy="304299"/>
                <a:chOff x="914399" y="6248219"/>
                <a:chExt cx="151597" cy="304299"/>
              </a:xfrm>
            </p:grpSpPr>
            <p:sp>
              <p:nvSpPr>
                <p:cNvPr id="122" name="Arc 121"/>
                <p:cNvSpPr/>
                <p:nvPr/>
              </p:nvSpPr>
              <p:spPr bwMode="auto">
                <a:xfrm rot="16200000" flipH="1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23" name="Arc 122"/>
                <p:cNvSpPr/>
                <p:nvPr/>
              </p:nvSpPr>
              <p:spPr bwMode="auto">
                <a:xfrm rot="16200000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</p:grpSp>
      <p:grpSp>
        <p:nvGrpSpPr>
          <p:cNvPr id="130" name="Group 129"/>
          <p:cNvGrpSpPr/>
          <p:nvPr/>
        </p:nvGrpSpPr>
        <p:grpSpPr>
          <a:xfrm>
            <a:off x="7612781" y="4178006"/>
            <a:ext cx="696216" cy="475130"/>
            <a:chOff x="3299721" y="1057776"/>
            <a:chExt cx="696216" cy="475130"/>
          </a:xfrm>
        </p:grpSpPr>
        <p:sp>
          <p:nvSpPr>
            <p:cNvPr id="131" name="Rectangle 130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32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516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Mary</a:t>
              </a:r>
              <a:endParaRPr lang="en-US" altLang="en-US" sz="1600" dirty="0"/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7620200" y="4826078"/>
            <a:ext cx="696216" cy="475130"/>
            <a:chOff x="3299721" y="1057776"/>
            <a:chExt cx="696216" cy="475130"/>
          </a:xfrm>
        </p:grpSpPr>
        <p:sp>
          <p:nvSpPr>
            <p:cNvPr id="134" name="Rectangle 133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35" name="Text Box 55"/>
            <p:cNvSpPr txBox="1">
              <a:spLocks noChangeArrowheads="1"/>
            </p:cNvSpPr>
            <p:nvPr/>
          </p:nvSpPr>
          <p:spPr bwMode="auto">
            <a:xfrm>
              <a:off x="3301998" y="1129784"/>
              <a:ext cx="69393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/>
                <a:t>John</a:t>
              </a:r>
              <a:endParaRPr lang="en-US" altLang="en-US" sz="1600" dirty="0"/>
            </a:p>
          </p:txBody>
        </p:sp>
      </p:grpSp>
      <p:cxnSp>
        <p:nvCxnSpPr>
          <p:cNvPr id="136" name="Straight Connector 135"/>
          <p:cNvCxnSpPr/>
          <p:nvPr/>
        </p:nvCxnSpPr>
        <p:spPr>
          <a:xfrm flipH="1">
            <a:off x="5678340" y="4293096"/>
            <a:ext cx="1" cy="864096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grpSp>
        <p:nvGrpSpPr>
          <p:cNvPr id="142" name="Group 141"/>
          <p:cNvGrpSpPr/>
          <p:nvPr/>
        </p:nvGrpSpPr>
        <p:grpSpPr>
          <a:xfrm>
            <a:off x="3792160" y="4872795"/>
            <a:ext cx="1896894" cy="96015"/>
            <a:chOff x="2979837" y="4689711"/>
            <a:chExt cx="1746081" cy="96015"/>
          </a:xfrm>
        </p:grpSpPr>
        <p:cxnSp>
          <p:nvCxnSpPr>
            <p:cNvPr id="143" name="Straight Connector 142"/>
            <p:cNvCxnSpPr/>
            <p:nvPr/>
          </p:nvCxnSpPr>
          <p:spPr>
            <a:xfrm>
              <a:off x="2979837" y="4737719"/>
              <a:ext cx="17460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grpSp>
          <p:nvGrpSpPr>
            <p:cNvPr id="144" name="Group 143"/>
            <p:cNvGrpSpPr/>
            <p:nvPr/>
          </p:nvGrpSpPr>
          <p:grpSpPr>
            <a:xfrm rot="16200000" flipV="1">
              <a:off x="4572265" y="4639673"/>
              <a:ext cx="96015" cy="196091"/>
              <a:chOff x="2843808" y="2132856"/>
              <a:chExt cx="113535" cy="216024"/>
            </a:xfrm>
          </p:grpSpPr>
          <p:sp>
            <p:nvSpPr>
              <p:cNvPr id="145" name="Arc 144"/>
              <p:cNvSpPr/>
              <p:nvPr/>
            </p:nvSpPr>
            <p:spPr>
              <a:xfrm>
                <a:off x="2843809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46" name="Arc 145"/>
              <p:cNvSpPr/>
              <p:nvPr/>
            </p:nvSpPr>
            <p:spPr>
              <a:xfrm flipH="1">
                <a:off x="2843808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cxnSp>
        <p:nvCxnSpPr>
          <p:cNvPr id="147" name="Straight Arrow Connector 146"/>
          <p:cNvCxnSpPr/>
          <p:nvPr/>
        </p:nvCxnSpPr>
        <p:spPr>
          <a:xfrm>
            <a:off x="5678340" y="4557129"/>
            <a:ext cx="1938501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cxnSp>
        <p:nvCxnSpPr>
          <p:cNvPr id="148" name="Straight Arrow Connector 147"/>
          <p:cNvCxnSpPr/>
          <p:nvPr/>
        </p:nvCxnSpPr>
        <p:spPr>
          <a:xfrm>
            <a:off x="5689054" y="4920801"/>
            <a:ext cx="1931146" cy="1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sp>
        <p:nvSpPr>
          <p:cNvPr id="149" name="TextBox 148"/>
          <p:cNvSpPr txBox="1"/>
          <p:nvPr/>
        </p:nvSpPr>
        <p:spPr>
          <a:xfrm>
            <a:off x="6183080" y="4896383"/>
            <a:ext cx="798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groom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6164023" y="5589240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bride</a:t>
            </a:r>
          </a:p>
        </p:txBody>
      </p:sp>
      <p:grpSp>
        <p:nvGrpSpPr>
          <p:cNvPr id="151" name="Group 150"/>
          <p:cNvGrpSpPr/>
          <p:nvPr/>
        </p:nvGrpSpPr>
        <p:grpSpPr>
          <a:xfrm>
            <a:off x="2936321" y="5920354"/>
            <a:ext cx="1000125" cy="457200"/>
            <a:chOff x="1979712" y="4972959"/>
            <a:chExt cx="1000125" cy="457200"/>
          </a:xfrm>
        </p:grpSpPr>
        <p:sp>
          <p:nvSpPr>
            <p:cNvPr id="152" name="Text Box 26"/>
            <p:cNvSpPr txBox="1">
              <a:spLocks noChangeArrowheads="1"/>
            </p:cNvSpPr>
            <p:nvPr/>
          </p:nvSpPr>
          <p:spPr bwMode="auto">
            <a:xfrm>
              <a:off x="1979712" y="5046088"/>
              <a:ext cx="98886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600" dirty="0"/>
                <a:t>Wedding</a:t>
              </a:r>
              <a:endParaRPr lang="en-US" altLang="en-US" sz="2400" b="1" i="1" dirty="0">
                <a:solidFill>
                  <a:schemeClr val="tx2"/>
                </a:solidFill>
              </a:endParaRPr>
            </a:p>
          </p:txBody>
        </p:sp>
        <p:grpSp>
          <p:nvGrpSpPr>
            <p:cNvPr id="153" name="Group 98"/>
            <p:cNvGrpSpPr>
              <a:grpSpLocks/>
            </p:cNvGrpSpPr>
            <p:nvPr/>
          </p:nvGrpSpPr>
          <p:grpSpPr bwMode="auto">
            <a:xfrm>
              <a:off x="1979712" y="4972959"/>
              <a:ext cx="1000125" cy="457200"/>
              <a:chOff x="58972" y="6096000"/>
              <a:chExt cx="1000102" cy="609600"/>
            </a:xfrm>
          </p:grpSpPr>
          <p:grpSp>
            <p:nvGrpSpPr>
              <p:cNvPr id="154" name="Group 36"/>
              <p:cNvGrpSpPr>
                <a:grpSpLocks/>
              </p:cNvGrpSpPr>
              <p:nvPr/>
            </p:nvGrpSpPr>
            <p:grpSpPr bwMode="auto">
              <a:xfrm flipV="1">
                <a:off x="123383" y="6096000"/>
                <a:ext cx="868850" cy="304800"/>
                <a:chOff x="609616" y="2438400"/>
                <a:chExt cx="609217" cy="151872"/>
              </a:xfrm>
            </p:grpSpPr>
            <p:sp>
              <p:nvSpPr>
                <p:cNvPr id="164" name="Arc 163"/>
                <p:cNvSpPr/>
                <p:nvPr/>
              </p:nvSpPr>
              <p:spPr bwMode="auto">
                <a:xfrm rot="10800000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65" name="Arc 164"/>
                <p:cNvSpPr/>
                <p:nvPr/>
              </p:nvSpPr>
              <p:spPr bwMode="auto">
                <a:xfrm rot="10800000" flipH="1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155" name="Group 62"/>
              <p:cNvGrpSpPr>
                <a:grpSpLocks/>
              </p:cNvGrpSpPr>
              <p:nvPr/>
            </p:nvGrpSpPr>
            <p:grpSpPr bwMode="auto">
              <a:xfrm>
                <a:off x="122554" y="6400800"/>
                <a:ext cx="868850" cy="304800"/>
                <a:chOff x="121750" y="6400800"/>
                <a:chExt cx="868850" cy="304800"/>
              </a:xfrm>
            </p:grpSpPr>
            <p:sp>
              <p:nvSpPr>
                <p:cNvPr id="162" name="Arc 161"/>
                <p:cNvSpPr/>
                <p:nvPr/>
              </p:nvSpPr>
              <p:spPr bwMode="auto">
                <a:xfrm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63" name="Arc 162"/>
                <p:cNvSpPr/>
                <p:nvPr/>
              </p:nvSpPr>
              <p:spPr bwMode="auto">
                <a:xfrm flipH="1"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156" name="Group 63"/>
              <p:cNvGrpSpPr>
                <a:grpSpLocks/>
              </p:cNvGrpSpPr>
              <p:nvPr/>
            </p:nvGrpSpPr>
            <p:grpSpPr bwMode="auto">
              <a:xfrm>
                <a:off x="907477" y="6248219"/>
                <a:ext cx="151597" cy="304299"/>
                <a:chOff x="914399" y="6248219"/>
                <a:chExt cx="151597" cy="304299"/>
              </a:xfrm>
            </p:grpSpPr>
            <p:sp>
              <p:nvSpPr>
                <p:cNvPr id="160" name="Arc 159"/>
                <p:cNvSpPr/>
                <p:nvPr/>
              </p:nvSpPr>
              <p:spPr bwMode="auto">
                <a:xfrm rot="16200000" flipH="1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61" name="Arc 160"/>
                <p:cNvSpPr/>
                <p:nvPr/>
              </p:nvSpPr>
              <p:spPr bwMode="auto">
                <a:xfrm rot="16200000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157" name="Group 63"/>
              <p:cNvGrpSpPr>
                <a:grpSpLocks/>
              </p:cNvGrpSpPr>
              <p:nvPr/>
            </p:nvGrpSpPr>
            <p:grpSpPr bwMode="auto">
              <a:xfrm rot="10800000">
                <a:off x="58972" y="6248400"/>
                <a:ext cx="151597" cy="304299"/>
                <a:chOff x="914399" y="6248219"/>
                <a:chExt cx="151597" cy="304299"/>
              </a:xfrm>
            </p:grpSpPr>
            <p:sp>
              <p:nvSpPr>
                <p:cNvPr id="158" name="Arc 157"/>
                <p:cNvSpPr/>
                <p:nvPr/>
              </p:nvSpPr>
              <p:spPr bwMode="auto">
                <a:xfrm rot="16200000" flipH="1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59" name="Arc 158"/>
                <p:cNvSpPr/>
                <p:nvPr/>
              </p:nvSpPr>
              <p:spPr bwMode="auto">
                <a:xfrm rot="16200000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</p:grpSp>
      <p:grpSp>
        <p:nvGrpSpPr>
          <p:cNvPr id="166" name="Group 165"/>
          <p:cNvGrpSpPr/>
          <p:nvPr/>
        </p:nvGrpSpPr>
        <p:grpSpPr>
          <a:xfrm>
            <a:off x="7612781" y="5589240"/>
            <a:ext cx="696216" cy="475130"/>
            <a:chOff x="3299721" y="1057776"/>
            <a:chExt cx="696216" cy="475130"/>
          </a:xfrm>
        </p:grpSpPr>
        <p:sp>
          <p:nvSpPr>
            <p:cNvPr id="167" name="Rectangle 166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68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516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Mary</a:t>
              </a:r>
              <a:endParaRPr lang="en-US" altLang="en-US" sz="1600" dirty="0"/>
            </a:p>
          </p:txBody>
        </p:sp>
      </p:grpSp>
      <p:grpSp>
        <p:nvGrpSpPr>
          <p:cNvPr id="169" name="Group 168"/>
          <p:cNvGrpSpPr/>
          <p:nvPr/>
        </p:nvGrpSpPr>
        <p:grpSpPr>
          <a:xfrm>
            <a:off x="7620200" y="6230842"/>
            <a:ext cx="696216" cy="475130"/>
            <a:chOff x="3299721" y="1057776"/>
            <a:chExt cx="696216" cy="475130"/>
          </a:xfrm>
        </p:grpSpPr>
        <p:sp>
          <p:nvSpPr>
            <p:cNvPr id="170" name="Rectangle 169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71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/>
                <a:t>John</a:t>
              </a:r>
              <a:endParaRPr lang="en-US" altLang="en-US" sz="1600" dirty="0"/>
            </a:p>
          </p:txBody>
        </p:sp>
      </p:grpSp>
      <p:cxnSp>
        <p:nvCxnSpPr>
          <p:cNvPr id="177" name="Straight Arrow Connector 176"/>
          <p:cNvCxnSpPr/>
          <p:nvPr/>
        </p:nvCxnSpPr>
        <p:spPr>
          <a:xfrm>
            <a:off x="5967554" y="5968363"/>
            <a:ext cx="1649287" cy="1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cxnSp>
        <p:nvCxnSpPr>
          <p:cNvPr id="178" name="Straight Arrow Connector 177"/>
          <p:cNvCxnSpPr/>
          <p:nvPr/>
        </p:nvCxnSpPr>
        <p:spPr>
          <a:xfrm flipV="1">
            <a:off x="5450414" y="6332037"/>
            <a:ext cx="2169786" cy="1284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sp>
        <p:nvSpPr>
          <p:cNvPr id="179" name="TextBox 178"/>
          <p:cNvSpPr txBox="1"/>
          <p:nvPr/>
        </p:nvSpPr>
        <p:spPr>
          <a:xfrm>
            <a:off x="6183080" y="6307617"/>
            <a:ext cx="798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groom</a:t>
            </a:r>
          </a:p>
        </p:txBody>
      </p:sp>
      <p:grpSp>
        <p:nvGrpSpPr>
          <p:cNvPr id="180" name="Group 179"/>
          <p:cNvGrpSpPr/>
          <p:nvPr/>
        </p:nvGrpSpPr>
        <p:grpSpPr>
          <a:xfrm>
            <a:off x="3792160" y="6285313"/>
            <a:ext cx="1656310" cy="96015"/>
            <a:chOff x="3792160" y="6320709"/>
            <a:chExt cx="1656310" cy="96015"/>
          </a:xfrm>
        </p:grpSpPr>
        <p:cxnSp>
          <p:nvCxnSpPr>
            <p:cNvPr id="181" name="Straight Connector 180"/>
            <p:cNvCxnSpPr/>
            <p:nvPr/>
          </p:nvCxnSpPr>
          <p:spPr>
            <a:xfrm flipV="1">
              <a:off x="3792160" y="6368716"/>
              <a:ext cx="165631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grpSp>
          <p:nvGrpSpPr>
            <p:cNvPr id="182" name="Group 181"/>
            <p:cNvGrpSpPr/>
            <p:nvPr/>
          </p:nvGrpSpPr>
          <p:grpSpPr>
            <a:xfrm rot="16200000" flipV="1">
              <a:off x="5296559" y="6270671"/>
              <a:ext cx="96015" cy="196091"/>
              <a:chOff x="2843808" y="2132856"/>
              <a:chExt cx="113535" cy="216024"/>
            </a:xfrm>
          </p:grpSpPr>
          <p:sp>
            <p:nvSpPr>
              <p:cNvPr id="183" name="Arc 182"/>
              <p:cNvSpPr/>
              <p:nvPr/>
            </p:nvSpPr>
            <p:spPr>
              <a:xfrm>
                <a:off x="2843809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84" name="Arc 183"/>
              <p:cNvSpPr/>
              <p:nvPr/>
            </p:nvSpPr>
            <p:spPr>
              <a:xfrm flipH="1">
                <a:off x="2843808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sp>
        <p:nvSpPr>
          <p:cNvPr id="185" name="TextBox 184"/>
          <p:cNvSpPr txBox="1"/>
          <p:nvPr/>
        </p:nvSpPr>
        <p:spPr>
          <a:xfrm>
            <a:off x="971600" y="4540478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pp3</a:t>
            </a:r>
            <a:endParaRPr lang="en-CA" dirty="0"/>
          </a:p>
        </p:txBody>
      </p:sp>
      <p:sp>
        <p:nvSpPr>
          <p:cNvPr id="186" name="TextBox 185"/>
          <p:cNvSpPr txBox="1"/>
          <p:nvPr/>
        </p:nvSpPr>
        <p:spPr>
          <a:xfrm>
            <a:off x="971600" y="5974897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pp4</a:t>
            </a:r>
            <a:endParaRPr lang="en-CA" dirty="0"/>
          </a:p>
        </p:txBody>
      </p:sp>
      <p:grpSp>
        <p:nvGrpSpPr>
          <p:cNvPr id="187" name="Group 186"/>
          <p:cNvGrpSpPr/>
          <p:nvPr/>
        </p:nvGrpSpPr>
        <p:grpSpPr>
          <a:xfrm>
            <a:off x="5448470" y="5911388"/>
            <a:ext cx="563690" cy="475130"/>
            <a:chOff x="4628980" y="4365104"/>
            <a:chExt cx="563690" cy="475130"/>
          </a:xfrm>
        </p:grpSpPr>
        <p:sp>
          <p:nvSpPr>
            <p:cNvPr id="188" name="Rectangle 187"/>
            <p:cNvSpPr/>
            <p:nvPr/>
          </p:nvSpPr>
          <p:spPr>
            <a:xfrm>
              <a:off x="4628980" y="4365104"/>
              <a:ext cx="519084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89" name="Text Box 55"/>
            <p:cNvSpPr txBox="1">
              <a:spLocks noChangeArrowheads="1"/>
            </p:cNvSpPr>
            <p:nvPr/>
          </p:nvSpPr>
          <p:spPr bwMode="auto">
            <a:xfrm>
              <a:off x="4630924" y="4440459"/>
              <a:ext cx="56174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600" dirty="0" smtClean="0"/>
                <a:t>w81</a:t>
              </a:r>
              <a:endParaRPr lang="en-US" altLang="en-US" sz="1400" dirty="0"/>
            </a:p>
          </p:txBody>
        </p:sp>
      </p:grp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CB01-9E1A-4A3C-8DCA-3238C6551500}" type="slidenum">
              <a:rPr lang="en-CA" smtClean="0"/>
              <a:t>8</a:t>
            </a:fld>
            <a:endParaRPr lang="en-CA"/>
          </a:p>
        </p:txBody>
      </p:sp>
      <p:sp>
        <p:nvSpPr>
          <p:cNvPr id="172" name="TextBox 171"/>
          <p:cNvSpPr txBox="1"/>
          <p:nvPr/>
        </p:nvSpPr>
        <p:spPr>
          <a:xfrm>
            <a:off x="971600" y="3645024"/>
            <a:ext cx="32374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r>
              <a:rPr lang="en-CA" sz="1400" dirty="0" smtClean="0"/>
              <a:t>w71#Wedding(-[</a:t>
            </a:r>
            <a:r>
              <a:rPr lang="en-CA" sz="1400" dirty="0"/>
              <a:t>2018 </a:t>
            </a:r>
            <a:r>
              <a:rPr lang="en-CA" sz="1400" dirty="0" smtClean="0"/>
              <a:t>8 </a:t>
            </a:r>
            <a:r>
              <a:rPr lang="en-CA" sz="1400" dirty="0"/>
              <a:t>18</a:t>
            </a:r>
            <a:r>
              <a:rPr lang="en-CA" sz="1400" dirty="0" smtClean="0"/>
              <a:t>] +[</a:t>
            </a:r>
            <a:r>
              <a:rPr lang="en-CA" sz="1400" dirty="0"/>
              <a:t>Mary John</a:t>
            </a:r>
            <a:r>
              <a:rPr lang="en-CA" sz="1400" dirty="0" smtClean="0"/>
              <a:t>])</a:t>
            </a:r>
            <a:endParaRPr lang="en-CA" sz="1400" dirty="0"/>
          </a:p>
        </p:txBody>
      </p:sp>
      <p:sp>
        <p:nvSpPr>
          <p:cNvPr id="173" name="TextBox 172"/>
          <p:cNvSpPr txBox="1"/>
          <p:nvPr/>
        </p:nvSpPr>
        <p:spPr>
          <a:xfrm>
            <a:off x="971600" y="2060848"/>
            <a:ext cx="28720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r>
              <a:rPr lang="en-CA" sz="1400" dirty="0" smtClean="0"/>
              <a:t>Wedding(-[</a:t>
            </a:r>
            <a:r>
              <a:rPr lang="en-CA" sz="1400" dirty="0"/>
              <a:t>2018 </a:t>
            </a:r>
            <a:r>
              <a:rPr lang="en-CA" sz="1400" dirty="0" smtClean="0"/>
              <a:t>8 </a:t>
            </a:r>
            <a:r>
              <a:rPr lang="en-CA" sz="1400" dirty="0"/>
              <a:t>18</a:t>
            </a:r>
            <a:r>
              <a:rPr lang="en-CA" sz="1400" dirty="0" smtClean="0"/>
              <a:t>] +[</a:t>
            </a:r>
            <a:r>
              <a:rPr lang="en-CA" sz="1400" dirty="0"/>
              <a:t>Mary John</a:t>
            </a:r>
            <a:r>
              <a:rPr lang="en-CA" sz="1400" dirty="0" smtClean="0"/>
              <a:t>])</a:t>
            </a:r>
            <a:endParaRPr lang="en-CA" sz="1400" dirty="0"/>
          </a:p>
        </p:txBody>
      </p:sp>
      <p:sp>
        <p:nvSpPr>
          <p:cNvPr id="174" name="TextBox 173"/>
          <p:cNvSpPr txBox="1"/>
          <p:nvPr/>
        </p:nvSpPr>
        <p:spPr>
          <a:xfrm>
            <a:off x="971600" y="5137447"/>
            <a:ext cx="28979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>
                <a:solidFill>
                  <a:schemeClr val="accent3">
                    <a:lumMod val="50000"/>
                  </a:schemeClr>
                </a:solidFill>
              </a:rPr>
              <a:t>Wedding(bride-&gt;Mary 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groom+&gt;John)</a:t>
            </a:r>
          </a:p>
        </p:txBody>
      </p:sp>
      <p:sp>
        <p:nvSpPr>
          <p:cNvPr id="175" name="TextBox 174"/>
          <p:cNvSpPr txBox="1"/>
          <p:nvPr/>
        </p:nvSpPr>
        <p:spPr>
          <a:xfrm>
            <a:off x="971600" y="6470203"/>
            <a:ext cx="33339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>
                <a:solidFill>
                  <a:schemeClr val="accent3">
                    <a:lumMod val="50000"/>
                  </a:schemeClr>
                </a:solidFill>
              </a:rPr>
              <a:t>w81#Wedding(bride-&gt;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Mary groom+&gt;John)</a:t>
            </a:r>
          </a:p>
        </p:txBody>
      </p:sp>
    </p:spTree>
    <p:extLst>
      <p:ext uri="{BB962C8B-B14F-4D97-AF65-F5344CB8AC3E}">
        <p14:creationId xmlns:p14="http://schemas.microsoft.com/office/powerpoint/2010/main" val="2245936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64023" y="1988840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bride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936321" y="2319954"/>
            <a:ext cx="1000125" cy="457200"/>
            <a:chOff x="1979712" y="4972959"/>
            <a:chExt cx="1000125" cy="457200"/>
          </a:xfrm>
        </p:grpSpPr>
        <p:sp>
          <p:nvSpPr>
            <p:cNvPr id="4" name="Text Box 26"/>
            <p:cNvSpPr txBox="1">
              <a:spLocks noChangeArrowheads="1"/>
            </p:cNvSpPr>
            <p:nvPr/>
          </p:nvSpPr>
          <p:spPr bwMode="auto">
            <a:xfrm>
              <a:off x="1979712" y="5046088"/>
              <a:ext cx="98886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600" dirty="0"/>
                <a:t>Wedding</a:t>
              </a:r>
              <a:endParaRPr lang="en-US" altLang="en-US" sz="2400" b="1" i="1" dirty="0">
                <a:solidFill>
                  <a:schemeClr val="tx2"/>
                </a:solidFill>
              </a:endParaRPr>
            </a:p>
          </p:txBody>
        </p:sp>
        <p:grpSp>
          <p:nvGrpSpPr>
            <p:cNvPr id="5" name="Group 98"/>
            <p:cNvGrpSpPr>
              <a:grpSpLocks/>
            </p:cNvGrpSpPr>
            <p:nvPr/>
          </p:nvGrpSpPr>
          <p:grpSpPr bwMode="auto">
            <a:xfrm>
              <a:off x="1979712" y="4972959"/>
              <a:ext cx="1000125" cy="457200"/>
              <a:chOff x="58972" y="6096000"/>
              <a:chExt cx="1000102" cy="609600"/>
            </a:xfrm>
          </p:grpSpPr>
          <p:grpSp>
            <p:nvGrpSpPr>
              <p:cNvPr id="6" name="Group 36"/>
              <p:cNvGrpSpPr>
                <a:grpSpLocks/>
              </p:cNvGrpSpPr>
              <p:nvPr/>
            </p:nvGrpSpPr>
            <p:grpSpPr bwMode="auto">
              <a:xfrm flipV="1">
                <a:off x="123383" y="6096000"/>
                <a:ext cx="868850" cy="304800"/>
                <a:chOff x="609616" y="2438400"/>
                <a:chExt cx="609217" cy="151872"/>
              </a:xfrm>
            </p:grpSpPr>
            <p:sp>
              <p:nvSpPr>
                <p:cNvPr id="16" name="Arc 15"/>
                <p:cNvSpPr/>
                <p:nvPr/>
              </p:nvSpPr>
              <p:spPr bwMode="auto">
                <a:xfrm rot="10800000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7" name="Arc 16"/>
                <p:cNvSpPr/>
                <p:nvPr/>
              </p:nvSpPr>
              <p:spPr bwMode="auto">
                <a:xfrm rot="10800000" flipH="1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7" name="Group 62"/>
              <p:cNvGrpSpPr>
                <a:grpSpLocks/>
              </p:cNvGrpSpPr>
              <p:nvPr/>
            </p:nvGrpSpPr>
            <p:grpSpPr bwMode="auto">
              <a:xfrm>
                <a:off x="122554" y="6400800"/>
                <a:ext cx="868850" cy="304800"/>
                <a:chOff x="121750" y="6400800"/>
                <a:chExt cx="868850" cy="304800"/>
              </a:xfrm>
            </p:grpSpPr>
            <p:sp>
              <p:nvSpPr>
                <p:cNvPr id="14" name="Arc 13"/>
                <p:cNvSpPr/>
                <p:nvPr/>
              </p:nvSpPr>
              <p:spPr bwMode="auto">
                <a:xfrm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5" name="Arc 14"/>
                <p:cNvSpPr/>
                <p:nvPr/>
              </p:nvSpPr>
              <p:spPr bwMode="auto">
                <a:xfrm flipH="1"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8" name="Group 63"/>
              <p:cNvGrpSpPr>
                <a:grpSpLocks/>
              </p:cNvGrpSpPr>
              <p:nvPr/>
            </p:nvGrpSpPr>
            <p:grpSpPr bwMode="auto">
              <a:xfrm>
                <a:off x="907477" y="6248219"/>
                <a:ext cx="151597" cy="304299"/>
                <a:chOff x="914399" y="6248219"/>
                <a:chExt cx="151597" cy="304299"/>
              </a:xfrm>
            </p:grpSpPr>
            <p:sp>
              <p:nvSpPr>
                <p:cNvPr id="12" name="Arc 11"/>
                <p:cNvSpPr/>
                <p:nvPr/>
              </p:nvSpPr>
              <p:spPr bwMode="auto">
                <a:xfrm rot="16200000" flipH="1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3" name="Arc 12"/>
                <p:cNvSpPr/>
                <p:nvPr/>
              </p:nvSpPr>
              <p:spPr bwMode="auto">
                <a:xfrm rot="16200000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9" name="Group 63"/>
              <p:cNvGrpSpPr>
                <a:grpSpLocks/>
              </p:cNvGrpSpPr>
              <p:nvPr/>
            </p:nvGrpSpPr>
            <p:grpSpPr bwMode="auto">
              <a:xfrm rot="10800000">
                <a:off x="58972" y="6248400"/>
                <a:ext cx="151597" cy="304299"/>
                <a:chOff x="914399" y="6248219"/>
                <a:chExt cx="151597" cy="304299"/>
              </a:xfrm>
            </p:grpSpPr>
            <p:sp>
              <p:nvSpPr>
                <p:cNvPr id="10" name="Arc 9"/>
                <p:cNvSpPr/>
                <p:nvPr/>
              </p:nvSpPr>
              <p:spPr bwMode="auto">
                <a:xfrm rot="16200000" flipH="1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1" name="Arc 10"/>
                <p:cNvSpPr/>
                <p:nvPr/>
              </p:nvSpPr>
              <p:spPr bwMode="auto">
                <a:xfrm rot="16200000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</p:grpSp>
      <p:grpSp>
        <p:nvGrpSpPr>
          <p:cNvPr id="18" name="Group 17"/>
          <p:cNvGrpSpPr/>
          <p:nvPr/>
        </p:nvGrpSpPr>
        <p:grpSpPr>
          <a:xfrm>
            <a:off x="7612781" y="1988840"/>
            <a:ext cx="696216" cy="475130"/>
            <a:chOff x="3299721" y="1057776"/>
            <a:chExt cx="696216" cy="475130"/>
          </a:xfrm>
        </p:grpSpPr>
        <p:sp>
          <p:nvSpPr>
            <p:cNvPr id="19" name="Rectangle 18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0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516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Mary</a:t>
              </a:r>
              <a:endParaRPr lang="en-US" altLang="en-US" sz="1600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7620200" y="2636912"/>
            <a:ext cx="696216" cy="475130"/>
            <a:chOff x="3299721" y="1057776"/>
            <a:chExt cx="696216" cy="475130"/>
          </a:xfrm>
        </p:grpSpPr>
        <p:sp>
          <p:nvSpPr>
            <p:cNvPr id="22" name="Rectangle 21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3" name="Text Box 55"/>
            <p:cNvSpPr txBox="1">
              <a:spLocks noChangeArrowheads="1"/>
            </p:cNvSpPr>
            <p:nvPr/>
          </p:nvSpPr>
          <p:spPr bwMode="auto">
            <a:xfrm>
              <a:off x="3301998" y="1129784"/>
              <a:ext cx="69393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/>
                <a:t>John</a:t>
              </a:r>
              <a:endParaRPr lang="en-US" altLang="en-US" sz="1600" dirty="0"/>
            </a:p>
          </p:txBody>
        </p:sp>
      </p:grpSp>
      <p:cxnSp>
        <p:nvCxnSpPr>
          <p:cNvPr id="24" name="Straight Connector 23"/>
          <p:cNvCxnSpPr/>
          <p:nvPr/>
        </p:nvCxnSpPr>
        <p:spPr>
          <a:xfrm>
            <a:off x="5674271" y="1196752"/>
            <a:ext cx="4070" cy="1771274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grpSp>
        <p:nvGrpSpPr>
          <p:cNvPr id="25" name="Group 24"/>
          <p:cNvGrpSpPr/>
          <p:nvPr/>
        </p:nvGrpSpPr>
        <p:grpSpPr>
          <a:xfrm>
            <a:off x="3785634" y="2319954"/>
            <a:ext cx="1896894" cy="96015"/>
            <a:chOff x="2979837" y="4689711"/>
            <a:chExt cx="1746081" cy="96015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2979837" y="4737719"/>
              <a:ext cx="17460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grpSp>
          <p:nvGrpSpPr>
            <p:cNvPr id="27" name="Group 26"/>
            <p:cNvGrpSpPr/>
            <p:nvPr/>
          </p:nvGrpSpPr>
          <p:grpSpPr>
            <a:xfrm rot="16200000" flipV="1">
              <a:off x="4572265" y="4639673"/>
              <a:ext cx="96015" cy="196091"/>
              <a:chOff x="2843808" y="2132856"/>
              <a:chExt cx="113535" cy="216024"/>
            </a:xfrm>
          </p:grpSpPr>
          <p:sp>
            <p:nvSpPr>
              <p:cNvPr id="28" name="Arc 27"/>
              <p:cNvSpPr/>
              <p:nvPr/>
            </p:nvSpPr>
            <p:spPr>
              <a:xfrm>
                <a:off x="2843809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9" name="Arc 28"/>
              <p:cNvSpPr/>
              <p:nvPr/>
            </p:nvSpPr>
            <p:spPr>
              <a:xfrm flipH="1">
                <a:off x="2843808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grpSp>
        <p:nvGrpSpPr>
          <p:cNvPr id="30" name="Group 29"/>
          <p:cNvGrpSpPr/>
          <p:nvPr/>
        </p:nvGrpSpPr>
        <p:grpSpPr>
          <a:xfrm>
            <a:off x="3792160" y="2683629"/>
            <a:ext cx="1896894" cy="96015"/>
            <a:chOff x="2979837" y="4689711"/>
            <a:chExt cx="1746081" cy="96015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2979837" y="4737719"/>
              <a:ext cx="17460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grpSp>
          <p:nvGrpSpPr>
            <p:cNvPr id="32" name="Group 31"/>
            <p:cNvGrpSpPr/>
            <p:nvPr/>
          </p:nvGrpSpPr>
          <p:grpSpPr>
            <a:xfrm rot="16200000" flipV="1">
              <a:off x="4572265" y="4639673"/>
              <a:ext cx="96015" cy="196091"/>
              <a:chOff x="2843808" y="2132856"/>
              <a:chExt cx="113535" cy="216024"/>
            </a:xfrm>
          </p:grpSpPr>
          <p:sp>
            <p:nvSpPr>
              <p:cNvPr id="33" name="Arc 32"/>
              <p:cNvSpPr/>
              <p:nvPr/>
            </p:nvSpPr>
            <p:spPr>
              <a:xfrm>
                <a:off x="2843809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4" name="Arc 33"/>
              <p:cNvSpPr/>
              <p:nvPr/>
            </p:nvSpPr>
            <p:spPr>
              <a:xfrm flipH="1">
                <a:off x="2843808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cxnSp>
        <p:nvCxnSpPr>
          <p:cNvPr id="35" name="Straight Arrow Connector 34"/>
          <p:cNvCxnSpPr/>
          <p:nvPr/>
        </p:nvCxnSpPr>
        <p:spPr>
          <a:xfrm>
            <a:off x="5685695" y="2367962"/>
            <a:ext cx="1931146" cy="1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cxnSp>
        <p:nvCxnSpPr>
          <p:cNvPr id="36" name="Straight Arrow Connector 35"/>
          <p:cNvCxnSpPr/>
          <p:nvPr/>
        </p:nvCxnSpPr>
        <p:spPr>
          <a:xfrm>
            <a:off x="5689054" y="2731635"/>
            <a:ext cx="1931146" cy="1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sp>
        <p:nvSpPr>
          <p:cNvPr id="37" name="TextBox 36"/>
          <p:cNvSpPr txBox="1"/>
          <p:nvPr/>
        </p:nvSpPr>
        <p:spPr>
          <a:xfrm>
            <a:off x="6183080" y="2707217"/>
            <a:ext cx="798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groom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164023" y="4524771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bride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2936321" y="4855885"/>
            <a:ext cx="1000125" cy="457200"/>
            <a:chOff x="1979712" y="4972959"/>
            <a:chExt cx="1000125" cy="457200"/>
          </a:xfrm>
        </p:grpSpPr>
        <p:sp>
          <p:nvSpPr>
            <p:cNvPr id="40" name="Text Box 26"/>
            <p:cNvSpPr txBox="1">
              <a:spLocks noChangeArrowheads="1"/>
            </p:cNvSpPr>
            <p:nvPr/>
          </p:nvSpPr>
          <p:spPr bwMode="auto">
            <a:xfrm>
              <a:off x="1979712" y="5046088"/>
              <a:ext cx="98886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600" dirty="0"/>
                <a:t>Wedding</a:t>
              </a:r>
              <a:endParaRPr lang="en-US" altLang="en-US" sz="2400" b="1" i="1" dirty="0">
                <a:solidFill>
                  <a:schemeClr val="tx2"/>
                </a:solidFill>
              </a:endParaRPr>
            </a:p>
          </p:txBody>
        </p:sp>
        <p:grpSp>
          <p:nvGrpSpPr>
            <p:cNvPr id="41" name="Group 98"/>
            <p:cNvGrpSpPr>
              <a:grpSpLocks/>
            </p:cNvGrpSpPr>
            <p:nvPr/>
          </p:nvGrpSpPr>
          <p:grpSpPr bwMode="auto">
            <a:xfrm>
              <a:off x="1979712" y="4972959"/>
              <a:ext cx="1000125" cy="457200"/>
              <a:chOff x="58972" y="6096000"/>
              <a:chExt cx="1000102" cy="609600"/>
            </a:xfrm>
          </p:grpSpPr>
          <p:grpSp>
            <p:nvGrpSpPr>
              <p:cNvPr id="42" name="Group 36"/>
              <p:cNvGrpSpPr>
                <a:grpSpLocks/>
              </p:cNvGrpSpPr>
              <p:nvPr/>
            </p:nvGrpSpPr>
            <p:grpSpPr bwMode="auto">
              <a:xfrm flipV="1">
                <a:off x="123383" y="6096000"/>
                <a:ext cx="868850" cy="304800"/>
                <a:chOff x="609616" y="2438400"/>
                <a:chExt cx="609217" cy="151872"/>
              </a:xfrm>
            </p:grpSpPr>
            <p:sp>
              <p:nvSpPr>
                <p:cNvPr id="52" name="Arc 51"/>
                <p:cNvSpPr/>
                <p:nvPr/>
              </p:nvSpPr>
              <p:spPr bwMode="auto">
                <a:xfrm rot="10800000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3" name="Arc 52"/>
                <p:cNvSpPr/>
                <p:nvPr/>
              </p:nvSpPr>
              <p:spPr bwMode="auto">
                <a:xfrm rot="10800000" flipH="1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43" name="Group 62"/>
              <p:cNvGrpSpPr>
                <a:grpSpLocks/>
              </p:cNvGrpSpPr>
              <p:nvPr/>
            </p:nvGrpSpPr>
            <p:grpSpPr bwMode="auto">
              <a:xfrm>
                <a:off x="122554" y="6400800"/>
                <a:ext cx="868850" cy="304800"/>
                <a:chOff x="121750" y="6400800"/>
                <a:chExt cx="868850" cy="304800"/>
              </a:xfrm>
            </p:grpSpPr>
            <p:sp>
              <p:nvSpPr>
                <p:cNvPr id="50" name="Arc 49"/>
                <p:cNvSpPr/>
                <p:nvPr/>
              </p:nvSpPr>
              <p:spPr bwMode="auto">
                <a:xfrm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1" name="Arc 50"/>
                <p:cNvSpPr/>
                <p:nvPr/>
              </p:nvSpPr>
              <p:spPr bwMode="auto">
                <a:xfrm flipH="1"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44" name="Group 63"/>
              <p:cNvGrpSpPr>
                <a:grpSpLocks/>
              </p:cNvGrpSpPr>
              <p:nvPr/>
            </p:nvGrpSpPr>
            <p:grpSpPr bwMode="auto">
              <a:xfrm>
                <a:off x="907477" y="6248219"/>
                <a:ext cx="151597" cy="304299"/>
                <a:chOff x="914399" y="6248219"/>
                <a:chExt cx="151597" cy="304299"/>
              </a:xfrm>
            </p:grpSpPr>
            <p:sp>
              <p:nvSpPr>
                <p:cNvPr id="48" name="Arc 47"/>
                <p:cNvSpPr/>
                <p:nvPr/>
              </p:nvSpPr>
              <p:spPr bwMode="auto">
                <a:xfrm rot="16200000" flipH="1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9" name="Arc 48"/>
                <p:cNvSpPr/>
                <p:nvPr/>
              </p:nvSpPr>
              <p:spPr bwMode="auto">
                <a:xfrm rot="16200000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45" name="Group 63"/>
              <p:cNvGrpSpPr>
                <a:grpSpLocks/>
              </p:cNvGrpSpPr>
              <p:nvPr/>
            </p:nvGrpSpPr>
            <p:grpSpPr bwMode="auto">
              <a:xfrm rot="10800000">
                <a:off x="58972" y="6248400"/>
                <a:ext cx="151597" cy="304299"/>
                <a:chOff x="914399" y="6248219"/>
                <a:chExt cx="151597" cy="304299"/>
              </a:xfrm>
            </p:grpSpPr>
            <p:sp>
              <p:nvSpPr>
                <p:cNvPr id="46" name="Arc 45"/>
                <p:cNvSpPr/>
                <p:nvPr/>
              </p:nvSpPr>
              <p:spPr bwMode="auto">
                <a:xfrm rot="16200000" flipH="1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7" name="Arc 46"/>
                <p:cNvSpPr/>
                <p:nvPr/>
              </p:nvSpPr>
              <p:spPr bwMode="auto">
                <a:xfrm rot="16200000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</p:grpSp>
      <p:grpSp>
        <p:nvGrpSpPr>
          <p:cNvPr id="54" name="Group 53"/>
          <p:cNvGrpSpPr/>
          <p:nvPr/>
        </p:nvGrpSpPr>
        <p:grpSpPr>
          <a:xfrm>
            <a:off x="7612781" y="4524771"/>
            <a:ext cx="696216" cy="475130"/>
            <a:chOff x="3299721" y="1057776"/>
            <a:chExt cx="696216" cy="475130"/>
          </a:xfrm>
        </p:grpSpPr>
        <p:sp>
          <p:nvSpPr>
            <p:cNvPr id="55" name="Rectangle 54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56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516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Mary</a:t>
              </a:r>
              <a:endParaRPr lang="en-US" altLang="en-US" sz="1600" dirty="0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7620200" y="5166373"/>
            <a:ext cx="696216" cy="475130"/>
            <a:chOff x="3299721" y="1057776"/>
            <a:chExt cx="696216" cy="475130"/>
          </a:xfrm>
        </p:grpSpPr>
        <p:sp>
          <p:nvSpPr>
            <p:cNvPr id="58" name="Rectangle 57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59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/>
                <a:t>John</a:t>
              </a:r>
              <a:endParaRPr lang="en-US" altLang="en-US" sz="1600" dirty="0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3810299" y="4860804"/>
            <a:ext cx="1638171" cy="96015"/>
            <a:chOff x="3810299" y="5960669"/>
            <a:chExt cx="1638171" cy="96015"/>
          </a:xfrm>
        </p:grpSpPr>
        <p:cxnSp>
          <p:nvCxnSpPr>
            <p:cNvPr id="61" name="Straight Connector 60"/>
            <p:cNvCxnSpPr/>
            <p:nvPr/>
          </p:nvCxnSpPr>
          <p:spPr>
            <a:xfrm>
              <a:off x="3810299" y="6008677"/>
              <a:ext cx="1638171" cy="16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grpSp>
          <p:nvGrpSpPr>
            <p:cNvPr id="62" name="Group 61"/>
            <p:cNvGrpSpPr/>
            <p:nvPr/>
          </p:nvGrpSpPr>
          <p:grpSpPr>
            <a:xfrm rot="16200000" flipV="1">
              <a:off x="5296559" y="5910631"/>
              <a:ext cx="96015" cy="196091"/>
              <a:chOff x="2843808" y="2132856"/>
              <a:chExt cx="113535" cy="216024"/>
            </a:xfrm>
          </p:grpSpPr>
          <p:sp>
            <p:nvSpPr>
              <p:cNvPr id="63" name="Arc 62"/>
              <p:cNvSpPr/>
              <p:nvPr/>
            </p:nvSpPr>
            <p:spPr>
              <a:xfrm>
                <a:off x="2843809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64" name="Arc 63"/>
              <p:cNvSpPr/>
              <p:nvPr/>
            </p:nvSpPr>
            <p:spPr>
              <a:xfrm flipH="1">
                <a:off x="2843808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cxnSp>
        <p:nvCxnSpPr>
          <p:cNvPr id="65" name="Straight Arrow Connector 64"/>
          <p:cNvCxnSpPr/>
          <p:nvPr/>
        </p:nvCxnSpPr>
        <p:spPr>
          <a:xfrm flipV="1">
            <a:off x="5448470" y="4903894"/>
            <a:ext cx="2168371" cy="4917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cxnSp>
        <p:nvCxnSpPr>
          <p:cNvPr id="66" name="Straight Arrow Connector 65"/>
          <p:cNvCxnSpPr/>
          <p:nvPr/>
        </p:nvCxnSpPr>
        <p:spPr>
          <a:xfrm flipV="1">
            <a:off x="5450414" y="5267568"/>
            <a:ext cx="2169786" cy="1284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sp>
        <p:nvSpPr>
          <p:cNvPr id="67" name="TextBox 66"/>
          <p:cNvSpPr txBox="1"/>
          <p:nvPr/>
        </p:nvSpPr>
        <p:spPr>
          <a:xfrm>
            <a:off x="6183080" y="5243148"/>
            <a:ext cx="798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groom</a:t>
            </a:r>
          </a:p>
        </p:txBody>
      </p:sp>
      <p:grpSp>
        <p:nvGrpSpPr>
          <p:cNvPr id="68" name="Group 67"/>
          <p:cNvGrpSpPr/>
          <p:nvPr/>
        </p:nvGrpSpPr>
        <p:grpSpPr>
          <a:xfrm>
            <a:off x="3792160" y="5220844"/>
            <a:ext cx="1656310" cy="96015"/>
            <a:chOff x="3792160" y="6320709"/>
            <a:chExt cx="1656310" cy="96015"/>
          </a:xfrm>
        </p:grpSpPr>
        <p:cxnSp>
          <p:nvCxnSpPr>
            <p:cNvPr id="69" name="Straight Connector 68"/>
            <p:cNvCxnSpPr/>
            <p:nvPr/>
          </p:nvCxnSpPr>
          <p:spPr>
            <a:xfrm flipV="1">
              <a:off x="3792160" y="6368716"/>
              <a:ext cx="165631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grpSp>
          <p:nvGrpSpPr>
            <p:cNvPr id="70" name="Group 69"/>
            <p:cNvGrpSpPr/>
            <p:nvPr/>
          </p:nvGrpSpPr>
          <p:grpSpPr>
            <a:xfrm rot="16200000" flipV="1">
              <a:off x="5296559" y="6270671"/>
              <a:ext cx="96015" cy="196091"/>
              <a:chOff x="2843808" y="2132856"/>
              <a:chExt cx="113535" cy="216024"/>
            </a:xfrm>
          </p:grpSpPr>
          <p:sp>
            <p:nvSpPr>
              <p:cNvPr id="71" name="Arc 70"/>
              <p:cNvSpPr/>
              <p:nvPr/>
            </p:nvSpPr>
            <p:spPr>
              <a:xfrm>
                <a:off x="2843809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72" name="Arc 71"/>
              <p:cNvSpPr/>
              <p:nvPr/>
            </p:nvSpPr>
            <p:spPr>
              <a:xfrm flipH="1">
                <a:off x="2843808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sp>
        <p:nvSpPr>
          <p:cNvPr id="73" name="TextBox 72"/>
          <p:cNvSpPr txBox="1"/>
          <p:nvPr/>
        </p:nvSpPr>
        <p:spPr>
          <a:xfrm>
            <a:off x="971600" y="2351312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pp5</a:t>
            </a:r>
            <a:endParaRPr lang="en-CA" dirty="0"/>
          </a:p>
        </p:txBody>
      </p:sp>
      <p:sp>
        <p:nvSpPr>
          <p:cNvPr id="74" name="TextBox 73"/>
          <p:cNvSpPr txBox="1"/>
          <p:nvPr/>
        </p:nvSpPr>
        <p:spPr>
          <a:xfrm>
            <a:off x="971600" y="4910428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pp6</a:t>
            </a:r>
            <a:endParaRPr lang="en-CA" dirty="0"/>
          </a:p>
        </p:txBody>
      </p:sp>
      <p:sp>
        <p:nvSpPr>
          <p:cNvPr id="76" name="Rectangle 75"/>
          <p:cNvSpPr/>
          <p:nvPr/>
        </p:nvSpPr>
        <p:spPr>
          <a:xfrm>
            <a:off x="5448470" y="3842909"/>
            <a:ext cx="519084" cy="15105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CA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77" name="Text Box 55"/>
          <p:cNvSpPr txBox="1">
            <a:spLocks noChangeArrowheads="1"/>
          </p:cNvSpPr>
          <p:nvPr/>
        </p:nvSpPr>
        <p:spPr bwMode="auto">
          <a:xfrm>
            <a:off x="5450414" y="4420641"/>
            <a:ext cx="561746" cy="428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CA" sz="1600" dirty="0" smtClean="0"/>
              <a:t>w91</a:t>
            </a:r>
            <a:endParaRPr lang="en-US" altLang="en-US" sz="1400" dirty="0"/>
          </a:p>
        </p:txBody>
      </p:sp>
      <p:cxnSp>
        <p:nvCxnSpPr>
          <p:cNvPr id="79" name="Straight Arrow Connector 78"/>
          <p:cNvCxnSpPr/>
          <p:nvPr/>
        </p:nvCxnSpPr>
        <p:spPr>
          <a:xfrm>
            <a:off x="5676306" y="1394785"/>
            <a:ext cx="227825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grpSp>
        <p:nvGrpSpPr>
          <p:cNvPr id="88" name="Group 87"/>
          <p:cNvGrpSpPr/>
          <p:nvPr/>
        </p:nvGrpSpPr>
        <p:grpSpPr>
          <a:xfrm>
            <a:off x="6371290" y="1296080"/>
            <a:ext cx="720990" cy="475130"/>
            <a:chOff x="5580112" y="476672"/>
            <a:chExt cx="720990" cy="475130"/>
          </a:xfrm>
        </p:grpSpPr>
        <p:sp>
          <p:nvSpPr>
            <p:cNvPr id="80" name="Rectangle 79"/>
            <p:cNvSpPr/>
            <p:nvPr/>
          </p:nvSpPr>
          <p:spPr>
            <a:xfrm>
              <a:off x="5580112" y="476672"/>
              <a:ext cx="720080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81" name="Text Box 55"/>
            <p:cNvSpPr txBox="1">
              <a:spLocks noChangeArrowheads="1"/>
            </p:cNvSpPr>
            <p:nvPr/>
          </p:nvSpPr>
          <p:spPr bwMode="auto">
            <a:xfrm>
              <a:off x="5581928" y="552027"/>
              <a:ext cx="71917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2018</a:t>
              </a:r>
              <a:endParaRPr lang="en-US" altLang="en-US" sz="1600" dirty="0"/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7380312" y="1297686"/>
            <a:ext cx="336179" cy="475130"/>
            <a:chOff x="6324053" y="2492896"/>
            <a:chExt cx="336179" cy="475130"/>
          </a:xfrm>
        </p:grpSpPr>
        <p:sp>
          <p:nvSpPr>
            <p:cNvPr id="83" name="Rectangle 82"/>
            <p:cNvSpPr/>
            <p:nvPr/>
          </p:nvSpPr>
          <p:spPr>
            <a:xfrm>
              <a:off x="6324053" y="2492896"/>
              <a:ext cx="336179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84" name="Text Box 55"/>
            <p:cNvSpPr txBox="1">
              <a:spLocks noChangeArrowheads="1"/>
            </p:cNvSpPr>
            <p:nvPr/>
          </p:nvSpPr>
          <p:spPr bwMode="auto">
            <a:xfrm>
              <a:off x="6325870" y="2568251"/>
              <a:ext cx="33436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8</a:t>
              </a:r>
              <a:endParaRPr lang="en-US" altLang="en-US" sz="1600" dirty="0"/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7910046" y="1297686"/>
            <a:ext cx="478378" cy="475130"/>
            <a:chOff x="7622014" y="2492896"/>
            <a:chExt cx="478378" cy="475130"/>
          </a:xfrm>
        </p:grpSpPr>
        <p:sp>
          <p:nvSpPr>
            <p:cNvPr id="86" name="Rectangle 85"/>
            <p:cNvSpPr/>
            <p:nvPr/>
          </p:nvSpPr>
          <p:spPr>
            <a:xfrm>
              <a:off x="7668344" y="2492896"/>
              <a:ext cx="360040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87" name="Text Box 55"/>
            <p:cNvSpPr txBox="1">
              <a:spLocks noChangeArrowheads="1"/>
            </p:cNvSpPr>
            <p:nvPr/>
          </p:nvSpPr>
          <p:spPr bwMode="auto">
            <a:xfrm>
              <a:off x="7622014" y="2568251"/>
              <a:ext cx="47837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18</a:t>
              </a:r>
              <a:endParaRPr lang="en-US" altLang="en-US" sz="1600" dirty="0"/>
            </a:p>
          </p:txBody>
        </p:sp>
      </p:grpSp>
      <p:cxnSp>
        <p:nvCxnSpPr>
          <p:cNvPr id="118" name="Straight Arrow Connector 117"/>
          <p:cNvCxnSpPr/>
          <p:nvPr/>
        </p:nvCxnSpPr>
        <p:spPr>
          <a:xfrm>
            <a:off x="5967554" y="3940009"/>
            <a:ext cx="198882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grpSp>
        <p:nvGrpSpPr>
          <p:cNvPr id="119" name="Group 118"/>
          <p:cNvGrpSpPr/>
          <p:nvPr/>
        </p:nvGrpSpPr>
        <p:grpSpPr>
          <a:xfrm>
            <a:off x="6372200" y="3841303"/>
            <a:ext cx="720990" cy="475130"/>
            <a:chOff x="5580112" y="476672"/>
            <a:chExt cx="720990" cy="475130"/>
          </a:xfrm>
        </p:grpSpPr>
        <p:sp>
          <p:nvSpPr>
            <p:cNvPr id="120" name="Rectangle 119"/>
            <p:cNvSpPr/>
            <p:nvPr/>
          </p:nvSpPr>
          <p:spPr>
            <a:xfrm>
              <a:off x="5580112" y="476672"/>
              <a:ext cx="720080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21" name="Text Box 55"/>
            <p:cNvSpPr txBox="1">
              <a:spLocks noChangeArrowheads="1"/>
            </p:cNvSpPr>
            <p:nvPr/>
          </p:nvSpPr>
          <p:spPr bwMode="auto">
            <a:xfrm>
              <a:off x="5581928" y="552027"/>
              <a:ext cx="71917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2018</a:t>
              </a:r>
              <a:endParaRPr lang="en-US" altLang="en-US" sz="1600" dirty="0"/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7380312" y="3842909"/>
            <a:ext cx="336179" cy="475130"/>
            <a:chOff x="6324053" y="2492896"/>
            <a:chExt cx="336179" cy="475130"/>
          </a:xfrm>
        </p:grpSpPr>
        <p:sp>
          <p:nvSpPr>
            <p:cNvPr id="123" name="Rectangle 122"/>
            <p:cNvSpPr/>
            <p:nvPr/>
          </p:nvSpPr>
          <p:spPr>
            <a:xfrm>
              <a:off x="6324053" y="2492896"/>
              <a:ext cx="336179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24" name="Text Box 55"/>
            <p:cNvSpPr txBox="1">
              <a:spLocks noChangeArrowheads="1"/>
            </p:cNvSpPr>
            <p:nvPr/>
          </p:nvSpPr>
          <p:spPr bwMode="auto">
            <a:xfrm>
              <a:off x="6325870" y="2568251"/>
              <a:ext cx="33436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8</a:t>
              </a:r>
              <a:endParaRPr lang="en-US" altLang="en-US" sz="1600" dirty="0"/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7910046" y="3842909"/>
            <a:ext cx="478378" cy="475130"/>
            <a:chOff x="7622014" y="2492896"/>
            <a:chExt cx="478378" cy="475130"/>
          </a:xfrm>
        </p:grpSpPr>
        <p:sp>
          <p:nvSpPr>
            <p:cNvPr id="126" name="Rectangle 125"/>
            <p:cNvSpPr/>
            <p:nvPr/>
          </p:nvSpPr>
          <p:spPr>
            <a:xfrm>
              <a:off x="7668344" y="2492896"/>
              <a:ext cx="360040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27" name="Text Box 55"/>
            <p:cNvSpPr txBox="1">
              <a:spLocks noChangeArrowheads="1"/>
            </p:cNvSpPr>
            <p:nvPr/>
          </p:nvSpPr>
          <p:spPr bwMode="auto">
            <a:xfrm>
              <a:off x="7622014" y="2568251"/>
              <a:ext cx="47837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18</a:t>
              </a:r>
              <a:endParaRPr lang="en-US" altLang="en-US" sz="1600" dirty="0"/>
            </a:p>
          </p:txBody>
        </p:sp>
      </p:grpSp>
      <p:sp>
        <p:nvSpPr>
          <p:cNvPr id="129" name="TextBox 128"/>
          <p:cNvSpPr txBox="1"/>
          <p:nvPr/>
        </p:nvSpPr>
        <p:spPr>
          <a:xfrm>
            <a:off x="971600" y="548680"/>
            <a:ext cx="8057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Also </a:t>
            </a:r>
            <a:r>
              <a:rPr lang="en-CA" dirty="0" err="1" smtClean="0"/>
              <a:t>oidless</a:t>
            </a:r>
            <a:r>
              <a:rPr lang="en-CA" dirty="0" smtClean="0"/>
              <a:t>/</a:t>
            </a:r>
            <a:r>
              <a:rPr lang="en-CA" dirty="0" err="1" smtClean="0"/>
              <a:t>oidful</a:t>
            </a:r>
            <a:r>
              <a:rPr lang="en-CA" dirty="0"/>
              <a:t>, </a:t>
            </a:r>
            <a:r>
              <a:rPr lang="en-CA" dirty="0" smtClean="0"/>
              <a:t>combined </a:t>
            </a:r>
            <a:r>
              <a:rPr lang="en-CA" dirty="0" err="1" smtClean="0"/>
              <a:t>tupled+slotted</a:t>
            </a:r>
            <a:r>
              <a:rPr lang="en-CA" dirty="0"/>
              <a:t>,</a:t>
            </a:r>
            <a:r>
              <a:rPr lang="en-CA" dirty="0" smtClean="0"/>
              <a:t> combined </a:t>
            </a:r>
            <a:r>
              <a:rPr lang="en-CA" b="1" dirty="0" err="1" smtClean="0"/>
              <a:t>p</a:t>
            </a:r>
            <a:r>
              <a:rPr lang="en-CA" dirty="0" err="1" smtClean="0"/>
              <a:t>ersp</a:t>
            </a:r>
            <a:r>
              <a:rPr lang="en-CA" dirty="0" err="1"/>
              <a:t>ene</a:t>
            </a:r>
            <a:r>
              <a:rPr lang="en-CA" dirty="0" err="1" smtClean="0"/>
              <a:t>utral+</a:t>
            </a:r>
            <a:r>
              <a:rPr lang="en-CA" b="1" dirty="0" err="1" smtClean="0"/>
              <a:t>p</a:t>
            </a:r>
            <a:r>
              <a:rPr lang="en-CA" dirty="0" err="1" smtClean="0"/>
              <a:t>erspec</a:t>
            </a:r>
            <a:r>
              <a:rPr lang="en-CA" dirty="0" err="1"/>
              <a:t>tiv</a:t>
            </a:r>
            <a:r>
              <a:rPr lang="en-CA" dirty="0" err="1" smtClean="0"/>
              <a:t>al</a:t>
            </a:r>
            <a:r>
              <a:rPr lang="en-CA" dirty="0" smtClean="0"/>
              <a:t>:</a:t>
            </a:r>
            <a:endParaRPr lang="en-CA" dirty="0"/>
          </a:p>
        </p:txBody>
      </p:sp>
      <p:sp>
        <p:nvSpPr>
          <p:cNvPr id="78" name="Slide Number Placeholder 7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CB01-9E1A-4A3C-8DCA-3238C6551500}" type="slidenum">
              <a:rPr lang="en-CA" smtClean="0"/>
              <a:t>9</a:t>
            </a:fld>
            <a:endParaRPr lang="en-CA"/>
          </a:p>
        </p:txBody>
      </p:sp>
      <p:sp>
        <p:nvSpPr>
          <p:cNvPr id="100" name="TextBox 99"/>
          <p:cNvSpPr txBox="1"/>
          <p:nvPr/>
        </p:nvSpPr>
        <p:spPr>
          <a:xfrm>
            <a:off x="971600" y="3140968"/>
            <a:ext cx="38565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Wedding(-[2018 8 18] bride+&gt;Mary groom+&gt;John)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971600" y="5713511"/>
            <a:ext cx="42573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>
                <a:solidFill>
                  <a:schemeClr val="accent3">
                    <a:lumMod val="50000"/>
                  </a:schemeClr>
                </a:solidFill>
              </a:rPr>
              <a:t>w91#Wedding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(-[2018 8 18] bride+&gt;Mary groom+&gt;John)</a:t>
            </a:r>
          </a:p>
        </p:txBody>
      </p:sp>
    </p:spTree>
    <p:extLst>
      <p:ext uri="{BB962C8B-B14F-4D97-AF65-F5344CB8AC3E}">
        <p14:creationId xmlns:p14="http://schemas.microsoft.com/office/powerpoint/2010/main" val="3554131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2352</TotalTime>
  <Words>1189</Words>
  <Application>Microsoft Office PowerPoint</Application>
  <PresentationFormat>On-screen Show (4:3)</PresentationFormat>
  <Paragraphs>273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Data Systematics: The Metamodel of PSOA RuleML Illustrated by Grailog Visualization       Harold Boley University of New Brunswick Faculty of Computer Science Fredericton, NB, Canada</vt:lpstr>
      <vt:lpstr>Introduction</vt:lpstr>
      <vt:lpstr>Slicing and Dicing the PSOA Metamodel Cube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Harold</dc:creator>
  <cp:lastModifiedBy>Harold</cp:lastModifiedBy>
  <cp:revision>196</cp:revision>
  <dcterms:created xsi:type="dcterms:W3CDTF">2017-04-24T00:13:32Z</dcterms:created>
  <dcterms:modified xsi:type="dcterms:W3CDTF">2018-06-10T13:28:05Z</dcterms:modified>
</cp:coreProperties>
</file>