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78" autoAdjust="0"/>
  </p:normalViewPr>
  <p:slideViewPr>
    <p:cSldViewPr>
      <p:cViewPr>
        <p:scale>
          <a:sx n="100" d="100"/>
          <a:sy n="100" d="100"/>
        </p:scale>
        <p:origin x="-888" y="-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2019-10-13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2019-10-13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2019-10-13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2019-10-13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2019-10-13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2019-10-13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2019-10-13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2019-10-13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2019-10-13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2019-10-13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2019-10-13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2019-10-13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2019-10-13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PSOA_RuleML#Syntax" TargetMode="External"/><Relationship Id="rId2" Type="http://schemas.openxmlformats.org/officeDocument/2006/relationships/hyperlink" Target="http://psoa.ruleml.org/metavi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PSOA_RuleML_Bridges_Graph_and_Relational_Databases#Conclu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soa.ruleml.org/metaviz/" TargetMode="Externa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47667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/>
              <a:t>PSOA </a:t>
            </a:r>
            <a:r>
              <a:rPr lang="en-CA" sz="4800" dirty="0" err="1"/>
              <a:t>RuleML</a:t>
            </a:r>
            <a:r>
              <a:rPr lang="en-CA" sz="4800" dirty="0"/>
              <a:t> </a:t>
            </a:r>
            <a:r>
              <a:rPr lang="en-CA" sz="4800" dirty="0" err="1"/>
              <a:t>Metamodel</a:t>
            </a:r>
            <a:r>
              <a:rPr lang="en-CA" sz="4800" dirty="0" smtClean="0"/>
              <a:t> Illustrated </a:t>
            </a:r>
            <a:r>
              <a:rPr lang="en-CA" sz="4800" dirty="0"/>
              <a:t>by </a:t>
            </a:r>
            <a:r>
              <a:rPr lang="en-CA" sz="4800" dirty="0" err="1"/>
              <a:t>Grailog</a:t>
            </a:r>
            <a:r>
              <a:rPr lang="en-CA" sz="4800" dirty="0"/>
              <a:t> </a:t>
            </a:r>
            <a:r>
              <a:rPr lang="en-CA" sz="4800" dirty="0" smtClean="0"/>
              <a:t>Visualization</a:t>
            </a:r>
            <a:br>
              <a:rPr lang="en-CA" sz="4800" dirty="0" smtClean="0"/>
            </a:br>
            <a:r>
              <a:rPr lang="en-CA" sz="4800" dirty="0" smtClean="0"/>
              <a:t>of Wedding Atoms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5949280"/>
            <a:ext cx="8534400" cy="6206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July 13, 2018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Update: </a:t>
            </a:r>
            <a:r>
              <a:rPr lang="en-US" sz="1800" dirty="0" smtClean="0"/>
              <a:t>Oct</a:t>
            </a:r>
            <a:r>
              <a:rPr lang="en-US" sz="1800" dirty="0"/>
              <a:t>. 13, </a:t>
            </a:r>
            <a:r>
              <a:rPr lang="en-US" sz="1800" dirty="0" smtClean="0"/>
              <a:t>2019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77281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in3: </a:t>
            </a:r>
            <a:r>
              <a:rPr lang="en-CA" dirty="0" err="1"/>
              <a:t>frameships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40114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57301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8807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4596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35374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de4: </a:t>
            </a:r>
            <a:r>
              <a:rPr lang="en-CA" dirty="0" err="1" smtClean="0"/>
              <a:t>pairpoints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85293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 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52294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84130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57301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273351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/>
              <a:t>i</a:t>
            </a:r>
            <a:r>
              <a:rPr lang="en-CA" dirty="0" err="1"/>
              <a:t>ndependent+</a:t>
            </a:r>
            <a:r>
              <a:rPr lang="en-CA" b="1" dirty="0" err="1"/>
              <a:t>d</a:t>
            </a:r>
            <a:r>
              <a:rPr lang="en-CA" dirty="0" err="1"/>
              <a:t>ependent</a:t>
            </a:r>
            <a:r>
              <a:rPr lang="en-CA" dirty="0"/>
              <a:t> </a:t>
            </a:r>
            <a:r>
              <a:rPr lang="en-CA" dirty="0" smtClean="0"/>
              <a:t>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2" y="1268760"/>
            <a:ext cx="889248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 smtClean="0"/>
              <a:t>Full </a:t>
            </a: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</a:t>
            </a:r>
            <a:r>
              <a:rPr lang="en-CA" dirty="0" smtClean="0"/>
              <a:t>visualized dynamically by </a:t>
            </a:r>
            <a:r>
              <a:rPr lang="en-CA" dirty="0" err="1" smtClean="0">
                <a:hlinkClick r:id="rId2"/>
              </a:rPr>
              <a:t>PSOAMetaViz</a:t>
            </a:r>
            <a:r>
              <a:rPr lang="en-CA" dirty="0" smtClean="0"/>
              <a:t>, </a:t>
            </a:r>
            <a:r>
              <a:rPr lang="en-CA" dirty="0" smtClean="0"/>
              <a:t>and atoms (e.g., data </a:t>
            </a:r>
            <a:r>
              <a:rPr lang="en-CA" dirty="0"/>
              <a:t>f</a:t>
            </a:r>
            <a:r>
              <a:rPr lang="en-US" altLang="en-US" dirty="0" smtClean="0"/>
              <a:t>acts) </a:t>
            </a:r>
            <a:r>
              <a:rPr lang="en-CA" dirty="0" smtClean="0"/>
              <a:t>in </a:t>
            </a:r>
            <a:r>
              <a:rPr lang="en-CA" dirty="0" err="1" smtClean="0"/>
              <a:t>Grailog</a:t>
            </a:r>
            <a:r>
              <a:rPr lang="en-CA" dirty="0" smtClean="0"/>
              <a:t>,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to 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F</a:t>
            </a:r>
            <a:r>
              <a:rPr lang="en-US" altLang="en-US" dirty="0" smtClean="0"/>
              <a:t>acts </a:t>
            </a:r>
            <a:r>
              <a:rPr lang="en-US" altLang="en-US" dirty="0" smtClean="0"/>
              <a:t>can be augmented </a:t>
            </a:r>
            <a:r>
              <a:rPr lang="en-US" altLang="en-US" dirty="0"/>
              <a:t>by (interoperation, …) rules:</a:t>
            </a: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endParaRPr lang="en-US" altLang="en-US" sz="2600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</a:t>
            </a:r>
            <a:r>
              <a:rPr lang="en-CA" dirty="0"/>
              <a:t>1.03 </a:t>
            </a:r>
            <a:r>
              <a:rPr lang="en-CA" dirty="0" smtClean="0"/>
              <a:t>is </a:t>
            </a:r>
            <a:r>
              <a:rPr lang="en-US" dirty="0" smtClean="0"/>
              <a:t>being </a:t>
            </a:r>
            <a:r>
              <a:rPr lang="en-US" dirty="0" smtClean="0"/>
              <a:t>standardized </a:t>
            </a:r>
            <a:r>
              <a:rPr lang="en-US" dirty="0"/>
              <a:t>by </a:t>
            </a:r>
            <a:r>
              <a:rPr lang="en-CA" dirty="0" smtClean="0"/>
              <a:t>Relax NG schemas</a:t>
            </a:r>
            <a:r>
              <a:rPr lang="en-CA" dirty="0"/>
              <a:t> </a:t>
            </a:r>
            <a:r>
              <a:rPr lang="en-CA" dirty="0" smtClean="0"/>
              <a:t>for XML-serialized f</a:t>
            </a:r>
            <a:r>
              <a:rPr lang="en-US" altLang="en-US" dirty="0"/>
              <a:t>acts </a:t>
            </a:r>
            <a:r>
              <a:rPr lang="en-US" altLang="en-US" dirty="0" smtClean="0"/>
              <a:t>and </a:t>
            </a:r>
            <a:r>
              <a:rPr lang="en-CA" dirty="0"/>
              <a:t>rules: </a:t>
            </a:r>
            <a:r>
              <a:rPr lang="en-CA" sz="2800" dirty="0">
                <a:hlinkClick r:id="rId3"/>
              </a:rPr>
              <a:t>http://</a:t>
            </a:r>
            <a:r>
              <a:rPr lang="en-CA" sz="2800" dirty="0" smtClean="0">
                <a:hlinkClick r:id="rId3"/>
              </a:rPr>
              <a:t>wiki.ruleml.org/index.php/PSOA_RuleML#Syntax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Also see: </a:t>
            </a:r>
            <a:r>
              <a:rPr lang="en-US" altLang="en-US" sz="1200" dirty="0" smtClean="0">
                <a:hlinkClick r:id="rId4"/>
              </a:rPr>
              <a:t>http://wiki.ruleml.org/index.php/PSOA_RuleML_Bridges_Graph_and_Relational_Databases#</a:t>
            </a:r>
            <a:r>
              <a:rPr lang="en-US" altLang="en-US" sz="1800" dirty="0" smtClean="0">
                <a:hlinkClick r:id="rId4"/>
              </a:rPr>
              <a:t>Conclusions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12" y="3048474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5"/>
              </a:rPr>
              <a:t>http://</a:t>
            </a:r>
            <a:r>
              <a:rPr lang="en-CA" i="1" dirty="0" smtClean="0">
                <a:hlinkClick r:id="rId5"/>
              </a:rPr>
              <a:t>wiki.ruleml.org/index.php/PSOA_RuleML_Bridges_Graph_and_Relational_Databases</a:t>
            </a:r>
            <a:endParaRPr lang="en-CA" i="1" dirty="0" smtClean="0"/>
          </a:p>
          <a:p>
            <a:r>
              <a:rPr lang="en-CA" i="1" dirty="0" smtClean="0"/>
              <a:t>(includes core interoperation path de1-de3-de4-in4, e.g. abridged to one </a:t>
            </a:r>
            <a:r>
              <a:rPr lang="en-CA" i="1" dirty="0"/>
              <a:t>PSOA </a:t>
            </a:r>
            <a:r>
              <a:rPr lang="en-CA" i="1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4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7760"/>
            <a:ext cx="9316144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on 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/>
              <a:t>Exemplify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/slotted/combined</a:t>
            </a:r>
            <a:r>
              <a:rPr lang="en-US" altLang="en-US" dirty="0"/>
              <a:t>, independent/dependent/combined atoms (2*3*3</a:t>
            </a:r>
            <a:r>
              <a:rPr lang="en-US" altLang="en-US" sz="2400" dirty="0"/>
              <a:t> </a:t>
            </a:r>
            <a:r>
              <a:rPr lang="en-US" altLang="en-US" dirty="0"/>
              <a:t>=</a:t>
            </a:r>
            <a:r>
              <a:rPr lang="en-US" altLang="en-US" sz="2400" dirty="0"/>
              <a:t> </a:t>
            </a:r>
            <a:r>
              <a:rPr lang="en-US" altLang="en-US" dirty="0"/>
              <a:t>18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/>
              <a:t>Illustrate </a:t>
            </a:r>
            <a:r>
              <a:rPr lang="en-US" altLang="en-US" dirty="0"/>
              <a:t>all kinds of atoms by </a:t>
            </a:r>
            <a:r>
              <a:rPr lang="en-US" altLang="en-US" dirty="0" err="1" smtClean="0">
                <a:hlinkClick r:id="rId4"/>
              </a:rPr>
              <a:t>Grailog</a:t>
            </a:r>
            <a:r>
              <a:rPr lang="en-US" altLang="en-US" dirty="0" smtClean="0"/>
              <a:t> </a:t>
            </a:r>
            <a:r>
              <a:rPr lang="en-US" altLang="en-US" dirty="0" smtClean="0"/>
              <a:t>visualization,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realizing them </a:t>
            </a:r>
            <a:r>
              <a:rPr lang="en-US" altLang="en-US" dirty="0"/>
              <a:t>in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presentation syntax</a:t>
            </a:r>
            <a:r>
              <a:rPr lang="en-US" altLang="en-US" dirty="0" smtClean="0"/>
              <a:t> </a:t>
            </a:r>
            <a:r>
              <a:rPr lang="en-US" altLang="en-US" dirty="0" smtClean="0"/>
              <a:t>by </a:t>
            </a:r>
            <a:r>
              <a:rPr lang="en-US" altLang="en-US" dirty="0" err="1">
                <a:hlinkClick r:id="rId5"/>
              </a:rPr>
              <a:t>PSOATransRun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/>
              <a:t>Informal syntax </a:t>
            </a:r>
            <a:r>
              <a:rPr lang="en-CA" altLang="en-US" dirty="0" smtClean="0"/>
              <a:t>templates </a:t>
            </a:r>
            <a:r>
              <a:rPr lang="en-CA" altLang="en-US" dirty="0"/>
              <a:t>and </a:t>
            </a:r>
            <a:r>
              <a:rPr lang="en-CA" altLang="en-US" dirty="0" smtClean="0"/>
              <a:t>English semantics</a:t>
            </a:r>
            <a:br>
              <a:rPr lang="en-CA" altLang="en-US" dirty="0" smtClean="0"/>
            </a:br>
            <a:r>
              <a:rPr lang="en-CA" altLang="en-US" dirty="0" smtClean="0"/>
              <a:t>(</a:t>
            </a:r>
            <a:r>
              <a:rPr lang="en-CA" altLang="en-US" dirty="0" smtClean="0"/>
              <a:t>formal</a:t>
            </a:r>
            <a:r>
              <a:rPr lang="en-CA" altLang="en-US" sz="2600" dirty="0" smtClean="0"/>
              <a:t> </a:t>
            </a:r>
            <a:r>
              <a:rPr lang="en-CA" altLang="en-US" dirty="0" smtClean="0"/>
              <a:t>in</a:t>
            </a:r>
            <a:r>
              <a:rPr lang="en-CA" altLang="en-US" sz="2600" dirty="0" smtClean="0"/>
              <a:t> </a:t>
            </a:r>
            <a:r>
              <a:rPr lang="en-CA" altLang="en-US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Sections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4</a:t>
            </a:r>
            <a:r>
              <a:rPr lang="en-CA" altLang="en-US" sz="2200" dirty="0" smtClean="0"/>
              <a:t> </a:t>
            </a:r>
            <a:r>
              <a:rPr lang="en-CA" altLang="en-US" sz="3000" dirty="0" smtClean="0"/>
              <a:t>and</a:t>
            </a:r>
            <a:r>
              <a:rPr lang="en-CA" altLang="en-US" sz="2200" dirty="0" smtClean="0"/>
              <a:t> </a:t>
            </a:r>
            <a:r>
              <a:rPr lang="en-CA" altLang="en-US" dirty="0" smtClean="0"/>
              <a:t>5</a:t>
            </a:r>
            <a:r>
              <a:rPr lang="en-CA" alt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CA" dirty="0"/>
              <a:t>Experience full </a:t>
            </a:r>
            <a:r>
              <a:rPr lang="en-CA" dirty="0" err="1"/>
              <a:t>metamodel</a:t>
            </a:r>
            <a:r>
              <a:rPr lang="en-CA" dirty="0"/>
              <a:t> dynamically </a:t>
            </a:r>
            <a:r>
              <a:rPr lang="en-CA" dirty="0" smtClean="0"/>
              <a:t>by </a:t>
            </a:r>
            <a:r>
              <a:rPr lang="en-CA" dirty="0"/>
              <a:t>online </a:t>
            </a:r>
            <a:r>
              <a:rPr lang="en-CA" dirty="0" err="1" smtClean="0">
                <a:hlinkClick r:id="rId6"/>
              </a:rPr>
              <a:t>PSOAMetaViz</a:t>
            </a:r>
            <a:r>
              <a:rPr lang="en-US" altLang="en-US" dirty="0"/>
              <a:t> visualization, realized </a:t>
            </a:r>
            <a:r>
              <a:rPr lang="en-US" altLang="en-US" dirty="0" smtClean="0"/>
              <a:t>in JavaScript/JSON</a:t>
            </a:r>
            <a:endParaRPr lang="en-CA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908524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</a:t>
            </a:r>
            <a:r>
              <a:rPr lang="en-CA" dirty="0" smtClean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in</a:t>
            </a:r>
            <a:r>
              <a:rPr lang="en-CA" i="1" dirty="0" err="1" smtClean="0"/>
              <a:t>j</a:t>
            </a:r>
            <a:r>
              <a:rPr lang="en-CA" dirty="0" smtClean="0"/>
              <a:t>, </a:t>
            </a:r>
            <a:r>
              <a:rPr lang="en-CA" dirty="0" err="1" smtClean="0"/>
              <a:t>de</a:t>
            </a:r>
            <a:r>
              <a:rPr lang="en-CA" i="1" dirty="0" err="1" smtClean="0"/>
              <a:t>j</a:t>
            </a:r>
            <a:r>
              <a:rPr lang="en-CA" dirty="0" smtClean="0"/>
              <a:t>, </a:t>
            </a:r>
            <a:r>
              <a:rPr lang="en-CA" dirty="0" err="1" smtClean="0"/>
              <a:t>id</a:t>
            </a:r>
            <a:r>
              <a:rPr lang="en-CA" i="1" dirty="0" err="1" smtClean="0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 smtClean="0"/>
              <a:t>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Choosing </a:t>
            </a:r>
            <a:r>
              <a:rPr lang="en-CA" dirty="0"/>
              <a:t>one of the </a:t>
            </a:r>
            <a:r>
              <a:rPr lang="en-CA" dirty="0" smtClean="0"/>
              <a:t>reductions </a:t>
            </a:r>
            <a:r>
              <a:rPr lang="en-CA" dirty="0"/>
              <a:t>DVO, VDO, </a:t>
            </a:r>
            <a:r>
              <a:rPr lang="en-CA" dirty="0" smtClean="0"/>
              <a:t>or </a:t>
            </a:r>
            <a:r>
              <a:rPr lang="en-CA" dirty="0" smtClean="0"/>
              <a:t>OVD (s. below), </a:t>
            </a:r>
            <a:r>
              <a:rPr lang="en-CA" dirty="0" smtClean="0"/>
              <a:t>users can </a:t>
            </a:r>
            <a:r>
              <a:rPr lang="en-CA" dirty="0" smtClean="0"/>
              <a:t>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</a:t>
            </a:r>
            <a:r>
              <a:rPr lang="en-CA" dirty="0" smtClean="0"/>
              <a:t> </a:t>
            </a:r>
            <a:r>
              <a:rPr lang="en-CA" dirty="0" smtClean="0"/>
              <a:t>reduction,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 </a:t>
            </a:r>
            <a:r>
              <a:rPr lang="en-CA" dirty="0" smtClean="0"/>
              <a:t>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</a:t>
            </a:r>
            <a:r>
              <a:rPr lang="en-CA" dirty="0" smtClean="0"/>
              <a:t>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b="1" dirty="0" smtClean="0"/>
              <a:t>in</a:t>
            </a:r>
            <a:r>
              <a:rPr lang="en-CA" dirty="0" smtClean="0"/>
              <a:t>dependent units </a:t>
            </a:r>
            <a:r>
              <a:rPr lang="en-CA" b="1" dirty="0" err="1"/>
              <a:t>in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vs.  </a:t>
            </a:r>
            <a:r>
              <a:rPr lang="en-CA" dirty="0"/>
              <a:t>6 </a:t>
            </a:r>
            <a:r>
              <a:rPr lang="en-CA" b="1" dirty="0" smtClean="0"/>
              <a:t>de</a:t>
            </a:r>
            <a:r>
              <a:rPr lang="en-CA" dirty="0" smtClean="0"/>
              <a:t>pendent units </a:t>
            </a:r>
            <a:r>
              <a:rPr lang="en-CA" b="1" dirty="0" err="1"/>
              <a:t>de</a:t>
            </a:r>
            <a:r>
              <a:rPr lang="en-CA" i="1" dirty="0" err="1"/>
              <a:t>j</a:t>
            </a:r>
            <a:r>
              <a:rPr lang="en-CA" dirty="0" smtClean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=1</a:t>
            </a:r>
            <a:r>
              <a:rPr lang="en-CA" dirty="0"/>
              <a:t>,…,6) </a:t>
            </a:r>
            <a:r>
              <a:rPr lang="en-CA" dirty="0" smtClean="0"/>
              <a:t> vs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/>
              <a:t>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</a:t>
            </a:r>
            <a:r>
              <a:rPr lang="en-CA" dirty="0" smtClean="0"/>
              <a:t>units </a:t>
            </a:r>
            <a:r>
              <a:rPr lang="en-CA" b="1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/>
              <a:t>j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</a:t>
            </a:r>
            <a:r>
              <a:rPr lang="en-CA" dirty="0">
                <a:solidFill>
                  <a:srgbClr val="002060"/>
                </a:solidFill>
              </a:rPr>
              <a:t>DVO-style</a:t>
            </a:r>
            <a:r>
              <a:rPr lang="en-CA" dirty="0" smtClean="0">
                <a:solidFill>
                  <a:srgbClr val="002060"/>
                </a:solidFill>
              </a:rPr>
              <a:t>, to 2 </a:t>
            </a:r>
            <a:r>
              <a:rPr lang="en-CA" dirty="0" smtClean="0">
                <a:solidFill>
                  <a:srgbClr val="002060"/>
                </a:solidFill>
              </a:rPr>
              <a:t>Dependency </a:t>
            </a:r>
            <a:r>
              <a:rPr lang="en-CA" dirty="0" smtClean="0">
                <a:solidFill>
                  <a:srgbClr val="002060"/>
                </a:solidFill>
              </a:rPr>
              <a:t>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in1-in4 and de1-de4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landmark unit: </a:t>
            </a:r>
            <a:r>
              <a:rPr lang="en-CA" b="1" i="1" dirty="0" err="1">
                <a:solidFill>
                  <a:srgbClr val="002060"/>
                </a:solidFill>
              </a:rPr>
              <a:t>framepoint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(in4</a:t>
            </a:r>
            <a:r>
              <a:rPr lang="en-CA" dirty="0">
                <a:solidFill>
                  <a:srgbClr val="002060"/>
                </a:solidFill>
              </a:rPr>
              <a:t>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(de1)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VDO</a:t>
            </a:r>
            <a:r>
              <a:rPr lang="en-CA" dirty="0" smtClean="0"/>
              <a:t> </a:t>
            </a:r>
            <a:r>
              <a:rPr lang="en-CA" dirty="0" smtClean="0"/>
              <a:t>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 </a:t>
            </a:r>
            <a:r>
              <a:rPr lang="en-CA" dirty="0" smtClean="0"/>
              <a:t>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/>
              <a:t>tupled+slotted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=5,6)  </a:t>
            </a:r>
            <a:r>
              <a:rPr lang="en-CA" dirty="0" smtClean="0"/>
              <a:t>vs</a:t>
            </a:r>
            <a:r>
              <a:rPr lang="en-CA" dirty="0" smtClean="0"/>
              <a:t>. </a:t>
            </a:r>
            <a:r>
              <a:rPr lang="en-CA" dirty="0" smtClean="0"/>
              <a:t> 6 </a:t>
            </a:r>
            <a:r>
              <a:rPr lang="en-CA" dirty="0" smtClean="0"/>
              <a:t>slotted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3,4</a:t>
            </a:r>
            <a:r>
              <a:rPr lang="en-CA" dirty="0" smtClean="0"/>
              <a:t>)  </a:t>
            </a:r>
            <a:r>
              <a:rPr lang="en-CA" dirty="0" smtClean="0"/>
              <a:t>vs</a:t>
            </a:r>
            <a:r>
              <a:rPr lang="en-CA" dirty="0" smtClean="0"/>
              <a:t>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/>
              <a:t>tupled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1,2</a:t>
            </a:r>
            <a:r>
              <a:rPr lang="en-CA" dirty="0" smtClean="0"/>
              <a:t>)</a:t>
            </a:r>
            <a:endParaRPr lang="en-CA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OVD</a:t>
            </a:r>
            <a:r>
              <a:rPr lang="en-CA" dirty="0" smtClean="0"/>
              <a:t> </a:t>
            </a:r>
            <a:r>
              <a:rPr lang="en-CA" dirty="0"/>
              <a:t>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dirty="0" smtClean="0"/>
              <a:t>ariety-row </a:t>
            </a:r>
            <a:r>
              <a:rPr lang="en-CA" dirty="0"/>
              <a:t>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ependency-column </a:t>
            </a:r>
            <a:r>
              <a:rPr lang="en-CA" dirty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9 </a:t>
            </a:r>
            <a:r>
              <a:rPr lang="en-CA" dirty="0" err="1"/>
              <a:t>oidful</a:t>
            </a:r>
            <a:r>
              <a:rPr lang="en-CA" dirty="0"/>
              <a:t> 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2,4,6</a:t>
            </a:r>
            <a:r>
              <a:rPr lang="en-CA" dirty="0" smtClean="0"/>
              <a:t>)  </a:t>
            </a:r>
            <a:r>
              <a:rPr lang="en-CA" dirty="0" smtClean="0"/>
              <a:t>vs</a:t>
            </a:r>
            <a:r>
              <a:rPr lang="en-CA" dirty="0"/>
              <a:t>. </a:t>
            </a:r>
            <a:r>
              <a:rPr lang="en-CA" dirty="0" smtClean="0"/>
              <a:t> 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 err="1"/>
              <a:t>in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de</a:t>
            </a:r>
            <a:r>
              <a:rPr lang="en-CA" i="1" dirty="0" err="1"/>
              <a:t>j</a:t>
            </a:r>
            <a:r>
              <a:rPr lang="en-CA" dirty="0"/>
              <a:t>, </a:t>
            </a:r>
            <a:r>
              <a:rPr lang="en-CA" dirty="0" err="1"/>
              <a:t>id</a:t>
            </a:r>
            <a:r>
              <a:rPr lang="en-CA" i="1" dirty="0" err="1"/>
              <a:t>j</a:t>
            </a:r>
            <a:r>
              <a:rPr lang="en-CA" dirty="0"/>
              <a:t> (</a:t>
            </a:r>
            <a:r>
              <a:rPr lang="en-CA" i="1" dirty="0" smtClean="0"/>
              <a:t>j</a:t>
            </a:r>
            <a:r>
              <a:rPr lang="en-CA" dirty="0" smtClean="0"/>
              <a:t>=</a:t>
            </a:r>
            <a:r>
              <a:rPr lang="en-CA" dirty="0"/>
              <a:t>1,3,5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70080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in1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in4: </a:t>
            </a:r>
            <a:r>
              <a:rPr lang="en-CA" b="1" dirty="0" err="1" smtClean="0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1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in3</a:t>
            </a:r>
            <a:r>
              <a:rPr lang="en-CA" dirty="0"/>
              <a:t>. </a:t>
            </a:r>
            <a:r>
              <a:rPr lang="en-CA" dirty="0" err="1"/>
              <a:t>frameships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in2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smtClean="0"/>
              <a:t>Dependency Slices</a:t>
            </a:r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in6</a:t>
            </a:r>
            <a:r>
              <a:rPr lang="en-CA" dirty="0"/>
              <a:t>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49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in</a:t>
            </a:r>
            <a:r>
              <a:rPr lang="en-CA" sz="2000" dirty="0" smtClean="0"/>
              <a:t>dependent: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de1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de4</a:t>
            </a:r>
            <a:r>
              <a:rPr lang="en-CA" dirty="0"/>
              <a:t>. </a:t>
            </a:r>
            <a:r>
              <a:rPr lang="en-CA" dirty="0" err="1"/>
              <a:t>pairpoints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de2</a:t>
            </a:r>
            <a:r>
              <a:rPr lang="en-CA" dirty="0"/>
              <a:t>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53271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de6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853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smtClean="0"/>
              <a:t>de</a:t>
            </a:r>
            <a:r>
              <a:rPr lang="en-CA" sz="2000" dirty="0" smtClean="0"/>
              <a:t>pendent: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129335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77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id6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795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i</a:t>
            </a:r>
            <a:r>
              <a:rPr lang="en-CA" dirty="0" err="1" smtClean="0"/>
              <a:t>ndependent+</a:t>
            </a:r>
            <a:r>
              <a:rPr lang="en-CA" b="1" dirty="0" err="1" smtClean="0"/>
              <a:t>d</a:t>
            </a:r>
            <a:r>
              <a:rPr lang="en-CA" dirty="0" err="1" smtClean="0"/>
              <a:t>ependent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1251</Words>
  <Application>Microsoft Office PowerPoint</Application>
  <PresentationFormat>On-screen Show (4:3)</PresentationFormat>
  <Paragraphs>284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Systematics: The PSOA RuleML Metamodel Illustrated by Grailog Visualization of Wedding Atoms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227</cp:revision>
  <dcterms:created xsi:type="dcterms:W3CDTF">2017-04-24T00:13:32Z</dcterms:created>
  <dcterms:modified xsi:type="dcterms:W3CDTF">2019-10-14T00:29:45Z</dcterms:modified>
</cp:coreProperties>
</file>