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64" r:id="rId4"/>
    <p:sldId id="257" r:id="rId5"/>
    <p:sldId id="260" r:id="rId6"/>
    <p:sldId id="258" r:id="rId7"/>
    <p:sldId id="259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769" autoAdjust="0"/>
  </p:normalViewPr>
  <p:slideViewPr>
    <p:cSldViewPr>
      <p:cViewPr>
        <p:scale>
          <a:sx n="140" d="100"/>
          <a:sy n="140" d="100"/>
        </p:scale>
        <p:origin x="-205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1764-17DB-4EFB-8397-31D7F8C11F64}" type="datetimeFigureOut">
              <a:rPr lang="en-CA" smtClean="0"/>
              <a:t>2018-06-09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97E-848B-475B-8622-F083A258B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C68B-E961-416A-B655-846E5AC17167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6B9-A935-446E-9129-38D11AE25D60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03F1-3B6D-46EB-A76E-6949744F47DE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9E8-757E-43EB-812C-57B263F18654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5CC2-566E-4FAB-B06E-7F3B62A5E53C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3E41-714C-4DD9-B56F-86957FFB7A45}" type="datetime1">
              <a:rPr lang="en-CA" smtClean="0"/>
              <a:t>2018-06-09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3A5-2D59-44BA-AF6A-9E991D55C46C}" type="datetime1">
              <a:rPr lang="en-CA" smtClean="0"/>
              <a:t>2018-06-09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63C-9D26-48F9-B4BD-FA63389DE780}" type="datetime1">
              <a:rPr lang="en-CA" smtClean="0"/>
              <a:t>2018-06-09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FF7-0F9A-4441-BC4E-F8AA61FD7668}" type="datetime1">
              <a:rPr lang="en-CA" smtClean="0"/>
              <a:t>2018-06-09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DE74-6DB8-45D8-A7CA-E1F60E0D837E}" type="datetime1">
              <a:rPr lang="en-CA" smtClean="0"/>
              <a:t>2018-06-09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605-BC5B-4039-9D4B-D94AAA01DF2D}" type="datetime1">
              <a:rPr lang="en-CA" smtClean="0"/>
              <a:t>2018-06-09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659D-CCE5-4A05-8094-1E79A9359DD5}" type="datetime1">
              <a:rPr lang="en-CA" smtClean="0"/>
              <a:t>2018-06-09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uleml.org/talks/PSOAMetamodelGrailogWedding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712.02869" TargetMode="External"/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PSOA_RuleML_Bridges_Graph_and_Relational_Databases" TargetMode="External"/><Relationship Id="rId4" Type="http://schemas.openxmlformats.org/officeDocument/2006/relationships/hyperlink" Target="http://wiki.ruleml.org/index.php/Grail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LAP_cub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48" y="836712"/>
            <a:ext cx="8610600" cy="51125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800" dirty="0"/>
              <a:t>Data </a:t>
            </a:r>
            <a:r>
              <a:rPr lang="en-CA" sz="4800" dirty="0" smtClean="0"/>
              <a:t>Systematics:</a:t>
            </a:r>
            <a:br>
              <a:rPr lang="en-CA" sz="4800" dirty="0" smtClean="0"/>
            </a:br>
            <a:r>
              <a:rPr lang="en-CA" sz="4800" dirty="0" smtClean="0"/>
              <a:t>The </a:t>
            </a:r>
            <a:r>
              <a:rPr lang="en-CA" sz="4800" dirty="0" err="1"/>
              <a:t>Metamodel</a:t>
            </a:r>
            <a:r>
              <a:rPr lang="en-CA" sz="4800" dirty="0"/>
              <a:t> of PSOA </a:t>
            </a:r>
            <a:r>
              <a:rPr lang="en-CA" sz="4800" dirty="0" err="1"/>
              <a:t>RuleML</a:t>
            </a:r>
            <a:r>
              <a:rPr lang="en-CA" sz="4800" dirty="0"/>
              <a:t> Illustrated by </a:t>
            </a:r>
            <a:r>
              <a:rPr lang="en-CA" sz="4800" dirty="0" err="1"/>
              <a:t>Grailog</a:t>
            </a:r>
            <a:r>
              <a:rPr lang="en-CA" sz="4800" dirty="0"/>
              <a:t> Visualization</a:t>
            </a: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Harold Boley</a:t>
            </a:r>
            <a:b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New </a:t>
            </a: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Brunswick</a:t>
            </a:r>
            <a:b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</a:t>
            </a: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Computer Science</a:t>
            </a:r>
            <a:b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Fredericton, NB, Canada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48" y="6237312"/>
            <a:ext cx="8534400" cy="2971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June 9, 2018</a:t>
            </a:r>
          </a:p>
          <a:p>
            <a:pPr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7856" y="32849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(PDF </a:t>
            </a:r>
            <a:r>
              <a:rPr lang="en-CA" sz="24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version</a:t>
            </a:r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en-CA" sz="2400" dirty="0">
                <a:hlinkClick r:id="rId2"/>
              </a:rPr>
              <a:t>ruleml.org/talks/PSOAMetamodelGrailogWedding.pdf</a:t>
            </a:r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66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8355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80526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pn3</a:t>
            </a:r>
            <a:endParaRPr lang="en-CA" dirty="0"/>
          </a:p>
        </p:txBody>
      </p: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0675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] . . . 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1600" y="6329645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&gt;v . . . 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4800" dirty="0"/>
              <a:t>Syntax </a:t>
            </a:r>
            <a:r>
              <a:rPr lang="en-CA" altLang="en-US" sz="4800" dirty="0" smtClean="0"/>
              <a:t>and </a:t>
            </a:r>
            <a:r>
              <a:rPr lang="en-CA" sz="4800" dirty="0" smtClean="0"/>
              <a:t>Semantics </a:t>
            </a:r>
            <a:r>
              <a:rPr lang="en-CA" altLang="en-US" sz="4800" dirty="0" smtClean="0"/>
              <a:t>of Atoms</a:t>
            </a:r>
            <a:endParaRPr lang="en-CA" sz="45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851920" y="2306753"/>
            <a:ext cx="510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71600" y="3697287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51920" y="3697287"/>
            <a:ext cx="442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51920" y="4993431"/>
            <a:ext cx="488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51920" y="6329645"/>
            <a:ext cx="4215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851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1600" y="183727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pn5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shelframes</a:t>
            </a:r>
            <a:endParaRPr lang="en-CA" dirty="0"/>
          </a:p>
        </p:txBody>
      </p: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11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201343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  <a:endParaRPr lang="en-CA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971600" y="2473151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f(-[</a:t>
            </a:r>
            <a:r>
              <a:rPr lang="en-CA" sz="1400" dirty="0"/>
              <a:t>t ... t</a:t>
            </a:r>
            <a:r>
              <a:rPr lang="en-CA" sz="1400" dirty="0" smtClean="0"/>
              <a:t>] . . . 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  <a:endParaRPr lang="en-CA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851920" y="2473151"/>
            <a:ext cx="4922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51920" y="4201343"/>
            <a:ext cx="424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275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80526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pv4</a:t>
            </a:r>
            <a:endParaRPr lang="en-CA" dirty="0"/>
          </a:p>
        </p:txBody>
      </p:sp>
      <p:sp>
        <p:nvSpPr>
          <p:cNvPr id="291" name="TextBox 290"/>
          <p:cNvSpPr txBox="1"/>
          <p:nvPr/>
        </p:nvSpPr>
        <p:spPr>
          <a:xfrm>
            <a:off x="971600" y="292494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</a:t>
            </a:r>
            <a:endParaRPr lang="en-CA" dirty="0"/>
          </a:p>
        </p:txBody>
      </p: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12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348880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71600" y="630057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+&gt;v . . . p+&gt;v)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971600" y="2041103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f(t ... t)</a:t>
            </a:r>
            <a:r>
              <a:rPr lang="en-CA" sz="1400" dirty="0" smtClean="0"/>
              <a:t>  </a:t>
            </a:r>
            <a:r>
              <a:rPr lang="en-CA" sz="1400" i="1" dirty="0" smtClean="0"/>
              <a:t>or</a:t>
            </a:r>
            <a:r>
              <a:rPr lang="en-CA" sz="1400" dirty="0" smtClean="0"/>
              <a:t> </a:t>
            </a:r>
            <a:r>
              <a:rPr lang="en-CA" sz="1400" dirty="0" smtClean="0"/>
              <a:t> </a:t>
            </a:r>
            <a:r>
              <a:rPr lang="en-CA" sz="1400" dirty="0" smtClean="0"/>
              <a:t>f(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51920" y="2204864"/>
            <a:ext cx="484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71600" y="366476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971600" y="3356992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(t ... t)</a:t>
            </a:r>
            <a:r>
              <a:rPr lang="en-CA" sz="1400" dirty="0" smtClean="0"/>
              <a:t>  </a:t>
            </a:r>
            <a:r>
              <a:rPr lang="en-CA" sz="1400" i="1" dirty="0" smtClean="0"/>
              <a:t>or</a:t>
            </a:r>
            <a:r>
              <a:rPr lang="en-CA" sz="1400" dirty="0" smtClean="0"/>
              <a:t> </a:t>
            </a:r>
            <a:r>
              <a:rPr lang="en-CA" sz="1400" dirty="0"/>
              <a:t> </a:t>
            </a:r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851920" y="3520753"/>
            <a:ext cx="4165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51920" y="4941168"/>
            <a:ext cx="454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851920" y="6263958"/>
            <a:ext cx="387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01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409255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pv6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13</a:t>
            </a:fld>
            <a:endParaRPr lang="en-CA"/>
          </a:p>
        </p:txBody>
      </p:sp>
      <p:sp>
        <p:nvSpPr>
          <p:cNvPr id="92" name="TextBox 91"/>
          <p:cNvSpPr txBox="1"/>
          <p:nvPr/>
        </p:nvSpPr>
        <p:spPr>
          <a:xfrm>
            <a:off x="971600" y="4057327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/>
              <a:t>(+[t ... t] . . . +[t ... t] p+&gt;v . . . p+&gt;v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71600" y="2545159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  <a:endParaRPr lang="en-CA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3851920" y="2545159"/>
            <a:ext cx="462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4057327"/>
            <a:ext cx="394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86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8529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85" name="TextBox 184"/>
          <p:cNvSpPr txBox="1"/>
          <p:nvPr/>
        </p:nvSpPr>
        <p:spPr>
          <a:xfrm>
            <a:off x="971600" y="429309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66124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14</a:t>
            </a:fld>
            <a:endParaRPr lang="en-CA"/>
          </a:p>
        </p:txBody>
      </p:sp>
      <p:sp>
        <p:nvSpPr>
          <p:cNvPr id="176" name="TextBox 175"/>
          <p:cNvSpPr txBox="1"/>
          <p:nvPr/>
        </p:nvSpPr>
        <p:spPr>
          <a:xfrm>
            <a:off x="971600" y="1916832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851920" y="1916832"/>
            <a:ext cx="497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971600" y="342900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1920" y="3429000"/>
            <a:ext cx="434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71600" y="48180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51920" y="4818057"/>
            <a:ext cx="490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71600" y="6048515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o#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  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51920" y="6048515"/>
            <a:ext cx="422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8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971600" y="148478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07707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15</a:t>
            </a:fld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971600" y="2111260"/>
            <a:ext cx="1659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p+&gt;v . . . p+&gt;v</a:t>
            </a:r>
          </a:p>
          <a:p>
            <a:r>
              <a:rPr lang="en-CA" sz="1400" dirty="0" smtClean="0"/>
              <a:t>   </a:t>
            </a:r>
            <a:r>
              <a:rPr lang="en-CA" sz="1400" dirty="0"/>
              <a:t>p-&gt;v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1920" y="2111260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1600" y="4707141"/>
            <a:ext cx="1896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 smtClean="0"/>
              <a:t>o#f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p+&gt;v . . . p+&gt;v</a:t>
            </a:r>
          </a:p>
          <a:p>
            <a:r>
              <a:rPr lang="en-CA" sz="1400" dirty="0" smtClean="0"/>
              <a:t>       p-</a:t>
            </a:r>
            <a:r>
              <a:rPr lang="en-CA" sz="1400" dirty="0"/>
              <a:t>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51920" y="4707141"/>
            <a:ext cx="470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30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76672"/>
            <a:ext cx="8915400" cy="762000"/>
          </a:xfrm>
        </p:spPr>
        <p:txBody>
          <a:bodyPr>
            <a:noAutofit/>
          </a:bodyPr>
          <a:lstStyle/>
          <a:p>
            <a:r>
              <a:rPr lang="en-CA" altLang="en-US" sz="4500" dirty="0" smtClean="0"/>
              <a:t>Introduction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776"/>
            <a:ext cx="8991600" cy="5181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dirty="0">
                <a:hlinkClick r:id="rId2"/>
              </a:rPr>
              <a:t>PSOA </a:t>
            </a:r>
            <a:r>
              <a:rPr lang="en-CA" dirty="0" err="1">
                <a:hlinkClick r:id="rId2"/>
              </a:rPr>
              <a:t>RuleML</a:t>
            </a:r>
            <a:r>
              <a:rPr lang="en-CA" dirty="0"/>
              <a:t> </a:t>
            </a:r>
            <a:r>
              <a:rPr lang="en-CA" dirty="0" smtClean="0"/>
              <a:t>builds </a:t>
            </a:r>
            <a:r>
              <a:rPr lang="en-CA" dirty="0"/>
              <a:t>on </a:t>
            </a:r>
            <a:r>
              <a:rPr lang="en-CA" dirty="0" smtClean="0"/>
              <a:t>a novel data systematics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Slicing and dicing the </a:t>
            </a:r>
            <a:r>
              <a:rPr lang="en-CA" dirty="0" smtClean="0">
                <a:hlinkClick r:id="rId3"/>
              </a:rPr>
              <a:t>PSOA </a:t>
            </a:r>
            <a:r>
              <a:rPr lang="en-CA" dirty="0" err="1" smtClean="0">
                <a:hlinkClick r:id="rId3"/>
              </a:rPr>
              <a:t>metamodel</a:t>
            </a:r>
            <a:r>
              <a:rPr lang="en-CA" dirty="0" smtClean="0">
                <a:hlinkClick r:id="rId3"/>
              </a:rPr>
              <a:t> cube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Exemplify with 18 </a:t>
            </a:r>
            <a:r>
              <a:rPr lang="en-US" altLang="en-US" dirty="0" err="1" smtClean="0"/>
              <a:t>oidless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oidful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tupled</a:t>
            </a:r>
            <a:r>
              <a:rPr lang="en-US" altLang="en-US" dirty="0" smtClean="0"/>
              <a:t>/slotted, </a:t>
            </a:r>
            <a:r>
              <a:rPr lang="en-US" altLang="en-US" dirty="0" err="1" smtClean="0"/>
              <a:t>perspeneutral</a:t>
            </a:r>
            <a:r>
              <a:rPr lang="en-US" altLang="en-US" dirty="0" smtClean="0"/>
              <a:t>/perspectival wedding atoms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Illustrate all kinds of atoms by </a:t>
            </a:r>
            <a:r>
              <a:rPr lang="en-US" altLang="en-US" dirty="0" err="1">
                <a:hlinkClick r:id="rId4"/>
              </a:rPr>
              <a:t>Grailog</a:t>
            </a:r>
            <a:r>
              <a:rPr lang="en-US" altLang="en-US" dirty="0"/>
              <a:t> </a:t>
            </a:r>
            <a:r>
              <a:rPr lang="en-US" altLang="en-US" dirty="0" smtClean="0"/>
              <a:t>visualization</a:t>
            </a:r>
          </a:p>
          <a:p>
            <a:pPr>
              <a:lnSpc>
                <a:spcPct val="110000"/>
              </a:lnSpc>
            </a:pPr>
            <a:r>
              <a:rPr lang="en-CA" altLang="en-US" dirty="0" smtClean="0"/>
              <a:t>Provide template syntax</a:t>
            </a:r>
            <a:r>
              <a:rPr lang="en-CA" altLang="en-US" dirty="0"/>
              <a:t> and </a:t>
            </a:r>
            <a:r>
              <a:rPr lang="en-CA" altLang="en-US" dirty="0" smtClean="0"/>
              <a:t>informal semantics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Data f</a:t>
            </a:r>
            <a:r>
              <a:rPr lang="en-US" altLang="en-US" dirty="0" smtClean="0"/>
              <a:t>acts complemented by interoperation rules: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988" y="5805264"/>
            <a:ext cx="875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hlinkClick r:id="rId5"/>
              </a:rPr>
              <a:t>http://</a:t>
            </a:r>
            <a:r>
              <a:rPr lang="en-CA" i="1" dirty="0" smtClean="0">
                <a:hlinkClick r:id="rId5"/>
              </a:rPr>
              <a:t>wiki.ruleml.org/index.php/PSOA_RuleML_Bridges_Graph_and_Relational_Databases</a:t>
            </a:r>
            <a:endParaRPr lang="en-CA" i="1" dirty="0" smtClean="0"/>
          </a:p>
          <a:p>
            <a:r>
              <a:rPr lang="en-CA" i="1" dirty="0" smtClean="0"/>
              <a:t>(</a:t>
            </a:r>
            <a:r>
              <a:rPr lang="en-CA" i="1" dirty="0">
                <a:solidFill>
                  <a:schemeClr val="accent3">
                    <a:lumMod val="75000"/>
                  </a:schemeClr>
                </a:solidFill>
              </a:rPr>
              <a:t>syntactic </a:t>
            </a:r>
            <a:r>
              <a:rPr lang="en-CA" i="1" dirty="0" smtClean="0">
                <a:solidFill>
                  <a:schemeClr val="accent3">
                    <a:lumMod val="75000"/>
                  </a:schemeClr>
                </a:solidFill>
              </a:rPr>
              <a:t>realization</a:t>
            </a:r>
            <a:r>
              <a:rPr lang="en-CA" i="1" dirty="0" smtClean="0"/>
              <a:t> for core interoperation path pv1-pv3-pv4-pn4, abridged </a:t>
            </a:r>
            <a:r>
              <a:rPr lang="en-CA" i="1" dirty="0"/>
              <a:t>by PSOA </a:t>
            </a:r>
            <a:r>
              <a:rPr lang="en-CA" i="1" dirty="0" smtClean="0"/>
              <a:t>rule)</a:t>
            </a:r>
          </a:p>
        </p:txBody>
      </p:sp>
    </p:spTree>
    <p:extLst>
      <p:ext uri="{BB962C8B-B14F-4D97-AF65-F5344CB8AC3E}">
        <p14:creationId xmlns:p14="http://schemas.microsoft.com/office/powerpoint/2010/main" val="1177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Slicing and </a:t>
            </a:r>
            <a:r>
              <a:rPr lang="en-CA" dirty="0" smtClean="0"/>
              <a:t>Dicing</a:t>
            </a:r>
            <a:br>
              <a:rPr lang="en-CA" dirty="0" smtClean="0"/>
            </a:br>
            <a:r>
              <a:rPr lang="en-CA" dirty="0" smtClean="0"/>
              <a:t>the </a:t>
            </a:r>
            <a:r>
              <a:rPr lang="en-CA" dirty="0"/>
              <a:t>PSOA</a:t>
            </a:r>
            <a:r>
              <a:rPr lang="en-CA" dirty="0" smtClean="0"/>
              <a:t> </a:t>
            </a:r>
            <a:r>
              <a:rPr lang="en-CA" dirty="0" err="1" smtClean="0"/>
              <a:t>Metamodel</a:t>
            </a:r>
            <a:r>
              <a:rPr lang="en-CA" dirty="0" smtClean="0"/>
              <a:t> Cube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6460" y="1556792"/>
            <a:ext cx="894405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Via 3 </a:t>
            </a:r>
            <a:r>
              <a:rPr lang="en-US" dirty="0"/>
              <a:t>(orthogonal)</a:t>
            </a:r>
            <a:r>
              <a:rPr lang="en-CA" dirty="0"/>
              <a:t> </a:t>
            </a:r>
            <a:r>
              <a:rPr lang="en-CA" dirty="0" smtClean="0"/>
              <a:t>dimensions, </a:t>
            </a:r>
            <a:r>
              <a:rPr lang="en-CA" dirty="0"/>
              <a:t>the </a:t>
            </a:r>
            <a:r>
              <a:rPr lang="en-CA" b="1" dirty="0"/>
              <a:t>full </a:t>
            </a:r>
            <a:r>
              <a:rPr lang="en-CA" b="1" dirty="0" err="1"/>
              <a:t>metamodel</a:t>
            </a:r>
            <a:r>
              <a:rPr lang="en-CA" b="1" dirty="0"/>
              <a:t> </a:t>
            </a:r>
            <a:r>
              <a:rPr lang="en-CA" dirty="0" smtClean="0"/>
              <a:t>cube systematizes 18 </a:t>
            </a:r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atoms</a:t>
            </a:r>
            <a:br>
              <a:rPr lang="en-US" dirty="0" smtClean="0"/>
            </a:br>
            <a:r>
              <a:rPr lang="en-US" dirty="0" smtClean="0"/>
              <a:t>that are contained in (3*3*2 =) </a:t>
            </a:r>
            <a:r>
              <a:rPr lang="en-CA" dirty="0"/>
              <a:t>18 </a:t>
            </a:r>
            <a:r>
              <a:rPr lang="en-US" dirty="0" smtClean="0"/>
              <a:t>unit </a:t>
            </a:r>
            <a:r>
              <a:rPr lang="en-CA" dirty="0" smtClean="0"/>
              <a:t>cubes (units)</a:t>
            </a:r>
            <a:r>
              <a:rPr lang="en-US" dirty="0"/>
              <a:t> </a:t>
            </a:r>
            <a:r>
              <a:rPr lang="en-US" dirty="0" smtClean="0"/>
              <a:t>named</a:t>
            </a:r>
            <a:r>
              <a:rPr lang="en-CA" dirty="0" smtClean="0"/>
              <a:t> </a:t>
            </a:r>
            <a:r>
              <a:rPr lang="en-CA" dirty="0" err="1" smtClean="0"/>
              <a:t>p</a:t>
            </a:r>
            <a:r>
              <a:rPr lang="en-CA" i="1" dirty="0" err="1" smtClean="0"/>
              <a:t>xi</a:t>
            </a:r>
            <a:r>
              <a:rPr lang="en-CA" dirty="0" smtClean="0"/>
              <a:t>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=1,…,6)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By choosing one of the </a:t>
            </a:r>
            <a:r>
              <a:rPr lang="en-CA" dirty="0" smtClean="0"/>
              <a:t>reductions PDO</a:t>
            </a:r>
            <a:r>
              <a:rPr lang="en-CA" dirty="0"/>
              <a:t>, DPO, </a:t>
            </a:r>
            <a:r>
              <a:rPr lang="en-CA" dirty="0" smtClean="0"/>
              <a:t>or ODP, users can variously slice </a:t>
            </a:r>
            <a:r>
              <a:rPr lang="en-CA" dirty="0"/>
              <a:t>and dice </a:t>
            </a:r>
            <a:r>
              <a:rPr lang="en-CA" dirty="0" smtClean="0"/>
              <a:t>the</a:t>
            </a:r>
            <a:br>
              <a:rPr lang="en-CA" dirty="0" smtClean="0"/>
            </a:br>
            <a:r>
              <a:rPr lang="en-CA" dirty="0" smtClean="0"/>
              <a:t>cube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 a kind of (meta)</a:t>
            </a:r>
            <a:r>
              <a:rPr lang="en-CA" dirty="0" smtClean="0">
                <a:hlinkClick r:id="rId2"/>
              </a:rPr>
              <a:t>OLAP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initially reducing </a:t>
            </a:r>
            <a:r>
              <a:rPr lang="en-CA" dirty="0"/>
              <a:t>its </a:t>
            </a:r>
            <a:r>
              <a:rPr lang="en-CA" dirty="0" smtClean="0"/>
              <a:t>3 </a:t>
            </a:r>
            <a:r>
              <a:rPr lang="en-CA" dirty="0"/>
              <a:t>dimension</a:t>
            </a:r>
            <a:r>
              <a:rPr lang="en-US" dirty="0"/>
              <a:t>s to</a:t>
            </a:r>
            <a:r>
              <a:rPr lang="en-CA" dirty="0"/>
              <a:t> </a:t>
            </a:r>
            <a:r>
              <a:rPr lang="en-CA" dirty="0" smtClean="0"/>
              <a:t>slices </a:t>
            </a:r>
            <a:r>
              <a:rPr lang="en-CA" dirty="0"/>
              <a:t>of </a:t>
            </a:r>
            <a:r>
              <a:rPr lang="en-CA" dirty="0" smtClean="0"/>
              <a:t>2 </a:t>
            </a:r>
            <a:r>
              <a:rPr lang="en-CA" dirty="0"/>
              <a:t>dimension</a:t>
            </a:r>
            <a:r>
              <a:rPr lang="en-US" dirty="0" smtClean="0"/>
              <a:t>s:</a:t>
            </a:r>
            <a:endParaRPr lang="en-CA" i="1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</a:t>
            </a:r>
            <a:r>
              <a:rPr lang="en-CA" dirty="0" smtClean="0"/>
              <a:t> reduction, via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 smtClean="0"/>
              <a:t>erspectivity</a:t>
            </a:r>
            <a:r>
              <a:rPr lang="en-CA" dirty="0" smtClean="0"/>
              <a:t> dimension,</a:t>
            </a:r>
            <a:r>
              <a:rPr lang="en-US" dirty="0" smtClean="0"/>
              <a:t> to 3</a:t>
            </a:r>
            <a:r>
              <a:rPr lang="en-CA" dirty="0" smtClean="0"/>
              <a:t> </a:t>
            </a:r>
            <a:r>
              <a:rPr lang="en-CA" dirty="0"/>
              <a:t>slices, each</a:t>
            </a:r>
            <a:r>
              <a:rPr lang="en-US" dirty="0" smtClean="0"/>
              <a:t> with </a:t>
            </a:r>
            <a:r>
              <a:rPr lang="en-CA" dirty="0" smtClean="0"/>
              <a:t>6 units</a:t>
            </a:r>
            <a:br>
              <a:rPr lang="en-CA" dirty="0" smtClean="0"/>
            </a:br>
            <a:r>
              <a:rPr lang="en-CA" dirty="0" smtClean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escriptor-row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 smtClean="0"/>
              <a:t>perspeneutral</a:t>
            </a:r>
            <a:r>
              <a:rPr lang="en-CA" dirty="0" smtClean="0"/>
              <a:t> 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=n; </a:t>
            </a:r>
            <a:r>
              <a:rPr lang="en-CA" i="1" dirty="0"/>
              <a:t>i</a:t>
            </a:r>
            <a:r>
              <a:rPr lang="en-CA" dirty="0"/>
              <a:t>=1,…,6) vs. 6 perspectival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=v; </a:t>
            </a:r>
            <a:r>
              <a:rPr lang="en-CA" i="1" dirty="0"/>
              <a:t>i</a:t>
            </a:r>
            <a:r>
              <a:rPr lang="en-CA" dirty="0"/>
              <a:t>=1,…,6) vs.</a:t>
            </a:r>
            <a:br>
              <a:rPr lang="en-CA" dirty="0"/>
            </a:br>
            <a:r>
              <a:rPr lang="en-CA" dirty="0"/>
              <a:t>6 </a:t>
            </a:r>
            <a:r>
              <a:rPr lang="en-CA" dirty="0" err="1"/>
              <a:t>perspeneutral+perspectival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=p; </a:t>
            </a:r>
            <a:r>
              <a:rPr lang="en-CA" i="1" dirty="0"/>
              <a:t>i</a:t>
            </a:r>
            <a:r>
              <a:rPr lang="en-CA" dirty="0"/>
              <a:t>=1,…,6)</a:t>
            </a:r>
            <a:endParaRPr lang="en-CA" i="1" dirty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The </a:t>
            </a:r>
            <a:r>
              <a:rPr lang="en-CA" b="1" dirty="0" smtClean="0">
                <a:solidFill>
                  <a:srgbClr val="002060"/>
                </a:solidFill>
              </a:rPr>
              <a:t>core </a:t>
            </a:r>
            <a:r>
              <a:rPr lang="en-CA" b="1" dirty="0" err="1" smtClean="0">
                <a:solidFill>
                  <a:srgbClr val="002060"/>
                </a:solidFill>
              </a:rPr>
              <a:t>metamodel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is </a:t>
            </a:r>
            <a:r>
              <a:rPr lang="en-CA" dirty="0" smtClean="0">
                <a:solidFill>
                  <a:srgbClr val="002060"/>
                </a:solidFill>
              </a:rPr>
              <a:t>an 8-</a:t>
            </a:r>
            <a:r>
              <a:rPr lang="en-US" dirty="0" smtClean="0">
                <a:solidFill>
                  <a:srgbClr val="002060"/>
                </a:solidFill>
              </a:rPr>
              <a:t>unit </a:t>
            </a:r>
            <a:r>
              <a:rPr lang="en-CA" dirty="0" err="1" smtClean="0">
                <a:solidFill>
                  <a:srgbClr val="002060"/>
                </a:solidFill>
              </a:rPr>
              <a:t>subcube</a:t>
            </a:r>
            <a:r>
              <a:rPr lang="en-CA" dirty="0" smtClean="0">
                <a:solidFill>
                  <a:srgbClr val="002060"/>
                </a:solidFill>
              </a:rPr>
              <a:t> of the </a:t>
            </a:r>
            <a:r>
              <a:rPr lang="en-CA" dirty="0">
                <a:solidFill>
                  <a:srgbClr val="002060"/>
                </a:solidFill>
              </a:rPr>
              <a:t>full </a:t>
            </a:r>
            <a:r>
              <a:rPr lang="en-CA" dirty="0" err="1">
                <a:solidFill>
                  <a:srgbClr val="002060"/>
                </a:solidFill>
              </a:rPr>
              <a:t>metamodel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cube,</a:t>
            </a:r>
            <a:br>
              <a:rPr lang="en-CA" dirty="0" smtClean="0">
                <a:solidFill>
                  <a:srgbClr val="002060"/>
                </a:solidFill>
              </a:rPr>
            </a:br>
            <a:r>
              <a:rPr lang="en-CA" dirty="0" smtClean="0">
                <a:solidFill>
                  <a:srgbClr val="002060"/>
                </a:solidFill>
              </a:rPr>
              <a:t>which can </a:t>
            </a:r>
            <a:r>
              <a:rPr lang="en-CA" dirty="0">
                <a:solidFill>
                  <a:srgbClr val="002060"/>
                </a:solidFill>
              </a:rPr>
              <a:t>be reduced, </a:t>
            </a:r>
            <a:r>
              <a:rPr lang="en-CA" dirty="0" smtClean="0">
                <a:solidFill>
                  <a:srgbClr val="002060"/>
                </a:solidFill>
              </a:rPr>
              <a:t>PDO-style, to 2 </a:t>
            </a:r>
            <a:r>
              <a:rPr lang="en-CA" dirty="0" err="1" smtClean="0">
                <a:solidFill>
                  <a:srgbClr val="002060"/>
                </a:solidFill>
              </a:rPr>
              <a:t>Perspectivity</a:t>
            </a:r>
            <a:r>
              <a:rPr lang="en-CA" dirty="0" smtClean="0">
                <a:solidFill>
                  <a:srgbClr val="002060"/>
                </a:solidFill>
              </a:rPr>
              <a:t> slices: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pn1-pn4 and pv1-pv4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Each includes a prominent unit: </a:t>
            </a:r>
            <a:r>
              <a:rPr lang="en-CA" b="1" i="1" dirty="0" smtClean="0">
                <a:solidFill>
                  <a:srgbClr val="002060"/>
                </a:solidFill>
              </a:rPr>
              <a:t>frame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(pn4) </a:t>
            </a:r>
            <a:r>
              <a:rPr lang="en-CA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b="1" i="1" dirty="0">
                <a:solidFill>
                  <a:srgbClr val="002060"/>
                </a:solidFill>
              </a:rPr>
              <a:t>relationship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>
                <a:solidFill>
                  <a:srgbClr val="002060"/>
                </a:solidFill>
              </a:rPr>
              <a:t> (pv1</a:t>
            </a:r>
            <a:r>
              <a:rPr lang="en-CA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DPO</a:t>
            </a:r>
            <a:r>
              <a:rPr lang="en-CA" dirty="0" smtClean="0"/>
              <a:t> reduction (e.g., for 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 dimension,</a:t>
            </a:r>
            <a:r>
              <a:rPr lang="en-US" dirty="0" smtClean="0"/>
              <a:t> to 3 </a:t>
            </a:r>
            <a:r>
              <a:rPr lang="en-CA" dirty="0" smtClean="0"/>
              <a:t>slices,</a:t>
            </a:r>
            <a:br>
              <a:rPr lang="en-CA" dirty="0" smtClean="0"/>
            </a:br>
            <a:r>
              <a:rPr lang="en-CA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CA" dirty="0"/>
              <a:t>6 </a:t>
            </a:r>
            <a:r>
              <a:rPr lang="en-CA" dirty="0" smtClean="0"/>
              <a:t>units structured </a:t>
            </a:r>
            <a:r>
              <a:rPr lang="en-CA" dirty="0"/>
              <a:t>by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 smtClean="0"/>
              <a:t>erspectivity</a:t>
            </a:r>
            <a:r>
              <a:rPr lang="en-CA" dirty="0" smtClean="0"/>
              <a:t>-row </a:t>
            </a:r>
            <a:r>
              <a:rPr lang="en-CA" dirty="0"/>
              <a:t>and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/>
              <a:t>ID-column </a:t>
            </a:r>
            <a:r>
              <a:rPr lang="en-CA" dirty="0" smtClean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/>
              <a:t>6 </a:t>
            </a:r>
            <a:r>
              <a:rPr lang="en-CA" dirty="0" err="1" smtClean="0"/>
              <a:t>tupled</a:t>
            </a:r>
            <a:r>
              <a:rPr lang="en-CA" dirty="0" smtClean="0"/>
              <a:t>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=1,2) vs. 6 slotted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=3,4) vs.</a:t>
            </a:r>
            <a:br>
              <a:rPr lang="en-CA" dirty="0" smtClean="0"/>
            </a:br>
            <a:r>
              <a:rPr lang="en-CA" dirty="0" smtClean="0"/>
              <a:t>6 </a:t>
            </a:r>
            <a:r>
              <a:rPr lang="en-CA" dirty="0" err="1" smtClean="0"/>
              <a:t>tupled+slotted</a:t>
            </a:r>
            <a:r>
              <a:rPr lang="en-CA" dirty="0" smtClean="0"/>
              <a:t>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=5,6)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ODP</a:t>
            </a:r>
            <a:r>
              <a:rPr lang="en-CA" dirty="0"/>
              <a:t> reduction (e.g., for </a:t>
            </a:r>
            <a:r>
              <a:rPr lang="en-CA" dirty="0" smtClean="0"/>
              <a:t>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 dimension, t</a:t>
            </a:r>
            <a:r>
              <a:rPr lang="en-US" dirty="0" smtClean="0"/>
              <a:t>o 2 </a:t>
            </a:r>
            <a:r>
              <a:rPr lang="en-CA" dirty="0" smtClean="0"/>
              <a:t>slices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each</a:t>
            </a:r>
            <a:r>
              <a:rPr lang="en-US" dirty="0"/>
              <a:t> with </a:t>
            </a:r>
            <a:r>
              <a:rPr lang="en-CA" dirty="0" smtClean="0"/>
              <a:t>9 units </a:t>
            </a:r>
            <a:r>
              <a:rPr lang="en-CA" dirty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escriptor-row </a:t>
            </a:r>
            <a:r>
              <a:rPr lang="en-CA" dirty="0"/>
              <a:t>and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/>
              <a:t>erspectivity</a:t>
            </a:r>
            <a:r>
              <a:rPr lang="en-CA" dirty="0"/>
              <a:t>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/>
              <a:t>9 </a:t>
            </a:r>
            <a:r>
              <a:rPr lang="en-CA" dirty="0" err="1"/>
              <a:t>oidless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=1,3,5) vs. 9 </a:t>
            </a:r>
            <a:r>
              <a:rPr lang="en-CA" dirty="0" err="1"/>
              <a:t>oidful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=2,4,6)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41303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093297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5968363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32036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8355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976600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pn3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11749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06753"/>
            <a:ext cx="18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Wedding(-[Mary John])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1600" y="3656057"/>
            <a:ext cx="2278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w21#Wedding(-[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29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1600" y="6500981"/>
            <a:ext cx="33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w41#Wedding(bride-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/>
              <a:t>Exemplifying </a:t>
            </a:r>
            <a:r>
              <a:rPr lang="en-CA" sz="4800" dirty="0"/>
              <a:t>the </a:t>
            </a:r>
            <a:r>
              <a:rPr lang="en-US" altLang="en-US" sz="4800" dirty="0" err="1" smtClean="0"/>
              <a:t>Perspectivity</a:t>
            </a:r>
            <a:r>
              <a:rPr lang="en-US" altLang="en-US" sz="4800" dirty="0" smtClean="0"/>
              <a:t> Slices</a:t>
            </a:r>
            <a:endParaRPr lang="en-CA" sz="45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pn5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464767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824918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572233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463981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5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201343"/>
            <a:ext cx="2945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w61#Wedding(-[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473151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25273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5968363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974897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pv4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or</a:t>
            </a:r>
            <a:endParaRPr lang="en-CA" i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6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420888"/>
            <a:ext cx="375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Wedding(Mary </a:t>
            </a:r>
            <a:r>
              <a:rPr lang="en-CA" sz="1400" dirty="0"/>
              <a:t>John) </a:t>
            </a:r>
            <a:r>
              <a:rPr lang="en-CA" sz="1400" dirty="0" smtClean="0"/>
              <a:t> </a:t>
            </a:r>
            <a:r>
              <a:rPr lang="en-CA" sz="1400" i="1" dirty="0" smtClean="0"/>
              <a:t>or</a:t>
            </a:r>
            <a:r>
              <a:rPr lang="en-CA" sz="1400" dirty="0" smtClean="0"/>
              <a:t>  Wedding(+[</a:t>
            </a:r>
            <a:r>
              <a:rPr lang="en-CA" sz="1400" dirty="0"/>
              <a:t>Mary John])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71600" y="3501008"/>
            <a:ext cx="23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w11#Wedding(+[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302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w31#Wedding(bride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463733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361595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464767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824918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779401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827408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409255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pv6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7</a:t>
            </a:fld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971600" y="2545159"/>
            <a:ext cx="252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1600" y="4057327"/>
            <a:ext cx="292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w51#Wedding(+[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5968363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9748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8</a:t>
            </a:fld>
            <a:endParaRPr lang="en-CA"/>
          </a:p>
        </p:txBody>
      </p:sp>
      <p:sp>
        <p:nvSpPr>
          <p:cNvPr id="172" name="TextBox 171"/>
          <p:cNvSpPr txBox="1"/>
          <p:nvPr/>
        </p:nvSpPr>
        <p:spPr>
          <a:xfrm>
            <a:off x="971600" y="3645024"/>
            <a:ext cx="323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w71#Wedding(-[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1600" y="2060848"/>
            <a:ext cx="287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5137447"/>
            <a:ext cx="289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Wedding(bride-&gt;Mary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groom+&gt;John)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w81#Wedding(bride-&gt;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52477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55885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524771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66373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60804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903894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67568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243148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220844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91042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842909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420641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940009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841303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842909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842909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9</a:t>
            </a:fld>
            <a:endParaRPr lang="en-CA"/>
          </a:p>
        </p:txBody>
      </p:sp>
      <p:sp>
        <p:nvSpPr>
          <p:cNvPr id="100" name="TextBox 99"/>
          <p:cNvSpPr txBox="1"/>
          <p:nvPr/>
        </p:nvSpPr>
        <p:spPr>
          <a:xfrm>
            <a:off x="971600" y="3140968"/>
            <a:ext cx="385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Wedding(-[2018 8 18] bride+&gt;Mary groom+&gt;John)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71600" y="5713511"/>
            <a:ext cx="425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w91#Wedding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(-[2018 8 18] bride+&gt;Mary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1174</Words>
  <Application>Microsoft Office PowerPoint</Application>
  <PresentationFormat>On-screen Show (4:3)</PresentationFormat>
  <Paragraphs>264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Systematics: The Metamodel of PSOA RuleML Illustrated by Grailog Visualization       Harold Boley University of New Brunswick Faculty of Computer Science Fredericton, NB, Canada</vt:lpstr>
      <vt:lpstr>Introduction</vt:lpstr>
      <vt:lpstr>Slicing and Dicing the PSOA Metamodel Cube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183</cp:revision>
  <dcterms:created xsi:type="dcterms:W3CDTF">2017-04-24T00:13:32Z</dcterms:created>
  <dcterms:modified xsi:type="dcterms:W3CDTF">2018-06-10T01:13:41Z</dcterms:modified>
</cp:coreProperties>
</file>