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7EBB"/>
    <a:srgbClr val="52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191" autoAdjust="0"/>
  </p:normalViewPr>
  <p:slideViewPr>
    <p:cSldViewPr snapToGrid="0">
      <p:cViewPr varScale="1">
        <p:scale>
          <a:sx n="97" d="100"/>
          <a:sy n="97" d="100"/>
        </p:scale>
        <p:origin x="85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B19B-0B12-41BB-B2E6-8A3614868EAE}" type="datetimeFigureOut">
              <a:rPr lang="en-CA" smtClean="0"/>
              <a:t>26/05/2017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3829-06E9-4FAD-8533-8366B6FD6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3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2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56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13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58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0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95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30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65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8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8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81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15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27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68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66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smtClean="0"/>
              <a:t>Our</a:t>
            </a:r>
            <a:r>
              <a:rPr lang="en-CA" sz="1200" baseline="0" smtClean="0"/>
              <a:t> first approach in this vein was to optimize the OWL2 RL ruleset itself</a:t>
            </a:r>
          </a:p>
          <a:p>
            <a:pPr rtl="0"/>
            <a:r>
              <a:rPr lang="en-CA" sz="1200" baseline="0" smtClean="0"/>
              <a:t>By selecting rule subsets based on criteria such as ontology volatility and conformance</a:t>
            </a:r>
          </a:p>
          <a:p>
            <a:pPr rtl="0"/>
            <a:endParaRPr lang="en-CA" sz="1200" smtClean="0"/>
          </a:p>
          <a:p>
            <a:pPr rtl="0"/>
            <a:r>
              <a:rPr lang="en-CA" sz="1200" smtClean="0"/>
              <a:t>(initially: 69</a:t>
            </a:r>
            <a:r>
              <a:rPr lang="en-CA" sz="1200" baseline="0" smtClean="0"/>
              <a:t> rules)</a:t>
            </a:r>
            <a:endParaRPr lang="en-CA" sz="1200" smtClean="0"/>
          </a:p>
          <a:p>
            <a:pPr rtl="0"/>
            <a:endParaRPr lang="en-CA" sz="1200" smtClean="0"/>
          </a:p>
          <a:p>
            <a:pPr rtl="0"/>
            <a:r>
              <a:rPr lang="en-CA" sz="1200" smtClean="0"/>
              <a:t>First step: apply selections that</a:t>
            </a:r>
            <a:r>
              <a:rPr lang="en-CA" sz="1200" baseline="0" smtClean="0"/>
              <a:t> still lead to an equivalent ruleset</a:t>
            </a:r>
          </a:p>
          <a:p>
            <a:pPr rtl="0"/>
            <a:r>
              <a:rPr lang="en-CA" sz="1200" baseline="0" smtClean="0"/>
              <a:t>.. Standalone schema inference rules: rules that infer new schema constructs, but do not contribute to inferring new instances</a:t>
            </a:r>
          </a:p>
          <a:p>
            <a:pPr rtl="0"/>
            <a:r>
              <a:rPr lang="en-CA" sz="1200" smtClean="0"/>
              <a:t>Second</a:t>
            </a:r>
            <a:r>
              <a:rPr lang="en-CA" sz="1200" baseline="0" smtClean="0"/>
              <a:t> step: differentiate subsets based on their purpose and reference</a:t>
            </a:r>
          </a:p>
          <a:p>
            <a:pPr rtl="0"/>
            <a:r>
              <a:rPr lang="en-CA" sz="1200" baseline="0" smtClean="0"/>
              <a:t>Third step: remove inefficient rules ..</a:t>
            </a:r>
          </a:p>
          <a:p>
            <a:pPr rtl="0"/>
            <a:r>
              <a:rPr lang="en-CA" sz="1200" baseline="0" smtClean="0"/>
              <a:t>Final step: automatically select a ruleset based on the ontology and dataset, leave out rules that are not needed</a:t>
            </a:r>
          </a:p>
          <a:p>
            <a:pPr rtl="0"/>
            <a:endParaRPr lang="en-CA" sz="1200" baseline="0" smtClean="0"/>
          </a:p>
          <a:p>
            <a:pPr rtl="0"/>
            <a:r>
              <a:rPr lang="en-CA" sz="1200" baseline="0" smtClean="0"/>
              <a:t>Steps 2 and 4 are suitable for situations with a stable ontology, i.e., that doesn’t get updated often</a:t>
            </a:r>
          </a:p>
          <a:p>
            <a:pPr rtl="0"/>
            <a:r>
              <a:rPr lang="en-CA" sz="1200" baseline="0" smtClean="0"/>
              <a:t>(2) Requires re-materializing schema inferences in the ontology</a:t>
            </a:r>
          </a:p>
          <a:p>
            <a:pPr rtl="0"/>
            <a:r>
              <a:rPr lang="en-CA" sz="1200" baseline="0" smtClean="0"/>
              <a:t>(4) Requires re-calculating the domain-specific ruleset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aseline="0" smtClean="0"/>
              <a:t>In fact, this re-calculation should also occur in case new data patterns occur</a:t>
            </a:r>
          </a:p>
          <a:p>
            <a:pPr rtl="0"/>
            <a:endParaRPr lang="en-CA" sz="1200" baseline="0" smtClean="0"/>
          </a:p>
          <a:p>
            <a:pPr rtl="0"/>
            <a:r>
              <a:rPr lang="en-CA" sz="1200" baseline="0" smtClean="0"/>
              <a:t>Whereas these steps clearly break conformance with the OWL2 RL axiomatization</a:t>
            </a:r>
            <a:endParaRPr lang="en-CA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28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76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41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870"/>
            <a:ext cx="12192000" cy="5384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66888"/>
            <a:ext cx="10363200" cy="2838177"/>
          </a:xfrm>
        </p:spPr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r>
              <a:rPr lang="en-US" dirty="0" smtClean="0"/>
              <a:t>This is the </a:t>
            </a:r>
            <a:r>
              <a:rPr lang="en-US" dirty="0" err="1" smtClean="0"/>
              <a:t>loooooooooooooong</a:t>
            </a:r>
            <a:r>
              <a:rPr lang="en-US" dirty="0" smtClean="0"/>
              <a:t> title of the presentation.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161088"/>
            <a:ext cx="2844800" cy="365125"/>
          </a:xfrm>
        </p:spPr>
        <p:txBody>
          <a:bodyPr/>
          <a:lstStyle/>
          <a:p>
            <a:fld id="{9185BE60-0B19-4A2E-A512-2272E9B73DEB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145859"/>
            <a:ext cx="386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6155567"/>
            <a:ext cx="2844800" cy="365125"/>
          </a:xfrm>
        </p:spPr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04" y="4221088"/>
            <a:ext cx="5707360" cy="456456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rgbClr val="5251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530400"/>
            <a:ext cx="10363200" cy="327600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5638800"/>
            <a:ext cx="103632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28" y="5838826"/>
            <a:ext cx="2239273" cy="5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A60-75C4-47A2-8B1D-36F9F9D26615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C154-BAD4-45C4-9F0C-44D867EFFF3E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955867" cy="8864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70737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64CB2766-0896-4834-9051-F9B21CBB5EE0}" type="datetime1">
              <a:rPr lang="en-CA" smtClean="0"/>
              <a:t>26/05/2017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F501-8D3A-445D-9E05-515F772F3778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7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FBA4-1A61-45E2-BE08-B184927059C0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F4B8-D00E-4716-89D9-A368C45E489F}" type="datetime1">
              <a:rPr lang="en-CA" smtClean="0"/>
              <a:t>26/05/2017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3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3FBC-6E0E-4369-A0AB-32FF458BC0E0}" type="datetime1">
              <a:rPr lang="en-CA" smtClean="0"/>
              <a:t>26/05/2017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8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37E-C27C-4055-98E2-DAFF9AE909DD}" type="datetime1">
              <a:rPr lang="en-CA" smtClean="0"/>
              <a:t>26/05/2017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39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7254-8743-4922-83E0-01BD9B0616E2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5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84B-5765-4306-B08F-4FEF9DF7655C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5091"/>
            <a:ext cx="10972800" cy="886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a slide title.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2514F"/>
                </a:solidFill>
              </a:defRPr>
            </a:lvl1pPr>
          </a:lstStyle>
          <a:p>
            <a:fld id="{B14DAE8C-7338-4C6D-919D-0FA65621C767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2514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471426"/>
            <a:ext cx="109728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704340"/>
            <a:ext cx="655027" cy="675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328425"/>
            <a:ext cx="10972800" cy="256666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7073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baseline="0">
          <a:solidFill>
            <a:srgbClr val="7073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2514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2514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2514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251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251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van.woensel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Optimized, Bottom-Up Semantic Web Reasoning based on OWL2 RL in Resource-Constrained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William Van Woensel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7AE5-5EF2-4872-90CB-EB9B07BB7C50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12" y="1674742"/>
            <a:ext cx="4038664" cy="376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RETE Strategies for Resource-Constrained Settings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RETE Algorithm</a:t>
            </a:r>
          </a:p>
          <a:p>
            <a:pPr lvl="1"/>
            <a:r>
              <a:rPr lang="en-CA" sz="1600" dirty="0" smtClean="0"/>
              <a:t>Well-known solution to implement production rule systems</a:t>
            </a:r>
          </a:p>
          <a:p>
            <a:pPr lvl="1"/>
            <a:r>
              <a:rPr lang="en-CA" sz="1600" b="1" dirty="0" smtClean="0"/>
              <a:t>Rule premise</a:t>
            </a:r>
            <a:r>
              <a:rPr lang="en-CA" sz="1600" dirty="0" smtClean="0"/>
              <a:t> = </a:t>
            </a:r>
            <a:r>
              <a:rPr lang="en-CA" sz="1600" i="1" dirty="0" smtClean="0"/>
              <a:t>alpha node</a:t>
            </a:r>
          </a:p>
          <a:p>
            <a:pPr lvl="2"/>
            <a:r>
              <a:rPr lang="en-CA" sz="1400" i="1" dirty="0" smtClean="0"/>
              <a:t>Alpha memory</a:t>
            </a:r>
            <a:r>
              <a:rPr lang="en-CA" sz="1400" dirty="0" smtClean="0"/>
              <a:t>: keeps matched facts</a:t>
            </a:r>
          </a:p>
          <a:p>
            <a:pPr lvl="1"/>
            <a:r>
              <a:rPr lang="en-CA" sz="1600" b="1" dirty="0" smtClean="0"/>
              <a:t>Join</a:t>
            </a:r>
            <a:r>
              <a:rPr lang="en-CA" sz="1600" dirty="0" smtClean="0"/>
              <a:t> = </a:t>
            </a:r>
            <a:r>
              <a:rPr lang="en-CA" sz="1600" i="1" dirty="0" smtClean="0"/>
              <a:t>beta node</a:t>
            </a:r>
          </a:p>
          <a:p>
            <a:pPr lvl="2"/>
            <a:r>
              <a:rPr lang="en-CA" sz="1400" i="1" dirty="0" smtClean="0"/>
              <a:t>Beta memory</a:t>
            </a:r>
            <a:r>
              <a:rPr lang="en-CA" sz="1400" dirty="0" smtClean="0"/>
              <a:t>: keeps join results</a:t>
            </a:r>
            <a:endParaRPr lang="en-CA" sz="1400" i="1" dirty="0"/>
          </a:p>
          <a:p>
            <a:pPr lvl="1"/>
            <a:r>
              <a:rPr lang="en-CA" sz="1600" dirty="0" smtClean="0"/>
              <a:t>Useful in dynamic environments, due to its incremental nature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Known for trading </a:t>
            </a:r>
            <a:r>
              <a:rPr lang="en-CA" sz="1800" i="1" dirty="0" smtClean="0"/>
              <a:t>memory</a:t>
            </a:r>
            <a:r>
              <a:rPr lang="en-CA" sz="1800" dirty="0" smtClean="0"/>
              <a:t> for </a:t>
            </a:r>
            <a:r>
              <a:rPr lang="en-CA" sz="1800" i="1" dirty="0" smtClean="0"/>
              <a:t>performance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Alpha memories</a:t>
            </a:r>
            <a:r>
              <a:rPr lang="en-CA" sz="1600" dirty="0" smtClean="0"/>
              <a:t> will overlap depending on premise selectivity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Many SW applications already involve an RDF store for query access</a:t>
            </a:r>
          </a:p>
          <a:p>
            <a:pPr lvl="2"/>
            <a:r>
              <a:rPr lang="en-CA" sz="1400" dirty="0" smtClean="0"/>
              <a:t>Collection of alpha memories </a:t>
            </a:r>
            <a:r>
              <a:rPr lang="en-CA" sz="1400" b="1" i="1" dirty="0" smtClean="0"/>
              <a:t>duplicate</a:t>
            </a:r>
            <a:r>
              <a:rPr lang="en-CA" sz="1400" dirty="0" smtClean="0"/>
              <a:t> RDF store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Many rules will not be needed for domain</a:t>
            </a:r>
          </a:p>
          <a:p>
            <a:pPr lvl="1"/>
            <a:r>
              <a:rPr lang="en-CA" sz="1600" dirty="0" smtClean="0"/>
              <a:t>But, still consume computing &amp; memory resources in RETE</a:t>
            </a:r>
          </a:p>
          <a:p>
            <a:pPr lvl="1"/>
            <a:r>
              <a:rPr lang="en-CA" sz="1600" dirty="0" smtClean="0"/>
              <a:t>Tailor RETE networks during execution</a:t>
            </a:r>
          </a:p>
          <a:p>
            <a:pPr lvl="2"/>
            <a:r>
              <a:rPr lang="en-CA" sz="1400" dirty="0"/>
              <a:t>In light of dynamic &amp; incremental </a:t>
            </a:r>
            <a:r>
              <a:rPr lang="en-CA" sz="1400" dirty="0" smtClean="0"/>
              <a:t>situations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490E-7F1B-404B-B979-5AD6C5802BCE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7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RETE Strategies for Resource-Constrained </a:t>
            </a:r>
            <a:r>
              <a:rPr lang="en-CA" dirty="0" smtClean="0"/>
              <a:t>Settings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53024"/>
          </a:xfrm>
        </p:spPr>
        <p:txBody>
          <a:bodyPr>
            <a:normAutofit/>
          </a:bodyPr>
          <a:lstStyle/>
          <a:p>
            <a:r>
              <a:rPr lang="en-CA" sz="1800" i="1" dirty="0" smtClean="0"/>
              <a:t>Dataset-mask</a:t>
            </a:r>
            <a:r>
              <a:rPr lang="en-CA" sz="1800" dirty="0" smtClean="0"/>
              <a:t> memory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Keep alpha memories as </a:t>
            </a:r>
            <a:r>
              <a:rPr lang="en-CA" sz="1600" i="1" dirty="0" smtClean="0"/>
              <a:t>masks</a:t>
            </a:r>
            <a:r>
              <a:rPr lang="en-CA" sz="1600" dirty="0"/>
              <a:t> </a:t>
            </a:r>
            <a:r>
              <a:rPr lang="en-CA" sz="1600" dirty="0" smtClean="0"/>
              <a:t>on the RDF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Query RDF store using </a:t>
            </a:r>
            <a:r>
              <a:rPr lang="en-CA" sz="1600" i="1" dirty="0" smtClean="0"/>
              <a:t>joining token</a:t>
            </a:r>
            <a:r>
              <a:rPr lang="en-CA" sz="1600" dirty="0" smtClean="0"/>
              <a:t> &amp; </a:t>
            </a:r>
            <a:r>
              <a:rPr lang="en-CA" sz="1600" i="1" dirty="0" smtClean="0"/>
              <a:t>rule premise</a:t>
            </a:r>
            <a:r>
              <a:rPr lang="en-CA" sz="1600" dirty="0" smtClean="0"/>
              <a:t> as constraint</a:t>
            </a:r>
          </a:p>
          <a:p>
            <a:pPr lvl="1">
              <a:spcBef>
                <a:spcPts val="600"/>
              </a:spcBef>
            </a:pPr>
            <a:r>
              <a:rPr lang="en-CA" sz="1600" b="1" dirty="0" smtClean="0"/>
              <a:t>Hybrid version</a:t>
            </a:r>
            <a:r>
              <a:rPr lang="en-CA" sz="1600" dirty="0" smtClean="0"/>
              <a:t>:  </a:t>
            </a:r>
            <a:r>
              <a:rPr lang="en-CA" sz="1600" i="1" dirty="0" smtClean="0"/>
              <a:t>dataset-mask</a:t>
            </a:r>
            <a:r>
              <a:rPr lang="en-CA" sz="1600" dirty="0" smtClean="0"/>
              <a:t> vs. regular memory, based on premise selectivity</a:t>
            </a:r>
            <a:endParaRPr lang="en-CA" sz="2400" dirty="0" smtClean="0"/>
          </a:p>
          <a:p>
            <a:pPr>
              <a:spcBef>
                <a:spcPts val="1800"/>
              </a:spcBef>
            </a:pPr>
            <a:r>
              <a:rPr lang="en-CA" sz="1800" dirty="0" smtClean="0"/>
              <a:t>Dynamic tailoring of RETE networks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join attempts </a:t>
            </a:r>
            <a:r>
              <a:rPr lang="en-CA" sz="1600" dirty="0"/>
              <a:t>[</a:t>
            </a:r>
            <a:r>
              <a:rPr lang="en-CA" sz="1600" dirty="0" smtClean="0"/>
              <a:t>11]</a:t>
            </a:r>
          </a:p>
          <a:p>
            <a:pPr marL="1200150" lvl="2" indent="-342900"/>
            <a:r>
              <a:rPr lang="en-CA" sz="1400" dirty="0" smtClean="0"/>
              <a:t>Unlink alpha memory from its beta node in case join attempts are useless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token matches</a:t>
            </a:r>
            <a:endParaRPr lang="en-CA" sz="1600" i="1" dirty="0"/>
          </a:p>
          <a:p>
            <a:pPr marL="1200150" lvl="2" indent="-342900"/>
            <a:r>
              <a:rPr lang="en-CA" sz="1400" dirty="0" smtClean="0"/>
              <a:t>Pause alpha nodes in case they are unlinked from each rule</a:t>
            </a:r>
          </a:p>
          <a:p>
            <a:pPr marL="1200150" lvl="2" indent="-342900"/>
            <a:r>
              <a:rPr lang="en-CA" sz="1400" dirty="0" smtClean="0"/>
              <a:t>Requires separate RDF store for synchronizing alpha memory upon </a:t>
            </a:r>
            <a:r>
              <a:rPr lang="en-CA" sz="1400" i="1" dirty="0" smtClean="0"/>
              <a:t>resume</a:t>
            </a:r>
          </a:p>
          <a:p>
            <a:pPr marL="800100" lvl="1" indent="-342900">
              <a:spcBef>
                <a:spcPts val="1200"/>
              </a:spcBef>
            </a:pPr>
            <a:r>
              <a:rPr lang="en-CA" sz="1600" b="1" dirty="0" smtClean="0"/>
              <a:t>Join-utility heuristics</a:t>
            </a:r>
          </a:p>
          <a:p>
            <a:pPr marL="1200150" lvl="2" indent="-342900"/>
            <a:r>
              <a:rPr lang="en-CA" sz="1400" dirty="0" smtClean="0"/>
              <a:t>Determine utility of join attempts</a:t>
            </a:r>
            <a:endParaRPr lang="en-CA" sz="16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Empty sibling memory</a:t>
            </a:r>
          </a:p>
          <a:p>
            <a:pPr marL="1209675" lvl="2" indent="-352425"/>
            <a:r>
              <a:rPr lang="en-CA" sz="1400" dirty="0" smtClean="0"/>
              <a:t>In case alpha (i &lt;= 2) or beta (i &gt; 2) memory is empty, no joins are possible </a:t>
            </a:r>
            <a:r>
              <a:rPr lang="en-CA" sz="1400" dirty="0"/>
              <a:t> [10]</a:t>
            </a:r>
            <a:endParaRPr lang="en-CA" sz="14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Lower failed alpha nodes</a:t>
            </a:r>
          </a:p>
          <a:p>
            <a:pPr marL="1209675" lvl="2" indent="-352425"/>
            <a:r>
              <a:rPr lang="en-CA" sz="1400" dirty="0" smtClean="0"/>
              <a:t>Pointless to attempt joins in case a failed alpha node occurs lower down</a:t>
            </a:r>
          </a:p>
          <a:p>
            <a:pPr marL="1209675" lvl="2" indent="-352425"/>
            <a:endParaRPr lang="en-CA" sz="1400" dirty="0" smtClean="0"/>
          </a:p>
          <a:p>
            <a:pPr marL="1314450" lvl="2" indent="-457200">
              <a:buFont typeface="+mj-lt"/>
              <a:buAutoNum type="arabicParenR"/>
            </a:pPr>
            <a:endParaRPr lang="en-CA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2BE0-C77A-4230-862D-BF2B9D388E0E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Dataset-mask</a:t>
            </a:r>
            <a:r>
              <a:rPr lang="en-CA" dirty="0" smtClean="0"/>
              <a:t>: Evaluation (1)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41" y="1600200"/>
            <a:ext cx="8469371" cy="5089967"/>
          </a:xfrm>
        </p:spPr>
      </p:pic>
      <p:sp>
        <p:nvSpPr>
          <p:cNvPr id="5" name="Oval 4"/>
          <p:cNvSpPr/>
          <p:nvPr/>
        </p:nvSpPr>
        <p:spPr>
          <a:xfrm>
            <a:off x="5741043" y="2662177"/>
            <a:ext cx="775504" cy="2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741043" y="3220656"/>
            <a:ext cx="775504" cy="289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363427" y="2662177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997386" y="2641246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340278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8997386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340278" y="3779135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340278" y="4337614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340278" y="4917119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8997386" y="380006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9006066" y="435854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997386" y="4929032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759874" y="3790709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59874" y="4349187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759874" y="4929032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4AFF-F195-44F3-9AFA-66A0F0280E9D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2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Dataset-mask</a:t>
            </a:r>
            <a:r>
              <a:rPr lang="en-CA" dirty="0" smtClean="0"/>
              <a:t>: Evaluation (2)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What if SW scenario does not include an RDF store?</a:t>
            </a:r>
          </a:p>
          <a:p>
            <a:pPr lvl="1"/>
            <a:r>
              <a:rPr lang="en-CA" dirty="0" smtClean="0"/>
              <a:t>Introduce RDF store as </a:t>
            </a:r>
            <a:r>
              <a:rPr lang="en-CA" i="1" dirty="0" smtClean="0"/>
              <a:t>shared alpha memory pool</a:t>
            </a:r>
            <a:endParaRPr lang="en-CA" dirty="0" smtClean="0"/>
          </a:p>
          <a:p>
            <a:pPr>
              <a:spcBef>
                <a:spcPts val="2400"/>
              </a:spcBef>
            </a:pPr>
            <a:r>
              <a:rPr lang="en-CA" dirty="0" smtClean="0"/>
              <a:t>Updated memory reductions:</a:t>
            </a:r>
          </a:p>
          <a:p>
            <a:pPr lvl="1"/>
            <a:r>
              <a:rPr lang="en-CA" i="1" dirty="0" smtClean="0"/>
              <a:t>Dataset-mask</a:t>
            </a:r>
            <a:r>
              <a:rPr lang="en-CA" dirty="0" smtClean="0"/>
              <a:t>: avg. ca. -55%</a:t>
            </a:r>
          </a:p>
          <a:p>
            <a:pPr lvl="1"/>
            <a:r>
              <a:rPr lang="en-CA" i="1" dirty="0" smtClean="0"/>
              <a:t>Hybrid-0.1,0.25</a:t>
            </a:r>
            <a:r>
              <a:rPr lang="en-CA" dirty="0" smtClean="0"/>
              <a:t>: avg. ca. -27% </a:t>
            </a:r>
          </a:p>
          <a:p>
            <a:pPr lvl="1"/>
            <a:r>
              <a:rPr lang="en-CA" i="1" dirty="0" smtClean="0"/>
              <a:t>Hybrid-0.5: </a:t>
            </a:r>
            <a:r>
              <a:rPr lang="en-CA" dirty="0" smtClean="0"/>
              <a:t>avg. ca. -9%</a:t>
            </a:r>
          </a:p>
          <a:p>
            <a:pPr lvl="1"/>
            <a:r>
              <a:rPr lang="en-CA" i="1" dirty="0" smtClean="0"/>
              <a:t>Hybrid-0.75,1</a:t>
            </a:r>
            <a:r>
              <a:rPr lang="en-CA" dirty="0" smtClean="0"/>
              <a:t>: avg. ca. +1%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RDF store update operations:</a:t>
            </a:r>
          </a:p>
          <a:p>
            <a:pPr lvl="1"/>
            <a:r>
              <a:rPr lang="en-CA" i="1" dirty="0" smtClean="0"/>
              <a:t>PC</a:t>
            </a:r>
            <a:r>
              <a:rPr lang="en-CA" dirty="0" smtClean="0"/>
              <a:t>: avg. ca. +0,67s</a:t>
            </a:r>
          </a:p>
          <a:p>
            <a:pPr lvl="1"/>
            <a:r>
              <a:rPr lang="en-CA" i="1" dirty="0" smtClean="0"/>
              <a:t>Mobile</a:t>
            </a:r>
            <a:r>
              <a:rPr lang="en-CA" dirty="0" smtClean="0"/>
              <a:t>: avg. ca. +1s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C138-0074-40E9-9448-CA30F323B1CF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Dynamic RETE tailoring</a:t>
            </a:r>
            <a:r>
              <a:rPr lang="en-CA" dirty="0" smtClean="0"/>
              <a:t>: Evaluation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03" y="1682260"/>
            <a:ext cx="6175418" cy="180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3696989"/>
            <a:ext cx="8495818" cy="3076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8303" y="2591107"/>
            <a:ext cx="119062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92423" y="2709862"/>
            <a:ext cx="413028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935938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831413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552825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29150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552824" y="4893799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613136" y="4909112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552824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629149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486400" y="5731944"/>
            <a:ext cx="862566" cy="468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680739" y="5491162"/>
            <a:ext cx="891761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80739" y="5018649"/>
            <a:ext cx="891761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680739" y="5940888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130321" y="5940887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2625-1509-409A-BC22-8F22810715F5}" type="datetime1">
              <a:rPr lang="en-CA" smtClean="0"/>
              <a:t>26/05/2017</a:t>
            </a:fld>
            <a:endParaRPr lang="en-C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9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</a:t>
            </a:r>
            <a:r>
              <a:rPr lang="en-CA" sz="2700" dirty="0" smtClean="0"/>
              <a:t>Settings: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100" dirty="0" smtClean="0"/>
              <a:t>Future work (in progress)</a:t>
            </a:r>
            <a:endParaRPr lang="en-C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Currently: mostly based on OWL2 </a:t>
            </a:r>
            <a:r>
              <a:rPr lang="en-US" sz="1800" dirty="0"/>
              <a:t>RL ruleset in clinical decision </a:t>
            </a:r>
            <a:r>
              <a:rPr lang="en-US" sz="1800" dirty="0" smtClean="0"/>
              <a:t>support</a:t>
            </a:r>
          </a:p>
          <a:p>
            <a:pPr lvl="1"/>
            <a:r>
              <a:rPr lang="en-US" sz="1600" dirty="0" smtClean="0"/>
              <a:t>Also, benchmarks done using OWL2 RL ruleset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/>
              <a:t>benchmarks </a:t>
            </a:r>
            <a:r>
              <a:rPr lang="en-US" sz="1600" dirty="0" smtClean="0"/>
              <a:t>needed for other rulesets</a:t>
            </a:r>
          </a:p>
          <a:p>
            <a:r>
              <a:rPr lang="en-CA" sz="1800" dirty="0" smtClean="0"/>
              <a:t>More advanced heuristics to determine join utility</a:t>
            </a:r>
          </a:p>
          <a:p>
            <a:pPr lvl="1"/>
            <a:r>
              <a:rPr lang="en-CA" sz="1600" dirty="0" smtClean="0"/>
              <a:t>Eager vs. lazy algorithm</a:t>
            </a:r>
          </a:p>
          <a:p>
            <a:r>
              <a:rPr lang="en-US" sz="1800" dirty="0" smtClean="0"/>
              <a:t>More </a:t>
            </a:r>
            <a:r>
              <a:rPr lang="en-US" sz="1800" dirty="0"/>
              <a:t>fine-grained memory </a:t>
            </a:r>
            <a:r>
              <a:rPr lang="en-US" sz="1800" dirty="0" smtClean="0"/>
              <a:t>strategy</a:t>
            </a:r>
          </a:p>
          <a:p>
            <a:pPr lvl="1"/>
            <a:r>
              <a:rPr lang="en-US" sz="1600" dirty="0" smtClean="0"/>
              <a:t>Alpha memories will often subsume </a:t>
            </a:r>
            <a:r>
              <a:rPr lang="en-US" sz="1600" dirty="0"/>
              <a:t>other </a:t>
            </a:r>
            <a:r>
              <a:rPr lang="en-US" sz="1600" dirty="0" smtClean="0"/>
              <a:t>memories</a:t>
            </a:r>
          </a:p>
          <a:p>
            <a:pPr lvl="1"/>
            <a:r>
              <a:rPr lang="en-US" sz="1600" dirty="0" smtClean="0"/>
              <a:t>E.g., subsumed </a:t>
            </a:r>
            <a:r>
              <a:rPr lang="en-US" sz="1600" dirty="0"/>
              <a:t>(virtual) alpha memories access their subsuming, concrete alpha memory </a:t>
            </a:r>
            <a:r>
              <a:rPr lang="en-US" sz="1600" dirty="0" smtClean="0"/>
              <a:t>behind-the-scenes</a:t>
            </a:r>
            <a:br>
              <a:rPr lang="en-US" sz="1600" dirty="0" smtClean="0"/>
            </a:br>
            <a:r>
              <a:rPr lang="en-US" sz="1600" dirty="0" smtClean="0"/>
              <a:t>(comparable </a:t>
            </a:r>
            <a:r>
              <a:rPr lang="en-US" sz="1600" dirty="0"/>
              <a:t>to </a:t>
            </a:r>
            <a:r>
              <a:rPr lang="en-US" sz="1600" i="1" dirty="0"/>
              <a:t>dataset-mask</a:t>
            </a:r>
            <a:r>
              <a:rPr lang="en-US" sz="1600" dirty="0"/>
              <a:t> but with a smaller query access </a:t>
            </a:r>
            <a:r>
              <a:rPr lang="en-US" sz="1600" dirty="0" smtClean="0"/>
              <a:t>overhead)</a:t>
            </a:r>
          </a:p>
          <a:p>
            <a:r>
              <a:rPr lang="en-US" sz="1800" dirty="0" smtClean="0"/>
              <a:t>Dynamic </a:t>
            </a:r>
            <a:r>
              <a:rPr lang="en-US" sz="1800" i="1" dirty="0" smtClean="0"/>
              <a:t>hybrid</a:t>
            </a:r>
            <a:r>
              <a:rPr lang="en-US" sz="1800" dirty="0" smtClean="0"/>
              <a:t> memory strategies</a:t>
            </a:r>
          </a:p>
          <a:p>
            <a:pPr lvl="1"/>
            <a:r>
              <a:rPr lang="en-US" sz="1600" dirty="0" smtClean="0"/>
              <a:t>Switch </a:t>
            </a:r>
            <a:r>
              <a:rPr lang="en-US" sz="1600" dirty="0"/>
              <a:t>between regular and </a:t>
            </a:r>
            <a:r>
              <a:rPr lang="en-US" sz="1600" i="1" dirty="0"/>
              <a:t>dataset-mask</a:t>
            </a:r>
            <a:r>
              <a:rPr lang="en-US" sz="1600" dirty="0"/>
              <a:t> memories based on evolving </a:t>
            </a:r>
            <a:r>
              <a:rPr lang="en-US" sz="1600" dirty="0" smtClean="0"/>
              <a:t>selectivities</a:t>
            </a:r>
            <a:endParaRPr lang="en-CA" sz="2000" dirty="0" smtClean="0"/>
          </a:p>
          <a:p>
            <a:pPr lvl="1"/>
            <a:endParaRPr lang="en-CA" sz="1600" dirty="0" smtClean="0"/>
          </a:p>
          <a:p>
            <a:pPr lvl="1"/>
            <a:endParaRPr lang="en-CA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7B79-DB2D-4A3A-90EB-C7136F37409A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8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3054947"/>
            <a:ext cx="10058397" cy="3458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Settings:</a:t>
            </a:r>
            <a:r>
              <a:rPr lang="en-CA" dirty="0"/>
              <a:t/>
            </a:r>
            <a:br>
              <a:rPr lang="en-CA" dirty="0"/>
            </a:br>
            <a:r>
              <a:rPr lang="en-CA" sz="3100" dirty="0" smtClean="0"/>
              <a:t>Future </a:t>
            </a:r>
            <a:r>
              <a:rPr lang="en-CA" sz="3100" dirty="0"/>
              <a:t>work (in progress</a:t>
            </a:r>
            <a:r>
              <a:rPr lang="en-CA" sz="3100" dirty="0" smtClean="0"/>
              <a:t>)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16</a:t>
            </a:fld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960098" y="3054947"/>
            <a:ext cx="1184366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51417" y="5675911"/>
            <a:ext cx="1184366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3" y="2713901"/>
            <a:ext cx="10058398" cy="3863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Settings:</a:t>
            </a:r>
            <a:r>
              <a:rPr lang="en-CA" dirty="0"/>
              <a:t/>
            </a:r>
            <a:br>
              <a:rPr lang="en-CA" dirty="0"/>
            </a:br>
            <a:r>
              <a:rPr lang="en-CA" sz="3100" dirty="0"/>
              <a:t>Future work (in progress)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17</a:t>
            </a:fld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579098" y="3007322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373472" y="3007321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864223" y="4826596"/>
            <a:ext cx="781549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5807573" y="5312370"/>
            <a:ext cx="781549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3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Calibri" panose="020F0502020204030204" pitchFamily="34" charset="0"/>
              </a:rPr>
              <a:t>2) RETE Strategies for Resource-Constrained Settings:</a:t>
            </a:r>
            <a:r>
              <a:rPr lang="en-CA" sz="3600" dirty="0">
                <a:latin typeface="Calibri" panose="020F0502020204030204" pitchFamily="34" charset="0"/>
              </a:rPr>
              <a:t/>
            </a:r>
            <a:br>
              <a:rPr lang="en-CA" sz="36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Future work (in progress) (2)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8" y="2802521"/>
            <a:ext cx="9379109" cy="355383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761445" y="2831096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676095" y="5042638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498419" y="4531811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603444" y="2831096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1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E-mail</a:t>
            </a:r>
            <a:r>
              <a:rPr lang="en-CA" dirty="0" smtClean="0"/>
              <a:t>: </a:t>
            </a:r>
            <a:r>
              <a:rPr lang="en-CA" dirty="0" smtClean="0">
                <a:hlinkClick r:id="rId3"/>
              </a:rPr>
              <a:t>william.van.woensel@gmail.com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Clinical Practice Guidelines (CPG)</a:t>
            </a:r>
          </a:p>
          <a:p>
            <a:pPr lvl="1"/>
            <a:r>
              <a:rPr lang="en-CA" sz="1600" dirty="0" smtClean="0"/>
              <a:t>Disease-specific, evidence-based recommendations</a:t>
            </a:r>
          </a:p>
          <a:p>
            <a:pPr lvl="1"/>
            <a:r>
              <a:rPr lang="en-CA" sz="1600" dirty="0" smtClean="0"/>
              <a:t>Standard for decision making on diagnosis, prognosis and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Context-sensitive care recommendations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Clinical workflow of relevant clinical activities</a:t>
            </a:r>
            <a:endParaRPr lang="en-C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09" y="3642431"/>
            <a:ext cx="3772557" cy="311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29" y="3166827"/>
            <a:ext cx="2798064" cy="350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27" y="2187517"/>
            <a:ext cx="3350304" cy="4480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2573" y="3399300"/>
            <a:ext cx="264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>
                <a:solidFill>
                  <a:srgbClr val="52514F"/>
                </a:solidFill>
              </a:rPr>
              <a:t>Algorithm for diagnosis of heart failure [1]</a:t>
            </a:r>
            <a:endParaRPr lang="en-CA" sz="1100" b="1" dirty="0">
              <a:solidFill>
                <a:srgbClr val="52514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1935" y="2903767"/>
            <a:ext cx="237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Pre-treatment assessment and </a:t>
            </a:r>
          </a:p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correction of electrolytes [1]</a:t>
            </a:r>
            <a:endParaRPr lang="en-CA" sz="1200" b="1" dirty="0">
              <a:solidFill>
                <a:srgbClr val="52514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8265" y="1944386"/>
            <a:ext cx="136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52514F"/>
                </a:solidFill>
              </a:rPr>
              <a:t>ACEI upitration [1]</a:t>
            </a:r>
            <a:endParaRPr lang="en-CA" sz="1200" b="1" dirty="0">
              <a:solidFill>
                <a:srgbClr val="52514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DFF7-E5D7-4009-8739-C31B6600638A}" type="datetime1">
              <a:rPr lang="en-CA" smtClean="0"/>
              <a:t>26/05/2017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1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/>
              <a:t>[1] </a:t>
            </a:r>
            <a:r>
              <a:rPr lang="en-CA" sz="1400" i="1" dirty="0" smtClean="0"/>
              <a:t>S. Abidi</a:t>
            </a:r>
            <a:r>
              <a:rPr lang="en-CA" sz="1400" dirty="0" smtClean="0"/>
              <a:t>. PhD Thesis, 2010.</a:t>
            </a:r>
          </a:p>
          <a:p>
            <a:pPr marL="0" indent="0">
              <a:buNone/>
            </a:pPr>
            <a:r>
              <a:rPr lang="en-CA" sz="1400" dirty="0" smtClean="0"/>
              <a:t>[2] </a:t>
            </a:r>
            <a:r>
              <a:rPr lang="en-CA" sz="1400" i="1" dirty="0" smtClean="0"/>
              <a:t>B. Jafarpour</a:t>
            </a:r>
            <a:r>
              <a:rPr lang="en-CA" sz="1400" dirty="0" smtClean="0"/>
              <a:t>. PhD Thesis, 2010.</a:t>
            </a:r>
          </a:p>
          <a:p>
            <a:pPr marL="0" indent="0">
              <a:buNone/>
            </a:pPr>
            <a:r>
              <a:rPr lang="en-CA" sz="1400" dirty="0" smtClean="0"/>
              <a:t>[3] </a:t>
            </a:r>
            <a:r>
              <a:rPr lang="en-CA" sz="1400" i="1" dirty="0" smtClean="0"/>
              <a:t>B</a:t>
            </a:r>
            <a:r>
              <a:rPr lang="en-CA" sz="1400" i="1" dirty="0"/>
              <a:t>. Jafarpour, S. S. R. Abidi, </a:t>
            </a:r>
            <a:r>
              <a:rPr lang="en-CA" sz="1400" i="1" dirty="0" smtClean="0"/>
              <a:t>S</a:t>
            </a:r>
            <a:r>
              <a:rPr lang="en-CA" sz="1400" i="1" dirty="0"/>
              <a:t>. R. </a:t>
            </a:r>
            <a:r>
              <a:rPr lang="en-CA" sz="1400" i="1" dirty="0" smtClean="0"/>
              <a:t>Abidi</a:t>
            </a:r>
            <a:r>
              <a:rPr lang="en-CA" sz="1400" dirty="0"/>
              <a:t>.</a:t>
            </a:r>
            <a:r>
              <a:rPr lang="en-CA" sz="1400" dirty="0" smtClean="0"/>
              <a:t> </a:t>
            </a:r>
            <a:r>
              <a:rPr lang="en-CA" sz="1400" b="1" dirty="0" smtClean="0"/>
              <a:t>Exploiting </a:t>
            </a:r>
            <a:r>
              <a:rPr lang="en-CA" sz="1400" b="1" dirty="0"/>
              <a:t>Semantic Web Technologies to Develop OWL-Based Clinical Practice Guideline Execution </a:t>
            </a:r>
            <a:r>
              <a:rPr lang="en-CA" sz="1400" b="1" dirty="0" smtClean="0"/>
              <a:t>Engines</a:t>
            </a:r>
            <a:r>
              <a:rPr lang="en-CA" sz="1400" dirty="0"/>
              <a:t>.</a:t>
            </a:r>
            <a:r>
              <a:rPr lang="en-CA" sz="1400" dirty="0" smtClean="0"/>
              <a:t> </a:t>
            </a:r>
            <a:r>
              <a:rPr lang="en-CA" sz="1400" i="1" dirty="0"/>
              <a:t>IEEE J. Biomed. Heal. Informatics</a:t>
            </a:r>
            <a:r>
              <a:rPr lang="en-CA" sz="1400" dirty="0"/>
              <a:t>, </a:t>
            </a:r>
            <a:r>
              <a:rPr lang="en-CA" sz="1400" dirty="0" smtClean="0"/>
              <a:t>2014.</a:t>
            </a:r>
          </a:p>
          <a:p>
            <a:pPr marL="0" indent="0">
              <a:buNone/>
            </a:pPr>
            <a:r>
              <a:rPr lang="en-CA" sz="1400" dirty="0" smtClean="0"/>
              <a:t>[4]</a:t>
            </a:r>
            <a:r>
              <a:rPr lang="en-CA" sz="1400" b="1" dirty="0" smtClean="0"/>
              <a:t> </a:t>
            </a:r>
            <a:r>
              <a:rPr lang="en-CA" sz="1400" i="1" dirty="0" smtClean="0"/>
              <a:t>C. </a:t>
            </a:r>
            <a:r>
              <a:rPr lang="en-CA" sz="1400" i="1" dirty="0"/>
              <a:t>Bobed, </a:t>
            </a:r>
            <a:r>
              <a:rPr lang="en-CA" sz="1400" i="1" dirty="0" smtClean="0"/>
              <a:t>R. </a:t>
            </a:r>
            <a:r>
              <a:rPr lang="en-CA" sz="1400" i="1" dirty="0"/>
              <a:t>Yus, </a:t>
            </a:r>
            <a:r>
              <a:rPr lang="en-CA" sz="1400" i="1" dirty="0" smtClean="0"/>
              <a:t>F. </a:t>
            </a:r>
            <a:r>
              <a:rPr lang="en-CA" sz="1400" i="1" dirty="0"/>
              <a:t>Bobillo, </a:t>
            </a:r>
            <a:r>
              <a:rPr lang="en-CA" sz="1400" i="1" dirty="0" smtClean="0"/>
              <a:t>E. </a:t>
            </a:r>
            <a:r>
              <a:rPr lang="en-CA" sz="1400" i="1" dirty="0"/>
              <a:t>Mena</a:t>
            </a:r>
            <a:r>
              <a:rPr lang="en-CA" sz="1400" dirty="0"/>
              <a:t>.  </a:t>
            </a:r>
            <a:r>
              <a:rPr lang="en-CA" sz="1400" b="1" dirty="0"/>
              <a:t>Semantic reasoning on mobile devices: Do androids dream of efficient reasoners?</a:t>
            </a:r>
            <a:r>
              <a:rPr lang="en-CA" sz="1400" dirty="0"/>
              <a:t> Web Semantics: Science, Services and Agents on the World </a:t>
            </a:r>
            <a:r>
              <a:rPr lang="en-CA" sz="1400" dirty="0" smtClean="0"/>
              <a:t>Wide </a:t>
            </a:r>
            <a:r>
              <a:rPr lang="en-CA" sz="1400" dirty="0"/>
              <a:t>Web, 35:167–183, December 2015</a:t>
            </a:r>
            <a:r>
              <a:rPr lang="en-CA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[5] </a:t>
            </a:r>
            <a:r>
              <a:rPr lang="en-US" sz="1400" i="1" dirty="0" smtClean="0"/>
              <a:t>S</a:t>
            </a:r>
            <a:r>
              <a:rPr lang="en-US" sz="1400" i="1" dirty="0"/>
              <a:t>. Ali and S. </a:t>
            </a:r>
            <a:r>
              <a:rPr lang="en-US" sz="1400" i="1" dirty="0" smtClean="0"/>
              <a:t>Kiefer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b="1" dirty="0"/>
              <a:t>“</a:t>
            </a:r>
            <a:r>
              <a:rPr lang="en-US" sz="1400" b="1" dirty="0" err="1"/>
              <a:t>microOR</a:t>
            </a:r>
            <a:r>
              <a:rPr lang="en-US" sz="1400" b="1" dirty="0"/>
              <a:t> --- A Micro OWL DL Reasoner for Ambient Intelligent </a:t>
            </a:r>
            <a:r>
              <a:rPr lang="en-US" sz="1400" b="1" dirty="0" smtClean="0"/>
              <a:t>Devices.</a:t>
            </a:r>
            <a:r>
              <a:rPr lang="en-US" sz="1400" dirty="0" smtClean="0"/>
              <a:t> </a:t>
            </a:r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i="1" dirty="0"/>
              <a:t>Proceedings of the 4th International Conference on Advances in Grid and Pervasive Computing</a:t>
            </a:r>
            <a:r>
              <a:rPr lang="en-US" sz="1400" dirty="0"/>
              <a:t>, 2009, pp. 305–316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[6] </a:t>
            </a:r>
            <a:r>
              <a:rPr lang="en-US" sz="1400" i="1" dirty="0" smtClean="0"/>
              <a:t>T</a:t>
            </a:r>
            <a:r>
              <a:rPr lang="en-US" sz="1400" i="1" dirty="0"/>
              <a:t>. Kim, I. Park, S. J. Hyun, </a:t>
            </a:r>
            <a:r>
              <a:rPr lang="en-US" sz="1400" i="1" dirty="0" smtClean="0"/>
              <a:t>D</a:t>
            </a:r>
            <a:r>
              <a:rPr lang="en-US" sz="1400" i="1" dirty="0"/>
              <a:t>. </a:t>
            </a:r>
            <a:r>
              <a:rPr lang="en-US" sz="1400" i="1" dirty="0" smtClean="0"/>
              <a:t>Lee.</a:t>
            </a:r>
            <a:r>
              <a:rPr lang="en-US" sz="1400" dirty="0" smtClean="0"/>
              <a:t> </a:t>
            </a:r>
            <a:r>
              <a:rPr lang="en-US" sz="1400" b="1" dirty="0" smtClean="0"/>
              <a:t>MiRE4OWL</a:t>
            </a:r>
            <a:r>
              <a:rPr lang="en-US" sz="1400" b="1" dirty="0"/>
              <a:t>: Mobile Rule Engine for </a:t>
            </a:r>
            <a:r>
              <a:rPr lang="en-US" sz="1400" b="1" dirty="0" smtClean="0"/>
              <a:t>OWL.</a:t>
            </a:r>
            <a:r>
              <a:rPr lang="en-US" sz="1400" dirty="0" smtClean="0"/>
              <a:t> In </a:t>
            </a:r>
            <a:r>
              <a:rPr lang="en-US" sz="1400" i="1" dirty="0"/>
              <a:t>Proceedings of the 2010 IEEE 34th Annual Computer Software and </a:t>
            </a:r>
            <a:r>
              <a:rPr lang="en-US" sz="1400" i="1" dirty="0" smtClean="0"/>
              <a:t>Applications </a:t>
            </a:r>
            <a:r>
              <a:rPr lang="en-US" sz="1400" i="1" dirty="0"/>
              <a:t>Conference Workshops</a:t>
            </a:r>
            <a:r>
              <a:rPr lang="en-US" sz="1400" dirty="0"/>
              <a:t>, 2010, pp. 317–322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[7] </a:t>
            </a:r>
            <a:r>
              <a:rPr lang="en-US" sz="1400" i="1" dirty="0" smtClean="0"/>
              <a:t>B</a:t>
            </a:r>
            <a:r>
              <a:rPr lang="en-US" sz="1400" i="1" dirty="0"/>
              <a:t>. Motik, I. Horrocks, </a:t>
            </a:r>
            <a:r>
              <a:rPr lang="en-US" sz="1400" i="1" dirty="0" smtClean="0"/>
              <a:t>S</a:t>
            </a:r>
            <a:r>
              <a:rPr lang="en-US" sz="1400" i="1" dirty="0"/>
              <a:t>. M. </a:t>
            </a:r>
            <a:r>
              <a:rPr lang="en-US" sz="1400" i="1" dirty="0" smtClean="0"/>
              <a:t>Kim.</a:t>
            </a:r>
            <a:r>
              <a:rPr lang="en-US" sz="1400" dirty="0" smtClean="0"/>
              <a:t> </a:t>
            </a:r>
            <a:r>
              <a:rPr lang="en-US" sz="1400" b="1" dirty="0" smtClean="0"/>
              <a:t>Delta-reasoner</a:t>
            </a:r>
            <a:r>
              <a:rPr lang="en-US" sz="1400" b="1" dirty="0"/>
              <a:t>: A Semantic Web Reasoner for an Intelligent Mobile </a:t>
            </a:r>
            <a:r>
              <a:rPr lang="en-US" sz="1400" b="1" dirty="0" smtClean="0"/>
              <a:t>Platform.</a:t>
            </a:r>
            <a:r>
              <a:rPr lang="en-US" sz="1400" dirty="0" smtClean="0"/>
              <a:t> In </a:t>
            </a:r>
            <a:r>
              <a:rPr lang="en-US" sz="1400" i="1" dirty="0"/>
              <a:t>Proceedings of the 21st International Conference Companion on World Wide Web</a:t>
            </a:r>
            <a:r>
              <a:rPr lang="en-US" sz="1400" dirty="0"/>
              <a:t>, 2012, pp. 63–72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[8] </a:t>
            </a:r>
            <a:r>
              <a:rPr lang="en-US" sz="1400" i="1" dirty="0"/>
              <a:t>W. Tai, J. Keeney, </a:t>
            </a:r>
            <a:r>
              <a:rPr lang="en-US" sz="1400" i="1" dirty="0" smtClean="0"/>
              <a:t>D</a:t>
            </a:r>
            <a:r>
              <a:rPr lang="en-US" sz="1400" i="1" dirty="0"/>
              <a:t>. </a:t>
            </a:r>
            <a:r>
              <a:rPr lang="en-US" sz="1400" i="1" dirty="0" smtClean="0"/>
              <a:t>O’Sullivan</a:t>
            </a:r>
            <a:r>
              <a:rPr lang="en-US" sz="1400" dirty="0" smtClean="0"/>
              <a:t>. </a:t>
            </a:r>
            <a:r>
              <a:rPr lang="en-US" sz="1400" b="1" dirty="0" smtClean="0"/>
              <a:t>Resource-constrained reasoning using a reasoner composition approach.</a:t>
            </a:r>
            <a:r>
              <a:rPr lang="en-US" sz="1400" dirty="0" smtClean="0"/>
              <a:t> </a:t>
            </a:r>
            <a:r>
              <a:rPr lang="en-US" sz="1400" i="1" dirty="0"/>
              <a:t>Semant. Web</a:t>
            </a:r>
            <a:r>
              <a:rPr lang="en-US" sz="1400" dirty="0"/>
              <a:t>, vol. </a:t>
            </a:r>
            <a:r>
              <a:rPr lang="en-US" sz="1400" dirty="0" smtClean="0"/>
              <a:t>6 (1), </a:t>
            </a:r>
            <a:r>
              <a:rPr lang="en-US" sz="1400" dirty="0"/>
              <a:t>pp. 35–59, </a:t>
            </a:r>
            <a:r>
              <a:rPr lang="en-US" sz="1400" dirty="0" smtClean="0"/>
              <a:t>2015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[9] </a:t>
            </a:r>
            <a:r>
              <a:rPr lang="en-US" sz="1400" i="1" dirty="0"/>
              <a:t>J. </a:t>
            </a:r>
            <a:r>
              <a:rPr lang="en-US" sz="1400" i="1" dirty="0" err="1"/>
              <a:t>Bak</a:t>
            </a:r>
            <a:r>
              <a:rPr lang="en-US" sz="1400" i="1" dirty="0"/>
              <a:t>, M. Nowak, </a:t>
            </a:r>
            <a:r>
              <a:rPr lang="en-US" sz="1400" i="1" dirty="0" smtClean="0"/>
              <a:t>C</a:t>
            </a:r>
            <a:r>
              <a:rPr lang="en-US" sz="1400" i="1" dirty="0"/>
              <a:t>. </a:t>
            </a:r>
            <a:r>
              <a:rPr lang="en-US" sz="1400" i="1" dirty="0" err="1" smtClean="0"/>
              <a:t>Jedrzejek</a:t>
            </a:r>
            <a:r>
              <a:rPr lang="en-US" sz="1400" dirty="0" smtClean="0"/>
              <a:t>. </a:t>
            </a:r>
            <a:r>
              <a:rPr lang="en-US" sz="1400" b="1" dirty="0" smtClean="0"/>
              <a:t>RuQAR</a:t>
            </a:r>
            <a:r>
              <a:rPr lang="en-US" sz="1400" b="1" dirty="0"/>
              <a:t>: Reasoning Framework for OWL 2 RL </a:t>
            </a:r>
            <a:r>
              <a:rPr lang="en-US" sz="1400" b="1" dirty="0" smtClean="0"/>
              <a:t>Ontologies</a:t>
            </a:r>
            <a:r>
              <a:rPr lang="en-US" sz="1400" dirty="0" smtClean="0"/>
              <a:t>. </a:t>
            </a:r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i="1" dirty="0"/>
              <a:t>The Semantic Web: ESWC 2014 Satellite Events, </a:t>
            </a:r>
            <a:r>
              <a:rPr lang="en-US" sz="1400" i="1" dirty="0" err="1"/>
              <a:t>Anissaras</a:t>
            </a:r>
            <a:r>
              <a:rPr lang="en-US" sz="1400" i="1" dirty="0"/>
              <a:t>, Crete, Greece, May 25-29, 2014, </a:t>
            </a:r>
            <a:r>
              <a:rPr lang="en-US" sz="1400" dirty="0" smtClean="0"/>
              <a:t>2014</a:t>
            </a:r>
            <a:r>
              <a:rPr lang="en-US" sz="1400" dirty="0"/>
              <a:t>, vol. 8798, pp. 195–198.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[10] </a:t>
            </a:r>
            <a:r>
              <a:rPr lang="en-US" sz="1400" i="1" dirty="0"/>
              <a:t>G. </a:t>
            </a:r>
            <a:r>
              <a:rPr lang="en-US" sz="1400" i="1" dirty="0" err="1"/>
              <a:t>Meditskos</a:t>
            </a:r>
            <a:r>
              <a:rPr lang="en-US" sz="1400" i="1" dirty="0"/>
              <a:t> </a:t>
            </a:r>
            <a:r>
              <a:rPr lang="en-US" sz="1400" i="1" dirty="0" smtClean="0"/>
              <a:t>N</a:t>
            </a:r>
            <a:r>
              <a:rPr lang="en-US" sz="1400" i="1" dirty="0"/>
              <a:t>. </a:t>
            </a:r>
            <a:r>
              <a:rPr lang="en-US" sz="1400" i="1" dirty="0" smtClean="0"/>
              <a:t>Bassiliades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b="1" dirty="0" smtClean="0"/>
              <a:t>DLEJena</a:t>
            </a:r>
            <a:r>
              <a:rPr lang="en-US" sz="1400" b="1" dirty="0"/>
              <a:t>: A Practical Forward-chaining OWL 2 RL Reasoner Combining Jena and </a:t>
            </a:r>
            <a:r>
              <a:rPr lang="en-US" sz="1400" b="1" dirty="0" smtClean="0"/>
              <a:t>Pellet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i="1" dirty="0"/>
              <a:t>Web Semant.</a:t>
            </a:r>
            <a:r>
              <a:rPr lang="en-US" sz="1400" dirty="0"/>
              <a:t>, vol. 8, no. 1, pp. 89–94, Mar. 2010.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[11] </a:t>
            </a:r>
            <a:r>
              <a:rPr lang="en-US" sz="1400" i="1" dirty="0"/>
              <a:t>R.B</a:t>
            </a:r>
            <a:r>
              <a:rPr lang="en-US" sz="1400" i="1" dirty="0" smtClean="0"/>
              <a:t>. Doorenbos.</a:t>
            </a:r>
            <a:r>
              <a:rPr lang="en-US" sz="1400" dirty="0" smtClean="0"/>
              <a:t> </a:t>
            </a:r>
            <a:r>
              <a:rPr lang="en-US" sz="1400" b="1" dirty="0"/>
              <a:t>Combining Left and Right Unlinking for Matching a Large Number of Learned Rules</a:t>
            </a:r>
            <a:r>
              <a:rPr lang="en-US" sz="1400" dirty="0"/>
              <a:t>. </a:t>
            </a:r>
            <a:r>
              <a:rPr lang="en-US" sz="1400" dirty="0" smtClean="0"/>
              <a:t>In </a:t>
            </a:r>
            <a:r>
              <a:rPr lang="en-US" sz="1400" dirty="0"/>
              <a:t>Hayes-Roth, B. and </a:t>
            </a:r>
            <a:r>
              <a:rPr lang="en-US" sz="1400" dirty="0" err="1"/>
              <a:t>Korf</a:t>
            </a:r>
            <a:r>
              <a:rPr lang="en-US" sz="1400" dirty="0"/>
              <a:t>, R.E. (eds.) Proceedings of the 12th National Conference on Artificial Intelligence, Seattle, WA, USA, July 31 - August 4, 1994, Volume 1. pp. 451–458. 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45E3-A9E9-4754-AA28-DF852443B547}" type="datetime1">
              <a:rPr lang="en-CA" smtClean="0"/>
              <a:t>26/05/2017</a:t>
            </a:fld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000" dirty="0" smtClean="0"/>
              <a:t>Clinical </a:t>
            </a:r>
            <a:r>
              <a:rPr lang="en-US" sz="2000" dirty="0"/>
              <a:t>Decision Support Systems (CDSS) </a:t>
            </a:r>
            <a:endParaRPr lang="en-US" sz="2000" dirty="0" smtClean="0"/>
          </a:p>
          <a:p>
            <a:pPr lvl="1"/>
            <a:r>
              <a:rPr lang="en-US" sz="1800" dirty="0" smtClean="0"/>
              <a:t>Automated </a:t>
            </a:r>
            <a:r>
              <a:rPr lang="en-US" sz="1800" dirty="0"/>
              <a:t>systems that incorporate computerized </a:t>
            </a:r>
            <a:r>
              <a:rPr lang="en-US" sz="1800" dirty="0" smtClean="0"/>
              <a:t>CPG</a:t>
            </a:r>
          </a:p>
          <a:p>
            <a:pPr lvl="1"/>
            <a:r>
              <a:rPr lang="en-US" sz="1800" dirty="0" smtClean="0"/>
              <a:t>Pro-actively guide physician through decision processes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/>
              <a:t>Decision Logic (OWL2 DL), IF-THEN (SWRL) rules, ..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Canadian Community Health Survey (2014):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Chronic illnesses affect ca. 40% of Canadians</a:t>
            </a: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With multi-morbidity of ca. 15%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self-sufficiency and quality of life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Reduce healthcare costs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 smtClean="0">
                <a:solidFill>
                  <a:schemeClr val="bg1"/>
                </a:solidFill>
              </a:rPr>
              <a:t>Mobile patient diaries</a:t>
            </a:r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Using Bluetooth measurement devices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056" y="584200"/>
            <a:ext cx="4955944" cy="621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9423" y="5404488"/>
            <a:ext cx="23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52514F"/>
                </a:solidFill>
              </a:rPr>
              <a:t>Class hierarchy of </a:t>
            </a:r>
            <a:r>
              <a:rPr lang="en-CA" sz="1200" b="1" dirty="0" smtClean="0">
                <a:solidFill>
                  <a:srgbClr val="52514F"/>
                </a:solidFill>
              </a:rPr>
              <a:t>CPG-DKO [2, 3] </a:t>
            </a:r>
            <a:endParaRPr lang="en-CA" sz="1200" b="1" dirty="0">
              <a:solidFill>
                <a:srgbClr val="52514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∩∀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𝐶h𝑜𝑠𝑒𝑛𝐶𝑜𝑛𝑑𝑖𝑡𝑖𝑜𝑛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endParaRPr lang="en-CA" sz="1400" dirty="0">
                  <a:solidFill>
                    <a:srgbClr val="52514F"/>
                  </a:solidFill>
                </a:endParaRPr>
              </a:p>
              <a:p>
                <a:r>
                  <a:rPr lang="en-CA" sz="1400" dirty="0" smtClean="0">
                    <a:solidFill>
                      <a:srgbClr val="52514F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blipFill rotWithShape="0">
                <a:blip r:embed="rId7"/>
                <a:stretch>
                  <a:fillRect l="-290" b="-21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398" y="3536582"/>
            <a:ext cx="151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52514F"/>
                </a:solidFill>
              </a:rPr>
              <a:t>Switch [2, 3]:</a:t>
            </a:r>
            <a:endParaRPr lang="en-CA" sz="1600" b="1" dirty="0">
              <a:solidFill>
                <a:srgbClr val="52514F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8649-0809-4034-A79D-92C26461EF17}" type="datetime1">
              <a:rPr lang="en-CA" smtClean="0"/>
              <a:t>26/05/2017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arenR"/>
            </a:pPr>
            <a:r>
              <a:rPr lang="en-US" sz="1800" dirty="0" smtClean="0"/>
              <a:t>Clinical </a:t>
            </a:r>
            <a:r>
              <a:rPr lang="en-US" sz="1800" dirty="0"/>
              <a:t>Decision Support Systems (CDSS) </a:t>
            </a:r>
            <a:endParaRPr lang="en-US" sz="1800" dirty="0" smtClean="0"/>
          </a:p>
          <a:p>
            <a:pPr lvl="1"/>
            <a:r>
              <a:rPr lang="en-US" sz="1600" dirty="0" smtClean="0"/>
              <a:t>Automated </a:t>
            </a:r>
            <a:r>
              <a:rPr lang="en-US" sz="1600" dirty="0"/>
              <a:t>systems that incorporate computerized </a:t>
            </a:r>
            <a:r>
              <a:rPr lang="en-US" sz="1600" dirty="0" smtClean="0"/>
              <a:t>CPG</a:t>
            </a:r>
          </a:p>
          <a:p>
            <a:pPr lvl="1"/>
            <a:r>
              <a:rPr lang="en-US" sz="1600" dirty="0" smtClean="0"/>
              <a:t>Pro-actively guide physician through decision processes</a:t>
            </a:r>
          </a:p>
          <a:p>
            <a:pPr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sz="1800" dirty="0" smtClean="0"/>
              <a:t>Involve </a:t>
            </a:r>
            <a:r>
              <a:rPr lang="en-US" sz="1800" dirty="0"/>
              <a:t>patients in their own long-term </a:t>
            </a:r>
            <a:r>
              <a:rPr lang="en-US" sz="1800" dirty="0" smtClean="0"/>
              <a:t>care</a:t>
            </a:r>
          </a:p>
          <a:p>
            <a:pPr lvl="1">
              <a:defRPr/>
            </a:pPr>
            <a:r>
              <a:rPr lang="en-CA" sz="1600" dirty="0" smtClean="0"/>
              <a:t>Canadian </a:t>
            </a:r>
            <a:r>
              <a:rPr lang="en-CA" sz="1600" dirty="0"/>
              <a:t>Community Health Survey (2014):</a:t>
            </a:r>
            <a:endParaRPr lang="en-US" sz="1600" dirty="0"/>
          </a:p>
          <a:p>
            <a:pPr lvl="2">
              <a:defRPr/>
            </a:pPr>
            <a:r>
              <a:rPr lang="en-US" sz="1400" dirty="0"/>
              <a:t>Chronic illnesses affect ca. 40% of Canadians</a:t>
            </a:r>
          </a:p>
          <a:p>
            <a:pPr lvl="2">
              <a:defRPr/>
            </a:pPr>
            <a:r>
              <a:rPr lang="en-US" sz="1400" dirty="0"/>
              <a:t>With multi-morbidity of ca. 15</a:t>
            </a:r>
            <a:r>
              <a:rPr lang="en-US" sz="1400" dirty="0" smtClean="0"/>
              <a:t>%</a:t>
            </a:r>
            <a:endParaRPr lang="en-US" sz="1400" dirty="0"/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Increase self-sufficiency and quality of life</a:t>
            </a:r>
            <a:endParaRPr lang="en-US" sz="1600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/>
              <a:t>Reduce healthcare </a:t>
            </a:r>
            <a:r>
              <a:rPr lang="en-US" sz="1600" dirty="0" smtClean="0"/>
              <a:t>costs</a:t>
            </a:r>
            <a:endParaRPr lang="en-US" b="1" dirty="0" smtClean="0"/>
          </a:p>
          <a:p>
            <a:pPr>
              <a:spcBef>
                <a:spcPts val="600"/>
              </a:spcBef>
              <a:defRPr/>
            </a:pPr>
            <a:r>
              <a:rPr lang="en-US" sz="1800" dirty="0" smtClean="0"/>
              <a:t>Mobile patient diaries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IMPACT-AF project</a:t>
            </a:r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/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/>
              <a:t>Using Bluetooth measurement devices</a:t>
            </a:r>
            <a:br>
              <a:rPr lang="en-US" sz="1400" dirty="0" smtClean="0"/>
            </a:br>
            <a:r>
              <a:rPr lang="en-US" sz="1400" dirty="0" smtClean="0"/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87" y="4502426"/>
            <a:ext cx="1040769" cy="96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6FF8-643D-49F2-9893-D627A8B70AAA}" type="datetime1">
              <a:rPr lang="en-CA" smtClean="0"/>
              <a:t>26/05/2017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989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Requirements: </a:t>
            </a:r>
          </a:p>
          <a:p>
            <a:pPr lvl="1"/>
            <a:r>
              <a:rPr lang="en-CA" sz="1600" dirty="0" smtClean="0"/>
              <a:t>Connectivity</a:t>
            </a:r>
          </a:p>
          <a:p>
            <a:pPr lvl="2"/>
            <a:r>
              <a:rPr lang="en-CA" sz="1400" dirty="0" smtClean="0"/>
              <a:t>Cope with short/long-term disconnections (lack of </a:t>
            </a:r>
            <a:r>
              <a:rPr lang="en-CA" sz="1400" dirty="0" err="1" smtClean="0"/>
              <a:t>WiFi</a:t>
            </a:r>
            <a:r>
              <a:rPr lang="en-CA" sz="1400" dirty="0" smtClean="0"/>
              <a:t>, 3G)</a:t>
            </a:r>
          </a:p>
          <a:p>
            <a:pPr lvl="2"/>
            <a:r>
              <a:rPr lang="en-CA" sz="1400" dirty="0" smtClean="0"/>
              <a:t>Should not limit mobile patient diary usage</a:t>
            </a:r>
          </a:p>
          <a:p>
            <a:pPr lvl="1"/>
            <a:r>
              <a:rPr lang="en-CA" sz="1600" dirty="0" smtClean="0"/>
              <a:t>Response latency</a:t>
            </a:r>
          </a:p>
          <a:p>
            <a:pPr lvl="2"/>
            <a:r>
              <a:rPr lang="en-CA" sz="1400" dirty="0" smtClean="0"/>
              <a:t>Slow / lacking connectivity may occur frequently</a:t>
            </a:r>
          </a:p>
          <a:p>
            <a:pPr lvl="2"/>
            <a:r>
              <a:rPr lang="en-CA" sz="1400" dirty="0" smtClean="0"/>
              <a:t>Server = </a:t>
            </a:r>
            <a:r>
              <a:rPr lang="en-CA" sz="1400" i="1" dirty="0" smtClean="0"/>
              <a:t>single point of failure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Solutions:</a:t>
            </a:r>
          </a:p>
          <a:p>
            <a:pPr lvl="1"/>
            <a:r>
              <a:rPr lang="en-CA" sz="1600" dirty="0" smtClean="0"/>
              <a:t>Offline data entry (</a:t>
            </a:r>
            <a:r>
              <a:rPr lang="en-CA" sz="1600" i="1" dirty="0" smtClean="0"/>
              <a:t>BP, HR, ..</a:t>
            </a:r>
            <a:r>
              <a:rPr lang="en-CA" sz="1600" dirty="0" smtClean="0"/>
              <a:t>)</a:t>
            </a:r>
          </a:p>
          <a:p>
            <a:pPr lvl="2"/>
            <a:r>
              <a:rPr lang="en-CA" sz="1400" dirty="0" smtClean="0"/>
              <a:t>Synchronize with online EMR when connectivity is restored</a:t>
            </a:r>
          </a:p>
          <a:p>
            <a:pPr lvl="1"/>
            <a:r>
              <a:rPr lang="en-CA" sz="1600" b="1" dirty="0" smtClean="0"/>
              <a:t>Local Clinical Decision Support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Independent of connectivity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Enables timely health alerts</a:t>
            </a:r>
          </a:p>
          <a:p>
            <a:pPr lvl="1"/>
            <a:r>
              <a:rPr lang="en-CA" sz="1600" b="1" dirty="0" smtClean="0"/>
              <a:t>Distributed setup</a:t>
            </a:r>
            <a:endParaRPr lang="en-CA" sz="1600" b="1" dirty="0"/>
          </a:p>
          <a:p>
            <a:pPr lvl="2"/>
            <a:r>
              <a:rPr lang="en-CA" sz="1400" b="1" dirty="0" smtClean="0"/>
              <a:t>Local: </a:t>
            </a:r>
            <a:r>
              <a:rPr lang="en-CA" sz="1400" dirty="0" smtClean="0"/>
              <a:t>lightweight</a:t>
            </a:r>
            <a:r>
              <a:rPr lang="en-CA" sz="1400" dirty="0"/>
              <a:t>, </a:t>
            </a:r>
            <a:r>
              <a:rPr lang="en-CA" sz="1400" dirty="0" smtClean="0"/>
              <a:t>time-sensitive reasoning </a:t>
            </a:r>
            <a:r>
              <a:rPr lang="en-CA" sz="1400" dirty="0"/>
              <a:t>is deployed locally </a:t>
            </a:r>
            <a:endParaRPr lang="en-CA" sz="1400" dirty="0" smtClean="0"/>
          </a:p>
          <a:p>
            <a:pPr lvl="2"/>
            <a:r>
              <a:rPr lang="en-CA" sz="1400" b="1" dirty="0" smtClean="0"/>
              <a:t>Remote</a:t>
            </a:r>
            <a:r>
              <a:rPr lang="en-CA" sz="1400" dirty="0" smtClean="0"/>
              <a:t>: heavyweight </a:t>
            </a:r>
            <a:r>
              <a:rPr lang="en-CA" sz="1400" dirty="0"/>
              <a:t>processes </a:t>
            </a:r>
            <a:r>
              <a:rPr lang="en-CA" sz="1400" dirty="0" smtClean="0"/>
              <a:t>are delegated to the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25" y="1470659"/>
            <a:ext cx="4978120" cy="5092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5260" y="4579620"/>
            <a:ext cx="998220" cy="53340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054340" y="5440680"/>
            <a:ext cx="525780" cy="396240"/>
          </a:xfrm>
          <a:prstGeom prst="ellipse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273540" y="4648200"/>
            <a:ext cx="777240" cy="40386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A8C-93E9-403B-AE87-4F4C180C7035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6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8659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Ontology-based (OWL) reasoning</a:t>
            </a:r>
          </a:p>
          <a:p>
            <a:pPr lvl="1"/>
            <a:r>
              <a:rPr lang="en-CA" sz="1600" b="1" dirty="0" smtClean="0"/>
              <a:t>OWL2 DL</a:t>
            </a:r>
            <a:r>
              <a:rPr lang="en-CA" sz="1600" dirty="0" smtClean="0"/>
              <a:t>: too resource-intensive on mobile systems</a:t>
            </a:r>
          </a:p>
          <a:p>
            <a:pPr lvl="1"/>
            <a:r>
              <a:rPr lang="en-CA" sz="1600" dirty="0" smtClean="0"/>
              <a:t>Recent empirical work by Bobed et al. [4]:</a:t>
            </a:r>
            <a:endParaRPr lang="en-CA" sz="1600" dirty="0"/>
          </a:p>
          <a:p>
            <a:pPr lvl="2"/>
            <a:r>
              <a:rPr lang="en-CA" sz="1400" dirty="0" smtClean="0"/>
              <a:t>PC outperforms Android by </a:t>
            </a:r>
            <a:r>
              <a:rPr lang="en-CA" sz="1400" b="1" dirty="0" smtClean="0"/>
              <a:t>1,5 – 150</a:t>
            </a:r>
            <a:r>
              <a:rPr lang="en-CA" sz="1400" dirty="0" smtClean="0"/>
              <a:t> </a:t>
            </a:r>
          </a:p>
          <a:p>
            <a:pPr lvl="2"/>
            <a:r>
              <a:rPr lang="en-CA" sz="1400" dirty="0" smtClean="0"/>
              <a:t>Larger number of out-of-memory errors</a:t>
            </a:r>
          </a:p>
          <a:p>
            <a:pPr lvl="1"/>
            <a:r>
              <a:rPr lang="en-CA" sz="1600" dirty="0"/>
              <a:t>Most mobile approaches are rule-based </a:t>
            </a:r>
          </a:p>
          <a:p>
            <a:pPr lvl="2"/>
            <a:r>
              <a:rPr lang="en-CA" sz="1400" dirty="0"/>
              <a:t>E.g., OWL2 RL or custom entailment</a:t>
            </a:r>
          </a:p>
          <a:p>
            <a:pPr>
              <a:spcBef>
                <a:spcPts val="1200"/>
              </a:spcBef>
            </a:pPr>
            <a:r>
              <a:rPr lang="en-CA" sz="2000" b="1" dirty="0"/>
              <a:t>OWL2 RL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Suitable W3C OWL2 profile</a:t>
            </a:r>
          </a:p>
          <a:p>
            <a:pPr lvl="2">
              <a:spcBef>
                <a:spcPts val="384"/>
              </a:spcBef>
            </a:pPr>
            <a:r>
              <a:rPr lang="en-CA" sz="1400" dirty="0" smtClean="0"/>
              <a:t>Allows </a:t>
            </a:r>
            <a:r>
              <a:rPr lang="en-CA" sz="1400" dirty="0"/>
              <a:t>scalable reasoning without sacrificing too much </a:t>
            </a:r>
            <a:r>
              <a:rPr lang="en-CA" sz="1400" dirty="0" smtClean="0"/>
              <a:t>expressivity</a:t>
            </a:r>
            <a:endParaRPr lang="en-CA" sz="1400" dirty="0"/>
          </a:p>
          <a:p>
            <a:pPr lvl="1">
              <a:spcBef>
                <a:spcPts val="384"/>
              </a:spcBef>
            </a:pPr>
            <a:r>
              <a:rPr lang="en-CA" sz="1600" dirty="0"/>
              <a:t>Adjust reasoning complexity to suit scenario &amp; resources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Choose rule subsets based on task &amp; overhead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Enhance any rule-based task with semantic features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I.e., include OWL2 RL (subset) into ruleset</a:t>
            </a:r>
          </a:p>
          <a:p>
            <a:pPr lvl="2">
              <a:spcBef>
                <a:spcPts val="384"/>
              </a:spcBef>
            </a:pPr>
            <a:r>
              <a:rPr lang="en-CA" sz="1400" dirty="0" smtClean="0"/>
              <a:t>Such as </a:t>
            </a:r>
            <a:r>
              <a:rPr lang="en-CA" sz="1400" b="1" dirty="0" smtClean="0"/>
              <a:t>computerized, rule-based CPG</a:t>
            </a:r>
            <a:r>
              <a:rPr lang="en-CA" sz="1400" dirty="0" smtClean="0"/>
              <a:t> in CDSS 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E62-13E2-4738-AA1F-F18C0294C843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the OWL2 RL ruleset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43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CA" sz="2000" b="1" dirty="0"/>
              <a:t>Multi-stage OWL2 RL ruleset </a:t>
            </a:r>
            <a:r>
              <a:rPr lang="en-CA" sz="2000" b="1" dirty="0" smtClean="0"/>
              <a:t>selection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Stable vs. volatile ontology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Conformant</a:t>
            </a:r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Equivalent </a:t>
            </a:r>
            <a:r>
              <a:rPr lang="en-CA" sz="1800" dirty="0"/>
              <a:t>OWL2 RL ruleset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/>
              <a:t>Removing logically equivalent </a:t>
            </a:r>
            <a:r>
              <a:rPr lang="en-CA" sz="1600" dirty="0" smtClean="0"/>
              <a:t>rules (-</a:t>
            </a:r>
            <a:r>
              <a:rPr lang="en-CA" sz="1600" i="1" dirty="0" smtClean="0"/>
              <a:t>7 rules</a:t>
            </a:r>
            <a:r>
              <a:rPr lang="en-CA" sz="1600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Replace </a:t>
            </a:r>
            <a:r>
              <a:rPr lang="en-CA" sz="1600" dirty="0"/>
              <a:t>2+ specific rules with more general </a:t>
            </a:r>
            <a:r>
              <a:rPr lang="en-CA" sz="1600" dirty="0" smtClean="0"/>
              <a:t>rules &amp; axioms (-</a:t>
            </a:r>
            <a:r>
              <a:rPr lang="en-CA" sz="1600" i="1" dirty="0" smtClean="0"/>
              <a:t>10 rules</a:t>
            </a:r>
            <a:r>
              <a:rPr lang="en-CA" sz="1600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Removing “stand-alone” schema inference rules </a:t>
            </a:r>
            <a:r>
              <a:rPr lang="en-CA" sz="1600" i="1" dirty="0" smtClean="0"/>
              <a:t>(-4 rules)</a:t>
            </a:r>
            <a:endParaRPr lang="en-CA" sz="1600" i="1" dirty="0"/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/>
              <a:t>Purpose- and reference-based subsets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Purpose</a:t>
            </a:r>
            <a:r>
              <a:rPr lang="en-CA" sz="1600" dirty="0"/>
              <a:t>: inferencing </a:t>
            </a:r>
            <a:r>
              <a:rPr lang="en-CA" sz="1600" dirty="0" smtClean="0"/>
              <a:t>(= </a:t>
            </a:r>
            <a:r>
              <a:rPr lang="en-CA" sz="1600" i="1" dirty="0" smtClean="0"/>
              <a:t>53 rules</a:t>
            </a:r>
            <a:r>
              <a:rPr lang="en-CA" sz="1600" dirty="0" smtClean="0"/>
              <a:t>) vs</a:t>
            </a:r>
            <a:r>
              <a:rPr lang="en-CA" sz="1600" dirty="0"/>
              <a:t>. </a:t>
            </a:r>
            <a:r>
              <a:rPr lang="en-CA" sz="1600" dirty="0" smtClean="0"/>
              <a:t>validation (</a:t>
            </a:r>
            <a:r>
              <a:rPr lang="en-CA" sz="1600" i="1" dirty="0" smtClean="0"/>
              <a:t>=18 rules</a:t>
            </a:r>
            <a:r>
              <a:rPr lang="en-CA" sz="1600" dirty="0" smtClean="0"/>
              <a:t>)</a:t>
            </a:r>
            <a:endParaRPr lang="en-CA" sz="1600" dirty="0"/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Reference</a:t>
            </a:r>
            <a:r>
              <a:rPr lang="en-CA" sz="1600" dirty="0"/>
              <a:t>: instances </a:t>
            </a:r>
            <a:r>
              <a:rPr lang="en-CA" sz="1600" dirty="0" smtClean="0"/>
              <a:t>(= </a:t>
            </a:r>
            <a:r>
              <a:rPr lang="en-CA" sz="1600" i="1" dirty="0" smtClean="0"/>
              <a:t>32 rules</a:t>
            </a:r>
            <a:r>
              <a:rPr lang="en-CA" sz="1600" dirty="0" smtClean="0"/>
              <a:t>) vs</a:t>
            </a:r>
            <a:r>
              <a:rPr lang="en-CA" sz="1600" dirty="0"/>
              <a:t>. </a:t>
            </a:r>
            <a:r>
              <a:rPr lang="en-CA" sz="1600" dirty="0" smtClean="0"/>
              <a:t>schema (= </a:t>
            </a:r>
            <a:r>
              <a:rPr lang="en-CA" sz="1600" i="1" dirty="0" smtClean="0"/>
              <a:t>23 rules</a:t>
            </a:r>
            <a:r>
              <a:rPr lang="en-CA" sz="1600" dirty="0" smtClean="0"/>
              <a:t>)</a:t>
            </a:r>
            <a:endParaRPr lang="en-CA" sz="1600" dirty="0"/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Remove </a:t>
            </a:r>
            <a:r>
              <a:rPr lang="en-CA" sz="1800" dirty="0"/>
              <a:t>inefficient </a:t>
            </a:r>
            <a:r>
              <a:rPr lang="en-CA" sz="1800" dirty="0" smtClean="0"/>
              <a:t>rules (</a:t>
            </a:r>
            <a:r>
              <a:rPr lang="en-CA" sz="1800" i="1" dirty="0" smtClean="0"/>
              <a:t>- 1 rule</a:t>
            </a:r>
            <a:r>
              <a:rPr lang="en-CA" sz="1800" dirty="0" smtClean="0"/>
              <a:t>)</a:t>
            </a:r>
            <a:endParaRPr lang="en-CA" sz="1800" dirty="0"/>
          </a:p>
          <a:p>
            <a:pPr lvl="1">
              <a:spcBef>
                <a:spcPts val="432"/>
              </a:spcBef>
            </a:pPr>
            <a:r>
              <a:rPr lang="en-CA" sz="1600" dirty="0"/>
              <a:t>Leave out rules with large performance impact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E.g., </a:t>
            </a:r>
            <a:r>
              <a:rPr lang="en-CA" sz="1400" i="1" dirty="0"/>
              <a:t>#eq-ref</a:t>
            </a:r>
            <a:r>
              <a:rPr lang="en-CA" sz="1400" dirty="0"/>
              <a:t> infers each resource is equivalent to </a:t>
            </a:r>
            <a:r>
              <a:rPr lang="en-CA" sz="1400" dirty="0" smtClean="0"/>
              <a:t>itself</a:t>
            </a:r>
            <a:endParaRPr lang="en-CA" sz="1400" dirty="0"/>
          </a:p>
          <a:p>
            <a:pPr>
              <a:buFont typeface="+mj-lt"/>
              <a:buAutoNum type="arabicParenR"/>
            </a:pPr>
            <a:r>
              <a:rPr lang="en-CA" sz="1800" dirty="0" smtClean="0"/>
              <a:t>Domain-based ruleset selection</a:t>
            </a:r>
            <a:endParaRPr lang="en-CA" sz="1800" dirty="0"/>
          </a:p>
          <a:p>
            <a:pPr lvl="1"/>
            <a:r>
              <a:rPr lang="en-CA" sz="1600" dirty="0"/>
              <a:t>I.e., leave out rules not needed by ontology &amp; dataset</a:t>
            </a:r>
          </a:p>
          <a:p>
            <a:pPr lvl="1"/>
            <a:r>
              <a:rPr lang="en-CA" sz="1600" dirty="0"/>
              <a:t>Forward-chaining </a:t>
            </a:r>
            <a:r>
              <a:rPr lang="en-CA" sz="1600" dirty="0" smtClean="0"/>
              <a:t>algorithm (Tai </a:t>
            </a:r>
            <a:r>
              <a:rPr lang="en-CA" sz="1600" dirty="0"/>
              <a:t>et al. </a:t>
            </a:r>
            <a:r>
              <a:rPr lang="en-CA" sz="1600" dirty="0" smtClean="0"/>
              <a:t>[8])</a:t>
            </a:r>
          </a:p>
        </p:txBody>
      </p:sp>
      <p:sp>
        <p:nvSpPr>
          <p:cNvPr id="4" name="Left Brace 3"/>
          <p:cNvSpPr/>
          <p:nvPr/>
        </p:nvSpPr>
        <p:spPr>
          <a:xfrm>
            <a:off x="7839181" y="4078841"/>
            <a:ext cx="195209" cy="801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034390" y="4294867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4A7EBB"/>
                </a:solidFill>
              </a:rPr>
              <a:t>Stable</a:t>
            </a:r>
            <a:endParaRPr lang="en-CA" b="1" dirty="0">
              <a:solidFill>
                <a:srgbClr val="4A7EBB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4705564" y="4078841"/>
            <a:ext cx="2979506" cy="400692"/>
          </a:xfrm>
          <a:prstGeom prst="curvedConnector3">
            <a:avLst>
              <a:gd name="adj1" fmla="val 56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4068566" y="4479533"/>
            <a:ext cx="3616504" cy="1345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4218039" y="3513762"/>
            <a:ext cx="3467031" cy="1481025"/>
          </a:xfrm>
          <a:prstGeom prst="curvedConnector3">
            <a:avLst>
              <a:gd name="adj1" fmla="val 738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7839181" y="3147915"/>
            <a:ext cx="195209" cy="80138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8034390" y="3363941"/>
            <a:ext cx="18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Non-conformant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23819" y="3524036"/>
            <a:ext cx="1461251" cy="12373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8B16-EE75-4C58-AD88-7B30203DB413}" type="datetime1">
              <a:rPr lang="en-CA" smtClean="0"/>
              <a:t>26/05/2017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8" y="1716663"/>
            <a:ext cx="7802064" cy="31246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</a:t>
            </a:r>
            <a:r>
              <a:rPr lang="en-CA" dirty="0"/>
              <a:t>the OWL2 RL </a:t>
            </a:r>
            <a:r>
              <a:rPr lang="en-CA" dirty="0" smtClean="0"/>
              <a:t>ruleset: Evaluation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238500" y="2092772"/>
            <a:ext cx="11430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23260" y="3124676"/>
            <a:ext cx="1158240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736887" y="3246596"/>
            <a:ext cx="1060027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171350" y="3035141"/>
            <a:ext cx="1235289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6" y="4917499"/>
            <a:ext cx="6077798" cy="4763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48025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687780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218975" y="410133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57250" y="3606640"/>
            <a:ext cx="791425" cy="5880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81" y="1716663"/>
            <a:ext cx="1160962" cy="50312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B9C1-EC20-46D6-AEDD-18BB40E4A75C}" type="datetime1">
              <a:rPr lang="en-CA" smtClean="0"/>
              <a:t>26/05/2017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1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/>
              <a:t>1) Optimizing the OWL2 </a:t>
            </a:r>
            <a:r>
              <a:rPr lang="en-CA" sz="3100" dirty="0" smtClean="0"/>
              <a:t>RL ruleset: Future work</a:t>
            </a:r>
            <a:endParaRPr lang="en-CA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000" dirty="0"/>
              <a:t>Rule instantiation </a:t>
            </a:r>
            <a:r>
              <a:rPr lang="en-CA" sz="2000" dirty="0" smtClean="0"/>
              <a:t>[</a:t>
            </a:r>
            <a:r>
              <a:rPr lang="en-CA" sz="2000" dirty="0"/>
              <a:t>7</a:t>
            </a:r>
            <a:r>
              <a:rPr lang="en-CA" sz="2000" dirty="0" smtClean="0"/>
              <a:t>, 9, 10]</a:t>
            </a:r>
            <a:endParaRPr lang="en-CA" sz="2000" dirty="0"/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Materialize schema </a:t>
            </a:r>
            <a:r>
              <a:rPr lang="en-CA" sz="1800" dirty="0" smtClean="0"/>
              <a:t>inferences in ontology</a:t>
            </a:r>
            <a:endParaRPr lang="en-CA" sz="1800" dirty="0"/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Instantiate each </a:t>
            </a:r>
            <a:r>
              <a:rPr lang="en-CA" sz="1800" i="1" dirty="0" smtClean="0"/>
              <a:t>instance rule</a:t>
            </a:r>
            <a:r>
              <a:rPr lang="en-CA" sz="1800" dirty="0" smtClean="0"/>
              <a:t> </a:t>
            </a:r>
            <a:r>
              <a:rPr lang="en-CA" sz="1800" dirty="0"/>
              <a:t>with </a:t>
            </a:r>
            <a:r>
              <a:rPr lang="en-CA" sz="1800" dirty="0" smtClean="0"/>
              <a:t>schema </a:t>
            </a:r>
            <a:r>
              <a:rPr lang="en-CA" sz="1800" dirty="0"/>
              <a:t>terms</a:t>
            </a:r>
          </a:p>
          <a:p>
            <a:pPr lvl="2"/>
            <a:r>
              <a:rPr lang="en-CA" sz="1600" dirty="0"/>
              <a:t>Increase rule selectivity</a:t>
            </a:r>
          </a:p>
          <a:p>
            <a:pPr lvl="2"/>
            <a:r>
              <a:rPr lang="en-CA" sz="1600" dirty="0"/>
              <a:t>Reduce # of joins</a:t>
            </a:r>
          </a:p>
          <a:p>
            <a:pPr lvl="1"/>
            <a:r>
              <a:rPr lang="en-CA" sz="1800" dirty="0" smtClean="0"/>
              <a:t>Requires a “stable” ontology</a:t>
            </a:r>
          </a:p>
          <a:p>
            <a:pPr>
              <a:spcBef>
                <a:spcPts val="1800"/>
              </a:spcBef>
            </a:pPr>
            <a:r>
              <a:rPr lang="en-CA" sz="2000" dirty="0" smtClean="0"/>
              <a:t>Domain-specific rulesets</a:t>
            </a:r>
          </a:p>
          <a:p>
            <a:pPr lvl="1"/>
            <a:r>
              <a:rPr lang="en-CA" sz="1800" dirty="0" smtClean="0"/>
              <a:t>Large impact on performance</a:t>
            </a:r>
          </a:p>
          <a:p>
            <a:pPr lvl="1"/>
            <a:r>
              <a:rPr lang="en-CA" sz="1800" dirty="0" smtClean="0"/>
              <a:t>Currently, does not support “volatile” ontologies</a:t>
            </a:r>
          </a:p>
          <a:p>
            <a:pPr lvl="2"/>
            <a:r>
              <a:rPr lang="en-CA" sz="1600" dirty="0" smtClean="0"/>
              <a:t>Ruleset needs to be re-calculated on ontology changes</a:t>
            </a:r>
          </a:p>
          <a:p>
            <a:pPr lvl="2"/>
            <a:r>
              <a:rPr lang="en-CA" sz="1600" dirty="0" smtClean="0"/>
              <a:t>Avg. ca. 291ms (PC), 4183ms (mobile)</a:t>
            </a:r>
          </a:p>
          <a:p>
            <a:pPr lvl="1"/>
            <a:r>
              <a:rPr lang="en-CA" sz="1800" dirty="0" smtClean="0"/>
              <a:t> Deploy on mobile device, integrate with reasoner?</a:t>
            </a:r>
            <a:endParaRPr lang="en-CA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4659-C90F-4A04-A6FC-CE3E5CF47C08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83E9D4D-9C49-4479-993B-E58642E95E16}" vid="{820B05AB-6CE9-4263-BAD8-D60C54C1C5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510</TotalTime>
  <Words>1965</Words>
  <Application>Microsoft Office PowerPoint</Application>
  <PresentationFormat>Widescreen</PresentationFormat>
  <Paragraphs>276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dal</vt:lpstr>
      <vt:lpstr>Optimized, Bottom-Up Semantic Web Reasoning based on OWL2 RL in Resource-Constrained Settings</vt:lpstr>
      <vt:lpstr>Context</vt:lpstr>
      <vt:lpstr>Context (2)</vt:lpstr>
      <vt:lpstr>Context (2)</vt:lpstr>
      <vt:lpstr>Context (3)</vt:lpstr>
      <vt:lpstr>Context (4)</vt:lpstr>
      <vt:lpstr>1) Optimizing the OWL2 RL ruleset</vt:lpstr>
      <vt:lpstr>1) Optimizing the OWL2 RL ruleset: Evaluation</vt:lpstr>
      <vt:lpstr>1) Optimizing the OWL2 RL ruleset: Future work</vt:lpstr>
      <vt:lpstr>2) RETE Strategies for Resource-Constrained Settings</vt:lpstr>
      <vt:lpstr>2) RETE Strategies for Resource-Constrained Settings (2)</vt:lpstr>
      <vt:lpstr>Dataset-mask: Evaluation (1)</vt:lpstr>
      <vt:lpstr>Dataset-mask: Evaluation (2)</vt:lpstr>
      <vt:lpstr>Dynamic RETE tailoring: Evaluation</vt:lpstr>
      <vt:lpstr>2) RETE Strategies for Resource-Constrained Settings: Future work (in progress)</vt:lpstr>
      <vt:lpstr>2) RETE Strategies for Resource-Constrained Settings: Future work (in progress) (2)</vt:lpstr>
      <vt:lpstr>2) RETE Strategies for Resource-Constrained Settings: Future work (in progress) (2)</vt:lpstr>
      <vt:lpstr>2) RETE Strategies for Resource-Constrained Settings: Future work (in progress) (2)</vt:lpstr>
      <vt:lpstr>Questions?</vt:lpstr>
      <vt:lpstr>References</vt:lpstr>
    </vt:vector>
  </TitlesOfParts>
  <Company>Dalhousie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Van Woensel</dc:creator>
  <cp:lastModifiedBy>William Van Woensel</cp:lastModifiedBy>
  <cp:revision>425</cp:revision>
  <dcterms:created xsi:type="dcterms:W3CDTF">2017-05-21T16:21:14Z</dcterms:created>
  <dcterms:modified xsi:type="dcterms:W3CDTF">2017-05-26T15:50:22Z</dcterms:modified>
</cp:coreProperties>
</file>