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6" r:id="rId3"/>
    <p:sldId id="264" r:id="rId4"/>
    <p:sldId id="257" r:id="rId5"/>
    <p:sldId id="260" r:id="rId6"/>
    <p:sldId id="258" r:id="rId7"/>
    <p:sldId id="259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9778" autoAdjust="0"/>
  </p:normalViewPr>
  <p:slideViewPr>
    <p:cSldViewPr>
      <p:cViewPr>
        <p:scale>
          <a:sx n="100" d="100"/>
          <a:sy n="100" d="100"/>
        </p:scale>
        <p:origin x="-888" y="-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1764-17DB-4EFB-8397-31D7F8C11F64}" type="datetimeFigureOut">
              <a:rPr lang="en-CA" smtClean="0"/>
              <a:t>2019-10-15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B97E-848B-475B-8622-F083A258B4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C68B-E961-416A-B655-846E5AC17167}" type="datetime1">
              <a:rPr lang="en-CA" smtClean="0"/>
              <a:t>2019-10-15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6B9-A935-446E-9129-38D11AE25D60}" type="datetime1">
              <a:rPr lang="en-CA" smtClean="0"/>
              <a:t>2019-10-15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03F1-3B6D-46EB-A76E-6949744F47DE}" type="datetime1">
              <a:rPr lang="en-CA" smtClean="0"/>
              <a:t>2019-10-15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9E8-757E-43EB-812C-57B263F18654}" type="datetime1">
              <a:rPr lang="en-CA" smtClean="0"/>
              <a:t>2019-10-15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5CC2-566E-4FAB-B06E-7F3B62A5E53C}" type="datetime1">
              <a:rPr lang="en-CA" smtClean="0"/>
              <a:t>2019-10-15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3E41-714C-4DD9-B56F-86957FFB7A45}" type="datetime1">
              <a:rPr lang="en-CA" smtClean="0"/>
              <a:t>2019-10-15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3A5-2D59-44BA-AF6A-9E991D55C46C}" type="datetime1">
              <a:rPr lang="en-CA" smtClean="0"/>
              <a:t>2019-10-15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D63C-9D26-48F9-B4BD-FA63389DE780}" type="datetime1">
              <a:rPr lang="en-CA" smtClean="0"/>
              <a:t>2019-10-15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FF7-0F9A-4441-BC4E-F8AA61FD7668}" type="datetime1">
              <a:rPr lang="en-CA" smtClean="0"/>
              <a:t>2019-10-15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DE74-6DB8-45D8-A7CA-E1F60E0D837E}" type="datetime1">
              <a:rPr lang="en-CA" smtClean="0"/>
              <a:t>2019-10-15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605-BC5B-4039-9D4B-D94AAA01DF2D}" type="datetime1">
              <a:rPr lang="en-CA" smtClean="0"/>
              <a:t>2019-10-15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659D-CCE5-4A05-8094-1E79A9359DD5}" type="datetime1">
              <a:rPr lang="en-CA" smtClean="0"/>
              <a:t>2019-10-15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uleml.org/talks/PSOAMetamodelGrailogWedding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uleml.org/index.php/Exploring_the_PSOA_RuleML_Space_of_Core_Atoms" TargetMode="External"/><Relationship Id="rId2" Type="http://schemas.openxmlformats.org/officeDocument/2006/relationships/hyperlink" Target="http://psoa.ruleml.org/metavi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uleml.org/index.php/PSOA_RuleML_Bridges_Graph_and_Relational_Databases" TargetMode="External"/><Relationship Id="rId4" Type="http://schemas.openxmlformats.org/officeDocument/2006/relationships/hyperlink" Target="http://wiki.ruleml.org/index.php/PSOA_RuleML#Synta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712.02869" TargetMode="External"/><Relationship Id="rId2" Type="http://schemas.openxmlformats.org/officeDocument/2006/relationships/hyperlink" Target="http://wiki.ruleml.org/index.php/PSOA_Rule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soa.ruleml.org/metaviz/" TargetMode="External"/><Relationship Id="rId5" Type="http://schemas.openxmlformats.org/officeDocument/2006/relationships/hyperlink" Target="http://wiki.ruleml.org/index.php/PSOA_RuleML#PSOATransRun" TargetMode="External"/><Relationship Id="rId4" Type="http://schemas.openxmlformats.org/officeDocument/2006/relationships/hyperlink" Target="http://wiki.ruleml.org/index.php/Grail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LAP_cub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48" y="476672"/>
            <a:ext cx="8610600" cy="51125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4800" dirty="0"/>
              <a:t>Data </a:t>
            </a:r>
            <a:r>
              <a:rPr lang="en-CA" sz="4800" dirty="0" smtClean="0"/>
              <a:t>Systematics:</a:t>
            </a:r>
            <a:br>
              <a:rPr lang="en-CA" sz="4800" dirty="0" smtClean="0"/>
            </a:br>
            <a:r>
              <a:rPr lang="en-CA" sz="4800" dirty="0" smtClean="0"/>
              <a:t>The </a:t>
            </a:r>
            <a:r>
              <a:rPr lang="en-CA" sz="4800" dirty="0"/>
              <a:t>PSOA </a:t>
            </a:r>
            <a:r>
              <a:rPr lang="en-CA" sz="4800" dirty="0" err="1"/>
              <a:t>RuleML</a:t>
            </a:r>
            <a:r>
              <a:rPr lang="en-CA" sz="4800" dirty="0"/>
              <a:t> </a:t>
            </a:r>
            <a:r>
              <a:rPr lang="en-CA" sz="4800" dirty="0" err="1"/>
              <a:t>Metamodel</a:t>
            </a:r>
            <a:r>
              <a:rPr lang="en-CA" sz="4800" dirty="0" smtClean="0"/>
              <a:t> Illustrated </a:t>
            </a:r>
            <a:r>
              <a:rPr lang="en-CA" sz="4800" dirty="0"/>
              <a:t>by </a:t>
            </a:r>
            <a:r>
              <a:rPr lang="en-CA" sz="4800" dirty="0" err="1"/>
              <a:t>Grailog</a:t>
            </a:r>
            <a:r>
              <a:rPr lang="en-CA" sz="4800" dirty="0"/>
              <a:t> </a:t>
            </a:r>
            <a:r>
              <a:rPr lang="en-CA" sz="4800" dirty="0" smtClean="0"/>
              <a:t>Visualization</a:t>
            </a:r>
            <a:br>
              <a:rPr lang="en-CA" sz="4800" dirty="0" smtClean="0"/>
            </a:br>
            <a:r>
              <a:rPr lang="en-CA" sz="4800" dirty="0" smtClean="0"/>
              <a:t>of Wedding Atoms</a:t>
            </a: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Harold Boley</a:t>
            </a:r>
            <a:b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New </a:t>
            </a: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Brunswick</a:t>
            </a:r>
            <a:b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</a:t>
            </a: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Computer Science</a:t>
            </a:r>
            <a:b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Fredericton, NB, Canada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48" y="5949280"/>
            <a:ext cx="8534400" cy="6206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July 13, 2018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Update: </a:t>
            </a:r>
            <a:r>
              <a:rPr lang="en-US" sz="1800" dirty="0" smtClean="0"/>
              <a:t>Oct</a:t>
            </a:r>
            <a:r>
              <a:rPr lang="en-US" sz="1800" dirty="0"/>
              <a:t>. </a:t>
            </a:r>
            <a:r>
              <a:rPr lang="en-US" sz="1800" dirty="0" smtClean="0"/>
              <a:t>15, 2019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7856" y="32849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(PDF </a:t>
            </a:r>
            <a:r>
              <a:rPr lang="en-CA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version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en-CA" sz="2400" dirty="0">
                <a:hlinkClick r:id="rId2"/>
              </a:rPr>
              <a:t>ruleml.org/talks/PSOAMetamodelGrailogWedding.pdf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772816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in1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shelfships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805264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in4: </a:t>
            </a:r>
            <a:r>
              <a:rPr lang="en-CA" b="1" dirty="0" err="1"/>
              <a:t>framepoints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16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in3: </a:t>
            </a:r>
            <a:r>
              <a:rPr lang="en-CA" dirty="0" err="1"/>
              <a:t>frameships</a:t>
            </a:r>
            <a:endParaRPr lang="en-CA" dirty="0"/>
          </a:p>
        </p:txBody>
      </p: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in2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/>
              <a:t>shelfpoints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40114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(-[t ... t] . . . -[t ... t])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71600" y="6329645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&gt;v . . . p-&gt;v)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4800" dirty="0"/>
              <a:t>Syntax </a:t>
            </a:r>
            <a:r>
              <a:rPr lang="en-CA" altLang="en-US" sz="4800" dirty="0" smtClean="0"/>
              <a:t>and </a:t>
            </a:r>
            <a:r>
              <a:rPr lang="en-CA" sz="4800" dirty="0" smtClean="0"/>
              <a:t>Semantics </a:t>
            </a:r>
            <a:r>
              <a:rPr lang="en-CA" altLang="en-US" sz="4800" dirty="0" smtClean="0"/>
              <a:t>of Atoms</a:t>
            </a:r>
            <a:endParaRPr lang="en-CA" sz="45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851920" y="2306753"/>
            <a:ext cx="510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71600" y="3573016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51920" y="3697287"/>
            <a:ext cx="442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851920" y="4993431"/>
            <a:ext cx="488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851920" y="6329645"/>
            <a:ext cx="4215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600" y="388079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1600" y="1837273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shelframeships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in6</a:t>
            </a:r>
            <a:r>
              <a:rPr lang="en-CA" dirty="0"/>
              <a:t>. single-tuple:</a:t>
            </a:r>
          </a:p>
          <a:p>
            <a:r>
              <a:rPr lang="en-CA" dirty="0" err="1"/>
              <a:t>shelframepoints</a:t>
            </a:r>
            <a:endParaRPr lang="en-CA" dirty="0"/>
          </a:p>
        </p:txBody>
      </p:sp>
      <p:sp>
        <p:nvSpPr>
          <p:cNvPr id="76" name="TextBox 75"/>
          <p:cNvSpPr txBox="1"/>
          <p:nvPr/>
        </p:nvSpPr>
        <p:spPr>
          <a:xfrm>
            <a:off x="971600" y="1052736"/>
            <a:ext cx="804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11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045966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545159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f(-[</a:t>
            </a:r>
            <a:r>
              <a:rPr lang="en-CA" sz="1400" dirty="0"/>
              <a:t>t ... t</a:t>
            </a:r>
            <a:r>
              <a:rPr lang="en-CA" sz="1400" dirty="0" smtClean="0"/>
              <a:t>] . . . 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51920" y="2473151"/>
            <a:ext cx="4922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51920" y="4201343"/>
            <a:ext cx="424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353743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p-</a:t>
            </a:r>
            <a:r>
              <a:rPr lang="en-CA" sz="1400" dirty="0"/>
              <a:t>&gt;v . . . p-&gt;v)</a:t>
            </a:r>
          </a:p>
        </p:txBody>
      </p:sp>
    </p:spTree>
    <p:extLst>
      <p:ext uri="{BB962C8B-B14F-4D97-AF65-F5344CB8AC3E}">
        <p14:creationId xmlns:p14="http://schemas.microsoft.com/office/powerpoint/2010/main" val="4275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de1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805264"/>
            <a:ext cx="16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de4: </a:t>
            </a:r>
            <a:r>
              <a:rPr lang="en-CA" dirty="0" err="1" smtClean="0"/>
              <a:t>pairpoints</a:t>
            </a:r>
            <a:endParaRPr lang="en-CA" dirty="0"/>
          </a:p>
        </p:txBody>
      </p:sp>
      <p:sp>
        <p:nvSpPr>
          <p:cNvPr id="291" name="TextBox 290"/>
          <p:cNvSpPr txBox="1"/>
          <p:nvPr/>
        </p:nvSpPr>
        <p:spPr>
          <a:xfrm>
            <a:off x="971600" y="2852936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de2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relationpoints</a:t>
            </a:r>
            <a:endParaRPr lang="en-CA" dirty="0"/>
          </a:p>
        </p:txBody>
      </p:sp>
      <p:sp>
        <p:nvSpPr>
          <p:cNvPr id="177" name="TextBox 176"/>
          <p:cNvSpPr txBox="1"/>
          <p:nvPr/>
        </p:nvSpPr>
        <p:spPr>
          <a:xfrm>
            <a:off x="971600" y="404664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12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04110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71600" y="630057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+&gt;v . . . p+&gt;v)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63419" y="234888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 f(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51920" y="2204864"/>
            <a:ext cx="484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71600" y="3522942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971600" y="3841303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</a:t>
            </a:r>
            <a:r>
              <a:rPr lang="en-CA" sz="1400" dirty="0"/>
              <a:t> </a:t>
            </a:r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851920" y="3520753"/>
            <a:ext cx="4165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851920" y="4941168"/>
            <a:ext cx="454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851920" y="6263958"/>
            <a:ext cx="387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011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573016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de6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relpairpoints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853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13</a:t>
            </a:fld>
            <a:endParaRPr lang="en-CA"/>
          </a:p>
        </p:txBody>
      </p:sp>
      <p:sp>
        <p:nvSpPr>
          <p:cNvPr id="92" name="TextBox 91"/>
          <p:cNvSpPr txBox="1"/>
          <p:nvPr/>
        </p:nvSpPr>
        <p:spPr>
          <a:xfrm>
            <a:off x="971600" y="4273351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/>
              <a:t>(+[t ... t] . . . +[t ... t] p+&gt;v . . . p+&gt;v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71600" y="2583326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51920" y="2689175"/>
            <a:ext cx="4624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4273351"/>
            <a:ext cx="394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905199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</p:spTree>
    <p:extLst>
      <p:ext uri="{BB962C8B-B14F-4D97-AF65-F5344CB8AC3E}">
        <p14:creationId xmlns:p14="http://schemas.microsoft.com/office/powerpoint/2010/main" val="20866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971600" y="13151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8529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id2</a:t>
            </a:r>
            <a:endParaRPr lang="en-CA" dirty="0"/>
          </a:p>
        </p:txBody>
      </p:sp>
      <p:sp>
        <p:nvSpPr>
          <p:cNvPr id="109" name="TextBox 108"/>
          <p:cNvSpPr txBox="1"/>
          <p:nvPr/>
        </p:nvSpPr>
        <p:spPr>
          <a:xfrm>
            <a:off x="971600" y="404664"/>
            <a:ext cx="777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/>
              <a:t>i</a:t>
            </a:r>
            <a:r>
              <a:rPr lang="en-CA" dirty="0" err="1"/>
              <a:t>ndependent+</a:t>
            </a:r>
            <a:r>
              <a:rPr lang="en-CA" b="1" dirty="0" err="1"/>
              <a:t>d</a:t>
            </a:r>
            <a:r>
              <a:rPr lang="en-CA" dirty="0" err="1"/>
              <a:t>ependent</a:t>
            </a:r>
            <a:r>
              <a:rPr lang="en-CA" dirty="0"/>
              <a:t> </a:t>
            </a:r>
            <a:r>
              <a:rPr lang="en-CA" dirty="0" smtClean="0"/>
              <a:t>atoms:</a:t>
            </a:r>
            <a:endParaRPr lang="en-CA" dirty="0"/>
          </a:p>
        </p:txBody>
      </p:sp>
      <p:sp>
        <p:nvSpPr>
          <p:cNvPr id="185" name="TextBox 184"/>
          <p:cNvSpPr txBox="1"/>
          <p:nvPr/>
        </p:nvSpPr>
        <p:spPr>
          <a:xfrm>
            <a:off x="971600" y="42930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6612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id4</a:t>
            </a:r>
            <a:endParaRPr lang="en-CA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14</a:t>
            </a:fld>
            <a:endParaRPr lang="en-CA"/>
          </a:p>
        </p:txBody>
      </p:sp>
      <p:sp>
        <p:nvSpPr>
          <p:cNvPr id="176" name="TextBox 175"/>
          <p:cNvSpPr txBox="1"/>
          <p:nvPr/>
        </p:nvSpPr>
        <p:spPr>
          <a:xfrm>
            <a:off x="971600" y="1916832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851920" y="1916832"/>
            <a:ext cx="4978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971600" y="342900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1920" y="3429000"/>
            <a:ext cx="434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971600" y="48180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51920" y="4818057"/>
            <a:ext cx="490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71600" y="6048515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o#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  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51920" y="6048515"/>
            <a:ext cx="4229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983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971600" y="1484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0770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id6</a:t>
            </a:r>
            <a:endParaRPr lang="en-CA" dirty="0"/>
          </a:p>
        </p:txBody>
      </p:sp>
      <p:sp>
        <p:nvSpPr>
          <p:cNvPr id="129" name="TextBox 128"/>
          <p:cNvSpPr txBox="1"/>
          <p:nvPr/>
        </p:nvSpPr>
        <p:spPr>
          <a:xfrm>
            <a:off x="971600" y="54868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15</a:t>
            </a:fld>
            <a:endParaRPr lang="en-CA"/>
          </a:p>
        </p:txBody>
      </p:sp>
      <p:sp>
        <p:nvSpPr>
          <p:cNvPr id="102" name="TextBox 101"/>
          <p:cNvSpPr txBox="1"/>
          <p:nvPr/>
        </p:nvSpPr>
        <p:spPr>
          <a:xfrm>
            <a:off x="971600" y="2111260"/>
            <a:ext cx="1659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p+&gt;v . . . p+&gt;v</a:t>
            </a:r>
          </a:p>
          <a:p>
            <a:r>
              <a:rPr lang="en-CA" sz="1400" dirty="0" smtClean="0"/>
              <a:t>   </a:t>
            </a:r>
            <a:r>
              <a:rPr lang="en-CA" sz="1400" dirty="0"/>
              <a:t>p-&gt;v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51920" y="2111260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1600" y="4707141"/>
            <a:ext cx="1896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 smtClean="0"/>
              <a:t>o#f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p+&gt;v . . . p+&gt;v</a:t>
            </a:r>
          </a:p>
          <a:p>
            <a:r>
              <a:rPr lang="en-CA" sz="1400" dirty="0" smtClean="0"/>
              <a:t>       p-</a:t>
            </a:r>
            <a:r>
              <a:rPr lang="en-CA" sz="1400" dirty="0"/>
              <a:t>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51920" y="4707141"/>
            <a:ext cx="470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30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5632"/>
            <a:ext cx="8915400" cy="762000"/>
          </a:xfrm>
        </p:spPr>
        <p:txBody>
          <a:bodyPr>
            <a:noAutofit/>
          </a:bodyPr>
          <a:lstStyle/>
          <a:p>
            <a:r>
              <a:rPr lang="en-CA" sz="4800" dirty="0"/>
              <a:t>Conclusions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2" y="1268760"/>
            <a:ext cx="8972524" cy="5181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CA" dirty="0" smtClean="0"/>
              <a:t>Full </a:t>
            </a:r>
            <a:r>
              <a:rPr lang="en-CA" dirty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cube visualized dynamically by </a:t>
            </a:r>
            <a:r>
              <a:rPr lang="en-CA" dirty="0" err="1" smtClean="0">
                <a:hlinkClick r:id="rId2"/>
              </a:rPr>
              <a:t>PSOAMetaViz</a:t>
            </a:r>
            <a:r>
              <a:rPr lang="en-CA" dirty="0" smtClean="0"/>
              <a:t>, and atoms (e.g., data </a:t>
            </a:r>
            <a:r>
              <a:rPr lang="en-CA" dirty="0"/>
              <a:t>f</a:t>
            </a:r>
            <a:r>
              <a:rPr lang="en-US" altLang="en-US" dirty="0" smtClean="0"/>
              <a:t>acts) </a:t>
            </a:r>
            <a:r>
              <a:rPr lang="en-CA" dirty="0" smtClean="0"/>
              <a:t>in </a:t>
            </a:r>
            <a:r>
              <a:rPr lang="en-CA" dirty="0" err="1" smtClean="0"/>
              <a:t>Grailog</a:t>
            </a:r>
            <a:r>
              <a:rPr lang="en-CA" dirty="0" smtClean="0"/>
              <a:t>,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to significantly </a:t>
            </a:r>
            <a:r>
              <a:rPr lang="en-CA" dirty="0"/>
              <a:t>facilitate </a:t>
            </a:r>
            <a:r>
              <a:rPr lang="en-CA" dirty="0" smtClean="0"/>
              <a:t>learning </a:t>
            </a:r>
            <a:r>
              <a:rPr lang="en-CA" dirty="0"/>
              <a:t>PSOA </a:t>
            </a:r>
            <a:r>
              <a:rPr lang="en-US" dirty="0" err="1" smtClean="0"/>
              <a:t>RuleML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F</a:t>
            </a:r>
            <a:r>
              <a:rPr lang="en-US" altLang="en-US" dirty="0" smtClean="0"/>
              <a:t>acts augmented </a:t>
            </a:r>
            <a:r>
              <a:rPr lang="en-US" altLang="en-US" dirty="0"/>
              <a:t>by (</a:t>
            </a:r>
            <a:r>
              <a:rPr lang="en-US" altLang="en-US" dirty="0" smtClean="0"/>
              <a:t>interoperation) </a:t>
            </a:r>
            <a:r>
              <a:rPr lang="en-US" altLang="en-US" dirty="0"/>
              <a:t>rules: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110000"/>
              </a:lnSpc>
            </a:pPr>
            <a:r>
              <a:rPr lang="en-CA" dirty="0"/>
              <a:t>Core path augmented to </a:t>
            </a:r>
            <a:r>
              <a:rPr lang="en-CA" dirty="0" smtClean="0"/>
              <a:t>roundtrip between </a:t>
            </a:r>
            <a:r>
              <a:rPr lang="en-CA" dirty="0"/>
              <a:t>wedding </a:t>
            </a:r>
            <a:r>
              <a:rPr lang="en-CA" dirty="0" smtClean="0"/>
              <a:t>atoms:</a:t>
            </a:r>
            <a:r>
              <a:rPr lang="en-CA" dirty="0"/>
              <a:t/>
            </a:r>
            <a:br>
              <a:rPr lang="en-CA" dirty="0"/>
            </a:br>
            <a:r>
              <a:rPr lang="en-CA" sz="2100" dirty="0">
                <a:hlinkClick r:id="rId3"/>
              </a:rPr>
              <a:t>http://</a:t>
            </a:r>
            <a:r>
              <a:rPr lang="en-CA" sz="2100" dirty="0" smtClean="0">
                <a:hlinkClick r:id="rId3"/>
              </a:rPr>
              <a:t>wiki.ruleml.org/index.php/Exploring_the_PSOA_RuleML_Space_of_Core_Atoms</a:t>
            </a:r>
            <a:endParaRPr lang="en-CA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PSOA </a:t>
            </a:r>
            <a:r>
              <a:rPr lang="en-US" dirty="0" err="1" smtClean="0"/>
              <a:t>RuleML</a:t>
            </a:r>
            <a:r>
              <a:rPr lang="en-US" dirty="0" smtClean="0"/>
              <a:t> </a:t>
            </a:r>
            <a:r>
              <a:rPr lang="en-CA" dirty="0" smtClean="0"/>
              <a:t>1.03 </a:t>
            </a:r>
            <a:r>
              <a:rPr lang="en-US" dirty="0" smtClean="0"/>
              <a:t>being standardized by </a:t>
            </a:r>
            <a:r>
              <a:rPr lang="en-CA" dirty="0" smtClean="0"/>
              <a:t>Relax NG schemas for XML-serialized f</a:t>
            </a:r>
            <a:r>
              <a:rPr lang="en-US" altLang="en-US" dirty="0" smtClean="0"/>
              <a:t>acts and </a:t>
            </a:r>
            <a:r>
              <a:rPr lang="en-CA" dirty="0" smtClean="0"/>
              <a:t>rules: </a:t>
            </a:r>
            <a:r>
              <a:rPr lang="en-CA" sz="2800" dirty="0" smtClean="0">
                <a:hlinkClick r:id="rId4"/>
              </a:rPr>
              <a:t>http://wiki.ruleml.org/index.php/PSOA_RuleML#Syntax</a:t>
            </a:r>
            <a:endParaRPr lang="en-CA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transferrable to other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012" y="3048474"/>
            <a:ext cx="875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5"/>
              </a:rPr>
              <a:t>http://</a:t>
            </a:r>
            <a:r>
              <a:rPr lang="en-CA" dirty="0" smtClean="0">
                <a:hlinkClick r:id="rId5"/>
              </a:rPr>
              <a:t>wiki.ruleml.org/index.php/PSOA_RuleML_Bridges_Graph_and_Relational_Databases</a:t>
            </a:r>
            <a:endParaRPr lang="en-CA" dirty="0" smtClean="0"/>
          </a:p>
          <a:p>
            <a:r>
              <a:rPr lang="en-CA" dirty="0" smtClean="0"/>
              <a:t>(includes core interoperation path de1-de3-de4-in4, e.g. abridged to one </a:t>
            </a:r>
            <a:r>
              <a:rPr lang="en-CA" dirty="0"/>
              <a:t>PSOA </a:t>
            </a:r>
            <a:r>
              <a:rPr lang="en-CA" dirty="0" smtClean="0"/>
              <a:t>rule)</a:t>
            </a:r>
          </a:p>
        </p:txBody>
      </p:sp>
    </p:spTree>
    <p:extLst>
      <p:ext uri="{BB962C8B-B14F-4D97-AF65-F5344CB8AC3E}">
        <p14:creationId xmlns:p14="http://schemas.microsoft.com/office/powerpoint/2010/main" val="6747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7640"/>
            <a:ext cx="8915400" cy="762000"/>
          </a:xfrm>
        </p:spPr>
        <p:txBody>
          <a:bodyPr>
            <a:noAutofit/>
          </a:bodyPr>
          <a:lstStyle/>
          <a:p>
            <a:r>
              <a:rPr lang="en-CA" altLang="en-US" sz="4500" dirty="0" smtClean="0"/>
              <a:t>Introduction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87760"/>
            <a:ext cx="9316144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CA" dirty="0">
                <a:hlinkClick r:id="rId2"/>
              </a:rPr>
              <a:t>PSOA </a:t>
            </a:r>
            <a:r>
              <a:rPr lang="en-CA" dirty="0" err="1">
                <a:hlinkClick r:id="rId2"/>
              </a:rPr>
              <a:t>RuleML</a:t>
            </a:r>
            <a:r>
              <a:rPr lang="en-CA" dirty="0"/>
              <a:t> </a:t>
            </a:r>
            <a:r>
              <a:rPr lang="en-CA" dirty="0" smtClean="0"/>
              <a:t>builds on a novel data systematics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Slicing and dicing the </a:t>
            </a:r>
            <a:r>
              <a:rPr lang="en-CA" i="1" dirty="0" smtClean="0"/>
              <a:t>PSOA </a:t>
            </a:r>
            <a:r>
              <a:rPr lang="en-CA" i="1" dirty="0" err="1" smtClean="0"/>
              <a:t>metamodel</a:t>
            </a:r>
            <a:r>
              <a:rPr lang="en-CA" i="1" dirty="0" smtClean="0"/>
              <a:t> cube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altLang="en-US" dirty="0" smtClean="0"/>
              <a:t>from </a:t>
            </a:r>
            <a:r>
              <a:rPr lang="en-CA" altLang="en-US" dirty="0" err="1">
                <a:hlinkClick r:id="rId3"/>
              </a:rPr>
              <a:t>PSOAPerspectivalKnowledge</a:t>
            </a:r>
            <a:r>
              <a:rPr lang="en-CA" altLang="en-US" dirty="0"/>
              <a:t>, </a:t>
            </a:r>
            <a:r>
              <a:rPr lang="en-CA" altLang="en-US" dirty="0" smtClean="0"/>
              <a:t>Appendix A)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/>
              <a:t>Exemplify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oidless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oidful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tupled</a:t>
            </a:r>
            <a:r>
              <a:rPr lang="en-US" altLang="en-US" dirty="0" smtClean="0"/>
              <a:t>/slotted/combined</a:t>
            </a:r>
            <a:r>
              <a:rPr lang="en-US" altLang="en-US" dirty="0"/>
              <a:t>, independent/dependent/combined atoms (2*3*3</a:t>
            </a:r>
            <a:r>
              <a:rPr lang="en-US" altLang="en-US" sz="2400" dirty="0"/>
              <a:t> </a:t>
            </a:r>
            <a:r>
              <a:rPr lang="en-US" altLang="en-US" dirty="0"/>
              <a:t>=</a:t>
            </a:r>
            <a:r>
              <a:rPr lang="en-US" altLang="en-US" sz="2400" dirty="0"/>
              <a:t> </a:t>
            </a:r>
            <a:r>
              <a:rPr lang="en-US" altLang="en-US" dirty="0"/>
              <a:t>18</a:t>
            </a:r>
            <a:r>
              <a:rPr lang="en-US" alt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Illustrate all kinds of atoms by </a:t>
            </a:r>
            <a:r>
              <a:rPr lang="en-US" altLang="en-US" dirty="0" err="1" smtClean="0">
                <a:hlinkClick r:id="rId4"/>
              </a:rPr>
              <a:t>Grailog</a:t>
            </a:r>
            <a:r>
              <a:rPr lang="en-US" altLang="en-US" dirty="0" smtClean="0"/>
              <a:t> visualization,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realizing them </a:t>
            </a:r>
            <a:r>
              <a:rPr lang="en-US" altLang="en-US" dirty="0"/>
              <a:t>in </a:t>
            </a:r>
            <a:r>
              <a:rPr lang="en-CA" i="1" dirty="0">
                <a:solidFill>
                  <a:schemeClr val="accent3">
                    <a:lumMod val="75000"/>
                  </a:schemeClr>
                </a:solidFill>
              </a:rPr>
              <a:t>presentation syntax</a:t>
            </a:r>
            <a:r>
              <a:rPr lang="en-US" altLang="en-US" dirty="0" smtClean="0"/>
              <a:t> by </a:t>
            </a:r>
            <a:r>
              <a:rPr lang="en-US" altLang="en-US" dirty="0" err="1">
                <a:hlinkClick r:id="rId5"/>
              </a:rPr>
              <a:t>PSOATransRun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altLang="en-US" dirty="0"/>
              <a:t>Informal syntax </a:t>
            </a:r>
            <a:r>
              <a:rPr lang="en-CA" altLang="en-US" dirty="0" smtClean="0"/>
              <a:t>templates </a:t>
            </a:r>
            <a:r>
              <a:rPr lang="en-CA" altLang="en-US" dirty="0"/>
              <a:t>and </a:t>
            </a:r>
            <a:r>
              <a:rPr lang="en-CA" altLang="en-US" dirty="0" smtClean="0"/>
              <a:t>English semantics</a:t>
            </a:r>
            <a:br>
              <a:rPr lang="en-CA" altLang="en-US" dirty="0" smtClean="0"/>
            </a:br>
            <a:r>
              <a:rPr lang="en-CA" altLang="en-US" dirty="0" smtClean="0"/>
              <a:t>(formal</a:t>
            </a:r>
            <a:r>
              <a:rPr lang="en-CA" altLang="en-US" sz="2600" dirty="0" smtClean="0"/>
              <a:t> </a:t>
            </a:r>
            <a:r>
              <a:rPr lang="en-CA" altLang="en-US" dirty="0" smtClean="0"/>
              <a:t>in</a:t>
            </a:r>
            <a:r>
              <a:rPr lang="en-CA" altLang="en-US" sz="2600" dirty="0" smtClean="0"/>
              <a:t> </a:t>
            </a:r>
            <a:r>
              <a:rPr lang="en-CA" altLang="en-US" dirty="0" err="1" smtClean="0">
                <a:hlinkClick r:id="rId3"/>
              </a:rPr>
              <a:t>PSOAPerspectivalKnowledge</a:t>
            </a:r>
            <a:r>
              <a:rPr lang="en-CA" altLang="en-US" dirty="0" smtClean="0"/>
              <a:t>,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Sections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4</a:t>
            </a:r>
            <a:r>
              <a:rPr lang="en-CA" altLang="en-US" sz="2200" dirty="0" smtClean="0"/>
              <a:t> </a:t>
            </a:r>
            <a:r>
              <a:rPr lang="en-CA" altLang="en-US" sz="3000" dirty="0" smtClean="0"/>
              <a:t>and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5)</a:t>
            </a:r>
          </a:p>
          <a:p>
            <a:pPr>
              <a:lnSpc>
                <a:spcPct val="110000"/>
              </a:lnSpc>
            </a:pPr>
            <a:r>
              <a:rPr lang="en-CA" dirty="0"/>
              <a:t>Experience full </a:t>
            </a:r>
            <a:r>
              <a:rPr lang="en-CA" dirty="0" err="1"/>
              <a:t>metamodel</a:t>
            </a:r>
            <a:r>
              <a:rPr lang="en-CA" dirty="0"/>
              <a:t> dynamically </a:t>
            </a:r>
            <a:r>
              <a:rPr lang="en-CA" dirty="0" smtClean="0"/>
              <a:t>by </a:t>
            </a:r>
            <a:r>
              <a:rPr lang="en-CA" dirty="0"/>
              <a:t>online </a:t>
            </a:r>
            <a:r>
              <a:rPr lang="en-CA" dirty="0" err="1" smtClean="0">
                <a:hlinkClick r:id="rId6"/>
              </a:rPr>
              <a:t>PSOAMetaViz</a:t>
            </a:r>
            <a:r>
              <a:rPr lang="en-US" altLang="en-US" dirty="0"/>
              <a:t> visualization, realized </a:t>
            </a:r>
            <a:r>
              <a:rPr lang="en-US" altLang="en-US" dirty="0" smtClean="0"/>
              <a:t>in JavaScript/JSON</a:t>
            </a:r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Slicing and </a:t>
            </a:r>
            <a:r>
              <a:rPr lang="en-CA" dirty="0" smtClean="0"/>
              <a:t>Dicing</a:t>
            </a:r>
            <a:br>
              <a:rPr lang="en-CA" dirty="0" smtClean="0"/>
            </a:br>
            <a:r>
              <a:rPr lang="en-CA" dirty="0" smtClean="0"/>
              <a:t>the </a:t>
            </a:r>
            <a:r>
              <a:rPr lang="en-CA" dirty="0"/>
              <a:t>PSOA</a:t>
            </a:r>
            <a:r>
              <a:rPr lang="en-CA" dirty="0" smtClean="0"/>
              <a:t> </a:t>
            </a:r>
            <a:r>
              <a:rPr lang="en-CA" dirty="0" err="1" smtClean="0"/>
              <a:t>Metamodel</a:t>
            </a:r>
            <a:r>
              <a:rPr lang="en-CA" dirty="0" smtClean="0"/>
              <a:t> Cube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6460" y="1556792"/>
            <a:ext cx="908524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Via 3 </a:t>
            </a:r>
            <a:r>
              <a:rPr lang="en-US" dirty="0"/>
              <a:t>(orthogonal)</a:t>
            </a:r>
            <a:r>
              <a:rPr lang="en-CA" dirty="0"/>
              <a:t> </a:t>
            </a:r>
            <a:r>
              <a:rPr lang="en-CA" dirty="0" smtClean="0"/>
              <a:t>dimensions, </a:t>
            </a:r>
            <a:r>
              <a:rPr lang="en-CA" dirty="0"/>
              <a:t>the </a:t>
            </a:r>
            <a:r>
              <a:rPr lang="en-CA" b="1" dirty="0"/>
              <a:t>full </a:t>
            </a:r>
            <a:r>
              <a:rPr lang="en-CA" b="1" dirty="0" err="1"/>
              <a:t>metamodel</a:t>
            </a:r>
            <a:r>
              <a:rPr lang="en-CA" b="1" dirty="0"/>
              <a:t> </a:t>
            </a:r>
            <a:r>
              <a:rPr lang="en-CA" dirty="0" smtClean="0"/>
              <a:t>cube systematizes 18 </a:t>
            </a:r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atoms</a:t>
            </a:r>
            <a:br>
              <a:rPr lang="en-US" dirty="0" smtClean="0"/>
            </a:br>
            <a:r>
              <a:rPr lang="en-US" dirty="0" smtClean="0"/>
              <a:t>that are contained in </a:t>
            </a:r>
            <a:r>
              <a:rPr lang="en-CA" dirty="0" smtClean="0"/>
              <a:t>18 </a:t>
            </a:r>
            <a:r>
              <a:rPr lang="en-US" dirty="0" smtClean="0"/>
              <a:t>unit </a:t>
            </a:r>
            <a:r>
              <a:rPr lang="en-CA" dirty="0" smtClean="0"/>
              <a:t>cubes (units)</a:t>
            </a:r>
            <a:r>
              <a:rPr lang="en-US" dirty="0"/>
              <a:t> </a:t>
            </a:r>
            <a:r>
              <a:rPr lang="en-US" dirty="0" smtClean="0"/>
              <a:t>named</a:t>
            </a:r>
            <a:r>
              <a:rPr lang="en-CA" dirty="0" smtClean="0"/>
              <a:t> </a:t>
            </a:r>
            <a:r>
              <a:rPr lang="en-CA" dirty="0" err="1" smtClean="0"/>
              <a:t>in</a:t>
            </a:r>
            <a:r>
              <a:rPr lang="en-CA" i="1" dirty="0" err="1" smtClean="0"/>
              <a:t>j</a:t>
            </a:r>
            <a:r>
              <a:rPr lang="en-CA" dirty="0" smtClean="0"/>
              <a:t>, </a:t>
            </a:r>
            <a:r>
              <a:rPr lang="en-CA" dirty="0" err="1" smtClean="0"/>
              <a:t>de</a:t>
            </a:r>
            <a:r>
              <a:rPr lang="en-CA" i="1" dirty="0" err="1" smtClean="0"/>
              <a:t>j</a:t>
            </a:r>
            <a:r>
              <a:rPr lang="en-CA" dirty="0" smtClean="0"/>
              <a:t>, </a:t>
            </a:r>
            <a:r>
              <a:rPr lang="en-CA" dirty="0" err="1" smtClean="0"/>
              <a:t>id</a:t>
            </a:r>
            <a:r>
              <a:rPr lang="en-CA" i="1" dirty="0" err="1" smtClean="0"/>
              <a:t>j</a:t>
            </a:r>
            <a:r>
              <a:rPr lang="en-CA" dirty="0" smtClean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=1,…,6)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/>
              <a:t>Choosing </a:t>
            </a:r>
            <a:r>
              <a:rPr lang="en-CA" dirty="0"/>
              <a:t>one of the </a:t>
            </a:r>
            <a:r>
              <a:rPr lang="en-CA" dirty="0" smtClean="0"/>
              <a:t>reductions </a:t>
            </a:r>
            <a:r>
              <a:rPr lang="en-CA" dirty="0"/>
              <a:t>DVO, VDO, </a:t>
            </a:r>
            <a:r>
              <a:rPr lang="en-CA" dirty="0" smtClean="0"/>
              <a:t>or OVD (s. below), users can slice </a:t>
            </a:r>
            <a:r>
              <a:rPr lang="en-CA" dirty="0"/>
              <a:t>and dice </a:t>
            </a:r>
            <a:r>
              <a:rPr lang="en-CA" dirty="0" smtClean="0"/>
              <a:t>the</a:t>
            </a:r>
            <a:br>
              <a:rPr lang="en-CA" dirty="0" smtClean="0"/>
            </a:br>
            <a:r>
              <a:rPr lang="en-CA" dirty="0" smtClean="0"/>
              <a:t>cube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 a kind of (meta)</a:t>
            </a:r>
            <a:r>
              <a:rPr lang="en-CA" dirty="0" smtClean="0">
                <a:hlinkClick r:id="rId2"/>
              </a:rPr>
              <a:t>OLAP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initially reducing </a:t>
            </a:r>
            <a:r>
              <a:rPr lang="en-CA" dirty="0"/>
              <a:t>its </a:t>
            </a:r>
            <a:r>
              <a:rPr lang="en-CA" dirty="0" smtClean="0"/>
              <a:t>3 </a:t>
            </a:r>
            <a:r>
              <a:rPr lang="en-CA" dirty="0"/>
              <a:t>dimension</a:t>
            </a:r>
            <a:r>
              <a:rPr lang="en-US" dirty="0"/>
              <a:t>s to</a:t>
            </a:r>
            <a:r>
              <a:rPr lang="en-CA" dirty="0"/>
              <a:t> </a:t>
            </a:r>
            <a:r>
              <a:rPr lang="en-CA" dirty="0" smtClean="0"/>
              <a:t>slices </a:t>
            </a:r>
            <a:r>
              <a:rPr lang="en-CA" dirty="0"/>
              <a:t>of </a:t>
            </a:r>
            <a:r>
              <a:rPr lang="en-CA" dirty="0" smtClean="0"/>
              <a:t>2 </a:t>
            </a:r>
            <a:r>
              <a:rPr lang="en-CA" dirty="0"/>
              <a:t>dimension</a:t>
            </a:r>
            <a:r>
              <a:rPr lang="en-US" dirty="0" smtClean="0"/>
              <a:t>s:</a:t>
            </a:r>
            <a:endParaRPr lang="en-CA" i="1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</a:t>
            </a:r>
            <a:r>
              <a:rPr lang="en-CA" dirty="0" smtClean="0"/>
              <a:t> reduction,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 dimension,</a:t>
            </a:r>
            <a:r>
              <a:rPr lang="en-US" dirty="0" smtClean="0"/>
              <a:t> to 3</a:t>
            </a:r>
            <a:r>
              <a:rPr lang="en-CA" dirty="0" smtClean="0"/>
              <a:t> </a:t>
            </a:r>
            <a:r>
              <a:rPr lang="en-CA" dirty="0"/>
              <a:t>slices, each</a:t>
            </a:r>
            <a:r>
              <a:rPr lang="en-US" dirty="0" smtClean="0"/>
              <a:t> with </a:t>
            </a:r>
            <a:r>
              <a:rPr lang="en-CA" dirty="0" smtClean="0"/>
              <a:t>6 units</a:t>
            </a:r>
            <a:br>
              <a:rPr lang="en-CA" dirty="0" smtClean="0"/>
            </a:br>
            <a:r>
              <a:rPr lang="en-CA" dirty="0" smtClean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ariety-row 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b="1" dirty="0" smtClean="0"/>
              <a:t>in</a:t>
            </a:r>
            <a:r>
              <a:rPr lang="en-CA" dirty="0" smtClean="0"/>
              <a:t>dependent units </a:t>
            </a:r>
            <a:r>
              <a:rPr lang="en-CA" b="1" dirty="0" err="1"/>
              <a:t>in</a:t>
            </a:r>
            <a:r>
              <a:rPr lang="en-CA" i="1" dirty="0" err="1"/>
              <a:t>j</a:t>
            </a:r>
            <a:r>
              <a:rPr lang="en-CA" dirty="0" smtClean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=1</a:t>
            </a:r>
            <a:r>
              <a:rPr lang="en-CA" dirty="0"/>
              <a:t>,…,6) </a:t>
            </a:r>
            <a:r>
              <a:rPr lang="en-CA" dirty="0" smtClean="0"/>
              <a:t> vs.  </a:t>
            </a:r>
            <a:r>
              <a:rPr lang="en-CA" dirty="0"/>
              <a:t>6 </a:t>
            </a:r>
            <a:r>
              <a:rPr lang="en-CA" b="1" dirty="0" smtClean="0"/>
              <a:t>de</a:t>
            </a:r>
            <a:r>
              <a:rPr lang="en-CA" dirty="0" smtClean="0"/>
              <a:t>pendent units </a:t>
            </a:r>
            <a:r>
              <a:rPr lang="en-CA" b="1" dirty="0" err="1"/>
              <a:t>de</a:t>
            </a:r>
            <a:r>
              <a:rPr lang="en-CA" i="1" dirty="0" err="1"/>
              <a:t>j</a:t>
            </a:r>
            <a:r>
              <a:rPr lang="en-CA" dirty="0" smtClean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=1</a:t>
            </a:r>
            <a:r>
              <a:rPr lang="en-CA" dirty="0"/>
              <a:t>,…,6) </a:t>
            </a:r>
            <a:r>
              <a:rPr lang="en-CA" dirty="0" smtClean="0"/>
              <a:t> vs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6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 units </a:t>
            </a:r>
            <a:r>
              <a:rPr lang="en-CA" b="1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/>
              <a:t>j</a:t>
            </a:r>
            <a:r>
              <a:rPr lang="en-CA" dirty="0"/>
              <a:t>=1,…,6)</a:t>
            </a:r>
            <a:endParaRPr lang="en-CA" i="1" dirty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The </a:t>
            </a:r>
            <a:r>
              <a:rPr lang="en-CA" b="1" dirty="0" smtClean="0">
                <a:solidFill>
                  <a:srgbClr val="002060"/>
                </a:solidFill>
              </a:rPr>
              <a:t>core </a:t>
            </a:r>
            <a:r>
              <a:rPr lang="en-CA" b="1" dirty="0" err="1" smtClean="0">
                <a:solidFill>
                  <a:srgbClr val="002060"/>
                </a:solidFill>
              </a:rPr>
              <a:t>metamodel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is </a:t>
            </a:r>
            <a:r>
              <a:rPr lang="en-CA" dirty="0" smtClean="0">
                <a:solidFill>
                  <a:srgbClr val="002060"/>
                </a:solidFill>
              </a:rPr>
              <a:t>an 8-</a:t>
            </a:r>
            <a:r>
              <a:rPr lang="en-US" dirty="0" smtClean="0">
                <a:solidFill>
                  <a:srgbClr val="002060"/>
                </a:solidFill>
              </a:rPr>
              <a:t>unit </a:t>
            </a:r>
            <a:r>
              <a:rPr lang="en-CA" dirty="0" err="1" smtClean="0">
                <a:solidFill>
                  <a:srgbClr val="002060"/>
                </a:solidFill>
              </a:rPr>
              <a:t>subcube</a:t>
            </a:r>
            <a:r>
              <a:rPr lang="en-CA" dirty="0" smtClean="0">
                <a:solidFill>
                  <a:srgbClr val="002060"/>
                </a:solidFill>
              </a:rPr>
              <a:t> of the </a:t>
            </a:r>
            <a:r>
              <a:rPr lang="en-CA" dirty="0">
                <a:solidFill>
                  <a:srgbClr val="002060"/>
                </a:solidFill>
              </a:rPr>
              <a:t>full </a:t>
            </a:r>
            <a:r>
              <a:rPr lang="en-CA" dirty="0" err="1">
                <a:solidFill>
                  <a:srgbClr val="002060"/>
                </a:solidFill>
              </a:rPr>
              <a:t>metamodel</a:t>
            </a:r>
            <a:r>
              <a:rPr lang="en-CA" dirty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cube,</a:t>
            </a:r>
            <a:br>
              <a:rPr lang="en-CA" dirty="0" smtClean="0">
                <a:solidFill>
                  <a:srgbClr val="002060"/>
                </a:solidFill>
              </a:rPr>
            </a:br>
            <a:r>
              <a:rPr lang="en-CA" dirty="0" smtClean="0">
                <a:solidFill>
                  <a:srgbClr val="002060"/>
                </a:solidFill>
              </a:rPr>
              <a:t>which can </a:t>
            </a:r>
            <a:r>
              <a:rPr lang="en-CA" dirty="0">
                <a:solidFill>
                  <a:srgbClr val="002060"/>
                </a:solidFill>
              </a:rPr>
              <a:t>be reduced, DVO-style</a:t>
            </a:r>
            <a:r>
              <a:rPr lang="en-CA" dirty="0" smtClean="0">
                <a:solidFill>
                  <a:srgbClr val="002060"/>
                </a:solidFill>
              </a:rPr>
              <a:t>, to 2 Dependency slices: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in1-in4 and de1-de4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Each includes a ‘landmark’ unit: </a:t>
            </a:r>
            <a:r>
              <a:rPr lang="en-CA" b="1" i="1" dirty="0" err="1">
                <a:solidFill>
                  <a:srgbClr val="002060"/>
                </a:solidFill>
              </a:rPr>
              <a:t>framepoint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 smtClean="0">
                <a:solidFill>
                  <a:srgbClr val="002060"/>
                </a:solidFill>
              </a:rPr>
              <a:t> (in4</a:t>
            </a:r>
            <a:r>
              <a:rPr lang="en-CA" dirty="0">
                <a:solidFill>
                  <a:srgbClr val="002060"/>
                </a:solidFill>
              </a:rPr>
              <a:t>) </a:t>
            </a:r>
            <a:r>
              <a:rPr lang="en-CA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b="1" i="1" dirty="0">
                <a:solidFill>
                  <a:srgbClr val="002060"/>
                </a:solidFill>
              </a:rPr>
              <a:t>relationship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(de1)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VDO</a:t>
            </a:r>
            <a:r>
              <a:rPr lang="en-CA" dirty="0" smtClean="0"/>
              <a:t> reduction (e.g., for 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 dimension,</a:t>
            </a:r>
            <a:r>
              <a:rPr lang="en-US" dirty="0" smtClean="0"/>
              <a:t> to 3 </a:t>
            </a:r>
            <a:r>
              <a:rPr lang="en-CA" dirty="0" smtClean="0"/>
              <a:t>slices,</a:t>
            </a:r>
            <a:br>
              <a:rPr lang="en-CA" dirty="0" smtClean="0"/>
            </a:br>
            <a:r>
              <a:rPr lang="en-CA" dirty="0" smtClean="0"/>
              <a:t>each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CA" dirty="0"/>
              <a:t>6 </a:t>
            </a:r>
            <a:r>
              <a:rPr lang="en-CA" dirty="0" smtClean="0"/>
              <a:t>units structured </a:t>
            </a:r>
            <a:r>
              <a:rPr lang="en-CA" dirty="0"/>
              <a:t>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ependency-row </a:t>
            </a:r>
            <a:r>
              <a:rPr lang="en-CA" dirty="0"/>
              <a:t>and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/>
              <a:t>ID-column </a:t>
            </a:r>
            <a:r>
              <a:rPr lang="en-CA" dirty="0" smtClean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/>
              <a:t>tupled+slotted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=5,6)  vs.  6 slotted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3,4</a:t>
            </a:r>
            <a:r>
              <a:rPr lang="en-CA" dirty="0" smtClean="0"/>
              <a:t>)  vs.</a:t>
            </a:r>
            <a:br>
              <a:rPr lang="en-CA" dirty="0" smtClean="0"/>
            </a:br>
            <a:r>
              <a:rPr lang="en-CA" dirty="0" smtClean="0"/>
              <a:t>6 </a:t>
            </a:r>
            <a:r>
              <a:rPr lang="en-CA" dirty="0" err="1"/>
              <a:t>tupled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1,2</a:t>
            </a:r>
            <a:r>
              <a:rPr lang="en-CA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OVD</a:t>
            </a:r>
            <a:r>
              <a:rPr lang="en-CA" dirty="0" smtClean="0"/>
              <a:t> </a:t>
            </a:r>
            <a:r>
              <a:rPr lang="en-CA" dirty="0"/>
              <a:t>reduction (e.g., for </a:t>
            </a:r>
            <a:r>
              <a:rPr lang="en-CA" dirty="0" smtClean="0"/>
              <a:t>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 dimension, t</a:t>
            </a:r>
            <a:r>
              <a:rPr lang="en-US" dirty="0" smtClean="0"/>
              <a:t>o 2 </a:t>
            </a:r>
            <a:r>
              <a:rPr lang="en-CA" dirty="0" smtClean="0"/>
              <a:t>slices</a:t>
            </a:r>
            <a:r>
              <a:rPr lang="en-CA" dirty="0"/>
              <a:t>,</a:t>
            </a:r>
            <a:br>
              <a:rPr lang="en-CA" dirty="0"/>
            </a:br>
            <a:r>
              <a:rPr lang="en-CA" dirty="0"/>
              <a:t>each</a:t>
            </a:r>
            <a:r>
              <a:rPr lang="en-US" dirty="0"/>
              <a:t> with </a:t>
            </a:r>
            <a:r>
              <a:rPr lang="en-CA" dirty="0" smtClean="0"/>
              <a:t>9 units </a:t>
            </a:r>
            <a:r>
              <a:rPr lang="en-CA" dirty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ariety-row </a:t>
            </a:r>
            <a:r>
              <a:rPr lang="en-CA" dirty="0"/>
              <a:t>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ependency-column </a:t>
            </a:r>
            <a:r>
              <a:rPr lang="en-CA" dirty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9 </a:t>
            </a:r>
            <a:r>
              <a:rPr lang="en-CA" dirty="0" err="1"/>
              <a:t>oidful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2,4,6</a:t>
            </a:r>
            <a:r>
              <a:rPr lang="en-CA" dirty="0" smtClean="0"/>
              <a:t>)  vs</a:t>
            </a:r>
            <a:r>
              <a:rPr lang="en-CA" dirty="0"/>
              <a:t>. </a:t>
            </a:r>
            <a:r>
              <a:rPr lang="en-CA" dirty="0" smtClean="0"/>
              <a:t> 9 </a:t>
            </a:r>
            <a:r>
              <a:rPr lang="en-CA" dirty="0" err="1"/>
              <a:t>oidless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1,3,5</a:t>
            </a:r>
            <a:r>
              <a:rPr lang="en-CA" dirty="0" smtClean="0"/>
              <a:t>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920989" y="1964833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1466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3936446" y="6141303"/>
            <a:ext cx="1499650" cy="76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5240005" y="6093297"/>
            <a:ext cx="196091" cy="96014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960135" y="5968363"/>
            <a:ext cx="16567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960135" y="6332036"/>
            <a:ext cx="16600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1600" y="170080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in1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shelfships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976600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in4: </a:t>
            </a:r>
            <a:r>
              <a:rPr lang="en-CA" b="1" dirty="0" err="1" smtClean="0"/>
              <a:t>framepoints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in3</a:t>
            </a:r>
            <a:r>
              <a:rPr lang="en-CA" dirty="0"/>
              <a:t>. </a:t>
            </a:r>
            <a:r>
              <a:rPr lang="en-CA" dirty="0" err="1"/>
              <a:t>frameships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>
            <a:endCxn id="420" idx="0"/>
          </p:cNvCxnSpPr>
          <p:nvPr/>
        </p:nvCxnSpPr>
        <p:spPr>
          <a:xfrm>
            <a:off x="3923928" y="3061015"/>
            <a:ext cx="663315" cy="12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432722" y="2955752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6396064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in2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/>
              <a:t>shelfpoints</a:t>
            </a:r>
            <a:endParaRPr lang="en-CA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396064" y="1831623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6583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49553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971600" y="1156682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593512" y="2888929"/>
            <a:ext cx="563690" cy="475130"/>
            <a:chOff x="4628980" y="4365104"/>
            <a:chExt cx="563690" cy="475130"/>
          </a:xfrm>
        </p:grpSpPr>
        <p:sp>
          <p:nvSpPr>
            <p:cNvPr id="154" name="Rectangle 153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5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w21</a:t>
              </a:r>
              <a:endParaRPr lang="en-US" alt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41051" y="5911749"/>
            <a:ext cx="563690" cy="475130"/>
            <a:chOff x="4628980" y="4365104"/>
            <a:chExt cx="563690" cy="475130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187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Wedding(-[Mary John])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1600" y="3656057"/>
            <a:ext cx="2278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w21#Wedding(-[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29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71600" y="6500981"/>
            <a:ext cx="33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w41#Wedding(bride-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/>
              <a:t>Exemplifying </a:t>
            </a:r>
            <a:r>
              <a:rPr lang="en-CA" sz="4800" dirty="0"/>
              <a:t>the </a:t>
            </a:r>
            <a:r>
              <a:rPr lang="en-US" altLang="en-US" sz="4800" dirty="0" smtClean="0"/>
              <a:t>Dependency Slices</a:t>
            </a:r>
            <a:endParaRPr lang="en-CA" sz="4500" dirty="0"/>
          </a:p>
        </p:txBody>
      </p:sp>
      <p:sp>
        <p:nvSpPr>
          <p:cNvPr id="3" name="TextBox 2"/>
          <p:cNvSpPr txBox="1"/>
          <p:nvPr/>
        </p:nvSpPr>
        <p:spPr>
          <a:xfrm>
            <a:off x="8028384" y="133147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err="1" smtClean="0"/>
              <a:t>Grailog</a:t>
            </a:r>
            <a:r>
              <a:rPr lang="en-CA" i="1" dirty="0" smtClean="0"/>
              <a:t>: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3" name="Straight Connector 2"/>
            <p:cNvCxnSpPr>
              <a:endCxn id="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71600" y="1837273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shelframeships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11" name="Rectangle 1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4" name="Rectangle 1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9" name="Arc 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" name="Arc 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5" name="Arc 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3" name="Arc 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31" name="Straight Connector 30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2" name="Straight Arrow Connector 31"/>
          <p:cNvCxnSpPr/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35" name="Rectangle 34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4" name="Arc 4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57" name="Rectangle 5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039449" y="3464767"/>
            <a:ext cx="25830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0" name="Group 59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61" name="Rectangle 6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037511" y="3824918"/>
            <a:ext cx="554080" cy="709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69" name="Group 68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73" name="Rectangle 72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w61</a:t>
              </a:r>
              <a:endParaRPr lang="en-US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in6</a:t>
            </a:r>
            <a:r>
              <a:rPr lang="en-CA" dirty="0"/>
              <a:t>. single-tuple:</a:t>
            </a:r>
          </a:p>
          <a:p>
            <a:r>
              <a:rPr lang="en-CA" dirty="0" err="1"/>
              <a:t>shelframepoints</a:t>
            </a:r>
            <a:endParaRPr lang="en-CA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36660" y="3572233"/>
            <a:ext cx="57481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9" name="Group 78"/>
          <p:cNvGrpSpPr/>
          <p:nvPr/>
        </p:nvGrpSpPr>
        <p:grpSpPr>
          <a:xfrm rot="16200000" flipV="1">
            <a:off x="4356949" y="3463981"/>
            <a:ext cx="96015" cy="213028"/>
            <a:chOff x="2843808" y="2132856"/>
            <a:chExt cx="113535" cy="216024"/>
          </a:xfrm>
        </p:grpSpPr>
        <p:sp>
          <p:nvSpPr>
            <p:cNvPr id="80" name="Arc 7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Arc 8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1600" y="1052736"/>
            <a:ext cx="804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5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201343"/>
            <a:ext cx="2945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w61#Wedding(-[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545159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</p:spTree>
    <p:extLst>
      <p:ext uri="{BB962C8B-B14F-4D97-AF65-F5344CB8AC3E}">
        <p14:creationId xmlns:p14="http://schemas.microsoft.com/office/powerpoint/2010/main" val="1773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396064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299" y="5925273"/>
            <a:ext cx="1638171" cy="96015"/>
            <a:chOff x="3810299" y="5960669"/>
            <a:chExt cx="1638171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 flipV="1">
            <a:off x="5448470" y="5968363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379" name="Straight Connector 37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de1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974897"/>
            <a:ext cx="158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de4</a:t>
            </a:r>
            <a:r>
              <a:rPr lang="en-CA" dirty="0"/>
              <a:t>. </a:t>
            </a:r>
            <a:r>
              <a:rPr lang="en-CA" dirty="0" err="1"/>
              <a:t>pairpoints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/>
          <p:nvPr/>
        </p:nvCxnSpPr>
        <p:spPr>
          <a:xfrm>
            <a:off x="3920989" y="3063080"/>
            <a:ext cx="663385" cy="25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4365883" y="3020111"/>
            <a:ext cx="213028" cy="96014"/>
            <a:chOff x="4211960" y="3020111"/>
            <a:chExt cx="213028" cy="96014"/>
          </a:xfrm>
        </p:grpSpPr>
        <p:sp>
          <p:nvSpPr>
            <p:cNvPr id="259" name="Arc 258"/>
            <p:cNvSpPr/>
            <p:nvPr/>
          </p:nvSpPr>
          <p:spPr>
            <a:xfrm rot="16200000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rot="16200000" flipH="1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396064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/>
          <p:nvPr/>
        </p:nvCxnSpPr>
        <p:spPr>
          <a:xfrm>
            <a:off x="4587244" y="3063080"/>
            <a:ext cx="30237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de2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relationpoints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or</a:t>
            </a:r>
            <a:endParaRPr lang="en-CA" i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4584374" y="2953870"/>
            <a:ext cx="563690" cy="475130"/>
            <a:chOff x="4628980" y="4365104"/>
            <a:chExt cx="563690" cy="475130"/>
          </a:xfrm>
        </p:grpSpPr>
        <p:sp>
          <p:nvSpPr>
            <p:cNvPr id="171" name="Rectangle 170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3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w11</a:t>
              </a:r>
              <a:endParaRPr lang="en-US" altLang="en-US" sz="1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75" name="Rectangle 174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w31</a:t>
              </a:r>
              <a:endParaRPr lang="en-US" altLang="en-US" sz="1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971600" y="404664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6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420888"/>
            <a:ext cx="375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Wedding(Mary </a:t>
            </a:r>
            <a:r>
              <a:rPr lang="en-CA" sz="1400" dirty="0"/>
              <a:t>John) </a:t>
            </a:r>
            <a:r>
              <a:rPr lang="en-CA" sz="1400" dirty="0" smtClean="0"/>
              <a:t> </a:t>
            </a:r>
            <a:r>
              <a:rPr lang="en-CA" sz="1400" i="1" dirty="0" smtClean="0"/>
              <a:t>or</a:t>
            </a:r>
            <a:r>
              <a:rPr lang="en-CA" sz="1400" dirty="0" smtClean="0"/>
              <a:t>  Wedding(+[</a:t>
            </a:r>
            <a:r>
              <a:rPr lang="en-CA" sz="1400" dirty="0"/>
              <a:t>Mary John])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971600" y="3553271"/>
            <a:ext cx="23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w11#Wedding(+[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302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w31#Wedding(bride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95470" y="2212479"/>
            <a:ext cx="1018015" cy="96015"/>
            <a:chOff x="3707904" y="2067318"/>
            <a:chExt cx="1018015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40" name="Rectangle 3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61" name="Arc 60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9" name="Arc 58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5" name="Arc 54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3801993" y="3463733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 rot="16200000" flipV="1">
            <a:off x="4358027" y="3361595"/>
            <a:ext cx="96015" cy="213028"/>
            <a:chOff x="2843808" y="2132856"/>
            <a:chExt cx="113535" cy="216024"/>
          </a:xfrm>
        </p:grpSpPr>
        <p:sp>
          <p:nvSpPr>
            <p:cNvPr id="66" name="Arc 65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520371" y="3464767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74" name="Rectangle 7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3806949" y="3824918"/>
            <a:ext cx="711478" cy="24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4299521" y="3779401"/>
            <a:ext cx="213028" cy="96014"/>
            <a:chOff x="4603679" y="3652640"/>
            <a:chExt cx="213028" cy="96014"/>
          </a:xfrm>
        </p:grpSpPr>
        <p:sp>
          <p:nvSpPr>
            <p:cNvPr id="79" name="Arc 78"/>
            <p:cNvSpPr/>
            <p:nvPr/>
          </p:nvSpPr>
          <p:spPr>
            <a:xfrm rot="16200000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Arc 79"/>
            <p:cNvSpPr/>
            <p:nvPr/>
          </p:nvSpPr>
          <p:spPr>
            <a:xfrm rot="16200000" flipH="1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Straight Arrow Connector 80"/>
          <p:cNvCxnSpPr>
            <a:stCxn id="80" idx="0"/>
          </p:cNvCxnSpPr>
          <p:nvPr/>
        </p:nvCxnSpPr>
        <p:spPr>
          <a:xfrm>
            <a:off x="4512549" y="3827408"/>
            <a:ext cx="1079042" cy="460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84" name="Rectangle 83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87" name="Rectangle 8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w51</a:t>
              </a:r>
              <a:endParaRPr lang="en-US" alt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409255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de6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relpairpoints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853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7</a:t>
            </a:fld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971600" y="2545159"/>
            <a:ext cx="2524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1600" y="4129335"/>
            <a:ext cx="292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w51#Wedding(+[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</p:spTree>
    <p:extLst>
      <p:ext uri="{BB962C8B-B14F-4D97-AF65-F5344CB8AC3E}">
        <p14:creationId xmlns:p14="http://schemas.microsoft.com/office/powerpoint/2010/main" val="2193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391926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82271" y="1754567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H="1">
            <a:off x="4800765" y="1079838"/>
            <a:ext cx="479" cy="8096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87821" y="1736637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1244" y="1803608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0478" y="1731597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4805228" y="1151441"/>
            <a:ext cx="3125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5580112" y="1052736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581928" y="1128091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47800" y="2976102"/>
            <a:ext cx="1000125" cy="457200"/>
            <a:chOff x="1979712" y="4972959"/>
            <a:chExt cx="1000125" cy="457200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3" name="Arc 5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1" name="Arc 5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9" name="Arc 4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7" name="Arc 4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55" name="Straight Connector 54"/>
          <p:cNvCxnSpPr/>
          <p:nvPr/>
        </p:nvCxnSpPr>
        <p:spPr>
          <a:xfrm>
            <a:off x="3801993" y="3386751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7" name="Arc 56"/>
          <p:cNvSpPr/>
          <p:nvPr/>
        </p:nvSpPr>
        <p:spPr>
          <a:xfrm rot="16200000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/>
          <p:cNvSpPr/>
          <p:nvPr/>
        </p:nvSpPr>
        <p:spPr>
          <a:xfrm rot="16200000" flipH="1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/>
          <p:cNvGrpSpPr/>
          <p:nvPr/>
        </p:nvGrpSpPr>
        <p:grpSpPr>
          <a:xfrm>
            <a:off x="6407543" y="3320813"/>
            <a:ext cx="696216" cy="475130"/>
            <a:chOff x="3299721" y="1057776"/>
            <a:chExt cx="696216" cy="475130"/>
          </a:xfrm>
        </p:grpSpPr>
        <p:sp>
          <p:nvSpPr>
            <p:cNvPr id="60" name="Rectangle 5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520371" y="3387785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3" name="Group 62"/>
          <p:cNvGrpSpPr/>
          <p:nvPr/>
        </p:nvGrpSpPr>
        <p:grpSpPr>
          <a:xfrm>
            <a:off x="7620200" y="3315773"/>
            <a:ext cx="696216" cy="475130"/>
            <a:chOff x="3299721" y="1057776"/>
            <a:chExt cx="696216" cy="475130"/>
          </a:xfrm>
        </p:grpSpPr>
        <p:sp>
          <p:nvSpPr>
            <p:cNvPr id="64" name="Rectangle 6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18427" y="2638518"/>
            <a:ext cx="563690" cy="862490"/>
            <a:chOff x="4518427" y="2710526"/>
            <a:chExt cx="563690" cy="835170"/>
          </a:xfrm>
        </p:grpSpPr>
        <p:sp>
          <p:nvSpPr>
            <p:cNvPr id="76" name="Rectangle 75"/>
            <p:cNvSpPr/>
            <p:nvPr/>
          </p:nvSpPr>
          <p:spPr>
            <a:xfrm>
              <a:off x="4518427" y="2710526"/>
              <a:ext cx="519084" cy="806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4520371" y="2971207"/>
              <a:ext cx="561746" cy="5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w71</a:t>
              </a:r>
              <a:endParaRPr lang="en-US" altLang="en-US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1600" y="13151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9696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id2</a:t>
            </a:r>
            <a:endParaRPr lang="en-CA" dirty="0"/>
          </a:p>
        </p:txBody>
      </p:sp>
      <p:grpSp>
        <p:nvGrpSpPr>
          <p:cNvPr id="88" name="Group 87"/>
          <p:cNvGrpSpPr/>
          <p:nvPr/>
        </p:nvGrpSpPr>
        <p:grpSpPr>
          <a:xfrm>
            <a:off x="6972125" y="1054342"/>
            <a:ext cx="336179" cy="475130"/>
            <a:chOff x="6324053" y="2492896"/>
            <a:chExt cx="336179" cy="475130"/>
          </a:xfrm>
        </p:grpSpPr>
        <p:sp>
          <p:nvSpPr>
            <p:cNvPr id="81" name="Rectangle 80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4368" y="1054342"/>
            <a:ext cx="478378" cy="475130"/>
            <a:chOff x="7622014" y="2492896"/>
            <a:chExt cx="478378" cy="475130"/>
          </a:xfrm>
        </p:grpSpPr>
        <p:sp>
          <p:nvSpPr>
            <p:cNvPr id="85" name="Rectangle 84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037511" y="2735618"/>
            <a:ext cx="28759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562908" y="2636912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5564724" y="2712267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954921" y="2638518"/>
            <a:ext cx="336179" cy="475130"/>
            <a:chOff x="6324053" y="2492896"/>
            <a:chExt cx="336179" cy="475130"/>
          </a:xfrm>
        </p:grpSpPr>
        <p:sp>
          <p:nvSpPr>
            <p:cNvPr id="100" name="Rectangle 99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67164" y="2638518"/>
            <a:ext cx="478378" cy="475130"/>
            <a:chOff x="7622014" y="2492896"/>
            <a:chExt cx="478378" cy="475130"/>
          </a:xfrm>
        </p:grpSpPr>
        <p:sp>
          <p:nvSpPr>
            <p:cNvPr id="103" name="Rectangle 102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4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71600" y="404664"/>
            <a:ext cx="777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6164023" y="41780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936321" y="4509120"/>
            <a:ext cx="1000125" cy="457200"/>
            <a:chOff x="1979712" y="4972959"/>
            <a:chExt cx="1000125" cy="4572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28" name="Arc 1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26" name="Arc 1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4" name="Arc 1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22" name="Arc 1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7612781" y="4178006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0200" y="4826078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flipH="1">
            <a:off x="5678340" y="4293096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3792160" y="4872795"/>
            <a:ext cx="1896894" cy="96015"/>
            <a:chOff x="2979837" y="4689711"/>
            <a:chExt cx="1746081" cy="9601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44" name="Group 143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Arc 14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5678340" y="4557129"/>
            <a:ext cx="193850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5689054" y="4920801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9" name="TextBox 148"/>
          <p:cNvSpPr txBox="1"/>
          <p:nvPr/>
        </p:nvSpPr>
        <p:spPr>
          <a:xfrm>
            <a:off x="6183080" y="489638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152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54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4" name="Arc 163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5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62" name="Arc 161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6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60" name="Arc 159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7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58" name="Arc 157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6" name="Group 165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167" name="Rectangle 16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170" name="Rectangle 1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>
            <a:off x="5967554" y="5968363"/>
            <a:ext cx="1649287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8" name="Straight Arrow Connector 177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9" name="TextBox 178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82" name="Group 181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183" name="Arc 18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Arc 18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971600" y="45404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97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id4</a:t>
            </a:r>
            <a:endParaRPr lang="en-CA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88" name="Rectangle 187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w81</a:t>
              </a:r>
              <a:endParaRPr lang="en-US" altLang="en-US" sz="1400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8</a:t>
            </a:fld>
            <a:endParaRPr lang="en-CA"/>
          </a:p>
        </p:txBody>
      </p:sp>
      <p:sp>
        <p:nvSpPr>
          <p:cNvPr id="172" name="TextBox 171"/>
          <p:cNvSpPr txBox="1"/>
          <p:nvPr/>
        </p:nvSpPr>
        <p:spPr>
          <a:xfrm>
            <a:off x="971600" y="3645024"/>
            <a:ext cx="323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w71#Wedding(-[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1600" y="2060848"/>
            <a:ext cx="287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1600" y="5137447"/>
            <a:ext cx="289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Wedding(bride-&gt;Mary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groom+&gt;John)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w81#Wedding(bride-&gt;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245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23" y="19888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36321" y="2319954"/>
            <a:ext cx="1000125" cy="457200"/>
            <a:chOff x="1979712" y="4972959"/>
            <a:chExt cx="1000125" cy="457200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" name="Arc 1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" name="Arc 1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" name="Arc 1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0" name="Arc 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7612781" y="1988840"/>
            <a:ext cx="696216" cy="475130"/>
            <a:chOff x="3299721" y="1057776"/>
            <a:chExt cx="696216" cy="475130"/>
          </a:xfrm>
        </p:grpSpPr>
        <p:sp>
          <p:nvSpPr>
            <p:cNvPr id="19" name="Rectangle 1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200" y="2636912"/>
            <a:ext cx="696216" cy="475130"/>
            <a:chOff x="3299721" y="1057776"/>
            <a:chExt cx="696216" cy="475130"/>
          </a:xfrm>
        </p:grpSpPr>
        <p:sp>
          <p:nvSpPr>
            <p:cNvPr id="22" name="Rectangle 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74271" y="1196752"/>
            <a:ext cx="4070" cy="1771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3785634" y="2319954"/>
            <a:ext cx="1896894" cy="96015"/>
            <a:chOff x="2979837" y="4689711"/>
            <a:chExt cx="1746081" cy="9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7" name="Group 2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c 2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92160" y="2683629"/>
            <a:ext cx="1896894" cy="96015"/>
            <a:chOff x="2979837" y="4689711"/>
            <a:chExt cx="1746081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685695" y="2367962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6" name="Straight Arrow Connector 35"/>
          <p:cNvCxnSpPr/>
          <p:nvPr/>
        </p:nvCxnSpPr>
        <p:spPr>
          <a:xfrm>
            <a:off x="5689054" y="2731635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183080" y="27072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4023" y="452477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36321" y="4855885"/>
            <a:ext cx="1000125" cy="457200"/>
            <a:chOff x="1979712" y="4972959"/>
            <a:chExt cx="1000125" cy="4572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612781" y="4524771"/>
            <a:ext cx="696216" cy="475130"/>
            <a:chOff x="3299721" y="1057776"/>
            <a:chExt cx="696216" cy="475130"/>
          </a:xfrm>
        </p:grpSpPr>
        <p:sp>
          <p:nvSpPr>
            <p:cNvPr id="55" name="Rectangle 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200" y="5166373"/>
            <a:ext cx="696216" cy="475130"/>
            <a:chOff x="3299721" y="1057776"/>
            <a:chExt cx="696216" cy="475130"/>
          </a:xfrm>
        </p:grpSpPr>
        <p:sp>
          <p:nvSpPr>
            <p:cNvPr id="58" name="Rectangle 5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0299" y="4860804"/>
            <a:ext cx="1638171" cy="96015"/>
            <a:chOff x="3810299" y="5960669"/>
            <a:chExt cx="1638171" cy="960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62" name="Group 61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63" name="Arc 6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65" name="Straight Arrow Connector 64"/>
          <p:cNvCxnSpPr/>
          <p:nvPr/>
        </p:nvCxnSpPr>
        <p:spPr>
          <a:xfrm flipV="1">
            <a:off x="5448470" y="4903894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66" name="Straight Arrow Connector 65"/>
          <p:cNvCxnSpPr/>
          <p:nvPr/>
        </p:nvCxnSpPr>
        <p:spPr>
          <a:xfrm flipV="1">
            <a:off x="5450414" y="5267568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183080" y="5243148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92160" y="5220844"/>
            <a:ext cx="1656310" cy="96015"/>
            <a:chOff x="3792160" y="6320709"/>
            <a:chExt cx="1656310" cy="9601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0" name="Group 6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1600" y="23513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9104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id6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448470" y="3842909"/>
            <a:ext cx="519084" cy="151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5450414" y="4420641"/>
            <a:ext cx="561746" cy="4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600" dirty="0" smtClean="0"/>
              <a:t>w91</a:t>
            </a:r>
            <a:endParaRPr lang="en-US" alt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76306" y="1394785"/>
            <a:ext cx="227825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88" name="Group 87"/>
          <p:cNvGrpSpPr/>
          <p:nvPr/>
        </p:nvGrpSpPr>
        <p:grpSpPr>
          <a:xfrm>
            <a:off x="6371290" y="1296080"/>
            <a:ext cx="720990" cy="475130"/>
            <a:chOff x="5580112" y="476672"/>
            <a:chExt cx="720990" cy="475130"/>
          </a:xfrm>
        </p:grpSpPr>
        <p:sp>
          <p:nvSpPr>
            <p:cNvPr id="80" name="Rectangle 7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80312" y="1297686"/>
            <a:ext cx="336179" cy="475130"/>
            <a:chOff x="6324053" y="2492896"/>
            <a:chExt cx="336179" cy="475130"/>
          </a:xfrm>
        </p:grpSpPr>
        <p:sp>
          <p:nvSpPr>
            <p:cNvPr id="83" name="Rectangle 8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10046" y="1297686"/>
            <a:ext cx="478378" cy="475130"/>
            <a:chOff x="7622014" y="2492896"/>
            <a:chExt cx="478378" cy="475130"/>
          </a:xfrm>
        </p:grpSpPr>
        <p:sp>
          <p:nvSpPr>
            <p:cNvPr id="86" name="Rectangle 8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5967554" y="3940009"/>
            <a:ext cx="19888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19" name="Group 118"/>
          <p:cNvGrpSpPr/>
          <p:nvPr/>
        </p:nvGrpSpPr>
        <p:grpSpPr>
          <a:xfrm>
            <a:off x="6372200" y="3841303"/>
            <a:ext cx="720990" cy="475130"/>
            <a:chOff x="5580112" y="476672"/>
            <a:chExt cx="720990" cy="475130"/>
          </a:xfrm>
        </p:grpSpPr>
        <p:sp>
          <p:nvSpPr>
            <p:cNvPr id="120" name="Rectangle 11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80312" y="3842909"/>
            <a:ext cx="336179" cy="475130"/>
            <a:chOff x="6324053" y="2492896"/>
            <a:chExt cx="336179" cy="475130"/>
          </a:xfrm>
        </p:grpSpPr>
        <p:sp>
          <p:nvSpPr>
            <p:cNvPr id="123" name="Rectangle 12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910046" y="3842909"/>
            <a:ext cx="478378" cy="475130"/>
            <a:chOff x="7622014" y="2492896"/>
            <a:chExt cx="478378" cy="475130"/>
          </a:xfrm>
        </p:grpSpPr>
        <p:sp>
          <p:nvSpPr>
            <p:cNvPr id="126" name="Rectangle 12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971600" y="54868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9</a:t>
            </a:fld>
            <a:endParaRPr lang="en-CA"/>
          </a:p>
        </p:txBody>
      </p:sp>
      <p:sp>
        <p:nvSpPr>
          <p:cNvPr id="100" name="TextBox 99"/>
          <p:cNvSpPr txBox="1"/>
          <p:nvPr/>
        </p:nvSpPr>
        <p:spPr>
          <a:xfrm>
            <a:off x="971600" y="3140968"/>
            <a:ext cx="385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Wedding(-[2018 8 18] bride+&gt;Mary groom+&gt;John)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71600" y="5713511"/>
            <a:ext cx="425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w91#Wedding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(-[2018 8 18] bride+&gt;Mary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3554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1253</Words>
  <Application>Microsoft Office PowerPoint</Application>
  <PresentationFormat>On-screen Show (4:3)</PresentationFormat>
  <Paragraphs>285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Systematics: The PSOA RuleML Metamodel Illustrated by Grailog Visualization of Wedding Atoms       Harold Boley University of New Brunswick Faculty of Computer Science Fredericton, NB, Canada</vt:lpstr>
      <vt:lpstr>Introduction</vt:lpstr>
      <vt:lpstr>Slicing and Dicing the PSOA Metamodel Cube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233</cp:revision>
  <dcterms:created xsi:type="dcterms:W3CDTF">2017-04-24T00:13:32Z</dcterms:created>
  <dcterms:modified xsi:type="dcterms:W3CDTF">2019-10-15T18:22:22Z</dcterms:modified>
</cp:coreProperties>
</file>