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325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567E-57D3-4E43-AC89-D1A4605D9845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uleml.org/index.php/PSOA_Rule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685055"/>
            <a:ext cx="1844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Teacher##Scholar</a:t>
            </a:r>
          </a:p>
          <a:p>
            <a:r>
              <a:rPr lang="en-CA" dirty="0"/>
              <a:t>Student##Scholar</a:t>
            </a:r>
          </a:p>
          <a:p>
            <a:r>
              <a:rPr lang="en-CA" dirty="0"/>
              <a:t>TA##Teacher</a:t>
            </a:r>
          </a:p>
          <a:p>
            <a:r>
              <a:rPr lang="en-CA" dirty="0"/>
              <a:t>TA##Student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55120" y="5685055"/>
            <a:ext cx="6981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[</a:t>
            </a:r>
            <a:r>
              <a:rPr lang="en-CA" dirty="0" err="1" smtClean="0"/>
              <a:t>John#TA</a:t>
            </a:r>
            <a:r>
              <a:rPr lang="en-CA" dirty="0"/>
              <a:t>, </a:t>
            </a:r>
            <a:r>
              <a:rPr lang="en-CA" dirty="0" err="1" smtClean="0"/>
              <a:t>John#Teacher</a:t>
            </a:r>
            <a:r>
              <a:rPr lang="en-CA" dirty="0" smtClean="0"/>
              <a:t>, </a:t>
            </a:r>
            <a:r>
              <a:rPr lang="en-CA" dirty="0" err="1" smtClean="0"/>
              <a:t>John#Student</a:t>
            </a:r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dirty="0"/>
              <a:t>(</a:t>
            </a:r>
            <a:r>
              <a:rPr lang="en-CA" dirty="0" err="1" smtClean="0"/>
              <a:t>John#Scholar</a:t>
            </a:r>
            <a:r>
              <a:rPr lang="en-CA" dirty="0" smtClean="0"/>
              <a:t>) entailed]</a:t>
            </a:r>
          </a:p>
          <a:p>
            <a:r>
              <a:rPr lang="en-CA" dirty="0" err="1" smtClean="0">
                <a:solidFill>
                  <a:schemeClr val="accent6">
                    <a:lumMod val="50000"/>
                  </a:schemeClr>
                </a:solidFill>
              </a:rPr>
              <a:t>John#TA</a:t>
            </a:r>
            <a:r>
              <a:rPr lang="en-CA" dirty="0" smtClean="0">
                <a:solidFill>
                  <a:schemeClr val="accent6">
                    <a:lumMod val="50000"/>
                  </a:schemeClr>
                </a:solidFill>
              </a:rPr>
              <a:t>(workload+&gt;high)</a:t>
            </a:r>
          </a:p>
          <a:p>
            <a:r>
              <a:rPr lang="en-CA" dirty="0" err="1" smtClean="0">
                <a:solidFill>
                  <a:srgbClr val="EE0000"/>
                </a:solidFill>
              </a:rPr>
              <a:t>John#Teacher</a:t>
            </a:r>
            <a:r>
              <a:rPr lang="en-CA" dirty="0" smtClean="0">
                <a:solidFill>
                  <a:srgbClr val="EE0000"/>
                </a:solidFill>
              </a:rPr>
              <a:t>(+[Wed Thu] </a:t>
            </a:r>
            <a:r>
              <a:rPr lang="en-CA" dirty="0" err="1" smtClean="0">
                <a:solidFill>
                  <a:srgbClr val="EE0000"/>
                </a:solidFill>
              </a:rPr>
              <a:t>dept</a:t>
            </a:r>
            <a:r>
              <a:rPr lang="en-CA" dirty="0" smtClean="0">
                <a:solidFill>
                  <a:srgbClr val="EE0000"/>
                </a:solidFill>
              </a:rPr>
              <a:t>+&gt;Physics salary+&gt;29400 income-&gt;29400)</a:t>
            </a:r>
          </a:p>
          <a:p>
            <a:r>
              <a:rPr lang="en-CA" dirty="0" err="1" smtClean="0">
                <a:solidFill>
                  <a:srgbClr val="00B050"/>
                </a:solidFill>
              </a:rPr>
              <a:t>John#Student</a:t>
            </a:r>
            <a:r>
              <a:rPr lang="en-CA" dirty="0">
                <a:solidFill>
                  <a:srgbClr val="00B050"/>
                </a:solidFill>
              </a:rPr>
              <a:t>(+[Mon Tue Fri] -[1995 8 17] </a:t>
            </a:r>
            <a:r>
              <a:rPr lang="en-CA" dirty="0" err="1">
                <a:solidFill>
                  <a:srgbClr val="00B050"/>
                </a:solidFill>
              </a:rPr>
              <a:t>dept</a:t>
            </a:r>
            <a:r>
              <a:rPr lang="en-CA" dirty="0" smtClean="0">
                <a:solidFill>
                  <a:srgbClr val="00B050"/>
                </a:solidFill>
              </a:rPr>
              <a:t>+&gt;Math </a:t>
            </a:r>
            <a:r>
              <a:rPr lang="en-CA" dirty="0">
                <a:solidFill>
                  <a:srgbClr val="00B050"/>
                </a:solidFill>
              </a:rPr>
              <a:t>gender-&gt;male)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08" y="35331"/>
            <a:ext cx="91085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 Perspective: 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Rich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 Example 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CA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Grailog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Visualization and PSOA </a:t>
            </a:r>
            <a:r>
              <a:rPr lang="en-CA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RuleML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7056" y="542885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  <a:sym typeface="Symbol"/>
              </a:rPr>
              <a:t>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755411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PSOA </a:t>
            </a:r>
            <a:r>
              <a:rPr lang="en-CA" i="1" dirty="0" err="1"/>
              <a:t>RuleML</a:t>
            </a:r>
            <a:r>
              <a:rPr lang="en-CA" i="1" dirty="0"/>
              <a:t> 1.0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893904" y="748441"/>
            <a:ext cx="3142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>
                <a:hlinkClick r:id="rId2"/>
              </a:rPr>
              <a:t>http://</a:t>
            </a:r>
            <a:r>
              <a:rPr lang="en-CA" sz="1200" i="1" dirty="0" smtClean="0">
                <a:hlinkClick r:id="rId2"/>
              </a:rPr>
              <a:t>wiki.ruleml.org/index.php/PSOA_RuleML</a:t>
            </a:r>
            <a:endParaRPr lang="en-CA" sz="1200" i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2973" y="1115451"/>
            <a:ext cx="111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Harold </a:t>
            </a:r>
            <a:r>
              <a:rPr lang="en-CA" sz="1400" dirty="0" smtClean="0"/>
              <a:t>Boley</a:t>
            </a:r>
          </a:p>
          <a:p>
            <a:r>
              <a:rPr lang="en-CA" sz="1400" dirty="0" smtClean="0"/>
              <a:t>Gen </a:t>
            </a:r>
            <a:r>
              <a:rPr lang="en-CA" sz="1400" dirty="0"/>
              <a:t>Zou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59922" y="1097448"/>
            <a:ext cx="1820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Standards </a:t>
            </a:r>
            <a:r>
              <a:rPr lang="en-CA" sz="1400" dirty="0" smtClean="0"/>
              <a:t>Session</a:t>
            </a:r>
          </a:p>
          <a:p>
            <a:r>
              <a:rPr lang="en-CA" sz="1400" dirty="0" err="1" smtClean="0"/>
              <a:t>RuleML+RR</a:t>
            </a:r>
            <a:r>
              <a:rPr lang="en-CA" sz="1400" dirty="0" smtClean="0"/>
              <a:t> </a:t>
            </a:r>
            <a:r>
              <a:rPr lang="en-CA" sz="1400" dirty="0"/>
              <a:t>2017</a:t>
            </a:r>
          </a:p>
          <a:p>
            <a:r>
              <a:rPr lang="en-CA" sz="1400" dirty="0"/>
              <a:t>July 12-15, </a:t>
            </a:r>
            <a:r>
              <a:rPr lang="en-CA" sz="1400" dirty="0" smtClean="0"/>
              <a:t>2017</a:t>
            </a:r>
          </a:p>
          <a:p>
            <a:r>
              <a:rPr lang="en-CA" sz="1400" dirty="0" smtClean="0"/>
              <a:t>Update: </a:t>
            </a:r>
            <a:r>
              <a:rPr lang="en-CA" sz="1400" dirty="0" smtClean="0"/>
              <a:t>June 10, 2018</a:t>
            </a:r>
            <a:endParaRPr lang="en-CA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5496" y="404664"/>
            <a:ext cx="910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Describe </a:t>
            </a:r>
            <a:r>
              <a:rPr lang="en-CA" sz="1600" dirty="0"/>
              <a:t>John </a:t>
            </a:r>
            <a:r>
              <a:rPr lang="en-CA" sz="1600" dirty="0" smtClean="0"/>
              <a:t>independently</a:t>
            </a:r>
            <a:r>
              <a:rPr lang="en-CA" sz="900" dirty="0" smtClean="0"/>
              <a:t> </a:t>
            </a:r>
            <a:r>
              <a:rPr lang="en-CA" sz="1600" dirty="0"/>
              <a:t>(-) re income,</a:t>
            </a:r>
            <a:r>
              <a:rPr lang="en-CA" sz="900" dirty="0"/>
              <a:t> </a:t>
            </a:r>
            <a:r>
              <a:rPr lang="en-CA" sz="1600" dirty="0" smtClean="0"/>
              <a:t>gender,</a:t>
            </a:r>
            <a:r>
              <a:rPr lang="en-CA" sz="900" dirty="0" smtClean="0"/>
              <a:t> </a:t>
            </a:r>
            <a:r>
              <a:rPr lang="en-CA" sz="1600" dirty="0" err="1" smtClean="0"/>
              <a:t>dob</a:t>
            </a:r>
            <a:r>
              <a:rPr lang="en-CA" sz="1600" dirty="0" smtClean="0"/>
              <a:t> </a:t>
            </a:r>
            <a:r>
              <a:rPr lang="en-CA" sz="1600" dirty="0"/>
              <a:t>and </a:t>
            </a:r>
            <a:r>
              <a:rPr lang="en-CA" sz="1600" dirty="0" smtClean="0"/>
              <a:t>dependent</a:t>
            </a:r>
            <a:r>
              <a:rPr lang="en-CA" sz="900" dirty="0" smtClean="0"/>
              <a:t> </a:t>
            </a:r>
            <a:r>
              <a:rPr lang="en-CA" sz="1600" dirty="0" smtClean="0"/>
              <a:t>(+) on Teacher</a:t>
            </a:r>
            <a:r>
              <a:rPr lang="en-CA" sz="900" dirty="0" smtClean="0"/>
              <a:t> </a:t>
            </a:r>
            <a:r>
              <a:rPr lang="en-CA" sz="1600" dirty="0" smtClean="0"/>
              <a:t>(3), TA</a:t>
            </a:r>
            <a:r>
              <a:rPr lang="en-CA" sz="900" dirty="0" smtClean="0"/>
              <a:t> </a:t>
            </a:r>
            <a:r>
              <a:rPr lang="en-CA" sz="1600" dirty="0" smtClean="0"/>
              <a:t>(1), Student</a:t>
            </a:r>
            <a:r>
              <a:rPr lang="en-CA" sz="900" dirty="0" smtClean="0"/>
              <a:t> </a:t>
            </a:r>
            <a:r>
              <a:rPr lang="en-CA" sz="1600" dirty="0" smtClean="0"/>
              <a:t>(2).</a:t>
            </a:r>
            <a:endParaRPr lang="en-CA" sz="1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779911" y="545906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  <a:sym typeface="Symbol"/>
              </a:rPr>
              <a:t></a:t>
            </a:r>
            <a:endParaRPr lang="en-CA" dirty="0">
              <a:solidFill>
                <a:srgbClr val="0070C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582145" y="746118"/>
            <a:ext cx="7950295" cy="4833829"/>
            <a:chOff x="582145" y="746118"/>
            <a:chExt cx="7950295" cy="4833829"/>
          </a:xfrm>
        </p:grpSpPr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4012408" y="819247"/>
              <a:ext cx="8787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Scholar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7" name="Group 98"/>
            <p:cNvGrpSpPr>
              <a:grpSpLocks/>
            </p:cNvGrpSpPr>
            <p:nvPr/>
          </p:nvGrpSpPr>
          <p:grpSpPr bwMode="auto">
            <a:xfrm>
              <a:off x="3934544" y="746118"/>
              <a:ext cx="1000125" cy="457200"/>
              <a:chOff x="58972" y="6096000"/>
              <a:chExt cx="1000102" cy="609600"/>
            </a:xfrm>
          </p:grpSpPr>
          <p:grpSp>
            <p:nvGrpSpPr>
              <p:cNvPr id="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" name="Arc 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6" name="Arc 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Arc 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4" name="Arc 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Arc 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" name="Arc 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Arc 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4213313" y="1518962"/>
              <a:ext cx="4306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TA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1" name="Group 98"/>
            <p:cNvGrpSpPr>
              <a:grpSpLocks/>
            </p:cNvGrpSpPr>
            <p:nvPr/>
          </p:nvGrpSpPr>
          <p:grpSpPr bwMode="auto">
            <a:xfrm>
              <a:off x="3931915" y="1445833"/>
              <a:ext cx="1000125" cy="457200"/>
              <a:chOff x="58972" y="6096000"/>
              <a:chExt cx="1000102" cy="609600"/>
            </a:xfrm>
          </p:grpSpPr>
          <p:grpSp>
            <p:nvGrpSpPr>
              <p:cNvPr id="3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2" name="Arc 4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Arc 4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0" name="Arc 3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Arc 4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8" name="Arc 3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6" name="Arc 3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Arc 3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2057576" y="1133770"/>
              <a:ext cx="9137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Teacher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5953995" y="1133770"/>
              <a:ext cx="8915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Student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9" name="Group 98"/>
            <p:cNvGrpSpPr>
              <a:grpSpLocks/>
            </p:cNvGrpSpPr>
            <p:nvPr/>
          </p:nvGrpSpPr>
          <p:grpSpPr bwMode="auto">
            <a:xfrm>
              <a:off x="5876131" y="1060641"/>
              <a:ext cx="1000125" cy="457200"/>
              <a:chOff x="58972" y="6096000"/>
              <a:chExt cx="1000102" cy="609600"/>
            </a:xfrm>
          </p:grpSpPr>
          <p:grpSp>
            <p:nvGrpSpPr>
              <p:cNvPr id="6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70" name="Arc 6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" name="Arc 7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68" name="Arc 6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" name="Arc 6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66" name="Arc 6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Arc 6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64" name="Arc 6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Arc 6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72" name="Line 17"/>
            <p:cNvSpPr>
              <a:spLocks noChangeShapeType="1"/>
            </p:cNvSpPr>
            <p:nvPr/>
          </p:nvSpPr>
          <p:spPr bwMode="auto">
            <a:xfrm flipV="1">
              <a:off x="2979837" y="988523"/>
              <a:ext cx="954708" cy="314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4932040" y="962142"/>
              <a:ext cx="954708" cy="314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4" name="Line 17"/>
            <p:cNvSpPr>
              <a:spLocks noChangeShapeType="1"/>
            </p:cNvSpPr>
            <p:nvPr/>
          </p:nvSpPr>
          <p:spPr bwMode="auto">
            <a:xfrm flipV="1">
              <a:off x="4932041" y="1359906"/>
              <a:ext cx="968686" cy="314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 flipH="1" flipV="1">
              <a:off x="2957343" y="1360578"/>
              <a:ext cx="977201" cy="327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52143" y="2236689"/>
              <a:ext cx="4573301" cy="947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0" name="Text Box 55"/>
            <p:cNvSpPr txBox="1">
              <a:spLocks noChangeArrowheads="1"/>
            </p:cNvSpPr>
            <p:nvPr/>
          </p:nvSpPr>
          <p:spPr bwMode="auto">
            <a:xfrm>
              <a:off x="4034116" y="2474310"/>
              <a:ext cx="900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2400" dirty="0"/>
                <a:t>John</a:t>
              </a:r>
              <a:endParaRPr lang="en-US" altLang="en-US" sz="1600" dirty="0"/>
            </a:p>
          </p:txBody>
        </p:sp>
        <p:sp>
          <p:nvSpPr>
            <p:cNvPr id="82" name="Text Box 3"/>
            <p:cNvSpPr txBox="1">
              <a:spLocks noChangeArrowheads="1"/>
            </p:cNvSpPr>
            <p:nvPr/>
          </p:nvSpPr>
          <p:spPr bwMode="auto">
            <a:xfrm>
              <a:off x="5103524" y="3545138"/>
              <a:ext cx="63350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Mon</a:t>
              </a:r>
              <a:endParaRPr lang="en-US" altLang="en-US" sz="1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43052" y="3266398"/>
              <a:ext cx="10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workload</a:t>
              </a:r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3196932" y="3877863"/>
              <a:ext cx="6549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Wed</a:t>
              </a:r>
              <a:endParaRPr lang="en-US" altLang="en-US" sz="1800" dirty="0"/>
            </a:p>
          </p:txBody>
        </p:sp>
        <p:sp>
          <p:nvSpPr>
            <p:cNvPr id="86" name="Text Box 3"/>
            <p:cNvSpPr txBox="1">
              <a:spLocks noChangeArrowheads="1"/>
            </p:cNvSpPr>
            <p:nvPr/>
          </p:nvSpPr>
          <p:spPr bwMode="auto">
            <a:xfrm>
              <a:off x="2693645" y="4922583"/>
              <a:ext cx="58221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Thu</a:t>
              </a:r>
              <a:endParaRPr lang="en-US" altLang="en-US" sz="1800" dirty="0"/>
            </a:p>
          </p:txBody>
        </p:sp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4355976" y="4058486"/>
              <a:ext cx="6206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high</a:t>
              </a:r>
              <a:endParaRPr lang="en-US" altLang="en-US" sz="1800" dirty="0"/>
            </a:p>
          </p:txBody>
        </p:sp>
        <p:sp>
          <p:nvSpPr>
            <p:cNvPr id="89" name="Text Box 3"/>
            <p:cNvSpPr txBox="1">
              <a:spLocks noChangeArrowheads="1"/>
            </p:cNvSpPr>
            <p:nvPr/>
          </p:nvSpPr>
          <p:spPr bwMode="auto">
            <a:xfrm>
              <a:off x="5341177" y="4346518"/>
              <a:ext cx="58091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Tue</a:t>
              </a:r>
              <a:endParaRPr lang="en-US" altLang="en-US" sz="1800" dirty="0"/>
            </a:p>
          </p:txBody>
        </p:sp>
        <p:sp>
          <p:nvSpPr>
            <p:cNvPr id="90" name="Text Box 3"/>
            <p:cNvSpPr txBox="1">
              <a:spLocks noChangeArrowheads="1"/>
            </p:cNvSpPr>
            <p:nvPr/>
          </p:nvSpPr>
          <p:spPr bwMode="auto">
            <a:xfrm>
              <a:off x="5796136" y="5210615"/>
              <a:ext cx="45397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Fri</a:t>
              </a:r>
              <a:endParaRPr lang="en-US" altLang="en-US" sz="1800" dirty="0"/>
            </a:p>
          </p:txBody>
        </p:sp>
        <p:sp>
          <p:nvSpPr>
            <p:cNvPr id="94" name="Text Box 3"/>
            <p:cNvSpPr txBox="1">
              <a:spLocks noChangeArrowheads="1"/>
            </p:cNvSpPr>
            <p:nvPr/>
          </p:nvSpPr>
          <p:spPr bwMode="auto">
            <a:xfrm>
              <a:off x="7725731" y="3329114"/>
              <a:ext cx="69762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1995</a:t>
              </a:r>
              <a:endParaRPr lang="en-US" altLang="en-US" sz="1800" dirty="0"/>
            </a:p>
          </p:txBody>
        </p:sp>
        <p:sp>
          <p:nvSpPr>
            <p:cNvPr id="95" name="Text Box 3"/>
            <p:cNvSpPr txBox="1">
              <a:spLocks noChangeArrowheads="1"/>
            </p:cNvSpPr>
            <p:nvPr/>
          </p:nvSpPr>
          <p:spPr bwMode="auto">
            <a:xfrm>
              <a:off x="7847637" y="2399712"/>
              <a:ext cx="6848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/>
                <a:t>male</a:t>
              </a:r>
              <a:endParaRPr lang="en-US" altLang="en-US" sz="18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14623" y="2186278"/>
              <a:ext cx="84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gender</a:t>
              </a: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725443" y="2526824"/>
              <a:ext cx="1122193" cy="45719"/>
            </a:xfrm>
            <a:custGeom>
              <a:avLst/>
              <a:gdLst>
                <a:gd name="T0" fmla="*/ 0 w 1152"/>
                <a:gd name="T1" fmla="*/ 104 h 152"/>
                <a:gd name="T2" fmla="*/ 480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44" y="52"/>
                    <a:pt x="288" y="0"/>
                    <a:pt x="480" y="8"/>
                  </a:cubicBezTo>
                  <a:cubicBezTo>
                    <a:pt x="672" y="16"/>
                    <a:pt x="912" y="84"/>
                    <a:pt x="1152" y="152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8" name="Text Box 3"/>
            <p:cNvSpPr txBox="1">
              <a:spLocks noChangeArrowheads="1"/>
            </p:cNvSpPr>
            <p:nvPr/>
          </p:nvSpPr>
          <p:spPr bwMode="auto">
            <a:xfrm>
              <a:off x="7774508" y="3905178"/>
              <a:ext cx="31290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8</a:t>
              </a:r>
              <a:endParaRPr lang="en-US" altLang="en-US" sz="1800" dirty="0"/>
            </a:p>
          </p:txBody>
        </p: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7740352" y="4492320"/>
              <a:ext cx="4411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17</a:t>
              </a:r>
              <a:endParaRPr lang="en-US" altLang="en-US" sz="1800" dirty="0"/>
            </a:p>
          </p:txBody>
        </p:sp>
        <p:sp>
          <p:nvSpPr>
            <p:cNvPr id="106" name="Text Box 3"/>
            <p:cNvSpPr txBox="1">
              <a:spLocks noChangeArrowheads="1"/>
            </p:cNvSpPr>
            <p:nvPr/>
          </p:nvSpPr>
          <p:spPr bwMode="auto">
            <a:xfrm>
              <a:off x="1907704" y="4151135"/>
              <a:ext cx="97975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Physics</a:t>
              </a:r>
              <a:endParaRPr lang="en-US" altLang="en-US" sz="1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306153" y="3548451"/>
              <a:ext cx="619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dept</a:t>
              </a:r>
              <a:endParaRPr lang="en-CA" dirty="0"/>
            </a:p>
          </p:txBody>
        </p:sp>
        <p:sp>
          <p:nvSpPr>
            <p:cNvPr id="109" name="Text Box 3"/>
            <p:cNvSpPr txBox="1">
              <a:spLocks noChangeArrowheads="1"/>
            </p:cNvSpPr>
            <p:nvPr/>
          </p:nvSpPr>
          <p:spPr bwMode="auto">
            <a:xfrm>
              <a:off x="6228184" y="4150503"/>
              <a:ext cx="69762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dirty="0" smtClean="0"/>
                <a:t>Math</a:t>
              </a:r>
              <a:endParaRPr lang="en-US" altLang="en-US" sz="18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52143" y="3545138"/>
              <a:ext cx="619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dept</a:t>
              </a:r>
              <a:endParaRPr lang="en-CA" dirty="0"/>
            </a:p>
          </p:txBody>
        </p:sp>
        <p:sp>
          <p:nvSpPr>
            <p:cNvPr id="100" name="Freeform 99"/>
            <p:cNvSpPr/>
            <p:nvPr/>
          </p:nvSpPr>
          <p:spPr>
            <a:xfrm flipH="1">
              <a:off x="6725444" y="2803220"/>
              <a:ext cx="1130454" cy="1689100"/>
            </a:xfrm>
            <a:custGeom>
              <a:avLst/>
              <a:gdLst>
                <a:gd name="connsiteX0" fmla="*/ 1974850 w 1974850"/>
                <a:gd name="connsiteY0" fmla="*/ 0 h 1689100"/>
                <a:gd name="connsiteX1" fmla="*/ 939800 w 1974850"/>
                <a:gd name="connsiteY1" fmla="*/ 44450 h 1689100"/>
                <a:gd name="connsiteX2" fmla="*/ 387350 w 1974850"/>
                <a:gd name="connsiteY2" fmla="*/ 254000 h 1689100"/>
                <a:gd name="connsiteX3" fmla="*/ 107950 w 1974850"/>
                <a:gd name="connsiteY3" fmla="*/ 641350 h 1689100"/>
                <a:gd name="connsiteX4" fmla="*/ 0 w 1974850"/>
                <a:gd name="connsiteY4" fmla="*/ 1689100 h 1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850" h="1689100">
                  <a:moveTo>
                    <a:pt x="1974850" y="0"/>
                  </a:moveTo>
                  <a:cubicBezTo>
                    <a:pt x="1589616" y="1058"/>
                    <a:pt x="1204383" y="2117"/>
                    <a:pt x="939800" y="44450"/>
                  </a:cubicBezTo>
                  <a:cubicBezTo>
                    <a:pt x="675217" y="86783"/>
                    <a:pt x="525992" y="154517"/>
                    <a:pt x="387350" y="254000"/>
                  </a:cubicBezTo>
                  <a:cubicBezTo>
                    <a:pt x="248708" y="353483"/>
                    <a:pt x="172508" y="402167"/>
                    <a:pt x="107950" y="641350"/>
                  </a:cubicBezTo>
                  <a:cubicBezTo>
                    <a:pt x="43392" y="880533"/>
                    <a:pt x="15875" y="1512358"/>
                    <a:pt x="0" y="168910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187624" y="3410414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salary</a:t>
              </a:r>
            </a:p>
          </p:txBody>
        </p:sp>
        <p:sp>
          <p:nvSpPr>
            <p:cNvPr id="111" name="Text Box 3"/>
            <p:cNvSpPr txBox="1">
              <a:spLocks noChangeArrowheads="1"/>
            </p:cNvSpPr>
            <p:nvPr/>
          </p:nvSpPr>
          <p:spPr bwMode="auto">
            <a:xfrm>
              <a:off x="582145" y="4409234"/>
              <a:ext cx="82586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CA" sz="1800" smtClean="0"/>
                <a:t>29400</a:t>
              </a:r>
              <a:endParaRPr lang="en-US" altLang="en-US" sz="1800" dirty="0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755576" y="2563924"/>
              <a:ext cx="1396567" cy="1845310"/>
            </a:xfrm>
            <a:custGeom>
              <a:avLst/>
              <a:gdLst>
                <a:gd name="connsiteX0" fmla="*/ 1974850 w 1974850"/>
                <a:gd name="connsiteY0" fmla="*/ 0 h 1689100"/>
                <a:gd name="connsiteX1" fmla="*/ 939800 w 1974850"/>
                <a:gd name="connsiteY1" fmla="*/ 44450 h 1689100"/>
                <a:gd name="connsiteX2" fmla="*/ 387350 w 1974850"/>
                <a:gd name="connsiteY2" fmla="*/ 254000 h 1689100"/>
                <a:gd name="connsiteX3" fmla="*/ 107950 w 1974850"/>
                <a:gd name="connsiteY3" fmla="*/ 641350 h 1689100"/>
                <a:gd name="connsiteX4" fmla="*/ 0 w 1974850"/>
                <a:gd name="connsiteY4" fmla="*/ 1689100 h 1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850" h="1689100">
                  <a:moveTo>
                    <a:pt x="1974850" y="0"/>
                  </a:moveTo>
                  <a:cubicBezTo>
                    <a:pt x="1589616" y="1058"/>
                    <a:pt x="1204383" y="2117"/>
                    <a:pt x="939800" y="44450"/>
                  </a:cubicBezTo>
                  <a:cubicBezTo>
                    <a:pt x="675217" y="86783"/>
                    <a:pt x="525992" y="154517"/>
                    <a:pt x="387350" y="254000"/>
                  </a:cubicBezTo>
                  <a:cubicBezTo>
                    <a:pt x="248708" y="353483"/>
                    <a:pt x="172508" y="402167"/>
                    <a:pt x="107950" y="641350"/>
                  </a:cubicBezTo>
                  <a:cubicBezTo>
                    <a:pt x="43392" y="880533"/>
                    <a:pt x="15875" y="1512358"/>
                    <a:pt x="0" y="16891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6845" y="2263988"/>
              <a:ext cx="876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income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2720792" y="1457941"/>
              <a:ext cx="835744" cy="3433697"/>
              <a:chOff x="2720792" y="1457941"/>
              <a:chExt cx="835744" cy="3433697"/>
            </a:xfrm>
          </p:grpSpPr>
          <p:sp>
            <p:nvSpPr>
              <p:cNvPr id="92" name="Freeform 7"/>
              <p:cNvSpPr>
                <a:spLocks/>
              </p:cNvSpPr>
              <p:nvPr/>
            </p:nvSpPr>
            <p:spPr bwMode="auto">
              <a:xfrm rot="5086177">
                <a:off x="1421815" y="2756918"/>
                <a:ext cx="3433697" cy="835744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19782342" flipV="1">
                <a:off x="3251713" y="2048231"/>
                <a:ext cx="96015" cy="196091"/>
                <a:chOff x="2843808" y="2132856"/>
                <a:chExt cx="113535" cy="216024"/>
              </a:xfrm>
            </p:grpSpPr>
            <p:sp>
              <p:nvSpPr>
                <p:cNvPr id="122" name="Arc 121"/>
                <p:cNvSpPr/>
                <p:nvPr/>
              </p:nvSpPr>
              <p:spPr>
                <a:xfrm>
                  <a:off x="2843809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" name="Arc 122"/>
                <p:cNvSpPr/>
                <p:nvPr/>
              </p:nvSpPr>
              <p:spPr>
                <a:xfrm flipH="1">
                  <a:off x="2843808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2600474" y="1512943"/>
              <a:ext cx="166304" cy="2635467"/>
              <a:chOff x="2600474" y="1512943"/>
              <a:chExt cx="166304" cy="2635467"/>
            </a:xfrm>
          </p:grpSpPr>
          <p:sp>
            <p:nvSpPr>
              <p:cNvPr id="105" name="Freeform 7"/>
              <p:cNvSpPr>
                <a:spLocks/>
              </p:cNvSpPr>
              <p:nvPr/>
            </p:nvSpPr>
            <p:spPr bwMode="auto">
              <a:xfrm rot="5198554">
                <a:off x="1365892" y="2747525"/>
                <a:ext cx="2635467" cy="166304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 rot="21000639" flipV="1">
                <a:off x="2651508" y="2034814"/>
                <a:ext cx="96015" cy="196091"/>
                <a:chOff x="2843808" y="2132856"/>
                <a:chExt cx="113535" cy="216024"/>
              </a:xfrm>
            </p:grpSpPr>
            <p:sp>
              <p:nvSpPr>
                <p:cNvPr id="125" name="Arc 124"/>
                <p:cNvSpPr/>
                <p:nvPr/>
              </p:nvSpPr>
              <p:spPr>
                <a:xfrm>
                  <a:off x="2843809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6" name="Arc 125"/>
                <p:cNvSpPr/>
                <p:nvPr/>
              </p:nvSpPr>
              <p:spPr>
                <a:xfrm flipH="1">
                  <a:off x="2843808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1504654" y="1477633"/>
              <a:ext cx="1005324" cy="3142207"/>
              <a:chOff x="1504654" y="1477633"/>
              <a:chExt cx="1005324" cy="3142207"/>
            </a:xfrm>
          </p:grpSpPr>
          <p:sp>
            <p:nvSpPr>
              <p:cNvPr id="102" name="Freeform 7"/>
              <p:cNvSpPr>
                <a:spLocks/>
              </p:cNvSpPr>
              <p:nvPr/>
            </p:nvSpPr>
            <p:spPr bwMode="auto">
              <a:xfrm rot="6472510">
                <a:off x="372604" y="2609683"/>
                <a:ext cx="3142207" cy="878107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 rot="21037351" flipV="1">
                <a:off x="2413963" y="2035144"/>
                <a:ext cx="96015" cy="196091"/>
                <a:chOff x="2843808" y="2132856"/>
                <a:chExt cx="113535" cy="216024"/>
              </a:xfrm>
            </p:grpSpPr>
            <p:sp>
              <p:nvSpPr>
                <p:cNvPr id="128" name="Arc 127"/>
                <p:cNvSpPr/>
                <p:nvPr/>
              </p:nvSpPr>
              <p:spPr>
                <a:xfrm>
                  <a:off x="2843809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9" name="Arc 128"/>
                <p:cNvSpPr/>
                <p:nvPr/>
              </p:nvSpPr>
              <p:spPr>
                <a:xfrm flipH="1">
                  <a:off x="2843808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5528555" y="1480530"/>
              <a:ext cx="607710" cy="3715477"/>
              <a:chOff x="5528555" y="1480530"/>
              <a:chExt cx="607710" cy="3715477"/>
            </a:xfrm>
          </p:grpSpPr>
          <p:sp>
            <p:nvSpPr>
              <p:cNvPr id="93" name="Freeform 7"/>
              <p:cNvSpPr>
                <a:spLocks/>
              </p:cNvSpPr>
              <p:nvPr/>
            </p:nvSpPr>
            <p:spPr bwMode="auto">
              <a:xfrm rot="16401446" flipH="1">
                <a:off x="3974671" y="3034414"/>
                <a:ext cx="3715477" cy="607710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rgbClr val="00B05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 rot="1372782" flipV="1">
                <a:off x="5702049" y="2039583"/>
                <a:ext cx="96015" cy="196091"/>
                <a:chOff x="2843808" y="2132856"/>
                <a:chExt cx="113535" cy="21602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2843809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rgbClr val="00B05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2" name="Arc 131"/>
                <p:cNvSpPr/>
                <p:nvPr/>
              </p:nvSpPr>
              <p:spPr>
                <a:xfrm flipH="1">
                  <a:off x="2843808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rgbClr val="00B05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4707646" y="1866135"/>
              <a:ext cx="358403" cy="2183729"/>
              <a:chOff x="4707646" y="1866135"/>
              <a:chExt cx="358403" cy="2183729"/>
            </a:xfrm>
          </p:grpSpPr>
          <p:sp>
            <p:nvSpPr>
              <p:cNvPr id="81" name="Freeform 7"/>
              <p:cNvSpPr>
                <a:spLocks/>
              </p:cNvSpPr>
              <p:nvPr/>
            </p:nvSpPr>
            <p:spPr bwMode="auto">
              <a:xfrm rot="5198554">
                <a:off x="3794983" y="2778798"/>
                <a:ext cx="2183729" cy="358403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chemeClr val="accent6">
                    <a:lumMod val="50000"/>
                  </a:schemeClr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 rot="19896579" flipV="1">
                <a:off x="4836708" y="2041977"/>
                <a:ext cx="96015" cy="196091"/>
                <a:chOff x="2843808" y="2132856"/>
                <a:chExt cx="113535" cy="216024"/>
              </a:xfrm>
            </p:grpSpPr>
            <p:sp>
              <p:nvSpPr>
                <p:cNvPr id="134" name="Arc 133"/>
                <p:cNvSpPr/>
                <p:nvPr/>
              </p:nvSpPr>
              <p:spPr>
                <a:xfrm>
                  <a:off x="2843809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chemeClr val="accent6">
                      <a:lumMod val="50000"/>
                    </a:schemeClr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 flipH="1">
                  <a:off x="2843808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chemeClr val="accent6">
                      <a:lumMod val="50000"/>
                    </a:schemeClr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  <p:grpSp>
          <p:nvGrpSpPr>
            <p:cNvPr id="101" name="Group 100"/>
            <p:cNvGrpSpPr/>
            <p:nvPr/>
          </p:nvGrpSpPr>
          <p:grpSpPr>
            <a:xfrm>
              <a:off x="6291664" y="1520338"/>
              <a:ext cx="185209" cy="2626996"/>
              <a:chOff x="6291664" y="1520338"/>
              <a:chExt cx="185209" cy="2626996"/>
            </a:xfrm>
          </p:grpSpPr>
          <p:sp>
            <p:nvSpPr>
              <p:cNvPr id="108" name="Freeform 7"/>
              <p:cNvSpPr>
                <a:spLocks/>
              </p:cNvSpPr>
              <p:nvPr/>
            </p:nvSpPr>
            <p:spPr bwMode="auto">
              <a:xfrm rot="16401446" flipH="1">
                <a:off x="5070771" y="2741231"/>
                <a:ext cx="2626996" cy="185209"/>
              </a:xfrm>
              <a:custGeom>
                <a:avLst/>
                <a:gdLst>
                  <a:gd name="T0" fmla="*/ 0 w 1152"/>
                  <a:gd name="T1" fmla="*/ 104 h 152"/>
                  <a:gd name="T2" fmla="*/ 480 w 1152"/>
                  <a:gd name="T3" fmla="*/ 8 h 152"/>
                  <a:gd name="T4" fmla="*/ 1152 w 115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52"/>
                  <a:gd name="T11" fmla="*/ 1152 w 115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52">
                    <a:moveTo>
                      <a:pt x="0" y="104"/>
                    </a:moveTo>
                    <a:cubicBezTo>
                      <a:pt x="144" y="52"/>
                      <a:pt x="288" y="0"/>
                      <a:pt x="480" y="8"/>
                    </a:cubicBezTo>
                    <a:cubicBezTo>
                      <a:pt x="672" y="16"/>
                      <a:pt x="912" y="84"/>
                      <a:pt x="1152" y="152"/>
                    </a:cubicBezTo>
                  </a:path>
                </a:pathLst>
              </a:custGeom>
              <a:noFill/>
              <a:ln w="9525">
                <a:solidFill>
                  <a:srgbClr val="00B05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 rot="641186" flipV="1">
                <a:off x="6317540" y="2033396"/>
                <a:ext cx="96015" cy="196091"/>
                <a:chOff x="2843808" y="2132856"/>
                <a:chExt cx="113535" cy="216024"/>
              </a:xfrm>
            </p:grpSpPr>
            <p:sp>
              <p:nvSpPr>
                <p:cNvPr id="137" name="Arc 136"/>
                <p:cNvSpPr/>
                <p:nvPr/>
              </p:nvSpPr>
              <p:spPr>
                <a:xfrm>
                  <a:off x="2843809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rgbClr val="00B05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38" name="Arc 137"/>
                <p:cNvSpPr/>
                <p:nvPr/>
              </p:nvSpPr>
              <p:spPr>
                <a:xfrm flipH="1">
                  <a:off x="2843808" y="2132856"/>
                  <a:ext cx="113534" cy="216024"/>
                </a:xfrm>
                <a:prstGeom prst="arc">
                  <a:avLst/>
                </a:prstGeom>
                <a:noFill/>
                <a:ln w="9525">
                  <a:solidFill>
                    <a:srgbClr val="00B05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151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51</cp:revision>
  <dcterms:created xsi:type="dcterms:W3CDTF">2017-04-24T00:13:32Z</dcterms:created>
  <dcterms:modified xsi:type="dcterms:W3CDTF">2018-06-10T19:32:55Z</dcterms:modified>
</cp:coreProperties>
</file>