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4A7EBB"/>
    <a:srgbClr val="525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5857" autoAdjust="0"/>
  </p:normalViewPr>
  <p:slideViewPr>
    <p:cSldViewPr snapToGrid="0">
      <p:cViewPr>
        <p:scale>
          <a:sx n="100" d="100"/>
          <a:sy n="100" d="100"/>
        </p:scale>
        <p:origin x="738" y="3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AB19B-0B12-41BB-B2E6-8A3614868EAE}" type="datetimeFigureOut">
              <a:rPr lang="en-CA" smtClean="0"/>
              <a:t>25/05/2017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3829-06E9-4FAD-8533-8366B6FD6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73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6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Galaxy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Nexus (Android 4.2.1, 1.2 GHz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dualcore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GB RAM, released in 2011, in the following denoted as A1)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Galaxy 655 Tab 2 7.0 (Android 4.1.2, 1 GHz dual-core, 1 GB RAM, released in 2012, denoted A2)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660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CA" sz="1200" dirty="0" smtClean="0"/>
              <a:t>Removing logically equivalent rules:</a:t>
            </a:r>
            <a:r>
              <a:rPr lang="en-CA" sz="1200" baseline="0" dirty="0" smtClean="0"/>
              <a:t> i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.e., rules of which the results are covered by other rule(s)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/>
              <a:t>Some of these break conformance with OWL2 RL axiomatization:</a:t>
            </a:r>
            <a:r>
              <a:rPr lang="en-CA" sz="1200" baseline="0" dirty="0" smtClean="0"/>
              <a:t> </a:t>
            </a:r>
            <a:endParaRPr lang="en-CA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281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Conformant </a:t>
            </a:r>
            <a:r>
              <a:rPr lang="en-CA" baseline="0" dirty="0" smtClean="0"/>
              <a:t>–</a:t>
            </a:r>
            <a:r>
              <a:rPr lang="en-CA" dirty="0" smtClean="0"/>
              <a:t> Volatile</a:t>
            </a:r>
            <a:r>
              <a:rPr lang="en-CA" baseline="0" dirty="0" smtClean="0"/>
              <a:t> : ca. 94% (-6%)</a:t>
            </a:r>
          </a:p>
          <a:p>
            <a:r>
              <a:rPr lang="en-CA" baseline="0" dirty="0" smtClean="0"/>
              <a:t>Conformant – Stable (inf-inst): ca. 44% (-56%)</a:t>
            </a:r>
          </a:p>
          <a:p>
            <a:r>
              <a:rPr lang="en-CA" baseline="0" dirty="0" smtClean="0"/>
              <a:t>Non-conformant – Volatile: ca. 55% (-45%)</a:t>
            </a:r>
          </a:p>
          <a:p>
            <a:r>
              <a:rPr lang="en-CA" baseline="0" dirty="0" smtClean="0"/>
              <a:t>Non-conformant – Stable (inf-inst): ca. 10% (-90%)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76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Pause alpha nodes: assumes that standard-practice</a:t>
            </a:r>
            <a:r>
              <a:rPr lang="en-CA" baseline="0" dirty="0" smtClean="0"/>
              <a:t> optimizations, such as re-using alpha nodes, are applied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(Heuristics: avoid false negatives (i.e., join attempts were</a:t>
            </a:r>
            <a:r>
              <a:rPr lang="en-CA" baseline="0" dirty="0" smtClean="0"/>
              <a:t> indeed useful))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134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rule failed at time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Both join-utility heuristics hold for non-failed alpha nodes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i.e., their sibling memories are empty, and a lower-down alpha node (node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has failed</a:t>
                </a: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As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result, their memories were unlinked from the related beta nodes. Further,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node memory is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paused, since it is unlinked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from each related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rule. </a:t>
                </a: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Triggers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?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are installed that listen for when the applicable heuristics no longer hold. 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 new token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matches node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(satisfying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heuristic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(2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))</a:t>
                </a: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an incoming token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matched to the previously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failed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node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(satisfying heuristic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(1)). 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So, trigger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?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will be activated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re-linking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memory to beta node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β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This results in the joined token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12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activating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?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trigger,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since 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 sibling memory of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no longer empty, similarly re-linking the memory, and resuming node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200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(since it is now become relevant again)</a:t>
                </a:r>
              </a:p>
              <a:p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Finally, this results in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complete inference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1234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the rule.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rule failed at time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Both join-utility heuristics hold for non-failed alpha nodes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i.e., their sibling memories are empty, and a lower-down alpha node (node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has failed</a:t>
                </a: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As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result, their memories were unlinked from the related beta nodes. Further,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node memory is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paused, since it is unlinked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from each related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rule. </a:t>
                </a: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Triggers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?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are installed that listen for when the applicable heuristics no longer hold. 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time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</a:t>
                </a:r>
                <a:r>
                  <a:rPr lang="en-C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 new token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matches node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(satisfying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heuristic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(2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))</a:t>
                </a: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time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</a:t>
                </a:r>
                <a:r>
                  <a:rPr lang="en-C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an incoming token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matched to the previously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failed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node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(satisfying heuristic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(1)). </a:t>
                </a:r>
                <a:endParaRPr lang="en-US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So, trigger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?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will be activated at time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𝑡</a:t>
                </a:r>
                <a:r>
                  <a:rPr lang="en-C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re-linking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memory to beta node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β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This results in the joined token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12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activating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?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trigger,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since 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 sibling memory of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no longer empty, similarly re-linking the memory, and resuming node </a:t>
                </a: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α</a:t>
                </a:r>
                <a:r>
                  <a:rPr lang="en-US" sz="1200" i="1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200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(since it is now become relevant again)</a:t>
                </a:r>
              </a:p>
              <a:p>
                <a:r>
                  <a:rPr lang="en-US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Finally, this results in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complete inference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en-US" sz="1200" i="1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1234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the rule.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192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Memory savings for </a:t>
            </a:r>
            <a:r>
              <a:rPr lang="en-CA" i="1" dirty="0" smtClean="0"/>
              <a:t>dataset-mask</a:t>
            </a:r>
            <a:r>
              <a:rPr lang="en-CA" i="0" dirty="0" smtClean="0"/>
              <a:t> are tremendous: only 0,05% of tokens are needed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(each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dataset-mask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memory keeps a mask that counts as a token)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reasoning times are significantly increased,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factors of avg. ca. 3,3 and 2,8 for PC and mobile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 that performance times for PC and mobile are not directly comparable, since, as mobile benchmarks are executed on a subset of the PC ontologies)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12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majority of unlinking operations is due to heuristic (1), i.e.,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sibling memory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(upon closer inspection, the premise “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?x ?p ?x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only occurs in unsuccessful OWL2 RL rules for each ontology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its related alpha node is unlinked from each rule and paused each time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second node “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?y rdf:type ?ci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was paused twice, and resumed twice.)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overhead of individual tailoring operations is negligible, with the collective overhead (i.e., total time) not exceeding 50ms on PC and 80ms on mobile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RETE operation statistics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indicates the impact of dynamic tailoring on the number of RETE operations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(regarding the alpha node for premise “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?x ?p ?x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the system will attempt to match every single incoming token to it)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pausing this node for each ontology (and twice another node) ..)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attempted token matches is decreased by avg. ca. -17% (-36351 operations)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join attempts is greatly decreased, by avg. ca. -68% (-1405345 operations)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priori network tailoring further decreases the number of RETE operations: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avg. ca. -39% (-85207 operations) for attempted token matches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avg. ca -86% (!) (-1782423 operations) for join attempts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this comes at the expense of losing reasoning completeness when faced with incremental scenarios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it requires a naïve reasoning algorithm to be performed beforehand, which also yields a non-trivial overhead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column)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reasoning times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shows the overall performance for initial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dataset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column) and subsequent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column) reasoning cycles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impact is much higher on the mobile platform than on PC, reflecting the reduced processing capabilities.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fact, performance improvements on PC are virtually negligible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tailoring in incremental reasoning optimizes performance by avg. ca. -76ms (-0.5%) on PC and -2,9s (-12,3%) on mobile.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priori tailoring in incremental reasoning reduces reasoning times by avg. ca. -172ms (1,2%) on PC and -4,2s (-17,9%) on mobile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requires a non-trivial pre-processing step (especially on mobile)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don’t include the pre-processing step,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priori tailoring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thus yields the highest increase in performance, but at the expense of reasoning completeness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observed that this strategy resulted in loss of a total of 11448 inferences for 5 ontologies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further, its pre-processing step involves a one-time overhead that is non-trivial on PC (avg. ca. 291ms) and a quite large overhead on mobile (avg. ca. 4,2s)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strategy seems mostly useful for non-incremental reasoning on a series of similar datasets, each utilizing similar terms and data patterns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whereas dynamic tailoring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deals with arbitrary incremental scenarios, guaranteeing reasoning completeness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OWL2 RL ruleset: some of its rules including overly general wildcard premises (i.e., “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?x ?p ?y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other rulesets with more concrete premises, utilizing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dataset-mask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memories will likely lead to smaller memory reductions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seeing how overly general rule premises match many more tokens, memory unlinking and node pausing will also have a smaller performance impact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F3829-06E9-4FAD-8533-8366B6FD6FB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95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0870"/>
            <a:ext cx="12192000" cy="5384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66888"/>
            <a:ext cx="10363200" cy="2838177"/>
          </a:xfrm>
        </p:spPr>
        <p:txBody>
          <a:bodyPr/>
          <a:lstStyle>
            <a:lvl1pPr>
              <a:defRPr>
                <a:solidFill>
                  <a:srgbClr val="52514F"/>
                </a:solidFill>
              </a:defRPr>
            </a:lvl1pPr>
          </a:lstStyle>
          <a:p>
            <a:r>
              <a:rPr lang="en-US" dirty="0" smtClean="0"/>
              <a:t>This is the </a:t>
            </a:r>
            <a:r>
              <a:rPr lang="en-US" dirty="0" err="1" smtClean="0"/>
              <a:t>loooooooooooooong</a:t>
            </a:r>
            <a:r>
              <a:rPr lang="en-US" dirty="0" smtClean="0"/>
              <a:t> title of the presentation.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161088"/>
            <a:ext cx="2844800" cy="365125"/>
          </a:xfrm>
        </p:spPr>
        <p:txBody>
          <a:bodyPr/>
          <a:lstStyle/>
          <a:p>
            <a:fld id="{9185BE60-0B19-4A2E-A512-2272E9B73DEB}" type="datetime1">
              <a:rPr lang="en-CA" smtClean="0"/>
              <a:t>25/05/2017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0" y="6145859"/>
            <a:ext cx="386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2800" y="6155567"/>
            <a:ext cx="2844800" cy="365125"/>
          </a:xfrm>
        </p:spPr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4704" y="4221088"/>
            <a:ext cx="5707360" cy="456456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rgbClr val="52514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6530400"/>
            <a:ext cx="10363200" cy="327600"/>
          </a:xfrm>
          <a:prstGeom prst="rect">
            <a:avLst/>
          </a:prstGeom>
          <a:solidFill>
            <a:srgbClr val="70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14400" y="5638800"/>
            <a:ext cx="10363200" cy="0"/>
          </a:xfrm>
          <a:prstGeom prst="line">
            <a:avLst/>
          </a:prstGeom>
          <a:ln>
            <a:solidFill>
              <a:srgbClr val="F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328" y="5838826"/>
            <a:ext cx="2239273" cy="5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2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CA60-75C4-47A2-8B1D-36F9F9D26615}" type="datetime1">
              <a:rPr lang="en-CA" smtClean="0"/>
              <a:t>25/05/2017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76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C154-BAD4-45C4-9F0C-44D867EFFF3E}" type="datetime1">
              <a:rPr lang="en-CA" smtClean="0"/>
              <a:t>25/05/2017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75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0"/>
            <a:ext cx="10955867" cy="8864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70737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2514F"/>
                </a:solidFill>
              </a:defRPr>
            </a:lvl1pPr>
          </a:lstStyle>
          <a:p>
            <a:fld id="{64CB2766-0896-4834-9051-F9B21CBB5EE0}" type="datetime1">
              <a:rPr lang="en-CA" smtClean="0"/>
              <a:t>25/05/2017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2514F"/>
                </a:solidFill>
              </a:defRPr>
            </a:lvl1pPr>
          </a:lstStyle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86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F501-8D3A-445D-9E05-515F772F3778}" type="datetime1">
              <a:rPr lang="en-CA" smtClean="0"/>
              <a:t>25/05/2017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07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FBA4-1A61-45E2-BE08-B184927059C0}" type="datetime1">
              <a:rPr lang="en-CA" smtClean="0"/>
              <a:t>25/05/2017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68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F4B8-D00E-4716-89D9-A368C45E489F}" type="datetime1">
              <a:rPr lang="en-CA" smtClean="0"/>
              <a:t>25/05/2017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33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3FBC-6E0E-4369-A0AB-32FF458BC0E0}" type="datetime1">
              <a:rPr lang="en-CA" smtClean="0"/>
              <a:t>25/05/2017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89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A37E-C27C-4055-98E2-DAFF9AE909DD}" type="datetime1">
              <a:rPr lang="en-CA" smtClean="0"/>
              <a:t>25/05/2017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39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7254-8743-4922-83E0-01BD9B0616E2}" type="datetime1">
              <a:rPr lang="en-CA" smtClean="0"/>
              <a:t>25/05/2017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57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184B-5765-4306-B08F-4FEF9DF7655C}" type="datetime1">
              <a:rPr lang="en-CA" smtClean="0"/>
              <a:t>25/05/2017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0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85091"/>
            <a:ext cx="10972800" cy="886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This is a slide title.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2514F"/>
                </a:solidFill>
              </a:defRPr>
            </a:lvl1pPr>
          </a:lstStyle>
          <a:p>
            <a:fld id="{B14DAE8C-7338-4C6D-919D-0FA65621C767}" type="datetime1">
              <a:rPr lang="en-CA" smtClean="0"/>
              <a:t>25/05/2017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2514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2514F"/>
                </a:solidFill>
              </a:defRPr>
            </a:lvl1pPr>
          </a:lstStyle>
          <a:p>
            <a:fld id="{1238C4B7-3C1E-4FA0-9C76-FE5833939200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1471426"/>
            <a:ext cx="10972800" cy="0"/>
          </a:xfrm>
          <a:prstGeom prst="line">
            <a:avLst/>
          </a:prstGeom>
          <a:ln>
            <a:solidFill>
              <a:srgbClr val="F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704340"/>
            <a:ext cx="655027" cy="6751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09600" y="328425"/>
            <a:ext cx="10972800" cy="256666"/>
          </a:xfrm>
          <a:prstGeom prst="rect">
            <a:avLst/>
          </a:prstGeom>
          <a:solidFill>
            <a:srgbClr val="707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>
              <a:solidFill>
                <a:srgbClr val="7073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55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baseline="0">
          <a:solidFill>
            <a:srgbClr val="7073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52514F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2514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2514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251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251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william.van.woensel@gmail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Optimized, Bottom-Up Semantic Web Reasoning based on OWL2 RL in Resource-Constrained Settings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William Van Woensel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7AE5-5EF2-4872-90CB-EB9B07BB7C50}" type="datetime1">
              <a:rPr lang="en-CA" smtClean="0"/>
              <a:t>25/05/2017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9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12" y="1674742"/>
            <a:ext cx="4038664" cy="3764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2) RETE Strategies for Resource-Constrained Settings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r>
              <a:rPr lang="en-CA" sz="1800" dirty="0" smtClean="0"/>
              <a:t>RETE Algorithm</a:t>
            </a:r>
          </a:p>
          <a:p>
            <a:pPr lvl="1"/>
            <a:r>
              <a:rPr lang="en-CA" sz="1600" dirty="0" smtClean="0"/>
              <a:t>Well-known solution to implement production rule systems</a:t>
            </a:r>
          </a:p>
          <a:p>
            <a:pPr lvl="1"/>
            <a:r>
              <a:rPr lang="en-CA" sz="1600" b="1" dirty="0" smtClean="0"/>
              <a:t>Rule premise</a:t>
            </a:r>
            <a:r>
              <a:rPr lang="en-CA" sz="1600" dirty="0" smtClean="0"/>
              <a:t> = </a:t>
            </a:r>
            <a:r>
              <a:rPr lang="en-CA" sz="1600" i="1" dirty="0" smtClean="0"/>
              <a:t>alpha node</a:t>
            </a:r>
          </a:p>
          <a:p>
            <a:pPr lvl="2"/>
            <a:r>
              <a:rPr lang="en-CA" sz="1400" i="1" dirty="0" smtClean="0"/>
              <a:t>Alpha memory</a:t>
            </a:r>
            <a:r>
              <a:rPr lang="en-CA" sz="1400" dirty="0" smtClean="0"/>
              <a:t>: keeps matched facts</a:t>
            </a:r>
          </a:p>
          <a:p>
            <a:pPr lvl="1"/>
            <a:r>
              <a:rPr lang="en-CA" sz="1600" b="1" dirty="0" smtClean="0"/>
              <a:t>Join</a:t>
            </a:r>
            <a:r>
              <a:rPr lang="en-CA" sz="1600" dirty="0" smtClean="0"/>
              <a:t> = </a:t>
            </a:r>
            <a:r>
              <a:rPr lang="en-CA" sz="1600" i="1" dirty="0" smtClean="0"/>
              <a:t>beta node</a:t>
            </a:r>
          </a:p>
          <a:p>
            <a:pPr lvl="2"/>
            <a:r>
              <a:rPr lang="en-CA" sz="1400" i="1" dirty="0" smtClean="0"/>
              <a:t>Beta memory</a:t>
            </a:r>
            <a:r>
              <a:rPr lang="en-CA" sz="1400" dirty="0" smtClean="0"/>
              <a:t>: keeps join results</a:t>
            </a:r>
            <a:endParaRPr lang="en-CA" sz="1400" i="1" dirty="0"/>
          </a:p>
          <a:p>
            <a:pPr lvl="1"/>
            <a:r>
              <a:rPr lang="en-CA" sz="1600" dirty="0" smtClean="0"/>
              <a:t>Useful in dynamic environments, due to its incremental nature</a:t>
            </a:r>
          </a:p>
          <a:p>
            <a:pPr>
              <a:spcBef>
                <a:spcPts val="1200"/>
              </a:spcBef>
            </a:pPr>
            <a:r>
              <a:rPr lang="en-CA" sz="1800" dirty="0" smtClean="0"/>
              <a:t>Known for trading </a:t>
            </a:r>
            <a:r>
              <a:rPr lang="en-CA" sz="1800" i="1" dirty="0" smtClean="0"/>
              <a:t>memory</a:t>
            </a:r>
            <a:r>
              <a:rPr lang="en-CA" sz="1800" dirty="0" smtClean="0"/>
              <a:t> for </a:t>
            </a:r>
            <a:r>
              <a:rPr lang="en-CA" sz="1800" i="1" dirty="0" smtClean="0"/>
              <a:t>performance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sz="1600" dirty="0" smtClean="0"/>
              <a:t> </a:t>
            </a:r>
            <a:r>
              <a:rPr lang="en-CA" sz="1600" i="1" dirty="0" smtClean="0"/>
              <a:t>Alpha memories</a:t>
            </a:r>
            <a:r>
              <a:rPr lang="en-CA" sz="1600" dirty="0" smtClean="0"/>
              <a:t> will overlap depending on premise selectivity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sz="1600" dirty="0" smtClean="0"/>
              <a:t> Many SW applications already involve an RDF store for query access</a:t>
            </a:r>
          </a:p>
          <a:p>
            <a:pPr lvl="2"/>
            <a:r>
              <a:rPr lang="en-CA" sz="1400" dirty="0" smtClean="0"/>
              <a:t>Collection of alpha memories </a:t>
            </a:r>
            <a:r>
              <a:rPr lang="en-CA" sz="1400" b="1" i="1" dirty="0" smtClean="0"/>
              <a:t>duplicate</a:t>
            </a:r>
            <a:r>
              <a:rPr lang="en-CA" sz="1400" dirty="0" smtClean="0"/>
              <a:t> RDF store</a:t>
            </a:r>
          </a:p>
          <a:p>
            <a:pPr>
              <a:spcBef>
                <a:spcPts val="1200"/>
              </a:spcBef>
            </a:pPr>
            <a:r>
              <a:rPr lang="en-CA" sz="1800" dirty="0" smtClean="0"/>
              <a:t>Many rules will not be needed for domain</a:t>
            </a:r>
          </a:p>
          <a:p>
            <a:pPr lvl="1"/>
            <a:r>
              <a:rPr lang="en-CA" sz="1600" dirty="0" smtClean="0"/>
              <a:t>But, still consume computing &amp; memory resources in RETE</a:t>
            </a:r>
          </a:p>
          <a:p>
            <a:pPr lvl="1"/>
            <a:r>
              <a:rPr lang="en-CA" sz="1600" dirty="0" smtClean="0"/>
              <a:t>Tailor RETE networks during execution</a:t>
            </a:r>
          </a:p>
          <a:p>
            <a:pPr lvl="2"/>
            <a:r>
              <a:rPr lang="en-CA" sz="1400" dirty="0"/>
              <a:t>In light of dynamic &amp; incremental </a:t>
            </a:r>
            <a:r>
              <a:rPr lang="en-CA" sz="1400" dirty="0" smtClean="0"/>
              <a:t>situations</a:t>
            </a:r>
            <a:endParaRPr lang="en-CA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490E-7F1B-404B-B979-5AD6C5802BCE}" type="datetime1">
              <a:rPr lang="en-CA" smtClean="0"/>
              <a:t>25/05/2017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7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2) RETE Strategies for Resource-Constrained </a:t>
            </a:r>
            <a:r>
              <a:rPr lang="en-CA" dirty="0" smtClean="0"/>
              <a:t>Settings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53024"/>
          </a:xfrm>
        </p:spPr>
        <p:txBody>
          <a:bodyPr>
            <a:normAutofit/>
          </a:bodyPr>
          <a:lstStyle/>
          <a:p>
            <a:r>
              <a:rPr lang="en-CA" sz="1800" i="1" dirty="0" smtClean="0"/>
              <a:t>Dataset-mask</a:t>
            </a:r>
            <a:r>
              <a:rPr lang="en-CA" sz="1800" dirty="0" smtClean="0"/>
              <a:t> memory strategy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1600" dirty="0" smtClean="0"/>
              <a:t>Keep alpha memories as </a:t>
            </a:r>
            <a:r>
              <a:rPr lang="en-CA" sz="1600" i="1" dirty="0" smtClean="0"/>
              <a:t>masks</a:t>
            </a:r>
            <a:r>
              <a:rPr lang="en-CA" sz="1600" dirty="0"/>
              <a:t> </a:t>
            </a:r>
            <a:r>
              <a:rPr lang="en-CA" sz="1600" dirty="0" smtClean="0"/>
              <a:t>on the RDF store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1600" dirty="0" smtClean="0"/>
              <a:t>Query RDF store using </a:t>
            </a:r>
            <a:r>
              <a:rPr lang="en-CA" sz="1600" i="1" dirty="0" smtClean="0"/>
              <a:t>joining token</a:t>
            </a:r>
            <a:r>
              <a:rPr lang="en-CA" sz="1600" dirty="0" smtClean="0"/>
              <a:t> &amp; </a:t>
            </a:r>
            <a:r>
              <a:rPr lang="en-CA" sz="1600" i="1" dirty="0" smtClean="0"/>
              <a:t>rule premise</a:t>
            </a:r>
            <a:r>
              <a:rPr lang="en-CA" sz="1600" dirty="0" smtClean="0"/>
              <a:t> as constraint</a:t>
            </a:r>
          </a:p>
          <a:p>
            <a:pPr lvl="1">
              <a:spcBef>
                <a:spcPts val="600"/>
              </a:spcBef>
            </a:pPr>
            <a:r>
              <a:rPr lang="en-CA" sz="1600" b="1" dirty="0" smtClean="0"/>
              <a:t>Hybrid version</a:t>
            </a:r>
            <a:r>
              <a:rPr lang="en-CA" sz="1600" dirty="0" smtClean="0"/>
              <a:t>:  </a:t>
            </a:r>
            <a:r>
              <a:rPr lang="en-CA" sz="1600" i="1" dirty="0" smtClean="0"/>
              <a:t>dataset-mask</a:t>
            </a:r>
            <a:r>
              <a:rPr lang="en-CA" sz="1600" dirty="0" smtClean="0"/>
              <a:t> vs. regular memory, based on premise selectivity</a:t>
            </a:r>
            <a:endParaRPr lang="en-CA" sz="2400" dirty="0" smtClean="0"/>
          </a:p>
          <a:p>
            <a:pPr>
              <a:spcBef>
                <a:spcPts val="1800"/>
              </a:spcBef>
            </a:pPr>
            <a:r>
              <a:rPr lang="en-CA" sz="1800" dirty="0" smtClean="0"/>
              <a:t>Dynamic tailoring of RETE networks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sz="1600" dirty="0" smtClean="0"/>
              <a:t> </a:t>
            </a:r>
            <a:r>
              <a:rPr lang="en-CA" sz="1600" i="1" dirty="0" smtClean="0"/>
              <a:t>Avoid redundant join attempts </a:t>
            </a:r>
            <a:r>
              <a:rPr lang="en-CA" sz="1600" dirty="0"/>
              <a:t>[</a:t>
            </a:r>
            <a:r>
              <a:rPr lang="en-CA" sz="1600" dirty="0" smtClean="0"/>
              <a:t>11]</a:t>
            </a:r>
            <a:endParaRPr lang="en-CA" sz="1600" dirty="0" smtClean="0"/>
          </a:p>
          <a:p>
            <a:pPr marL="1200150" lvl="2" indent="-342900"/>
            <a:r>
              <a:rPr lang="en-CA" sz="1400" dirty="0" smtClean="0"/>
              <a:t>Unlink alpha memory from its beta node in case join attempts are useless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CA" sz="1600" dirty="0" smtClean="0"/>
              <a:t> </a:t>
            </a:r>
            <a:r>
              <a:rPr lang="en-CA" sz="1600" i="1" dirty="0" smtClean="0"/>
              <a:t>Avoid redundant token matches</a:t>
            </a:r>
            <a:endParaRPr lang="en-CA" sz="1600" i="1" dirty="0"/>
          </a:p>
          <a:p>
            <a:pPr marL="1200150" lvl="2" indent="-342900"/>
            <a:r>
              <a:rPr lang="en-CA" sz="1400" dirty="0" smtClean="0"/>
              <a:t>Pause alpha nodes in case they are unlinked from each rule</a:t>
            </a:r>
          </a:p>
          <a:p>
            <a:pPr marL="1200150" lvl="2" indent="-342900"/>
            <a:r>
              <a:rPr lang="en-CA" sz="1400" dirty="0" smtClean="0"/>
              <a:t>Requires separate RDF store for synchronizing alpha memory upon </a:t>
            </a:r>
            <a:r>
              <a:rPr lang="en-CA" sz="1400" i="1" dirty="0" smtClean="0"/>
              <a:t>resume</a:t>
            </a:r>
          </a:p>
          <a:p>
            <a:pPr marL="800100" lvl="1" indent="-342900">
              <a:spcBef>
                <a:spcPts val="1200"/>
              </a:spcBef>
            </a:pPr>
            <a:r>
              <a:rPr lang="en-CA" sz="1600" b="1" dirty="0" smtClean="0"/>
              <a:t>Join-utility heuristics</a:t>
            </a:r>
          </a:p>
          <a:p>
            <a:pPr marL="1200150" lvl="2" indent="-342900"/>
            <a:r>
              <a:rPr lang="en-CA" sz="1400" dirty="0" smtClean="0"/>
              <a:t>Determine utility of join attempts</a:t>
            </a:r>
            <a:endParaRPr lang="en-CA" sz="1600" dirty="0" smtClean="0"/>
          </a:p>
          <a:p>
            <a:pPr marL="809625" lvl="1" indent="-352425">
              <a:buFont typeface="+mj-lt"/>
              <a:buAutoNum type="arabicParenR"/>
            </a:pPr>
            <a:r>
              <a:rPr lang="en-CA" sz="1600" dirty="0" smtClean="0"/>
              <a:t> </a:t>
            </a:r>
            <a:r>
              <a:rPr lang="en-CA" sz="1600" i="1" dirty="0" smtClean="0"/>
              <a:t>Empty sibling memory</a:t>
            </a:r>
          </a:p>
          <a:p>
            <a:pPr marL="1209675" lvl="2" indent="-352425"/>
            <a:r>
              <a:rPr lang="en-CA" sz="1400" dirty="0" smtClean="0"/>
              <a:t>In case alpha (i &lt;= 2) or beta (i &gt; 2) memory is empty, no joins are possible </a:t>
            </a:r>
            <a:r>
              <a:rPr lang="en-CA" sz="1400" dirty="0"/>
              <a:t> [10]</a:t>
            </a:r>
            <a:endParaRPr lang="en-CA" sz="1400" dirty="0" smtClean="0"/>
          </a:p>
          <a:p>
            <a:pPr marL="809625" lvl="1" indent="-352425">
              <a:buFont typeface="+mj-lt"/>
              <a:buAutoNum type="arabicParenR"/>
            </a:pPr>
            <a:r>
              <a:rPr lang="en-CA" sz="1600" dirty="0" smtClean="0"/>
              <a:t> </a:t>
            </a:r>
            <a:r>
              <a:rPr lang="en-CA" sz="1600" i="1" dirty="0" smtClean="0"/>
              <a:t>Lower failed alpha nodes</a:t>
            </a:r>
          </a:p>
          <a:p>
            <a:pPr marL="1209675" lvl="2" indent="-352425"/>
            <a:r>
              <a:rPr lang="en-CA" sz="1400" dirty="0" smtClean="0"/>
              <a:t>Pointless to attempt joins in case a failed alpha node occurs lower down</a:t>
            </a:r>
          </a:p>
          <a:p>
            <a:pPr marL="1209675" lvl="2" indent="-352425"/>
            <a:endParaRPr lang="en-CA" sz="1400" dirty="0" smtClean="0"/>
          </a:p>
          <a:p>
            <a:pPr marL="1314450" lvl="2" indent="-457200">
              <a:buFont typeface="+mj-lt"/>
              <a:buAutoNum type="arabicParenR"/>
            </a:pPr>
            <a:endParaRPr lang="en-CA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2BE0-C77A-4230-862D-BF2B9D388E0E}" type="datetime1">
              <a:rPr lang="en-CA" smtClean="0"/>
              <a:t>25/05/2017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0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Dynamic </a:t>
            </a:r>
            <a:r>
              <a:rPr lang="en-CA" dirty="0"/>
              <a:t>tailoring of RETE </a:t>
            </a:r>
            <a:r>
              <a:rPr lang="en-CA" dirty="0" smtClean="0"/>
              <a:t>networks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997328"/>
            <a:ext cx="8620125" cy="4783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9123" y="1595628"/>
            <a:ext cx="52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2514F"/>
                </a:solidFill>
              </a:rPr>
              <a:t>Responsiveness to Incremental Reasoning </a:t>
            </a:r>
            <a:r>
              <a:rPr lang="en-US" b="1" dirty="0" smtClean="0">
                <a:solidFill>
                  <a:srgbClr val="52514F"/>
                </a:solidFill>
              </a:rPr>
              <a:t>Scenarios</a:t>
            </a:r>
            <a:endParaRPr lang="en-CA" b="1" dirty="0">
              <a:solidFill>
                <a:srgbClr val="52514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AAE5-5DCE-4DBE-B8B9-CC0417094FD4}" type="datetime1">
              <a:rPr lang="en-CA" smtClean="0"/>
              <a:t>25/05/2017</a:t>
            </a:fld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2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 smtClean="0"/>
              <a:t>Dataset-mask</a:t>
            </a:r>
            <a:r>
              <a:rPr lang="en-CA" dirty="0" smtClean="0"/>
              <a:t>: </a:t>
            </a:r>
            <a:r>
              <a:rPr lang="en-CA" dirty="0" smtClean="0"/>
              <a:t>Evaluation </a:t>
            </a:r>
            <a:r>
              <a:rPr lang="en-CA" dirty="0" smtClean="0"/>
              <a:t>(1)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41" y="1600200"/>
            <a:ext cx="8469371" cy="5089967"/>
          </a:xfrm>
        </p:spPr>
      </p:pic>
      <p:sp>
        <p:nvSpPr>
          <p:cNvPr id="5" name="Oval 4"/>
          <p:cNvSpPr/>
          <p:nvPr/>
        </p:nvSpPr>
        <p:spPr>
          <a:xfrm>
            <a:off x="5741043" y="2662177"/>
            <a:ext cx="775504" cy="289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5741043" y="3220656"/>
            <a:ext cx="775504" cy="289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363427" y="2662177"/>
            <a:ext cx="775504" cy="289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8997386" y="2641246"/>
            <a:ext cx="775504" cy="289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7340278" y="3220656"/>
            <a:ext cx="775504" cy="2893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8997386" y="3220656"/>
            <a:ext cx="775504" cy="2893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7340278" y="3779135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340278" y="4337614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7340278" y="4917119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8997386" y="3800066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9006066" y="4358546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8997386" y="4929032"/>
            <a:ext cx="775504" cy="2893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759874" y="3790709"/>
            <a:ext cx="775504" cy="2893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759874" y="4349187"/>
            <a:ext cx="775504" cy="2893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759874" y="4929032"/>
            <a:ext cx="775504" cy="28936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4AFF-F195-44F3-9AFA-66A0F0280E9D}" type="datetime1">
              <a:rPr lang="en-CA" smtClean="0"/>
              <a:t>25/05/2017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23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Dataset-mask</a:t>
            </a:r>
            <a:r>
              <a:rPr lang="en-CA" dirty="0" smtClean="0"/>
              <a:t>: </a:t>
            </a:r>
            <a:r>
              <a:rPr lang="en-CA" dirty="0" smtClean="0"/>
              <a:t>Ev</a:t>
            </a:r>
            <a:r>
              <a:rPr lang="en-CA" dirty="0" smtClean="0"/>
              <a:t>aluation </a:t>
            </a:r>
            <a:r>
              <a:rPr lang="en-CA" dirty="0" smtClean="0"/>
              <a:t>(2)</a:t>
            </a:r>
            <a:endParaRPr lang="en-C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/>
              <a:t>What if SW scenario does not include an RDF store?</a:t>
            </a:r>
          </a:p>
          <a:p>
            <a:pPr lvl="1"/>
            <a:r>
              <a:rPr lang="en-CA" dirty="0" smtClean="0"/>
              <a:t>Introduce RDF store as </a:t>
            </a:r>
            <a:r>
              <a:rPr lang="en-CA" i="1" dirty="0" smtClean="0"/>
              <a:t>shared alpha memory pool</a:t>
            </a:r>
            <a:endParaRPr lang="en-CA" dirty="0" smtClean="0"/>
          </a:p>
          <a:p>
            <a:pPr>
              <a:spcBef>
                <a:spcPts val="2400"/>
              </a:spcBef>
            </a:pPr>
            <a:r>
              <a:rPr lang="en-CA" dirty="0" smtClean="0"/>
              <a:t>Updated memory reductions:</a:t>
            </a:r>
          </a:p>
          <a:p>
            <a:pPr lvl="1"/>
            <a:r>
              <a:rPr lang="en-CA" i="1" dirty="0" smtClean="0"/>
              <a:t>Dataset-mask</a:t>
            </a:r>
            <a:r>
              <a:rPr lang="en-CA" dirty="0" smtClean="0"/>
              <a:t>: avg. ca. -55%</a:t>
            </a:r>
          </a:p>
          <a:p>
            <a:pPr lvl="1"/>
            <a:r>
              <a:rPr lang="en-CA" i="1" dirty="0" smtClean="0"/>
              <a:t>Hybrid-0.1,0.25</a:t>
            </a:r>
            <a:r>
              <a:rPr lang="en-CA" dirty="0" smtClean="0"/>
              <a:t>: avg. ca. -27% </a:t>
            </a:r>
          </a:p>
          <a:p>
            <a:pPr lvl="1"/>
            <a:r>
              <a:rPr lang="en-CA" i="1" dirty="0" smtClean="0"/>
              <a:t>Hybrid-0.5: </a:t>
            </a:r>
            <a:r>
              <a:rPr lang="en-CA" dirty="0" smtClean="0"/>
              <a:t>avg. ca. -9%</a:t>
            </a:r>
          </a:p>
          <a:p>
            <a:pPr lvl="1"/>
            <a:r>
              <a:rPr lang="en-CA" i="1" dirty="0" smtClean="0"/>
              <a:t>Hybrid-0.75,1</a:t>
            </a:r>
            <a:r>
              <a:rPr lang="en-CA" dirty="0" smtClean="0"/>
              <a:t>: avg. ca. +1%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RDF store update operations:</a:t>
            </a:r>
          </a:p>
          <a:p>
            <a:pPr lvl="1"/>
            <a:r>
              <a:rPr lang="en-CA" i="1" dirty="0" smtClean="0"/>
              <a:t>PC</a:t>
            </a:r>
            <a:r>
              <a:rPr lang="en-CA" dirty="0" smtClean="0"/>
              <a:t>: avg. ca. +0,67s</a:t>
            </a:r>
          </a:p>
          <a:p>
            <a:pPr lvl="1"/>
            <a:r>
              <a:rPr lang="en-CA" i="1" dirty="0" smtClean="0"/>
              <a:t>Mobile</a:t>
            </a:r>
            <a:r>
              <a:rPr lang="en-CA" dirty="0" smtClean="0"/>
              <a:t>: avg. ca. +1s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C138-0074-40E9-9448-CA30F323B1CF}" type="datetime1">
              <a:rPr lang="en-CA" smtClean="0"/>
              <a:t>25/05/2017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smtClean="0"/>
              <a:t>Dynamic RETE tailoring</a:t>
            </a:r>
            <a:r>
              <a:rPr lang="en-CA" dirty="0" smtClean="0"/>
              <a:t>: </a:t>
            </a:r>
            <a:r>
              <a:rPr lang="en-CA" dirty="0" smtClean="0"/>
              <a:t>Evaluation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130" y="1682260"/>
            <a:ext cx="6192764" cy="1803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3696989"/>
            <a:ext cx="8495818" cy="30768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28975" y="2581275"/>
            <a:ext cx="1190625" cy="257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092423" y="2709862"/>
            <a:ext cx="413028" cy="257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935938" y="2709862"/>
            <a:ext cx="413028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7831413" y="2709862"/>
            <a:ext cx="413028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3552825" y="5362575"/>
            <a:ext cx="714375" cy="257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629150" y="5362575"/>
            <a:ext cx="714375" cy="257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3552824" y="4893799"/>
            <a:ext cx="714375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613136" y="4909112"/>
            <a:ext cx="714375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552824" y="5841482"/>
            <a:ext cx="714375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4629149" y="5841482"/>
            <a:ext cx="714375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5486400" y="5731944"/>
            <a:ext cx="862566" cy="4688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7680739" y="5491162"/>
            <a:ext cx="891761" cy="257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7680739" y="5018649"/>
            <a:ext cx="891761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7680739" y="5940888"/>
            <a:ext cx="891761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9130321" y="5940887"/>
            <a:ext cx="891761" cy="2571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2625-1509-409A-BC22-8F22810715F5}" type="datetime1">
              <a:rPr lang="en-CA" smtClean="0"/>
              <a:t>25/05/2017</a:t>
            </a:fld>
            <a:endParaRPr lang="en-CA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9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2700" dirty="0"/>
              <a:t>2) RETE Strategies for Resource-Constrained </a:t>
            </a:r>
            <a:r>
              <a:rPr lang="en-CA" sz="2700" dirty="0" smtClean="0"/>
              <a:t>Settings: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100" dirty="0" smtClean="0"/>
              <a:t>Future </a:t>
            </a:r>
            <a:r>
              <a:rPr lang="en-CA" sz="3100" dirty="0" smtClean="0"/>
              <a:t>work (in progress)</a:t>
            </a:r>
            <a:endParaRPr lang="en-CA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615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Currently: mostly based on OWL2 </a:t>
            </a:r>
            <a:r>
              <a:rPr lang="en-US" sz="1800" dirty="0"/>
              <a:t>RL ruleset in clinical decision </a:t>
            </a:r>
            <a:r>
              <a:rPr lang="en-US" sz="1800" dirty="0" smtClean="0"/>
              <a:t>support</a:t>
            </a:r>
          </a:p>
          <a:p>
            <a:pPr lvl="1"/>
            <a:r>
              <a:rPr lang="en-US" sz="1600" dirty="0" smtClean="0"/>
              <a:t>Also, benchmarks done using OWL2 RL ruleset</a:t>
            </a:r>
          </a:p>
          <a:p>
            <a:pPr lvl="1"/>
            <a:r>
              <a:rPr lang="en-US" sz="1600" dirty="0" smtClean="0"/>
              <a:t>Additional </a:t>
            </a:r>
            <a:r>
              <a:rPr lang="en-US" sz="1600" dirty="0"/>
              <a:t>benchmarks </a:t>
            </a:r>
            <a:r>
              <a:rPr lang="en-US" sz="1600" dirty="0" smtClean="0"/>
              <a:t>needed for other rulesets</a:t>
            </a:r>
          </a:p>
          <a:p>
            <a:r>
              <a:rPr lang="en-CA" sz="1800" dirty="0" smtClean="0"/>
              <a:t>More advanced heuristics to determine join utility</a:t>
            </a:r>
          </a:p>
          <a:p>
            <a:pPr lvl="1"/>
            <a:r>
              <a:rPr lang="en-CA" sz="1600" dirty="0" smtClean="0"/>
              <a:t>Eager vs. lazy algorithm</a:t>
            </a:r>
          </a:p>
          <a:p>
            <a:r>
              <a:rPr lang="en-US" sz="1800" dirty="0" smtClean="0"/>
              <a:t>More </a:t>
            </a:r>
            <a:r>
              <a:rPr lang="en-US" sz="1800" dirty="0"/>
              <a:t>fine-grained memory </a:t>
            </a:r>
            <a:r>
              <a:rPr lang="en-US" sz="1800" dirty="0" smtClean="0"/>
              <a:t>strategy</a:t>
            </a:r>
          </a:p>
          <a:p>
            <a:pPr lvl="1"/>
            <a:r>
              <a:rPr lang="en-US" sz="1600" dirty="0" smtClean="0"/>
              <a:t>Alpha memories will often subsume </a:t>
            </a:r>
            <a:r>
              <a:rPr lang="en-US" sz="1600" dirty="0"/>
              <a:t>other </a:t>
            </a:r>
            <a:r>
              <a:rPr lang="en-US" sz="1600" dirty="0" smtClean="0"/>
              <a:t>memories</a:t>
            </a:r>
          </a:p>
          <a:p>
            <a:pPr lvl="1"/>
            <a:r>
              <a:rPr lang="en-US" sz="1600" dirty="0" smtClean="0"/>
              <a:t>E.g., subsumed </a:t>
            </a:r>
            <a:r>
              <a:rPr lang="en-US" sz="1600" dirty="0"/>
              <a:t>(virtual) alpha memories access their subsuming, concrete alpha memory </a:t>
            </a:r>
            <a:r>
              <a:rPr lang="en-US" sz="1600" dirty="0" smtClean="0"/>
              <a:t>behind-the-scenes</a:t>
            </a:r>
            <a:br>
              <a:rPr lang="en-US" sz="1600" dirty="0" smtClean="0"/>
            </a:br>
            <a:r>
              <a:rPr lang="en-US" sz="1600" dirty="0" smtClean="0"/>
              <a:t>(comparable </a:t>
            </a:r>
            <a:r>
              <a:rPr lang="en-US" sz="1600" dirty="0"/>
              <a:t>to </a:t>
            </a:r>
            <a:r>
              <a:rPr lang="en-US" sz="1600" i="1" dirty="0"/>
              <a:t>dataset-mask</a:t>
            </a:r>
            <a:r>
              <a:rPr lang="en-US" sz="1600" dirty="0"/>
              <a:t> but with a smaller query access </a:t>
            </a:r>
            <a:r>
              <a:rPr lang="en-US" sz="1600" dirty="0" smtClean="0"/>
              <a:t>overhead)</a:t>
            </a:r>
          </a:p>
          <a:p>
            <a:r>
              <a:rPr lang="en-US" sz="1800" dirty="0" smtClean="0"/>
              <a:t>Dynamic </a:t>
            </a:r>
            <a:r>
              <a:rPr lang="en-US" sz="1800" i="1" dirty="0" smtClean="0"/>
              <a:t>hybrid</a:t>
            </a:r>
            <a:r>
              <a:rPr lang="en-US" sz="1800" dirty="0" smtClean="0"/>
              <a:t> memory strategies</a:t>
            </a:r>
          </a:p>
          <a:p>
            <a:pPr lvl="1"/>
            <a:r>
              <a:rPr lang="en-US" sz="1600" dirty="0" smtClean="0"/>
              <a:t>Switch </a:t>
            </a:r>
            <a:r>
              <a:rPr lang="en-US" sz="1600" dirty="0"/>
              <a:t>between regular and </a:t>
            </a:r>
            <a:r>
              <a:rPr lang="en-US" sz="1600" i="1" dirty="0"/>
              <a:t>dataset-mask</a:t>
            </a:r>
            <a:r>
              <a:rPr lang="en-US" sz="1600" dirty="0"/>
              <a:t> memories based on evolving </a:t>
            </a:r>
            <a:r>
              <a:rPr lang="en-US" sz="1600" dirty="0" smtClean="0"/>
              <a:t>selectivities</a:t>
            </a:r>
            <a:endParaRPr lang="en-CA" sz="2000" dirty="0" smtClean="0"/>
          </a:p>
          <a:p>
            <a:pPr lvl="1"/>
            <a:endParaRPr lang="en-CA" sz="1600" dirty="0" smtClean="0"/>
          </a:p>
          <a:p>
            <a:pPr lvl="1"/>
            <a:endParaRPr lang="en-CA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7B79-DB2D-4A3A-90EB-C7136F37409A}" type="datetime1">
              <a:rPr lang="en-CA" smtClean="0"/>
              <a:t>25/05/2017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8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1" y="3054947"/>
            <a:ext cx="10058397" cy="3458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2700" dirty="0"/>
              <a:t>2) RETE Strategies for Resource-Constrained Settings:</a:t>
            </a:r>
            <a:r>
              <a:rPr lang="en-CA" dirty="0"/>
              <a:t/>
            </a:r>
            <a:br>
              <a:rPr lang="en-CA" dirty="0"/>
            </a:br>
            <a:r>
              <a:rPr lang="en-CA" sz="3100" dirty="0" smtClean="0"/>
              <a:t>Future </a:t>
            </a:r>
            <a:r>
              <a:rPr lang="en-CA" sz="3100" dirty="0"/>
              <a:t>work (in progress</a:t>
            </a:r>
            <a:r>
              <a:rPr lang="en-CA" sz="3100" dirty="0" smtClean="0"/>
              <a:t>)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Virtual materialization of OWL2 semantics in match &amp; join operations</a:t>
            </a:r>
          </a:p>
          <a:p>
            <a:pPr lvl="1"/>
            <a:r>
              <a:rPr lang="en-CA" dirty="0"/>
              <a:t>Consider OWL2 semantics when matching &amp; joining </a:t>
            </a:r>
            <a:r>
              <a:rPr lang="en-CA" dirty="0" smtClean="0"/>
              <a:t>tokens</a:t>
            </a:r>
            <a:endParaRPr lang="en-CA" dirty="0"/>
          </a:p>
          <a:p>
            <a:pPr lvl="1"/>
            <a:r>
              <a:rPr lang="en-CA" dirty="0"/>
              <a:t>Avoid explicit materialization, which takes up </a:t>
            </a:r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2766-0896-4834-9051-F9B21CBB5EE0}" type="datetime1">
              <a:rPr lang="en-CA" smtClean="0"/>
              <a:t>25/05/2017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17</a:t>
            </a:fld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960098" y="3054947"/>
            <a:ext cx="1184366" cy="450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351417" y="5675911"/>
            <a:ext cx="1184366" cy="4502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3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23" y="2713901"/>
            <a:ext cx="10058398" cy="3863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2700" dirty="0"/>
              <a:t>2) RETE Strategies for Resource-Constrained Settings:</a:t>
            </a:r>
            <a:r>
              <a:rPr lang="en-CA" dirty="0"/>
              <a:t/>
            </a:r>
            <a:br>
              <a:rPr lang="en-CA" dirty="0"/>
            </a:br>
            <a:r>
              <a:rPr lang="en-CA" sz="3100" dirty="0"/>
              <a:t>Future work (in progress)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Virtual materialization of OWL2 semantics in match &amp; join operations</a:t>
            </a:r>
          </a:p>
          <a:p>
            <a:pPr lvl="1"/>
            <a:r>
              <a:rPr lang="en-CA" dirty="0"/>
              <a:t>Consider OWL2 semantics when matching &amp; joining </a:t>
            </a:r>
            <a:r>
              <a:rPr lang="en-CA" dirty="0" smtClean="0"/>
              <a:t>tokens</a:t>
            </a:r>
            <a:endParaRPr lang="en-CA" dirty="0"/>
          </a:p>
          <a:p>
            <a:pPr lvl="1"/>
            <a:r>
              <a:rPr lang="en-CA" dirty="0"/>
              <a:t>Avoid explicit materialization, which takes up </a:t>
            </a:r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2766-0896-4834-9051-F9B21CBB5EE0}" type="datetime1">
              <a:rPr lang="en-CA" smtClean="0"/>
              <a:t>25/05/2017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18</a:t>
            </a:fld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579098" y="3007322"/>
            <a:ext cx="468902" cy="450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373472" y="3007321"/>
            <a:ext cx="468902" cy="4502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864223" y="4826596"/>
            <a:ext cx="781549" cy="450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5807573" y="5312370"/>
            <a:ext cx="781549" cy="4502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31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>
                <a:latin typeface="Calibri" panose="020F0502020204030204" pitchFamily="34" charset="0"/>
              </a:rPr>
              <a:t>2) RETE Strategies for Resource-Constrained Settings:</a:t>
            </a:r>
            <a:r>
              <a:rPr lang="en-CA" sz="3600" dirty="0">
                <a:latin typeface="Calibri" panose="020F0502020204030204" pitchFamily="34" charset="0"/>
              </a:rPr>
              <a:t/>
            </a:r>
            <a:br>
              <a:rPr lang="en-CA" sz="3600" dirty="0">
                <a:latin typeface="Calibri" panose="020F0502020204030204" pitchFamily="34" charset="0"/>
              </a:rPr>
            </a:br>
            <a:r>
              <a:rPr lang="en-CA" sz="2800" dirty="0">
                <a:latin typeface="Calibri" panose="020F0502020204030204" pitchFamily="34" charset="0"/>
              </a:rPr>
              <a:t>Future work (in progress) (2)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Virtual materialization of OWL2 semantics in match &amp; join operations</a:t>
            </a:r>
          </a:p>
          <a:p>
            <a:pPr lvl="1"/>
            <a:r>
              <a:rPr lang="en-CA" dirty="0"/>
              <a:t>Consider OWL2 semantics when matching &amp; joining </a:t>
            </a:r>
            <a:r>
              <a:rPr lang="en-CA" dirty="0" smtClean="0"/>
              <a:t>tokens</a:t>
            </a:r>
            <a:endParaRPr lang="en-CA" dirty="0"/>
          </a:p>
          <a:p>
            <a:pPr lvl="1"/>
            <a:r>
              <a:rPr lang="en-CA" dirty="0"/>
              <a:t>Avoid explicit materialization, which takes up </a:t>
            </a:r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2766-0896-4834-9051-F9B21CBB5EE0}" type="datetime1">
              <a:rPr lang="en-CA" smtClean="0"/>
              <a:t>25/05/2017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19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78" y="2802521"/>
            <a:ext cx="9379109" cy="355383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761445" y="2831096"/>
            <a:ext cx="468902" cy="450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676095" y="5042638"/>
            <a:ext cx="468902" cy="4502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498419" y="4531811"/>
            <a:ext cx="468902" cy="450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603444" y="2831096"/>
            <a:ext cx="468902" cy="4502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10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Clinical Practice Guidelines (CPG)</a:t>
            </a:r>
          </a:p>
          <a:p>
            <a:pPr lvl="1"/>
            <a:r>
              <a:rPr lang="en-CA" sz="1600" dirty="0" smtClean="0"/>
              <a:t>Disease-specific, evidence-based recommendations</a:t>
            </a:r>
          </a:p>
          <a:p>
            <a:pPr lvl="1"/>
            <a:r>
              <a:rPr lang="en-CA" sz="1600" dirty="0" smtClean="0"/>
              <a:t>Standard for decision making on diagnosis, prognosis and treatment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sz="1600" dirty="0" smtClean="0"/>
              <a:t>Context-sensitive care recommendations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sz="1600" dirty="0" smtClean="0"/>
              <a:t>Clinical workflow of relevant clinical activities</a:t>
            </a:r>
            <a:endParaRPr lang="en-CA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09" y="3642431"/>
            <a:ext cx="3772557" cy="3116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29" y="3166827"/>
            <a:ext cx="2798064" cy="3501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627" y="2187517"/>
            <a:ext cx="3350304" cy="4480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2573" y="3399300"/>
            <a:ext cx="2646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>
                <a:solidFill>
                  <a:srgbClr val="52514F"/>
                </a:solidFill>
              </a:rPr>
              <a:t>Algorithm for diagnosis of heart failure [1]</a:t>
            </a:r>
            <a:endParaRPr lang="en-CA" sz="1100" b="1" dirty="0">
              <a:solidFill>
                <a:srgbClr val="52514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1935" y="2903767"/>
            <a:ext cx="2375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rgbClr val="52514F"/>
                </a:solidFill>
              </a:rPr>
              <a:t>Pre-treatment assessment and </a:t>
            </a:r>
          </a:p>
          <a:p>
            <a:pPr algn="ctr"/>
            <a:r>
              <a:rPr lang="en-CA" sz="1200" b="1" dirty="0" smtClean="0">
                <a:solidFill>
                  <a:srgbClr val="52514F"/>
                </a:solidFill>
              </a:rPr>
              <a:t>correction of electrolytes </a:t>
            </a:r>
            <a:r>
              <a:rPr lang="en-CA" sz="1200" b="1" dirty="0" smtClean="0">
                <a:solidFill>
                  <a:srgbClr val="52514F"/>
                </a:solidFill>
              </a:rPr>
              <a:t>[1]</a:t>
            </a:r>
            <a:endParaRPr lang="en-CA" sz="1200" b="1" dirty="0">
              <a:solidFill>
                <a:srgbClr val="52514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48265" y="1944386"/>
            <a:ext cx="1361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rgbClr val="52514F"/>
                </a:solidFill>
              </a:rPr>
              <a:t>ACEI upitration </a:t>
            </a:r>
            <a:r>
              <a:rPr lang="en-CA" sz="1200" b="1" dirty="0" smtClean="0">
                <a:solidFill>
                  <a:srgbClr val="52514F"/>
                </a:solidFill>
              </a:rPr>
              <a:t>[1]</a:t>
            </a:r>
            <a:endParaRPr lang="en-CA" sz="1200" b="1" dirty="0">
              <a:solidFill>
                <a:srgbClr val="52514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DFF7-E5D7-4009-8739-C31B6600638A}" type="datetime1">
              <a:rPr lang="en-CA" smtClean="0"/>
              <a:t>25/05/2017</a:t>
            </a:fld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4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E-mail</a:t>
            </a:r>
            <a:r>
              <a:rPr lang="en-CA" dirty="0" smtClean="0"/>
              <a:t>: </a:t>
            </a:r>
            <a:r>
              <a:rPr lang="en-CA" dirty="0" smtClean="0">
                <a:hlinkClick r:id="rId2"/>
              </a:rPr>
              <a:t>william.van.woensel@gmail.com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B2766-0896-4834-9051-F9B21CBB5EE0}" type="datetime1">
              <a:rPr lang="en-CA" smtClean="0"/>
              <a:t>25/05/2017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1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31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400" dirty="0" smtClean="0"/>
              <a:t>[1] </a:t>
            </a:r>
            <a:r>
              <a:rPr lang="en-CA" sz="1400" i="1" dirty="0" smtClean="0"/>
              <a:t>S. Abidi</a:t>
            </a:r>
            <a:r>
              <a:rPr lang="en-CA" sz="1400" dirty="0" smtClean="0"/>
              <a:t>. PhD Thesis, 2010.</a:t>
            </a:r>
          </a:p>
          <a:p>
            <a:pPr marL="0" indent="0">
              <a:buNone/>
            </a:pPr>
            <a:r>
              <a:rPr lang="en-CA" sz="1400" dirty="0" smtClean="0"/>
              <a:t>[2] </a:t>
            </a:r>
            <a:r>
              <a:rPr lang="en-CA" sz="1400" i="1" dirty="0" smtClean="0"/>
              <a:t>B. Jafarpour</a:t>
            </a:r>
            <a:r>
              <a:rPr lang="en-CA" sz="1400" dirty="0" smtClean="0"/>
              <a:t>. PhD Thesis, 2010</a:t>
            </a:r>
            <a:r>
              <a:rPr lang="en-CA" sz="1400" dirty="0" smtClean="0"/>
              <a:t>.</a:t>
            </a:r>
          </a:p>
          <a:p>
            <a:pPr marL="0" indent="0">
              <a:buNone/>
            </a:pPr>
            <a:r>
              <a:rPr lang="en-CA" sz="1400" dirty="0" smtClean="0"/>
              <a:t>[3] </a:t>
            </a:r>
            <a:r>
              <a:rPr lang="en-CA" sz="1400" i="1" dirty="0" smtClean="0"/>
              <a:t>B</a:t>
            </a:r>
            <a:r>
              <a:rPr lang="en-CA" sz="1400" i="1" dirty="0"/>
              <a:t>. Jafarpour, S. S. R. Abidi, </a:t>
            </a:r>
            <a:r>
              <a:rPr lang="en-CA" sz="1400" i="1" dirty="0" smtClean="0"/>
              <a:t>S</a:t>
            </a:r>
            <a:r>
              <a:rPr lang="en-CA" sz="1400" i="1" dirty="0"/>
              <a:t>. R. </a:t>
            </a:r>
            <a:r>
              <a:rPr lang="en-CA" sz="1400" i="1" dirty="0" smtClean="0"/>
              <a:t>Abidi</a:t>
            </a:r>
            <a:r>
              <a:rPr lang="en-CA" sz="1400" dirty="0"/>
              <a:t>.</a:t>
            </a:r>
            <a:r>
              <a:rPr lang="en-CA" sz="1400" dirty="0" smtClean="0"/>
              <a:t> </a:t>
            </a:r>
            <a:r>
              <a:rPr lang="en-CA" sz="1400" b="1" dirty="0" smtClean="0"/>
              <a:t>Exploiting </a:t>
            </a:r>
            <a:r>
              <a:rPr lang="en-CA" sz="1400" b="1" dirty="0"/>
              <a:t>Semantic Web Technologies to Develop OWL-Based Clinical Practice Guideline Execution </a:t>
            </a:r>
            <a:r>
              <a:rPr lang="en-CA" sz="1400" b="1" dirty="0" smtClean="0"/>
              <a:t>Engines</a:t>
            </a:r>
            <a:r>
              <a:rPr lang="en-CA" sz="1400" dirty="0"/>
              <a:t>.</a:t>
            </a:r>
            <a:r>
              <a:rPr lang="en-CA" sz="1400" dirty="0" smtClean="0"/>
              <a:t> </a:t>
            </a:r>
            <a:r>
              <a:rPr lang="en-CA" sz="1400" i="1" dirty="0"/>
              <a:t>IEEE J. Biomed. Heal. Informatics</a:t>
            </a:r>
            <a:r>
              <a:rPr lang="en-CA" sz="1400" dirty="0"/>
              <a:t>, </a:t>
            </a:r>
            <a:r>
              <a:rPr lang="en-CA" sz="1400" dirty="0" smtClean="0"/>
              <a:t>2014.</a:t>
            </a:r>
            <a:endParaRPr lang="en-CA" sz="1400" dirty="0" smtClean="0"/>
          </a:p>
          <a:p>
            <a:pPr marL="0" indent="0">
              <a:buNone/>
            </a:pPr>
            <a:r>
              <a:rPr lang="en-CA" sz="1400" dirty="0" smtClean="0"/>
              <a:t>[4]</a:t>
            </a:r>
            <a:r>
              <a:rPr lang="en-CA" sz="1400" b="1" dirty="0" smtClean="0"/>
              <a:t> </a:t>
            </a:r>
            <a:r>
              <a:rPr lang="en-CA" sz="1400" i="1" dirty="0" smtClean="0"/>
              <a:t>C. </a:t>
            </a:r>
            <a:r>
              <a:rPr lang="en-CA" sz="1400" i="1" dirty="0"/>
              <a:t>Bobed, </a:t>
            </a:r>
            <a:r>
              <a:rPr lang="en-CA" sz="1400" i="1" dirty="0" smtClean="0"/>
              <a:t>R. </a:t>
            </a:r>
            <a:r>
              <a:rPr lang="en-CA" sz="1400" i="1" dirty="0"/>
              <a:t>Yus, </a:t>
            </a:r>
            <a:r>
              <a:rPr lang="en-CA" sz="1400" i="1" dirty="0" smtClean="0"/>
              <a:t>F. </a:t>
            </a:r>
            <a:r>
              <a:rPr lang="en-CA" sz="1400" i="1" dirty="0"/>
              <a:t>Bobillo, </a:t>
            </a:r>
            <a:r>
              <a:rPr lang="en-CA" sz="1400" i="1" dirty="0" smtClean="0"/>
              <a:t>E. </a:t>
            </a:r>
            <a:r>
              <a:rPr lang="en-CA" sz="1400" i="1" dirty="0"/>
              <a:t>Mena</a:t>
            </a:r>
            <a:r>
              <a:rPr lang="en-CA" sz="1400" dirty="0"/>
              <a:t>.  </a:t>
            </a:r>
            <a:r>
              <a:rPr lang="en-CA" sz="1400" b="1" dirty="0"/>
              <a:t>Semantic reasoning on mobile devices: Do androids dream of efficient reasoners?</a:t>
            </a:r>
            <a:r>
              <a:rPr lang="en-CA" sz="1400" dirty="0"/>
              <a:t> Web Semantics: Science, Services and Agents on the World </a:t>
            </a:r>
            <a:r>
              <a:rPr lang="en-CA" sz="1400" dirty="0" smtClean="0"/>
              <a:t>Wide </a:t>
            </a:r>
            <a:r>
              <a:rPr lang="en-CA" sz="1400" dirty="0"/>
              <a:t>Web, 35:167–183, December 2015</a:t>
            </a:r>
            <a:r>
              <a:rPr lang="en-CA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[5] </a:t>
            </a:r>
            <a:r>
              <a:rPr lang="en-US" sz="1400" i="1" dirty="0" smtClean="0"/>
              <a:t>S</a:t>
            </a:r>
            <a:r>
              <a:rPr lang="en-US" sz="1400" i="1" dirty="0"/>
              <a:t>. Ali and S. </a:t>
            </a:r>
            <a:r>
              <a:rPr lang="en-US" sz="1400" i="1" dirty="0" smtClean="0"/>
              <a:t>Kiefer</a:t>
            </a:r>
            <a:r>
              <a:rPr lang="en-US" sz="1400" dirty="0"/>
              <a:t>.</a:t>
            </a:r>
            <a:r>
              <a:rPr lang="en-US" sz="1400" dirty="0" smtClean="0"/>
              <a:t> </a:t>
            </a:r>
            <a:r>
              <a:rPr lang="en-US" sz="1400" b="1" dirty="0"/>
              <a:t>“</a:t>
            </a:r>
            <a:r>
              <a:rPr lang="en-US" sz="1400" b="1" dirty="0" err="1"/>
              <a:t>microOR</a:t>
            </a:r>
            <a:r>
              <a:rPr lang="en-US" sz="1400" b="1" dirty="0"/>
              <a:t> --- A Micro OWL DL Reasoner for Ambient Intelligent </a:t>
            </a:r>
            <a:r>
              <a:rPr lang="en-US" sz="1400" b="1" dirty="0" smtClean="0"/>
              <a:t>Devices.</a:t>
            </a:r>
            <a:r>
              <a:rPr lang="en-US" sz="1400" dirty="0" smtClean="0"/>
              <a:t> </a:t>
            </a:r>
            <a:r>
              <a:rPr lang="en-US" sz="1400" dirty="0"/>
              <a:t>I</a:t>
            </a:r>
            <a:r>
              <a:rPr lang="en-US" sz="1400" dirty="0" smtClean="0"/>
              <a:t>n </a:t>
            </a:r>
            <a:r>
              <a:rPr lang="en-US" sz="1400" i="1" dirty="0"/>
              <a:t>Proceedings of the 4th International Conference on Advances in Grid and Pervasive Computing</a:t>
            </a:r>
            <a:r>
              <a:rPr lang="en-US" sz="1400" dirty="0"/>
              <a:t>, 2009, pp. 305–316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[6] </a:t>
            </a:r>
            <a:r>
              <a:rPr lang="en-US" sz="1400" i="1" dirty="0" smtClean="0"/>
              <a:t>T</a:t>
            </a:r>
            <a:r>
              <a:rPr lang="en-US" sz="1400" i="1" dirty="0"/>
              <a:t>. Kim, I. Park, S. J. Hyun, </a:t>
            </a:r>
            <a:r>
              <a:rPr lang="en-US" sz="1400" i="1" dirty="0" smtClean="0"/>
              <a:t>D</a:t>
            </a:r>
            <a:r>
              <a:rPr lang="en-US" sz="1400" i="1" dirty="0"/>
              <a:t>. </a:t>
            </a:r>
            <a:r>
              <a:rPr lang="en-US" sz="1400" i="1" dirty="0" smtClean="0"/>
              <a:t>Lee.</a:t>
            </a:r>
            <a:r>
              <a:rPr lang="en-US" sz="1400" dirty="0" smtClean="0"/>
              <a:t> </a:t>
            </a:r>
            <a:r>
              <a:rPr lang="en-US" sz="1400" b="1" dirty="0" smtClean="0"/>
              <a:t>MiRE4OWL</a:t>
            </a:r>
            <a:r>
              <a:rPr lang="en-US" sz="1400" b="1" dirty="0"/>
              <a:t>: Mobile Rule Engine for </a:t>
            </a:r>
            <a:r>
              <a:rPr lang="en-US" sz="1400" b="1" dirty="0" smtClean="0"/>
              <a:t>OWL.</a:t>
            </a:r>
            <a:r>
              <a:rPr lang="en-US" sz="1400" dirty="0" smtClean="0"/>
              <a:t> In </a:t>
            </a:r>
            <a:r>
              <a:rPr lang="en-US" sz="1400" i="1" dirty="0"/>
              <a:t>Proceedings of the 2010 IEEE 34th Annual Computer Software and </a:t>
            </a:r>
            <a:r>
              <a:rPr lang="en-US" sz="1400" i="1" dirty="0" smtClean="0"/>
              <a:t>Applications </a:t>
            </a:r>
            <a:r>
              <a:rPr lang="en-US" sz="1400" i="1" dirty="0"/>
              <a:t>Conference Workshops</a:t>
            </a:r>
            <a:r>
              <a:rPr lang="en-US" sz="1400" dirty="0"/>
              <a:t>, 2010, pp. 317–322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[7] </a:t>
            </a:r>
            <a:r>
              <a:rPr lang="en-US" sz="1400" i="1" dirty="0" smtClean="0"/>
              <a:t>B</a:t>
            </a:r>
            <a:r>
              <a:rPr lang="en-US" sz="1400" i="1" dirty="0"/>
              <a:t>. Motik, I. Horrocks, </a:t>
            </a:r>
            <a:r>
              <a:rPr lang="en-US" sz="1400" i="1" dirty="0" smtClean="0"/>
              <a:t>S</a:t>
            </a:r>
            <a:r>
              <a:rPr lang="en-US" sz="1400" i="1" dirty="0"/>
              <a:t>. M. </a:t>
            </a:r>
            <a:r>
              <a:rPr lang="en-US" sz="1400" i="1" dirty="0" smtClean="0"/>
              <a:t>Kim.</a:t>
            </a:r>
            <a:r>
              <a:rPr lang="en-US" sz="1400" dirty="0" smtClean="0"/>
              <a:t> </a:t>
            </a:r>
            <a:r>
              <a:rPr lang="en-US" sz="1400" b="1" dirty="0" smtClean="0"/>
              <a:t>Delta-reasoner</a:t>
            </a:r>
            <a:r>
              <a:rPr lang="en-US" sz="1400" b="1" dirty="0"/>
              <a:t>: A Semantic Web Reasoner for an Intelligent Mobile </a:t>
            </a:r>
            <a:r>
              <a:rPr lang="en-US" sz="1400" b="1" dirty="0" smtClean="0"/>
              <a:t>Platform.</a:t>
            </a:r>
            <a:r>
              <a:rPr lang="en-US" sz="1400" dirty="0" smtClean="0"/>
              <a:t> In </a:t>
            </a:r>
            <a:r>
              <a:rPr lang="en-US" sz="1400" i="1" dirty="0"/>
              <a:t>Proceedings of the 21st International Conference Companion on World Wide Web</a:t>
            </a:r>
            <a:r>
              <a:rPr lang="en-US" sz="1400" dirty="0"/>
              <a:t>, 2012, pp. 63–72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[8] </a:t>
            </a:r>
            <a:r>
              <a:rPr lang="en-US" sz="1400" i="1" dirty="0"/>
              <a:t>W. Tai, J. Keeney, </a:t>
            </a:r>
            <a:r>
              <a:rPr lang="en-US" sz="1400" i="1" dirty="0" smtClean="0"/>
              <a:t>D</a:t>
            </a:r>
            <a:r>
              <a:rPr lang="en-US" sz="1400" i="1" dirty="0"/>
              <a:t>. </a:t>
            </a:r>
            <a:r>
              <a:rPr lang="en-US" sz="1400" i="1" dirty="0" smtClean="0"/>
              <a:t>O’Sullivan</a:t>
            </a:r>
            <a:r>
              <a:rPr lang="en-US" sz="1400" dirty="0" smtClean="0"/>
              <a:t>. </a:t>
            </a:r>
            <a:r>
              <a:rPr lang="en-US" sz="1400" b="1" dirty="0" smtClean="0"/>
              <a:t>Resource-constrained reasoning using a reasoner composition approach.</a:t>
            </a:r>
            <a:r>
              <a:rPr lang="en-US" sz="1400" dirty="0" smtClean="0"/>
              <a:t> </a:t>
            </a:r>
            <a:r>
              <a:rPr lang="en-US" sz="1400" i="1" dirty="0"/>
              <a:t>Semant. Web</a:t>
            </a:r>
            <a:r>
              <a:rPr lang="en-US" sz="1400" dirty="0"/>
              <a:t>, vol. </a:t>
            </a:r>
            <a:r>
              <a:rPr lang="en-US" sz="1400" dirty="0" smtClean="0"/>
              <a:t>6 (1), </a:t>
            </a:r>
            <a:r>
              <a:rPr lang="en-US" sz="1400" dirty="0"/>
              <a:t>pp. 35–59, </a:t>
            </a:r>
            <a:r>
              <a:rPr lang="en-US" sz="1400" dirty="0" smtClean="0"/>
              <a:t>2015</a:t>
            </a:r>
            <a:endParaRPr lang="en-CA" sz="1400" dirty="0" smtClean="0"/>
          </a:p>
          <a:p>
            <a:pPr marL="0" indent="0">
              <a:buNone/>
            </a:pPr>
            <a:r>
              <a:rPr lang="en-CA" sz="1400" dirty="0" smtClean="0"/>
              <a:t>[9] </a:t>
            </a:r>
            <a:r>
              <a:rPr lang="en-US" sz="1400" i="1" dirty="0"/>
              <a:t>J. </a:t>
            </a:r>
            <a:r>
              <a:rPr lang="en-US" sz="1400" i="1" dirty="0" err="1"/>
              <a:t>Bak</a:t>
            </a:r>
            <a:r>
              <a:rPr lang="en-US" sz="1400" i="1" dirty="0"/>
              <a:t>, M. Nowak, </a:t>
            </a:r>
            <a:r>
              <a:rPr lang="en-US" sz="1400" i="1" dirty="0" smtClean="0"/>
              <a:t>C</a:t>
            </a:r>
            <a:r>
              <a:rPr lang="en-US" sz="1400" i="1" dirty="0"/>
              <a:t>. </a:t>
            </a:r>
            <a:r>
              <a:rPr lang="en-US" sz="1400" i="1" dirty="0" err="1" smtClean="0"/>
              <a:t>Jedrzejek</a:t>
            </a:r>
            <a:r>
              <a:rPr lang="en-US" sz="1400" dirty="0" smtClean="0"/>
              <a:t>. </a:t>
            </a:r>
            <a:r>
              <a:rPr lang="en-US" sz="1400" b="1" dirty="0" smtClean="0"/>
              <a:t>RuQAR</a:t>
            </a:r>
            <a:r>
              <a:rPr lang="en-US" sz="1400" b="1" dirty="0"/>
              <a:t>: Reasoning Framework for OWL 2 RL </a:t>
            </a:r>
            <a:r>
              <a:rPr lang="en-US" sz="1400" b="1" dirty="0" smtClean="0"/>
              <a:t>Ontologies</a:t>
            </a:r>
            <a:r>
              <a:rPr lang="en-US" sz="1400" dirty="0" smtClean="0"/>
              <a:t>. </a:t>
            </a:r>
            <a:r>
              <a:rPr lang="en-US" sz="1400" dirty="0"/>
              <a:t>I</a:t>
            </a:r>
            <a:r>
              <a:rPr lang="en-US" sz="1400" dirty="0" smtClean="0"/>
              <a:t>n </a:t>
            </a:r>
            <a:r>
              <a:rPr lang="en-US" sz="1400" i="1" dirty="0"/>
              <a:t>The Semantic Web: ESWC 2014 Satellite Events, </a:t>
            </a:r>
            <a:r>
              <a:rPr lang="en-US" sz="1400" i="1" dirty="0" err="1"/>
              <a:t>Anissaras</a:t>
            </a:r>
            <a:r>
              <a:rPr lang="en-US" sz="1400" i="1" dirty="0"/>
              <a:t>, Crete, Greece, May 25-29, 2014, </a:t>
            </a:r>
            <a:r>
              <a:rPr lang="en-US" sz="1400" dirty="0" smtClean="0"/>
              <a:t>2014</a:t>
            </a:r>
            <a:r>
              <a:rPr lang="en-US" sz="1400" dirty="0"/>
              <a:t>, vol. 8798, pp. 195–198.</a:t>
            </a:r>
            <a:endParaRPr lang="en-CA" sz="1400" dirty="0" smtClean="0"/>
          </a:p>
          <a:p>
            <a:pPr marL="0" indent="0">
              <a:buNone/>
            </a:pPr>
            <a:r>
              <a:rPr lang="en-CA" sz="1400" dirty="0" smtClean="0"/>
              <a:t>[10] </a:t>
            </a:r>
            <a:r>
              <a:rPr lang="en-US" sz="1400" i="1" dirty="0"/>
              <a:t>G. </a:t>
            </a:r>
            <a:r>
              <a:rPr lang="en-US" sz="1400" i="1" dirty="0" err="1"/>
              <a:t>Meditskos</a:t>
            </a:r>
            <a:r>
              <a:rPr lang="en-US" sz="1400" i="1" dirty="0"/>
              <a:t> </a:t>
            </a:r>
            <a:r>
              <a:rPr lang="en-US" sz="1400" i="1" dirty="0" smtClean="0"/>
              <a:t>N</a:t>
            </a:r>
            <a:r>
              <a:rPr lang="en-US" sz="1400" i="1" dirty="0"/>
              <a:t>. </a:t>
            </a:r>
            <a:r>
              <a:rPr lang="en-US" sz="1400" i="1" dirty="0" smtClean="0"/>
              <a:t>Bassiliades</a:t>
            </a:r>
            <a:r>
              <a:rPr lang="en-US" sz="1400" dirty="0"/>
              <a:t>.</a:t>
            </a:r>
            <a:r>
              <a:rPr lang="en-US" sz="1400" dirty="0" smtClean="0"/>
              <a:t> </a:t>
            </a:r>
            <a:r>
              <a:rPr lang="en-US" sz="1400" b="1" dirty="0" smtClean="0"/>
              <a:t>DLEJena</a:t>
            </a:r>
            <a:r>
              <a:rPr lang="en-US" sz="1400" b="1" dirty="0"/>
              <a:t>: A Practical Forward-chaining OWL 2 RL Reasoner Combining Jena and </a:t>
            </a:r>
            <a:r>
              <a:rPr lang="en-US" sz="1400" b="1" dirty="0" smtClean="0"/>
              <a:t>Pellet</a:t>
            </a:r>
            <a:r>
              <a:rPr lang="en-US" sz="1400" dirty="0"/>
              <a:t>.</a:t>
            </a:r>
            <a:r>
              <a:rPr lang="en-US" sz="1400" dirty="0" smtClean="0"/>
              <a:t> </a:t>
            </a:r>
            <a:r>
              <a:rPr lang="en-US" sz="1400" i="1" dirty="0"/>
              <a:t>Web Semant.</a:t>
            </a:r>
            <a:r>
              <a:rPr lang="en-US" sz="1400" dirty="0"/>
              <a:t>, vol. 8, no. 1, pp. 89–94, Mar. 2010.</a:t>
            </a:r>
            <a:endParaRPr lang="en-CA" sz="1400" dirty="0" smtClean="0"/>
          </a:p>
          <a:p>
            <a:pPr marL="0" indent="0">
              <a:buNone/>
            </a:pPr>
            <a:r>
              <a:rPr lang="en-CA" sz="1400" dirty="0" smtClean="0"/>
              <a:t>[</a:t>
            </a:r>
            <a:r>
              <a:rPr lang="en-CA" sz="1400" dirty="0" smtClean="0"/>
              <a:t>11] </a:t>
            </a:r>
            <a:r>
              <a:rPr lang="en-US" sz="1400" i="1" dirty="0"/>
              <a:t>R.B</a:t>
            </a:r>
            <a:r>
              <a:rPr lang="en-US" sz="1400" i="1" dirty="0" smtClean="0"/>
              <a:t>. Doorenbos.</a:t>
            </a:r>
            <a:r>
              <a:rPr lang="en-US" sz="1400" dirty="0" smtClean="0"/>
              <a:t> </a:t>
            </a:r>
            <a:r>
              <a:rPr lang="en-US" sz="1400" b="1" dirty="0"/>
              <a:t>Combining Left and Right Unlinking for Matching a Large Number of Learned Rules</a:t>
            </a:r>
            <a:r>
              <a:rPr lang="en-US" sz="1400" dirty="0"/>
              <a:t>. </a:t>
            </a:r>
            <a:r>
              <a:rPr lang="en-US" sz="1400" dirty="0" smtClean="0"/>
              <a:t>In </a:t>
            </a:r>
            <a:r>
              <a:rPr lang="en-US" sz="1400" dirty="0"/>
              <a:t>Hayes-Roth, B. and </a:t>
            </a:r>
            <a:r>
              <a:rPr lang="en-US" sz="1400" dirty="0" err="1"/>
              <a:t>Korf</a:t>
            </a:r>
            <a:r>
              <a:rPr lang="en-US" sz="1400" dirty="0"/>
              <a:t>, R.E. (eds.) Proceedings of the 12th National Conference on Artificial Intelligence, Seattle, WA, USA, July 31 - August 4, 1994, Volume 1. pp. 451–458. </a:t>
            </a:r>
            <a:endParaRPr lang="en-CA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45E3-A9E9-4754-AA28-DF852443B547}" type="datetime1">
              <a:rPr lang="en-CA" smtClean="0"/>
              <a:t>25/05/2017</a:t>
            </a:fld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3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9866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en-US" sz="2000" dirty="0" smtClean="0"/>
              <a:t>Clinical </a:t>
            </a:r>
            <a:r>
              <a:rPr lang="en-US" sz="2000" dirty="0"/>
              <a:t>Decision Support Systems (CDSS) </a:t>
            </a:r>
            <a:endParaRPr lang="en-US" sz="2000" dirty="0" smtClean="0"/>
          </a:p>
          <a:p>
            <a:pPr lvl="1"/>
            <a:r>
              <a:rPr lang="en-US" sz="1800" dirty="0" smtClean="0"/>
              <a:t>Automated </a:t>
            </a:r>
            <a:r>
              <a:rPr lang="en-US" sz="1800" dirty="0"/>
              <a:t>systems that incorporate computerized </a:t>
            </a:r>
            <a:r>
              <a:rPr lang="en-US" sz="1800" dirty="0" smtClean="0"/>
              <a:t>CPG</a:t>
            </a:r>
          </a:p>
          <a:p>
            <a:pPr lvl="1"/>
            <a:r>
              <a:rPr lang="en-US" sz="1800" dirty="0" smtClean="0"/>
              <a:t>Pro-actively guide physician through decision processes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i="1" dirty="0" smtClean="0"/>
              <a:t>Decision Logic (OWL2 DL), IF-THEN (SWRL) rules, ..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CA" dirty="0" smtClean="0">
                <a:solidFill>
                  <a:schemeClr val="bg1"/>
                </a:solidFill>
              </a:rPr>
              <a:t>Canadian Community Health Survey (2014):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Chronic illnesses affect ca. 40% of Canadians</a:t>
            </a:r>
          </a:p>
          <a:p>
            <a:pPr lvl="2"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With multi-morbidity of ca. 15%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Increase self-sufficiency and quality of life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Reduce healthcare costs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defRPr/>
            </a:pPr>
            <a:r>
              <a:rPr lang="en-US" sz="1800" dirty="0" smtClean="0">
                <a:solidFill>
                  <a:schemeClr val="bg1"/>
                </a:solidFill>
              </a:rPr>
              <a:t>Mobile patient diaries</a:t>
            </a:r>
          </a:p>
          <a:p>
            <a:pPr lvl="1">
              <a:spcBef>
                <a:spcPts val="384"/>
              </a:spcBef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Self-collect health data at any time and place</a:t>
            </a:r>
          </a:p>
          <a:p>
            <a:pPr lvl="2">
              <a:spcBef>
                <a:spcPts val="384"/>
              </a:spcBef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Using Bluetooth measurement devices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(e.g., IBGStar, OneTouch, Withings, iHealth)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Increase mobility of chronic patients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Up-to-date health profile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No delays in supplying health-critical 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211" y="5534029"/>
            <a:ext cx="654618" cy="650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73" y="4174067"/>
            <a:ext cx="1137979" cy="2197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77" y="4411132"/>
            <a:ext cx="1009040" cy="1773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056" y="584200"/>
            <a:ext cx="4955944" cy="62197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59423" y="5404488"/>
            <a:ext cx="230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52514F"/>
                </a:solidFill>
              </a:rPr>
              <a:t>Class hierarchy of </a:t>
            </a:r>
            <a:r>
              <a:rPr lang="en-CA" sz="1200" b="1" dirty="0" smtClean="0">
                <a:solidFill>
                  <a:srgbClr val="52514F"/>
                </a:solidFill>
              </a:rPr>
              <a:t>CPG-DKO [</a:t>
            </a:r>
            <a:r>
              <a:rPr lang="en-CA" sz="1200" b="1" dirty="0" smtClean="0">
                <a:solidFill>
                  <a:srgbClr val="52514F"/>
                </a:solidFill>
              </a:rPr>
              <a:t>2, 3] </a:t>
            </a:r>
            <a:endParaRPr lang="en-CA" sz="1200" b="1" dirty="0">
              <a:solidFill>
                <a:srgbClr val="52514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0398" y="3810000"/>
                <a:ext cx="6299200" cy="195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𝑆𝑎𝑡𝑖𝑠𝑓𝑖𝑒𝑑𝐶𝑜𝑛𝑑𝑖𝑡𝑖𝑜𝑛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𝑐𝑜𝑛𝑑𝑖𝑡𝑖𝑜𝑛𝑂𝑓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𝐴𝑐𝑡𝑖𝑣𝑒𝑇𝑎𝑠𝑘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𝑙𝑒𝑎𝑑𝑠𝑇𝑜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𝐼𝑛𝑎𝑐𝑡𝑖𝑣𝑒𝑇𝑎𝑠𝑘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∩∀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𝑙𝑒𝑠𝑠𝑃𝑟𝑖𝑜𝑟𝑖𝑡𝑦𝑇h𝑎𝑛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𝑈𝑛𝑠𝑎𝑡𝑖𝑠𝑓𝑖𝑒𝑑𝐶𝑜𝑛𝑑𝑖𝑡𝑖𝑜𝑛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𝐶h𝑜𝑠𝑒𝑛𝐶𝑜𝑛𝑑𝑖𝑡𝑖𝑜𝑛</m:t>
                      </m:r>
                    </m:oMath>
                  </m:oMathPara>
                </a14:m>
                <a:endParaRPr lang="en-CA" sz="1400" dirty="0" smtClean="0">
                  <a:solidFill>
                    <a:srgbClr val="52514F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𝑈𝑛𝑠𝑎𝑡𝑖𝑠𝑓𝑖𝑒𝑑𝐶𝑜𝑛𝑑𝑖𝑡𝑖𝑜𝑛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𝑐𝑜𝑛𝑑𝑖𝑡𝑖𝑜𝑛𝑂𝑓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𝐴𝑐𝑡𝑖𝑣𝑒𝑇𝑎𝑠𝑘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𝑙𝑒𝑎𝑑𝑠𝑇𝑜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𝐼𝑛𝑎𝑐𝑡𝑖𝑣𝑒𝑇𝑎𝑠𝑘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𝐷𝑖𝑠𝑐𝑎𝑟𝑑𝑒𝑑𝐶𝑜𝑛𝑑𝑖𝑡𝑖𝑜𝑛</m:t>
                      </m:r>
                    </m:oMath>
                  </m:oMathPara>
                </a14:m>
                <a:endParaRPr lang="en-CA" sz="1400" dirty="0" smtClean="0">
                  <a:solidFill>
                    <a:srgbClr val="52514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𝑆𝑎𝑡𝑖𝑠𝑓𝑖𝑒𝑑𝐶𝑜𝑛𝑑𝑖𝑡𝑖𝑜𝑛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𝑐𝑜𝑛𝑑𝑖𝑡𝑖𝑜𝑛𝑂𝑓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𝐴𝑐𝑡𝑖𝑣𝑒𝑇𝑎𝑠𝑘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∩∃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𝑙𝑒𝑎𝑑𝑠𝑇𝑜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𝐼𝑛𝑎𝑐𝑡𝑖𝑣𝑒𝑇𝑎𝑠𝑘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𝑙𝑒𝑠𝑠𝑃𝑟𝑖𝑜𝑟𝑖𝑡𝑦𝑇h𝑎𝑛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𝑆𝑎𝑡𝑖𝑠𝑓𝑖𝑒𝑑𝐶𝑜𝑛𝑑𝑖𝑡𝑖𝑜𝑛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CA" sz="1400" b="0" i="1" smtClean="0">
                          <a:solidFill>
                            <a:srgbClr val="52514F"/>
                          </a:solidFill>
                          <a:latin typeface="Cambria Math" panose="02040503050406030204" pitchFamily="18" charset="0"/>
                        </a:rPr>
                        <m:t>𝐷𝑖𝑠𝑐𝑎𝑟𝑑𝑒𝑑𝐶𝑜𝑛𝑑𝑖𝑡𝑖𝑜𝑛</m:t>
                      </m:r>
                    </m:oMath>
                  </m:oMathPara>
                </a14:m>
                <a:endParaRPr lang="en-CA" sz="1400" dirty="0" smtClean="0">
                  <a:solidFill>
                    <a:srgbClr val="52514F"/>
                  </a:solidFill>
                </a:endParaRPr>
              </a:p>
              <a:p>
                <a:endParaRPr lang="en-CA" sz="1400" dirty="0">
                  <a:solidFill>
                    <a:srgbClr val="52514F"/>
                  </a:solidFill>
                </a:endParaRPr>
              </a:p>
              <a:p>
                <a:r>
                  <a:rPr lang="en-CA" sz="1400" dirty="0" smtClean="0">
                    <a:solidFill>
                      <a:srgbClr val="52514F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8" y="3810000"/>
                <a:ext cx="6299200" cy="1954959"/>
              </a:xfrm>
              <a:prstGeom prst="rect">
                <a:avLst/>
              </a:prstGeom>
              <a:blipFill rotWithShape="0">
                <a:blip r:embed="rId6"/>
                <a:stretch>
                  <a:fillRect l="-290" b="-21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60398" y="3536582"/>
            <a:ext cx="151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rgbClr val="52514F"/>
                </a:solidFill>
              </a:rPr>
              <a:t>Switch [</a:t>
            </a:r>
            <a:r>
              <a:rPr lang="en-CA" sz="1600" b="1" dirty="0" smtClean="0">
                <a:solidFill>
                  <a:srgbClr val="52514F"/>
                </a:solidFill>
              </a:rPr>
              <a:t>2, 3]:</a:t>
            </a:r>
            <a:endParaRPr lang="en-CA" sz="1600" b="1" dirty="0">
              <a:solidFill>
                <a:srgbClr val="52514F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8649-0809-4034-A79D-92C26461EF17}" type="datetime1">
              <a:rPr lang="en-CA" smtClean="0"/>
              <a:t>25/05/2017</a:t>
            </a:fld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8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986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arenR"/>
            </a:pPr>
            <a:r>
              <a:rPr lang="en-US" sz="1800" dirty="0" smtClean="0"/>
              <a:t>Clinical </a:t>
            </a:r>
            <a:r>
              <a:rPr lang="en-US" sz="1800" dirty="0"/>
              <a:t>Decision Support Systems (CDSS) </a:t>
            </a:r>
            <a:endParaRPr lang="en-US" sz="1800" dirty="0" smtClean="0"/>
          </a:p>
          <a:p>
            <a:pPr lvl="1"/>
            <a:r>
              <a:rPr lang="en-US" sz="1600" dirty="0" smtClean="0"/>
              <a:t>Automated </a:t>
            </a:r>
            <a:r>
              <a:rPr lang="en-US" sz="1600" dirty="0"/>
              <a:t>systems that incorporate computerized </a:t>
            </a:r>
            <a:r>
              <a:rPr lang="en-US" sz="1600" dirty="0" smtClean="0"/>
              <a:t>CPG</a:t>
            </a:r>
          </a:p>
          <a:p>
            <a:pPr lvl="1"/>
            <a:r>
              <a:rPr lang="en-US" sz="1600" dirty="0" smtClean="0"/>
              <a:t>Pro-actively guide physician through decision processes</a:t>
            </a:r>
          </a:p>
          <a:p>
            <a:pPr>
              <a:spcBef>
                <a:spcPts val="1200"/>
              </a:spcBef>
              <a:buFont typeface="+mj-lt"/>
              <a:buAutoNum type="arabicParenR"/>
              <a:defRPr/>
            </a:pPr>
            <a:r>
              <a:rPr lang="en-US" sz="1800" dirty="0" smtClean="0"/>
              <a:t>Involve </a:t>
            </a:r>
            <a:r>
              <a:rPr lang="en-US" sz="1800" dirty="0"/>
              <a:t>patients in their own long-term </a:t>
            </a:r>
            <a:r>
              <a:rPr lang="en-US" sz="1800" dirty="0" smtClean="0"/>
              <a:t>care</a:t>
            </a:r>
          </a:p>
          <a:p>
            <a:pPr lvl="1">
              <a:defRPr/>
            </a:pPr>
            <a:r>
              <a:rPr lang="en-CA" sz="1600" dirty="0" smtClean="0"/>
              <a:t>Canadian </a:t>
            </a:r>
            <a:r>
              <a:rPr lang="en-CA" sz="1600" dirty="0"/>
              <a:t>Community Health Survey (2014):</a:t>
            </a:r>
            <a:endParaRPr lang="en-US" sz="1600" dirty="0"/>
          </a:p>
          <a:p>
            <a:pPr lvl="2">
              <a:defRPr/>
            </a:pPr>
            <a:r>
              <a:rPr lang="en-US" sz="1400" dirty="0"/>
              <a:t>Chronic illnesses affect ca. 40% of Canadians</a:t>
            </a:r>
          </a:p>
          <a:p>
            <a:pPr lvl="2">
              <a:defRPr/>
            </a:pPr>
            <a:r>
              <a:rPr lang="en-US" sz="1400" dirty="0"/>
              <a:t>With multi-morbidity of ca. 15</a:t>
            </a:r>
            <a:r>
              <a:rPr lang="en-US" sz="1400" dirty="0" smtClean="0"/>
              <a:t>%</a:t>
            </a:r>
            <a:endParaRPr lang="en-US" sz="1400" dirty="0"/>
          </a:p>
          <a:p>
            <a:pPr lvl="1">
              <a:spcBef>
                <a:spcPts val="600"/>
              </a:spcBef>
              <a:defRPr/>
            </a:pPr>
            <a:r>
              <a:rPr lang="en-US" sz="1600" dirty="0" smtClean="0"/>
              <a:t>Increase self-sufficiency and quality of life</a:t>
            </a:r>
            <a:endParaRPr lang="en-US" sz="1600" dirty="0"/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dirty="0"/>
              <a:t>Reduce healthcare </a:t>
            </a:r>
            <a:r>
              <a:rPr lang="en-US" sz="1600" dirty="0" smtClean="0"/>
              <a:t>costs</a:t>
            </a:r>
            <a:endParaRPr lang="en-US" b="1" dirty="0" smtClean="0"/>
          </a:p>
          <a:p>
            <a:pPr>
              <a:spcBef>
                <a:spcPts val="600"/>
              </a:spcBef>
              <a:defRPr/>
            </a:pPr>
            <a:r>
              <a:rPr lang="en-US" sz="1800" dirty="0" smtClean="0"/>
              <a:t>Mobile patient diaries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600" dirty="0" smtClean="0"/>
              <a:t>IMPACT-AF project</a:t>
            </a:r>
          </a:p>
          <a:p>
            <a:pPr lvl="1">
              <a:spcBef>
                <a:spcPts val="384"/>
              </a:spcBef>
              <a:defRPr/>
            </a:pPr>
            <a:r>
              <a:rPr lang="en-US" sz="1600" dirty="0" smtClean="0"/>
              <a:t>Self-collect health data at any time and place</a:t>
            </a:r>
          </a:p>
          <a:p>
            <a:pPr lvl="2">
              <a:spcBef>
                <a:spcPts val="384"/>
              </a:spcBef>
              <a:defRPr/>
            </a:pPr>
            <a:r>
              <a:rPr lang="en-US" sz="1400" dirty="0" smtClean="0"/>
              <a:t>Using Bluetooth measurement devices</a:t>
            </a:r>
            <a:br>
              <a:rPr lang="en-US" sz="1400" dirty="0" smtClean="0"/>
            </a:br>
            <a:r>
              <a:rPr lang="en-US" sz="1400" dirty="0" smtClean="0"/>
              <a:t>(e.g., IBGStar, OneTouch, Withings, iHealth)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/>
              <a:t>Increase mobility of chronic patients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/>
              <a:t>Up-to-date health profile</a:t>
            </a:r>
          </a:p>
          <a:p>
            <a:pPr lvl="1">
              <a:spcBef>
                <a:spcPts val="384"/>
              </a:spcBef>
              <a:buFont typeface="Wingdings" panose="05000000000000000000" pitchFamily="2" charset="2"/>
              <a:buChar char=""/>
              <a:defRPr/>
            </a:pPr>
            <a:r>
              <a:rPr lang="en-US" sz="1600" dirty="0" smtClean="0"/>
              <a:t>No delays in supplying health-critical 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211" y="5534029"/>
            <a:ext cx="654618" cy="65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887" y="4502426"/>
            <a:ext cx="1040769" cy="969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73" y="4174067"/>
            <a:ext cx="1137979" cy="2197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77" y="4411132"/>
            <a:ext cx="1009040" cy="1773047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6FF8-643D-49F2-9893-D627A8B70AAA}" type="datetime1">
              <a:rPr lang="en-CA" smtClean="0"/>
              <a:t>25/05/2017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3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 (3)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98999"/>
          </a:xfrm>
        </p:spPr>
        <p:txBody>
          <a:bodyPr>
            <a:normAutofit/>
          </a:bodyPr>
          <a:lstStyle/>
          <a:p>
            <a:r>
              <a:rPr lang="en-CA" sz="1800" dirty="0" smtClean="0"/>
              <a:t>Requirements: </a:t>
            </a:r>
          </a:p>
          <a:p>
            <a:pPr lvl="1"/>
            <a:r>
              <a:rPr lang="en-CA" sz="1600" dirty="0" smtClean="0"/>
              <a:t>Connectivity</a:t>
            </a:r>
          </a:p>
          <a:p>
            <a:pPr lvl="2"/>
            <a:r>
              <a:rPr lang="en-CA" sz="1400" dirty="0" smtClean="0"/>
              <a:t>Cope with short/long-term disconnections (lack of </a:t>
            </a:r>
            <a:r>
              <a:rPr lang="en-CA" sz="1400" dirty="0" err="1" smtClean="0"/>
              <a:t>WiFi</a:t>
            </a:r>
            <a:r>
              <a:rPr lang="en-CA" sz="1400" dirty="0" smtClean="0"/>
              <a:t>, 3G)</a:t>
            </a:r>
          </a:p>
          <a:p>
            <a:pPr lvl="2"/>
            <a:r>
              <a:rPr lang="en-CA" sz="1400" dirty="0" smtClean="0"/>
              <a:t>Should not limit mobile patient diary usage</a:t>
            </a:r>
          </a:p>
          <a:p>
            <a:pPr lvl="1"/>
            <a:r>
              <a:rPr lang="en-CA" sz="1600" dirty="0" smtClean="0"/>
              <a:t>Response latency</a:t>
            </a:r>
          </a:p>
          <a:p>
            <a:pPr lvl="2"/>
            <a:r>
              <a:rPr lang="en-CA" sz="1400" dirty="0" smtClean="0"/>
              <a:t>Slow / lacking connectivity may occur frequently</a:t>
            </a:r>
          </a:p>
          <a:p>
            <a:pPr lvl="2"/>
            <a:r>
              <a:rPr lang="en-CA" sz="1400" dirty="0" smtClean="0"/>
              <a:t>Server = </a:t>
            </a:r>
            <a:r>
              <a:rPr lang="en-CA" sz="1400" i="1" dirty="0" smtClean="0"/>
              <a:t>single point of failure</a:t>
            </a:r>
          </a:p>
          <a:p>
            <a:pPr>
              <a:spcBef>
                <a:spcPts val="1200"/>
              </a:spcBef>
            </a:pPr>
            <a:r>
              <a:rPr lang="en-CA" sz="1800" dirty="0" smtClean="0"/>
              <a:t>Solutions:</a:t>
            </a:r>
          </a:p>
          <a:p>
            <a:pPr lvl="1"/>
            <a:r>
              <a:rPr lang="en-CA" sz="1600" dirty="0" smtClean="0"/>
              <a:t>Offline data entry (</a:t>
            </a:r>
            <a:r>
              <a:rPr lang="en-CA" sz="1600" i="1" dirty="0" smtClean="0"/>
              <a:t>BP, HR, ..</a:t>
            </a:r>
            <a:r>
              <a:rPr lang="en-CA" sz="1600" dirty="0" smtClean="0"/>
              <a:t>)</a:t>
            </a:r>
          </a:p>
          <a:p>
            <a:pPr lvl="2"/>
            <a:r>
              <a:rPr lang="en-CA" sz="1400" dirty="0" smtClean="0"/>
              <a:t>Synchronize with online EMR when connectivity is restored</a:t>
            </a:r>
          </a:p>
          <a:p>
            <a:pPr lvl="1"/>
            <a:r>
              <a:rPr lang="en-CA" sz="1600" b="1" dirty="0" smtClean="0"/>
              <a:t>Local Clinical Decision Support System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CA" sz="1400" dirty="0" smtClean="0"/>
              <a:t>Independent of connectivity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CA" sz="1400" dirty="0" smtClean="0"/>
              <a:t>Enables timely health alerts</a:t>
            </a:r>
          </a:p>
          <a:p>
            <a:pPr lvl="1"/>
            <a:r>
              <a:rPr lang="en-CA" sz="1600" b="1" dirty="0" smtClean="0"/>
              <a:t>Distributed setup</a:t>
            </a:r>
            <a:endParaRPr lang="en-CA" sz="1600" b="1" dirty="0"/>
          </a:p>
          <a:p>
            <a:pPr lvl="2"/>
            <a:r>
              <a:rPr lang="en-CA" sz="1400" b="1" dirty="0" smtClean="0"/>
              <a:t>Local: </a:t>
            </a:r>
            <a:r>
              <a:rPr lang="en-CA" sz="1400" dirty="0" smtClean="0"/>
              <a:t>lightweight</a:t>
            </a:r>
            <a:r>
              <a:rPr lang="en-CA" sz="1400" dirty="0"/>
              <a:t>, </a:t>
            </a:r>
            <a:r>
              <a:rPr lang="en-CA" sz="1400" dirty="0" smtClean="0"/>
              <a:t>time-sensitive reasoning </a:t>
            </a:r>
            <a:r>
              <a:rPr lang="en-CA" sz="1400" dirty="0"/>
              <a:t>is deployed locally </a:t>
            </a:r>
            <a:endParaRPr lang="en-CA" sz="1400" dirty="0" smtClean="0"/>
          </a:p>
          <a:p>
            <a:pPr lvl="2"/>
            <a:r>
              <a:rPr lang="en-CA" sz="1400" b="1" dirty="0" smtClean="0"/>
              <a:t>Remote</a:t>
            </a:r>
            <a:r>
              <a:rPr lang="en-CA" sz="1400" dirty="0" smtClean="0"/>
              <a:t>: heavyweight </a:t>
            </a:r>
            <a:r>
              <a:rPr lang="en-CA" sz="1400" dirty="0"/>
              <a:t>processes </a:t>
            </a:r>
            <a:r>
              <a:rPr lang="en-CA" sz="1400" dirty="0" smtClean="0"/>
              <a:t>are delegated to the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25" y="1470659"/>
            <a:ext cx="4978120" cy="50920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95260" y="4579620"/>
            <a:ext cx="998220" cy="533400"/>
          </a:xfrm>
          <a:prstGeom prst="rect">
            <a:avLst/>
          </a:prstGeom>
          <a:solidFill>
            <a:srgbClr val="00B050">
              <a:alpha val="3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054340" y="5440680"/>
            <a:ext cx="525780" cy="396240"/>
          </a:xfrm>
          <a:prstGeom prst="ellipse">
            <a:avLst/>
          </a:prstGeom>
          <a:solidFill>
            <a:srgbClr val="00B050">
              <a:alpha val="3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9273540" y="4648200"/>
            <a:ext cx="777240" cy="403860"/>
          </a:xfrm>
          <a:prstGeom prst="rect">
            <a:avLst/>
          </a:prstGeom>
          <a:solidFill>
            <a:srgbClr val="00B050">
              <a:alpha val="3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CA8C-93E9-403B-AE87-4F4C180C7035}" type="datetime1">
              <a:rPr lang="en-CA" smtClean="0"/>
              <a:t>25/05/2017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67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 (4)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86590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Ontology-based (OWL) reasoning</a:t>
            </a:r>
          </a:p>
          <a:p>
            <a:pPr lvl="1"/>
            <a:r>
              <a:rPr lang="en-CA" sz="1600" b="1" dirty="0" smtClean="0"/>
              <a:t>OWL2 DL</a:t>
            </a:r>
            <a:r>
              <a:rPr lang="en-CA" sz="1600" dirty="0" smtClean="0"/>
              <a:t>: too resource-intensive on mobile systems</a:t>
            </a:r>
          </a:p>
          <a:p>
            <a:pPr lvl="1"/>
            <a:r>
              <a:rPr lang="en-CA" sz="1600" dirty="0" smtClean="0"/>
              <a:t>Recent empirical work by Bobed et al. </a:t>
            </a:r>
            <a:r>
              <a:rPr lang="en-CA" sz="1600" dirty="0" smtClean="0"/>
              <a:t>[4]:</a:t>
            </a:r>
            <a:endParaRPr lang="en-CA" sz="1600" dirty="0"/>
          </a:p>
          <a:p>
            <a:pPr lvl="2"/>
            <a:r>
              <a:rPr lang="en-CA" sz="1400" dirty="0" smtClean="0"/>
              <a:t>PC outperforms Android by </a:t>
            </a:r>
            <a:r>
              <a:rPr lang="en-CA" sz="1400" b="1" dirty="0" smtClean="0"/>
              <a:t>1,5 – 150</a:t>
            </a:r>
            <a:r>
              <a:rPr lang="en-CA" sz="1400" dirty="0" smtClean="0"/>
              <a:t> </a:t>
            </a:r>
          </a:p>
          <a:p>
            <a:pPr lvl="2"/>
            <a:r>
              <a:rPr lang="en-CA" sz="1400" dirty="0" smtClean="0"/>
              <a:t>Larger number of out-of-memory errors</a:t>
            </a:r>
          </a:p>
          <a:p>
            <a:pPr lvl="1"/>
            <a:r>
              <a:rPr lang="en-CA" sz="1600" dirty="0"/>
              <a:t>Most mobile approaches are rule-based </a:t>
            </a:r>
          </a:p>
          <a:p>
            <a:pPr lvl="2"/>
            <a:r>
              <a:rPr lang="en-CA" sz="1400" dirty="0"/>
              <a:t>E.g., OWL2 RL or custom entailment</a:t>
            </a:r>
          </a:p>
          <a:p>
            <a:pPr>
              <a:spcBef>
                <a:spcPts val="1200"/>
              </a:spcBef>
            </a:pPr>
            <a:r>
              <a:rPr lang="en-CA" sz="2000" b="1" dirty="0"/>
              <a:t>OWL2 RL</a:t>
            </a:r>
          </a:p>
          <a:p>
            <a:pPr lvl="1">
              <a:spcBef>
                <a:spcPts val="384"/>
              </a:spcBef>
            </a:pPr>
            <a:r>
              <a:rPr lang="en-CA" sz="1600" dirty="0"/>
              <a:t>Suitable W3C OWL2 profile</a:t>
            </a:r>
          </a:p>
          <a:p>
            <a:pPr lvl="2">
              <a:spcBef>
                <a:spcPts val="384"/>
              </a:spcBef>
            </a:pPr>
            <a:r>
              <a:rPr lang="en-CA" sz="1400" dirty="0" smtClean="0"/>
              <a:t>Allows </a:t>
            </a:r>
            <a:r>
              <a:rPr lang="en-CA" sz="1400" dirty="0"/>
              <a:t>scalable reasoning without sacrificing too much </a:t>
            </a:r>
            <a:r>
              <a:rPr lang="en-CA" sz="1400" dirty="0" smtClean="0"/>
              <a:t>expressivity</a:t>
            </a:r>
            <a:endParaRPr lang="en-CA" sz="1400" dirty="0"/>
          </a:p>
          <a:p>
            <a:pPr lvl="1">
              <a:spcBef>
                <a:spcPts val="384"/>
              </a:spcBef>
            </a:pPr>
            <a:r>
              <a:rPr lang="en-CA" sz="1600" dirty="0"/>
              <a:t>Adjust reasoning complexity to suit scenario &amp; resources</a:t>
            </a:r>
          </a:p>
          <a:p>
            <a:pPr lvl="2">
              <a:spcBef>
                <a:spcPts val="384"/>
              </a:spcBef>
            </a:pPr>
            <a:r>
              <a:rPr lang="en-CA" sz="1400" dirty="0"/>
              <a:t>Choose rule subsets based on task &amp; overhead</a:t>
            </a:r>
          </a:p>
          <a:p>
            <a:pPr lvl="1">
              <a:spcBef>
                <a:spcPts val="384"/>
              </a:spcBef>
            </a:pPr>
            <a:r>
              <a:rPr lang="en-CA" sz="1600" dirty="0"/>
              <a:t>Enhance any rule-based task with semantic features</a:t>
            </a:r>
          </a:p>
          <a:p>
            <a:pPr lvl="2">
              <a:spcBef>
                <a:spcPts val="384"/>
              </a:spcBef>
            </a:pPr>
            <a:r>
              <a:rPr lang="en-CA" sz="1400" dirty="0"/>
              <a:t>I.e., include OWL2 RL (subset) into ruleset</a:t>
            </a:r>
          </a:p>
          <a:p>
            <a:pPr lvl="2">
              <a:spcBef>
                <a:spcPts val="384"/>
              </a:spcBef>
            </a:pPr>
            <a:r>
              <a:rPr lang="en-CA" sz="1400" dirty="0" smtClean="0"/>
              <a:t>Such as </a:t>
            </a:r>
            <a:r>
              <a:rPr lang="en-CA" sz="1400" b="1" dirty="0" smtClean="0"/>
              <a:t>computerized, rule-based CPG</a:t>
            </a:r>
            <a:r>
              <a:rPr lang="en-CA" sz="1400" dirty="0" smtClean="0"/>
              <a:t> in CDSS </a:t>
            </a: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9E62-13E2-4738-AA1F-F18C0294C843}" type="datetime1">
              <a:rPr lang="en-CA" smtClean="0"/>
              <a:t>25/05/2017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01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1) Optimizing the OWL2 RL ruleset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4379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CA" sz="2000" b="1" dirty="0"/>
              <a:t>Multi-stage OWL2 RL ruleset </a:t>
            </a:r>
            <a:r>
              <a:rPr lang="en-CA" sz="2000" b="1" dirty="0" smtClean="0"/>
              <a:t>selection</a:t>
            </a:r>
          </a:p>
          <a:p>
            <a:pPr lvl="1">
              <a:spcBef>
                <a:spcPts val="600"/>
              </a:spcBef>
              <a:buFontTx/>
              <a:buChar char="-"/>
            </a:pPr>
            <a:r>
              <a:rPr lang="en-CA" sz="1800" dirty="0" smtClean="0"/>
              <a:t>Stable vs. volatile ontology</a:t>
            </a:r>
          </a:p>
          <a:p>
            <a:pPr lvl="1">
              <a:spcBef>
                <a:spcPts val="600"/>
              </a:spcBef>
              <a:buFontTx/>
              <a:buChar char="-"/>
            </a:pPr>
            <a:r>
              <a:rPr lang="en-CA" sz="1800" dirty="0" smtClean="0"/>
              <a:t>Conformant</a:t>
            </a:r>
          </a:p>
          <a:p>
            <a:pPr>
              <a:spcBef>
                <a:spcPts val="1200"/>
              </a:spcBef>
              <a:buFont typeface="+mj-lt"/>
              <a:buAutoNum type="arabicParenR"/>
            </a:pPr>
            <a:r>
              <a:rPr lang="en-CA" sz="1800" dirty="0" smtClean="0"/>
              <a:t>Equivalent </a:t>
            </a:r>
            <a:r>
              <a:rPr lang="en-CA" sz="1800" dirty="0"/>
              <a:t>OWL2 RL ruleset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1600" dirty="0"/>
              <a:t>Removing logically equivalent </a:t>
            </a:r>
            <a:r>
              <a:rPr lang="en-CA" sz="1600" dirty="0" smtClean="0"/>
              <a:t>rules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1600" dirty="0" smtClean="0"/>
              <a:t>Replace </a:t>
            </a:r>
            <a:r>
              <a:rPr lang="en-CA" sz="1600" dirty="0"/>
              <a:t>2+ specific rules with more general </a:t>
            </a:r>
            <a:r>
              <a:rPr lang="en-CA" sz="1600" dirty="0" smtClean="0"/>
              <a:t>rules &amp; axioms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1600" dirty="0" smtClean="0"/>
              <a:t>Removing “stand-alone” schema inference rules</a:t>
            </a:r>
            <a:endParaRPr lang="en-CA" sz="1600" dirty="0"/>
          </a:p>
          <a:p>
            <a:pPr>
              <a:spcBef>
                <a:spcPts val="1200"/>
              </a:spcBef>
              <a:buFont typeface="+mj-lt"/>
              <a:buAutoNum type="arabicParenR"/>
            </a:pPr>
            <a:r>
              <a:rPr lang="en-CA" sz="1800" dirty="0"/>
              <a:t>Purpose- and reference-based subsets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1600" dirty="0" smtClean="0"/>
              <a:t> </a:t>
            </a:r>
            <a:r>
              <a:rPr lang="en-CA" sz="1600" i="1" dirty="0" smtClean="0"/>
              <a:t>Purpose</a:t>
            </a:r>
            <a:r>
              <a:rPr lang="en-CA" sz="1600" dirty="0"/>
              <a:t>: inferencing vs. validation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CA" sz="1600" dirty="0" smtClean="0"/>
              <a:t> </a:t>
            </a:r>
            <a:r>
              <a:rPr lang="en-CA" sz="1600" i="1" dirty="0" smtClean="0"/>
              <a:t>Reference</a:t>
            </a:r>
            <a:r>
              <a:rPr lang="en-CA" sz="1600" dirty="0"/>
              <a:t>: instances vs. schema</a:t>
            </a:r>
          </a:p>
          <a:p>
            <a:pPr>
              <a:spcBef>
                <a:spcPts val="1200"/>
              </a:spcBef>
              <a:buFont typeface="+mj-lt"/>
              <a:buAutoNum type="arabicParenR"/>
            </a:pPr>
            <a:r>
              <a:rPr lang="en-CA" sz="1800" dirty="0" smtClean="0"/>
              <a:t>Remove </a:t>
            </a:r>
            <a:r>
              <a:rPr lang="en-CA" sz="1800" dirty="0"/>
              <a:t>inefficient rules</a:t>
            </a:r>
          </a:p>
          <a:p>
            <a:pPr lvl="1">
              <a:spcBef>
                <a:spcPts val="432"/>
              </a:spcBef>
            </a:pPr>
            <a:r>
              <a:rPr lang="en-CA" sz="1600" dirty="0"/>
              <a:t>Leave out rules with large performance impact</a:t>
            </a:r>
          </a:p>
          <a:p>
            <a:pPr lvl="2">
              <a:spcBef>
                <a:spcPts val="384"/>
              </a:spcBef>
            </a:pPr>
            <a:r>
              <a:rPr lang="en-CA" sz="1400" dirty="0"/>
              <a:t>E.g., </a:t>
            </a:r>
            <a:r>
              <a:rPr lang="en-CA" sz="1400" i="1" dirty="0"/>
              <a:t>#eq-ref</a:t>
            </a:r>
            <a:r>
              <a:rPr lang="en-CA" sz="1400" dirty="0"/>
              <a:t> infers each resource is equivalent to </a:t>
            </a:r>
            <a:r>
              <a:rPr lang="en-CA" sz="1400" dirty="0" smtClean="0"/>
              <a:t>itself</a:t>
            </a:r>
            <a:endParaRPr lang="en-CA" sz="1400" dirty="0"/>
          </a:p>
          <a:p>
            <a:pPr>
              <a:buFont typeface="+mj-lt"/>
              <a:buAutoNum type="arabicParenR"/>
            </a:pPr>
            <a:r>
              <a:rPr lang="en-CA" sz="1800" dirty="0" smtClean="0"/>
              <a:t>Domain-based ruleset selection</a:t>
            </a:r>
            <a:endParaRPr lang="en-CA" sz="1800" dirty="0"/>
          </a:p>
          <a:p>
            <a:pPr lvl="1"/>
            <a:r>
              <a:rPr lang="en-CA" sz="1600" dirty="0"/>
              <a:t>I.e., leave out rules not needed by ontology &amp; dataset</a:t>
            </a:r>
          </a:p>
          <a:p>
            <a:pPr lvl="1"/>
            <a:r>
              <a:rPr lang="en-CA" sz="1600" dirty="0"/>
              <a:t>Forward-chaining </a:t>
            </a:r>
            <a:r>
              <a:rPr lang="en-CA" sz="1600" dirty="0" smtClean="0"/>
              <a:t>algorithm (Tai </a:t>
            </a:r>
            <a:r>
              <a:rPr lang="en-CA" sz="1600" dirty="0"/>
              <a:t>et al. </a:t>
            </a:r>
            <a:r>
              <a:rPr lang="en-CA" sz="1600" dirty="0" smtClean="0"/>
              <a:t>[8])</a:t>
            </a:r>
            <a:endParaRPr lang="en-CA" sz="1600" dirty="0" smtClean="0"/>
          </a:p>
        </p:txBody>
      </p:sp>
      <p:sp>
        <p:nvSpPr>
          <p:cNvPr id="4" name="Left Brace 3"/>
          <p:cNvSpPr/>
          <p:nvPr/>
        </p:nvSpPr>
        <p:spPr>
          <a:xfrm>
            <a:off x="7839181" y="4078841"/>
            <a:ext cx="195209" cy="801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8034390" y="4294867"/>
            <a:ext cx="108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4A7EBB"/>
                </a:solidFill>
              </a:rPr>
              <a:t>Stable</a:t>
            </a:r>
            <a:endParaRPr lang="en-CA" b="1" dirty="0">
              <a:solidFill>
                <a:srgbClr val="4A7EBB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4705564" y="4078841"/>
            <a:ext cx="2979506" cy="4006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flipV="1">
            <a:off x="4068566" y="4479533"/>
            <a:ext cx="3616504" cy="13459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flipV="1">
            <a:off x="3411020" y="3513762"/>
            <a:ext cx="4274050" cy="1458930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7839181" y="3147915"/>
            <a:ext cx="195209" cy="80138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8034390" y="3363941"/>
            <a:ext cx="18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Non-conformant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5575441" y="3524036"/>
            <a:ext cx="2109629" cy="113016"/>
          </a:xfrm>
          <a:prstGeom prst="curved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8B16-EE75-4C58-AD88-7B30203DB413}" type="datetime1">
              <a:rPr lang="en-CA" smtClean="0"/>
              <a:t>25/05/2017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8" y="1716663"/>
            <a:ext cx="7802064" cy="31246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1) Optimizing </a:t>
            </a:r>
            <a:r>
              <a:rPr lang="en-CA" dirty="0"/>
              <a:t>the OWL2 RL </a:t>
            </a:r>
            <a:r>
              <a:rPr lang="en-CA" dirty="0" smtClean="0"/>
              <a:t>ruleset: </a:t>
            </a:r>
            <a:r>
              <a:rPr lang="en-CA" dirty="0" smtClean="0"/>
              <a:t>Evaluation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3238500" y="2092772"/>
            <a:ext cx="1143000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223260" y="3124676"/>
            <a:ext cx="1158240" cy="2438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4736887" y="3246596"/>
            <a:ext cx="1060027" cy="2438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6171350" y="3035141"/>
            <a:ext cx="1235289" cy="2438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6" y="4917499"/>
            <a:ext cx="6077798" cy="4763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248025" y="4204205"/>
            <a:ext cx="1158240" cy="2438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4687780" y="4204205"/>
            <a:ext cx="1158240" cy="2438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6218975" y="4101335"/>
            <a:ext cx="1158240" cy="2438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7657250" y="3606640"/>
            <a:ext cx="791425" cy="5880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681" y="1716663"/>
            <a:ext cx="1160962" cy="503127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B9C1-EC20-46D6-AEDD-18BB40E4A75C}" type="datetime1">
              <a:rPr lang="en-CA" smtClean="0"/>
              <a:t>25/05/2017</a:t>
            </a:fld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10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dirty="0"/>
              <a:t>1) Optimizing the OWL2 </a:t>
            </a:r>
            <a:r>
              <a:rPr lang="en-CA" sz="3100" dirty="0" smtClean="0"/>
              <a:t>RL ruleset</a:t>
            </a:r>
            <a:r>
              <a:rPr lang="en-CA" sz="3100" dirty="0" smtClean="0"/>
              <a:t>: Future </a:t>
            </a:r>
            <a:r>
              <a:rPr lang="en-CA" sz="3100" dirty="0" smtClean="0"/>
              <a:t>work</a:t>
            </a:r>
            <a:endParaRPr lang="en-CA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CA" sz="2000" dirty="0"/>
              <a:t>Rule instantiation </a:t>
            </a:r>
            <a:r>
              <a:rPr lang="en-CA" sz="2000" dirty="0" smtClean="0"/>
              <a:t>[</a:t>
            </a:r>
            <a:r>
              <a:rPr lang="en-CA" sz="2000" dirty="0"/>
              <a:t>7</a:t>
            </a:r>
            <a:r>
              <a:rPr lang="en-CA" sz="2000" dirty="0" smtClean="0"/>
              <a:t>, 9, 10]</a:t>
            </a:r>
            <a:endParaRPr lang="en-CA" sz="2000" dirty="0"/>
          </a:p>
          <a:p>
            <a:pPr marL="914400" lvl="1" indent="-457200">
              <a:buFont typeface="+mj-lt"/>
              <a:buAutoNum type="arabicParenR"/>
            </a:pPr>
            <a:r>
              <a:rPr lang="en-CA" sz="1800" dirty="0"/>
              <a:t>Materialize schema </a:t>
            </a:r>
            <a:r>
              <a:rPr lang="en-CA" sz="1800" dirty="0" smtClean="0"/>
              <a:t>inferences in ontology</a:t>
            </a:r>
            <a:endParaRPr lang="en-CA" sz="1800" dirty="0"/>
          </a:p>
          <a:p>
            <a:pPr marL="914400" lvl="1" indent="-457200">
              <a:buFont typeface="+mj-lt"/>
              <a:buAutoNum type="arabicParenR"/>
            </a:pPr>
            <a:r>
              <a:rPr lang="en-CA" sz="1800" dirty="0"/>
              <a:t>Instantiate each </a:t>
            </a:r>
            <a:r>
              <a:rPr lang="en-CA" sz="1800" i="1" dirty="0" smtClean="0"/>
              <a:t>instance rule</a:t>
            </a:r>
            <a:r>
              <a:rPr lang="en-CA" sz="1800" dirty="0" smtClean="0"/>
              <a:t> </a:t>
            </a:r>
            <a:r>
              <a:rPr lang="en-CA" sz="1800" dirty="0"/>
              <a:t>with </a:t>
            </a:r>
            <a:r>
              <a:rPr lang="en-CA" sz="1800" dirty="0" smtClean="0"/>
              <a:t>schema </a:t>
            </a:r>
            <a:r>
              <a:rPr lang="en-CA" sz="1800" dirty="0"/>
              <a:t>terms</a:t>
            </a:r>
          </a:p>
          <a:p>
            <a:pPr lvl="2"/>
            <a:r>
              <a:rPr lang="en-CA" sz="1600" dirty="0"/>
              <a:t>Increase rule selectivity</a:t>
            </a:r>
          </a:p>
          <a:p>
            <a:pPr lvl="2"/>
            <a:r>
              <a:rPr lang="en-CA" sz="1600" dirty="0"/>
              <a:t>Reduce # of joins</a:t>
            </a:r>
          </a:p>
          <a:p>
            <a:pPr lvl="1"/>
            <a:r>
              <a:rPr lang="en-CA" sz="1800" dirty="0" smtClean="0"/>
              <a:t>Requires a “stable” ontology</a:t>
            </a:r>
          </a:p>
          <a:p>
            <a:pPr>
              <a:spcBef>
                <a:spcPts val="1800"/>
              </a:spcBef>
            </a:pPr>
            <a:r>
              <a:rPr lang="en-CA" sz="2000" dirty="0" smtClean="0"/>
              <a:t>Domain-specific rulesets</a:t>
            </a:r>
          </a:p>
          <a:p>
            <a:pPr lvl="1"/>
            <a:r>
              <a:rPr lang="en-CA" sz="1800" dirty="0" smtClean="0"/>
              <a:t>Large impact on performance</a:t>
            </a:r>
          </a:p>
          <a:p>
            <a:pPr lvl="1"/>
            <a:r>
              <a:rPr lang="en-CA" sz="1800" dirty="0" smtClean="0"/>
              <a:t>Currently</a:t>
            </a:r>
            <a:r>
              <a:rPr lang="en-CA" sz="1800" dirty="0" smtClean="0"/>
              <a:t>, does not support “volatile” ontologies</a:t>
            </a:r>
          </a:p>
          <a:p>
            <a:pPr lvl="2"/>
            <a:r>
              <a:rPr lang="en-CA" sz="1600" dirty="0" smtClean="0"/>
              <a:t>Ruleset needs to be re-calculated on ontology changes</a:t>
            </a:r>
          </a:p>
          <a:p>
            <a:pPr lvl="2"/>
            <a:r>
              <a:rPr lang="en-CA" sz="1600" dirty="0" smtClean="0"/>
              <a:t>Avg. ca. 291ms (PC), 4183ms (mobile)</a:t>
            </a:r>
          </a:p>
          <a:p>
            <a:pPr lvl="1"/>
            <a:r>
              <a:rPr lang="en-CA" sz="1800" dirty="0" smtClean="0"/>
              <a:t> Deploy on mobile device, integrate with </a:t>
            </a:r>
            <a:r>
              <a:rPr lang="en-CA" sz="1800" dirty="0" smtClean="0"/>
              <a:t>reasoner?</a:t>
            </a:r>
            <a:endParaRPr lang="en-CA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4659-C90F-4A04-A6FC-CE3E5CF47C08}" type="datetime1">
              <a:rPr lang="en-CA" smtClean="0"/>
              <a:t>25/05/2017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C4B7-3C1E-4FA0-9C76-FE583393920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1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683E9D4D-9C49-4479-993B-E58642E95E16}" vid="{820B05AB-6CE9-4263-BAD8-D60C54C1C5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398</TotalTime>
  <Words>2666</Words>
  <Application>Microsoft Office PowerPoint</Application>
  <PresentationFormat>Widescreen</PresentationFormat>
  <Paragraphs>314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Wingdings</vt:lpstr>
      <vt:lpstr>dal</vt:lpstr>
      <vt:lpstr>Optimized, Bottom-Up Semantic Web Reasoning based on OWL2 RL in Resource-Constrained Settings</vt:lpstr>
      <vt:lpstr>Context</vt:lpstr>
      <vt:lpstr>Context (2)</vt:lpstr>
      <vt:lpstr>Context (2)</vt:lpstr>
      <vt:lpstr>Context (3)</vt:lpstr>
      <vt:lpstr>Context (4)</vt:lpstr>
      <vt:lpstr>1) Optimizing the OWL2 RL ruleset</vt:lpstr>
      <vt:lpstr>1) Optimizing the OWL2 RL ruleset: Evaluation</vt:lpstr>
      <vt:lpstr>1) Optimizing the OWL2 RL ruleset: Future work</vt:lpstr>
      <vt:lpstr>2) RETE Strategies for Resource-Constrained Settings</vt:lpstr>
      <vt:lpstr>2) RETE Strategies for Resource-Constrained Settings (2)</vt:lpstr>
      <vt:lpstr>Dynamic tailoring of RETE networks</vt:lpstr>
      <vt:lpstr>Dataset-mask: Evaluation (1)</vt:lpstr>
      <vt:lpstr>Dataset-mask: Evaluation (2)</vt:lpstr>
      <vt:lpstr>Dynamic RETE tailoring: Evaluation</vt:lpstr>
      <vt:lpstr>2) RETE Strategies for Resource-Constrained Settings: Future work (in progress)</vt:lpstr>
      <vt:lpstr>2) RETE Strategies for Resource-Constrained Settings: Future work (in progress) (2)</vt:lpstr>
      <vt:lpstr>2) RETE Strategies for Resource-Constrained Settings: Future work (in progress) (2)</vt:lpstr>
      <vt:lpstr>2) RETE Strategies for Resource-Constrained Settings: Future work (in progress) (2)</vt:lpstr>
      <vt:lpstr>Questions?</vt:lpstr>
      <vt:lpstr>References</vt:lpstr>
    </vt:vector>
  </TitlesOfParts>
  <Company>Dalhousie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Van Woensel</dc:creator>
  <cp:lastModifiedBy>William Van Woensel</cp:lastModifiedBy>
  <cp:revision>294</cp:revision>
  <dcterms:created xsi:type="dcterms:W3CDTF">2017-05-21T16:21:14Z</dcterms:created>
  <dcterms:modified xsi:type="dcterms:W3CDTF">2017-05-25T15:33:00Z</dcterms:modified>
</cp:coreProperties>
</file>