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66" r:id="rId3"/>
    <p:sldId id="264" r:id="rId4"/>
    <p:sldId id="257" r:id="rId5"/>
    <p:sldId id="260" r:id="rId6"/>
    <p:sldId id="258" r:id="rId7"/>
    <p:sldId id="259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9769" autoAdjust="0"/>
  </p:normalViewPr>
  <p:slideViewPr>
    <p:cSldViewPr>
      <p:cViewPr>
        <p:scale>
          <a:sx n="140" d="100"/>
          <a:sy n="140" d="100"/>
        </p:scale>
        <p:origin x="-1186" y="-21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61764-17DB-4EFB-8397-31D7F8C11F64}" type="datetimeFigureOut">
              <a:rPr lang="en-CA" smtClean="0"/>
              <a:t>2018-06-09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FB97E-848B-475B-8622-F083A258B4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4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C68B-E961-416A-B655-846E5AC17167}" type="datetime1">
              <a:rPr lang="en-CA" smtClean="0"/>
              <a:t>2018-06-09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5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26B9-A935-446E-9129-38D11AE25D60}" type="datetime1">
              <a:rPr lang="en-CA" smtClean="0"/>
              <a:t>2018-06-09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75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03F1-3B6D-46EB-A76E-6949744F47DE}" type="datetime1">
              <a:rPr lang="en-CA" smtClean="0"/>
              <a:t>2018-06-09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46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09E8-757E-43EB-812C-57B263F18654}" type="datetime1">
              <a:rPr lang="en-CA" smtClean="0"/>
              <a:t>2018-06-09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37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5CC2-566E-4FAB-B06E-7F3B62A5E53C}" type="datetime1">
              <a:rPr lang="en-CA" smtClean="0"/>
              <a:t>2018-06-09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02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3E41-714C-4DD9-B56F-86957FFB7A45}" type="datetime1">
              <a:rPr lang="en-CA" smtClean="0"/>
              <a:t>2018-06-09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250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E3A5-2D59-44BA-AF6A-9E991D55C46C}" type="datetime1">
              <a:rPr lang="en-CA" smtClean="0"/>
              <a:t>2018-06-09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65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D63C-9D26-48F9-B4BD-FA63389DE780}" type="datetime1">
              <a:rPr lang="en-CA" smtClean="0"/>
              <a:t>2018-06-09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59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0FF7-0F9A-4441-BC4E-F8AA61FD7668}" type="datetime1">
              <a:rPr lang="en-CA" smtClean="0"/>
              <a:t>2018-06-09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78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DE74-6DB8-45D8-A7CA-E1F60E0D837E}" type="datetime1">
              <a:rPr lang="en-CA" smtClean="0"/>
              <a:t>2018-06-09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19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1605-BC5B-4039-9D4B-D94AAA01DF2D}" type="datetime1">
              <a:rPr lang="en-CA" smtClean="0"/>
              <a:t>2018-06-09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12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9659D-CCE5-4A05-8094-1E79A9359DD5}" type="datetime1">
              <a:rPr lang="en-CA" smtClean="0"/>
              <a:t>2018-06-09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35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ruleml.org/talks/PSOAMetamodelGrailogWedding.pd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712.02869" TargetMode="External"/><Relationship Id="rId2" Type="http://schemas.openxmlformats.org/officeDocument/2006/relationships/hyperlink" Target="http://wiki.ruleml.org/index.php/PSOA_Rule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ki.ruleml.org/index.php/PSOA_RuleML_Bridges_Graph_and_Relational_Databases" TargetMode="External"/><Relationship Id="rId4" Type="http://schemas.openxmlformats.org/officeDocument/2006/relationships/hyperlink" Target="http://wiki.ruleml.org/index.php/Grailo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LAP_cube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048" y="836712"/>
            <a:ext cx="8610600" cy="511256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CA" sz="4800" dirty="0"/>
              <a:t>Data </a:t>
            </a:r>
            <a:r>
              <a:rPr lang="en-CA" sz="4800" dirty="0" smtClean="0"/>
              <a:t>Systematics:</a:t>
            </a:r>
            <a:br>
              <a:rPr lang="en-CA" sz="4800" dirty="0" smtClean="0"/>
            </a:br>
            <a:r>
              <a:rPr lang="en-CA" sz="4800" dirty="0" smtClean="0"/>
              <a:t>The </a:t>
            </a:r>
            <a:r>
              <a:rPr lang="en-CA" sz="4800" dirty="0" err="1"/>
              <a:t>Metamodel</a:t>
            </a:r>
            <a:r>
              <a:rPr lang="en-CA" sz="4800" dirty="0"/>
              <a:t> of PSOA </a:t>
            </a:r>
            <a:r>
              <a:rPr lang="en-CA" sz="4800" dirty="0" err="1"/>
              <a:t>RuleML</a:t>
            </a:r>
            <a:r>
              <a:rPr lang="en-CA" sz="4800" dirty="0"/>
              <a:t> Illustrated by </a:t>
            </a:r>
            <a:r>
              <a:rPr lang="en-CA" sz="4800" dirty="0" err="1"/>
              <a:t>Grailog</a:t>
            </a:r>
            <a:r>
              <a:rPr lang="en-CA" sz="4800" dirty="0"/>
              <a:t> Visualization</a:t>
            </a:r>
            <a:r>
              <a:rPr lang="en-US" sz="100" dirty="0" smtClean="0"/>
              <a:t/>
            </a:r>
            <a:br>
              <a:rPr lang="en-US" sz="100" dirty="0" smtClean="0"/>
            </a:br>
            <a:r>
              <a:rPr lang="en-US" sz="100" dirty="0" smtClean="0"/>
              <a:t/>
            </a:r>
            <a:br>
              <a:rPr lang="en-US" sz="1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Harold Boley</a:t>
            </a:r>
            <a:br>
              <a: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CA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University of New </a:t>
            </a:r>
            <a:r>
              <a:rPr lang="en-CA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Brunswick</a:t>
            </a:r>
            <a:br>
              <a:rPr lang="en-CA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CA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Faculty </a:t>
            </a:r>
            <a:r>
              <a:rPr lang="en-CA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Computer Science</a:t>
            </a:r>
            <a:br>
              <a:rPr lang="en-CA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CA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Fredericton, NB, Canada</a:t>
            </a:r>
            <a:endParaRPr lang="en-US" sz="2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148" y="6237312"/>
            <a:ext cx="8534400" cy="29716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 smtClean="0"/>
              <a:t>June 9, 2018</a:t>
            </a:r>
          </a:p>
          <a:p>
            <a:pPr>
              <a:lnSpc>
                <a:spcPct val="90000"/>
              </a:lnSpc>
            </a:pPr>
            <a:endParaRPr lang="en-US" sz="1800" b="1" dirty="0" smtClean="0"/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27856" y="328498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 (PDF </a:t>
            </a:r>
            <a:r>
              <a:rPr lang="en-CA" sz="2400" b="1" dirty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version</a:t>
            </a:r>
            <a:r>
              <a:rPr lang="en-CA" sz="24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: </a:t>
            </a:r>
            <a:r>
              <a:rPr lang="en-CA" sz="2400" dirty="0">
                <a:hlinkClick r:id="rId2"/>
              </a:rPr>
              <a:t>ruleml.org/talks/PSOAMetamodelGrailogWedding.pdf</a:t>
            </a:r>
            <a:r>
              <a:rPr lang="en-CA" sz="24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)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86644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80"/>
            <a:ext cx="8915400" cy="762000"/>
          </a:xfrm>
        </p:spPr>
        <p:txBody>
          <a:bodyPr>
            <a:noAutofit/>
          </a:bodyPr>
          <a:lstStyle/>
          <a:p>
            <a:r>
              <a:rPr lang="en-CA" altLang="en-US" sz="4500" dirty="0" smtClean="0"/>
              <a:t>Introduction</a:t>
            </a:r>
            <a:endParaRPr lang="en-CA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5181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CA" dirty="0">
                <a:hlinkClick r:id="rId2"/>
              </a:rPr>
              <a:t>PSOA </a:t>
            </a:r>
            <a:r>
              <a:rPr lang="en-CA" dirty="0" err="1">
                <a:hlinkClick r:id="rId2"/>
              </a:rPr>
              <a:t>RuleML</a:t>
            </a:r>
            <a:r>
              <a:rPr lang="en-CA" dirty="0"/>
              <a:t> </a:t>
            </a:r>
            <a:r>
              <a:rPr lang="en-CA" dirty="0" smtClean="0"/>
              <a:t>builds </a:t>
            </a:r>
            <a:r>
              <a:rPr lang="en-CA" dirty="0"/>
              <a:t>on </a:t>
            </a:r>
            <a:r>
              <a:rPr lang="en-CA" dirty="0" smtClean="0"/>
              <a:t>a novel data systematics</a:t>
            </a:r>
          </a:p>
          <a:p>
            <a:pPr>
              <a:lnSpc>
                <a:spcPct val="110000"/>
              </a:lnSpc>
            </a:pPr>
            <a:r>
              <a:rPr lang="en-CA" dirty="0" smtClean="0"/>
              <a:t>Slicing and dicing the </a:t>
            </a:r>
            <a:r>
              <a:rPr lang="en-CA" dirty="0" smtClean="0">
                <a:hlinkClick r:id="rId3"/>
              </a:rPr>
              <a:t>PSOA </a:t>
            </a:r>
            <a:r>
              <a:rPr lang="en-CA" dirty="0" err="1" smtClean="0">
                <a:hlinkClick r:id="rId3"/>
              </a:rPr>
              <a:t>metamodel</a:t>
            </a:r>
            <a:r>
              <a:rPr lang="en-CA" dirty="0" smtClean="0">
                <a:hlinkClick r:id="rId3"/>
              </a:rPr>
              <a:t> cube</a:t>
            </a:r>
            <a:endParaRPr lang="en-US" altLang="en-US" dirty="0" smtClean="0"/>
          </a:p>
          <a:p>
            <a:pPr>
              <a:lnSpc>
                <a:spcPct val="110000"/>
              </a:lnSpc>
            </a:pPr>
            <a:r>
              <a:rPr lang="en-US" altLang="en-US" dirty="0" smtClean="0"/>
              <a:t>Exemplify with 18 </a:t>
            </a:r>
            <a:r>
              <a:rPr lang="en-US" altLang="en-US" dirty="0" err="1" smtClean="0"/>
              <a:t>oidless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oidful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tupled</a:t>
            </a:r>
            <a:r>
              <a:rPr lang="en-US" altLang="en-US" dirty="0" smtClean="0"/>
              <a:t>/slotted, </a:t>
            </a:r>
            <a:r>
              <a:rPr lang="en-US" altLang="en-US" dirty="0" err="1" smtClean="0"/>
              <a:t>perspeneutral</a:t>
            </a:r>
            <a:r>
              <a:rPr lang="en-US" altLang="en-US" dirty="0" smtClean="0"/>
              <a:t>/perspectival wedding atoms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/>
              <a:t>Illustrate all kinds of atoms by </a:t>
            </a:r>
            <a:r>
              <a:rPr lang="en-US" altLang="en-US" dirty="0" err="1">
                <a:hlinkClick r:id="rId4"/>
              </a:rPr>
              <a:t>Grailog</a:t>
            </a:r>
            <a:r>
              <a:rPr lang="en-US" altLang="en-US" dirty="0"/>
              <a:t> </a:t>
            </a:r>
            <a:r>
              <a:rPr lang="en-US" altLang="en-US" dirty="0" smtClean="0"/>
              <a:t>visualization</a:t>
            </a:r>
          </a:p>
          <a:p>
            <a:pPr>
              <a:lnSpc>
                <a:spcPct val="110000"/>
              </a:lnSpc>
            </a:pPr>
            <a:r>
              <a:rPr lang="en-CA" dirty="0" smtClean="0"/>
              <a:t>Data f</a:t>
            </a:r>
            <a:r>
              <a:rPr lang="en-US" altLang="en-US" dirty="0" smtClean="0"/>
              <a:t>acts </a:t>
            </a:r>
            <a:r>
              <a:rPr lang="en-US" altLang="en-US" dirty="0"/>
              <a:t>complemented </a:t>
            </a:r>
            <a:r>
              <a:rPr lang="en-US" altLang="en-US" dirty="0" smtClean="0"/>
              <a:t>by interoperation rules: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1475-3101-4DC7-8355-C1B2AA2764C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988" y="5302949"/>
            <a:ext cx="8756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>
                <a:hlinkClick r:id="rId5"/>
              </a:rPr>
              <a:t>http://</a:t>
            </a:r>
            <a:r>
              <a:rPr lang="en-CA" i="1" dirty="0" smtClean="0">
                <a:hlinkClick r:id="rId5"/>
              </a:rPr>
              <a:t>wiki.ruleml.org/index.php/PSOA_RuleML_Bridges_Graph_and_Relational_Databases</a:t>
            </a:r>
            <a:endParaRPr lang="en-CA" i="1" dirty="0" smtClean="0"/>
          </a:p>
          <a:p>
            <a:r>
              <a:rPr lang="en-CA" i="1" dirty="0" smtClean="0"/>
              <a:t>(</a:t>
            </a:r>
            <a:r>
              <a:rPr lang="en-CA" i="1" dirty="0">
                <a:solidFill>
                  <a:schemeClr val="accent3">
                    <a:lumMod val="75000"/>
                  </a:schemeClr>
                </a:solidFill>
              </a:rPr>
              <a:t>syntactic </a:t>
            </a:r>
            <a:r>
              <a:rPr lang="en-CA" i="1" dirty="0" smtClean="0">
                <a:solidFill>
                  <a:schemeClr val="accent3">
                    <a:lumMod val="75000"/>
                  </a:schemeClr>
                </a:solidFill>
              </a:rPr>
              <a:t>realization</a:t>
            </a:r>
            <a:r>
              <a:rPr lang="en-CA" i="1" dirty="0" smtClean="0"/>
              <a:t> for core interoperation path pv1-pv3-pv4-pn4, abridged </a:t>
            </a:r>
            <a:r>
              <a:rPr lang="en-CA" i="1" dirty="0"/>
              <a:t>by PSOA </a:t>
            </a:r>
            <a:r>
              <a:rPr lang="en-CA" i="1" dirty="0" smtClean="0"/>
              <a:t>rule)</a:t>
            </a:r>
          </a:p>
        </p:txBody>
      </p:sp>
    </p:spTree>
    <p:extLst>
      <p:ext uri="{BB962C8B-B14F-4D97-AF65-F5344CB8AC3E}">
        <p14:creationId xmlns:p14="http://schemas.microsoft.com/office/powerpoint/2010/main" val="117797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Slicing and </a:t>
            </a:r>
            <a:r>
              <a:rPr lang="en-CA" dirty="0" smtClean="0"/>
              <a:t>Dicing</a:t>
            </a:r>
            <a:br>
              <a:rPr lang="en-CA" dirty="0" smtClean="0"/>
            </a:br>
            <a:r>
              <a:rPr lang="en-CA" dirty="0" smtClean="0"/>
              <a:t>the </a:t>
            </a:r>
            <a:r>
              <a:rPr lang="en-CA" dirty="0"/>
              <a:t>PSOA</a:t>
            </a:r>
            <a:r>
              <a:rPr lang="en-CA" dirty="0" smtClean="0"/>
              <a:t> </a:t>
            </a:r>
            <a:r>
              <a:rPr lang="en-CA" dirty="0" err="1" smtClean="0"/>
              <a:t>Metamodel</a:t>
            </a:r>
            <a:r>
              <a:rPr lang="en-CA" dirty="0" smtClean="0"/>
              <a:t> Cube 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3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236460" y="1556792"/>
            <a:ext cx="894405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Via 3 </a:t>
            </a:r>
            <a:r>
              <a:rPr lang="en-US" dirty="0"/>
              <a:t>(orthogonal)</a:t>
            </a:r>
            <a:r>
              <a:rPr lang="en-CA" dirty="0"/>
              <a:t> </a:t>
            </a:r>
            <a:r>
              <a:rPr lang="en-CA" dirty="0" smtClean="0"/>
              <a:t>dimensions, </a:t>
            </a:r>
            <a:r>
              <a:rPr lang="en-CA" dirty="0"/>
              <a:t>the </a:t>
            </a:r>
            <a:r>
              <a:rPr lang="en-CA" b="1" dirty="0"/>
              <a:t>full </a:t>
            </a:r>
            <a:r>
              <a:rPr lang="en-CA" b="1" dirty="0" err="1"/>
              <a:t>metamodel</a:t>
            </a:r>
            <a:r>
              <a:rPr lang="en-CA" b="1" dirty="0"/>
              <a:t> </a:t>
            </a:r>
            <a:r>
              <a:rPr lang="en-CA" dirty="0" smtClean="0"/>
              <a:t>cube systematizes 18 </a:t>
            </a:r>
            <a:r>
              <a:rPr lang="en-US" dirty="0" smtClean="0"/>
              <a:t>kinds </a:t>
            </a:r>
            <a:r>
              <a:rPr lang="en-US" dirty="0"/>
              <a:t>of </a:t>
            </a:r>
            <a:r>
              <a:rPr lang="en-US" dirty="0" smtClean="0"/>
              <a:t>atoms</a:t>
            </a:r>
            <a:br>
              <a:rPr lang="en-US" dirty="0" smtClean="0"/>
            </a:br>
            <a:r>
              <a:rPr lang="en-US" dirty="0" smtClean="0"/>
              <a:t>that are contained in (3*3*2 =) </a:t>
            </a:r>
            <a:r>
              <a:rPr lang="en-CA" dirty="0"/>
              <a:t>18 </a:t>
            </a:r>
            <a:r>
              <a:rPr lang="en-US" dirty="0" smtClean="0"/>
              <a:t>unit </a:t>
            </a:r>
            <a:r>
              <a:rPr lang="en-CA" dirty="0" smtClean="0"/>
              <a:t>cubes (units)</a:t>
            </a:r>
            <a:r>
              <a:rPr lang="en-US" dirty="0"/>
              <a:t> </a:t>
            </a:r>
            <a:r>
              <a:rPr lang="en-US" dirty="0" smtClean="0"/>
              <a:t>named</a:t>
            </a:r>
            <a:r>
              <a:rPr lang="en-CA" dirty="0" smtClean="0"/>
              <a:t> </a:t>
            </a:r>
            <a:r>
              <a:rPr lang="en-CA" dirty="0" err="1" smtClean="0"/>
              <a:t>p</a:t>
            </a:r>
            <a:r>
              <a:rPr lang="en-CA" i="1" dirty="0" err="1" smtClean="0"/>
              <a:t>xi</a:t>
            </a:r>
            <a:r>
              <a:rPr lang="en-CA" dirty="0" smtClean="0"/>
              <a:t> (</a:t>
            </a:r>
            <a:r>
              <a:rPr lang="en-CA" i="1" dirty="0" smtClean="0"/>
              <a:t>x</a:t>
            </a:r>
            <a:r>
              <a:rPr lang="en-CA" dirty="0" smtClean="0"/>
              <a:t>=</a:t>
            </a:r>
            <a:r>
              <a:rPr lang="en-CA" dirty="0" err="1" smtClean="0"/>
              <a:t>n,v,p</a:t>
            </a:r>
            <a:r>
              <a:rPr lang="en-CA" dirty="0" smtClean="0"/>
              <a:t>; </a:t>
            </a:r>
            <a:r>
              <a:rPr lang="en-CA" i="1" dirty="0" smtClean="0"/>
              <a:t>i</a:t>
            </a:r>
            <a:r>
              <a:rPr lang="en-CA" dirty="0" smtClean="0"/>
              <a:t>=1,…,6)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/>
              <a:t>By choosing one of the </a:t>
            </a:r>
            <a:r>
              <a:rPr lang="en-CA" dirty="0" smtClean="0"/>
              <a:t>reductions PDO</a:t>
            </a:r>
            <a:r>
              <a:rPr lang="en-CA" dirty="0"/>
              <a:t>, DPO, </a:t>
            </a:r>
            <a:r>
              <a:rPr lang="en-CA" dirty="0" smtClean="0"/>
              <a:t>or ODP, users can variously slice </a:t>
            </a:r>
            <a:r>
              <a:rPr lang="en-CA" dirty="0"/>
              <a:t>and dice </a:t>
            </a:r>
            <a:r>
              <a:rPr lang="en-CA" dirty="0" smtClean="0"/>
              <a:t>the</a:t>
            </a:r>
            <a:br>
              <a:rPr lang="en-CA" dirty="0" smtClean="0"/>
            </a:br>
            <a:r>
              <a:rPr lang="en-CA" dirty="0" smtClean="0"/>
              <a:t>cube</a:t>
            </a:r>
            <a:r>
              <a:rPr lang="en-CA" dirty="0" smtClean="0">
                <a:sym typeface="Symbol"/>
              </a:rPr>
              <a:t>, </a:t>
            </a:r>
            <a:r>
              <a:rPr lang="en-CA" dirty="0" smtClean="0"/>
              <a:t>in a kind of (meta)</a:t>
            </a:r>
            <a:r>
              <a:rPr lang="en-CA" dirty="0" smtClean="0">
                <a:hlinkClick r:id="rId2"/>
              </a:rPr>
              <a:t>OLAP</a:t>
            </a:r>
            <a:r>
              <a:rPr lang="en-CA" dirty="0" smtClean="0">
                <a:sym typeface="Symbol"/>
              </a:rPr>
              <a:t>, </a:t>
            </a:r>
            <a:r>
              <a:rPr lang="en-CA" dirty="0" smtClean="0"/>
              <a:t>initially reducing </a:t>
            </a:r>
            <a:r>
              <a:rPr lang="en-CA" dirty="0"/>
              <a:t>its </a:t>
            </a:r>
            <a:r>
              <a:rPr lang="en-CA" dirty="0" smtClean="0"/>
              <a:t>3 </a:t>
            </a:r>
            <a:r>
              <a:rPr lang="en-CA" dirty="0"/>
              <a:t>dimension</a:t>
            </a:r>
            <a:r>
              <a:rPr lang="en-US" dirty="0"/>
              <a:t>s to</a:t>
            </a:r>
            <a:r>
              <a:rPr lang="en-CA" dirty="0"/>
              <a:t> </a:t>
            </a:r>
            <a:r>
              <a:rPr lang="en-CA" dirty="0" smtClean="0"/>
              <a:t>slices </a:t>
            </a:r>
            <a:r>
              <a:rPr lang="en-CA" dirty="0"/>
              <a:t>of </a:t>
            </a:r>
            <a:r>
              <a:rPr lang="en-CA" dirty="0" smtClean="0"/>
              <a:t>2 </a:t>
            </a:r>
            <a:r>
              <a:rPr lang="en-CA" dirty="0"/>
              <a:t>dimension</a:t>
            </a:r>
            <a:r>
              <a:rPr lang="en-US" dirty="0" smtClean="0"/>
              <a:t>s:</a:t>
            </a:r>
            <a:endParaRPr lang="en-CA" i="1" dirty="0" smtClean="0"/>
          </a:p>
          <a:p>
            <a:pPr marL="285750" indent="-285750">
              <a:buFont typeface="Arial" charset="0"/>
              <a:buChar char="•"/>
            </a:pP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PDO</a:t>
            </a:r>
            <a:r>
              <a:rPr lang="en-CA" dirty="0" smtClean="0"/>
              <a:t> reduction, via </a:t>
            </a:r>
            <a:r>
              <a:rPr lang="en-C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CA" dirty="0" err="1" smtClean="0"/>
              <a:t>erspectivity</a:t>
            </a:r>
            <a:r>
              <a:rPr lang="en-CA" dirty="0" smtClean="0"/>
              <a:t> dimension,</a:t>
            </a:r>
            <a:r>
              <a:rPr lang="en-US" dirty="0" smtClean="0"/>
              <a:t> to 3</a:t>
            </a:r>
            <a:r>
              <a:rPr lang="en-CA" dirty="0" smtClean="0"/>
              <a:t> </a:t>
            </a:r>
            <a:r>
              <a:rPr lang="en-CA" dirty="0"/>
              <a:t>slices, each</a:t>
            </a:r>
            <a:r>
              <a:rPr lang="en-US" dirty="0" smtClean="0"/>
              <a:t> with </a:t>
            </a:r>
            <a:r>
              <a:rPr lang="en-CA" dirty="0" smtClean="0"/>
              <a:t>6 units</a:t>
            </a:r>
            <a:br>
              <a:rPr lang="en-CA" dirty="0" smtClean="0"/>
            </a:br>
            <a:r>
              <a:rPr lang="en-CA" dirty="0" smtClean="0"/>
              <a:t>structured by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CA" dirty="0" smtClean="0"/>
              <a:t>escriptor-row and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CA" dirty="0" smtClean="0"/>
              <a:t>ID-column dimensions: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dirty="0"/>
              <a:t>6 </a:t>
            </a:r>
            <a:r>
              <a:rPr lang="en-CA" dirty="0" err="1" smtClean="0"/>
              <a:t>perspeneutral</a:t>
            </a:r>
            <a:r>
              <a:rPr lang="en-CA" dirty="0" smtClean="0"/>
              <a:t> units </a:t>
            </a:r>
            <a:r>
              <a:rPr lang="en-CA" dirty="0"/>
              <a:t>(</a:t>
            </a:r>
            <a:r>
              <a:rPr lang="en-CA" i="1" dirty="0" smtClean="0"/>
              <a:t>x</a:t>
            </a:r>
            <a:r>
              <a:rPr lang="en-CA" dirty="0" smtClean="0"/>
              <a:t>=n; </a:t>
            </a:r>
            <a:r>
              <a:rPr lang="en-CA" i="1" dirty="0"/>
              <a:t>i</a:t>
            </a:r>
            <a:r>
              <a:rPr lang="en-CA" dirty="0"/>
              <a:t>=1,…,6) vs. 6 perspectival </a:t>
            </a:r>
            <a:r>
              <a:rPr lang="en-CA" dirty="0" smtClean="0"/>
              <a:t>units </a:t>
            </a:r>
            <a:r>
              <a:rPr lang="en-CA" dirty="0"/>
              <a:t>(</a:t>
            </a:r>
            <a:r>
              <a:rPr lang="en-CA" i="1" dirty="0" smtClean="0"/>
              <a:t>x</a:t>
            </a:r>
            <a:r>
              <a:rPr lang="en-CA" dirty="0" smtClean="0"/>
              <a:t>=v; </a:t>
            </a:r>
            <a:r>
              <a:rPr lang="en-CA" i="1" dirty="0"/>
              <a:t>i</a:t>
            </a:r>
            <a:r>
              <a:rPr lang="en-CA" dirty="0"/>
              <a:t>=1,…,6) vs.</a:t>
            </a:r>
            <a:br>
              <a:rPr lang="en-CA" dirty="0"/>
            </a:br>
            <a:r>
              <a:rPr lang="en-CA" dirty="0"/>
              <a:t>6 </a:t>
            </a:r>
            <a:r>
              <a:rPr lang="en-CA" dirty="0" err="1"/>
              <a:t>perspeneutral+perspectival</a:t>
            </a:r>
            <a:r>
              <a:rPr lang="en-CA" dirty="0"/>
              <a:t> </a:t>
            </a:r>
            <a:r>
              <a:rPr lang="en-CA" dirty="0" smtClean="0"/>
              <a:t>units </a:t>
            </a:r>
            <a:r>
              <a:rPr lang="en-CA" dirty="0"/>
              <a:t>(</a:t>
            </a:r>
            <a:r>
              <a:rPr lang="en-CA" i="1" dirty="0" smtClean="0"/>
              <a:t>x</a:t>
            </a:r>
            <a:r>
              <a:rPr lang="en-CA" dirty="0" smtClean="0"/>
              <a:t>=p; </a:t>
            </a:r>
            <a:r>
              <a:rPr lang="en-CA" i="1" dirty="0"/>
              <a:t>i</a:t>
            </a:r>
            <a:r>
              <a:rPr lang="en-CA" dirty="0"/>
              <a:t>=1,…,6)</a:t>
            </a:r>
            <a:endParaRPr lang="en-CA" i="1" dirty="0"/>
          </a:p>
          <a:p>
            <a:pPr marL="285750" indent="-285750">
              <a:buFont typeface="Arial" charset="0"/>
              <a:buChar char="•"/>
            </a:pPr>
            <a:r>
              <a:rPr lang="en-CA" dirty="0" smtClean="0">
                <a:solidFill>
                  <a:srgbClr val="002060"/>
                </a:solidFill>
              </a:rPr>
              <a:t>The </a:t>
            </a:r>
            <a:r>
              <a:rPr lang="en-CA" b="1" dirty="0" smtClean="0">
                <a:solidFill>
                  <a:srgbClr val="002060"/>
                </a:solidFill>
              </a:rPr>
              <a:t>core </a:t>
            </a:r>
            <a:r>
              <a:rPr lang="en-CA" b="1" dirty="0" err="1" smtClean="0">
                <a:solidFill>
                  <a:srgbClr val="002060"/>
                </a:solidFill>
              </a:rPr>
              <a:t>metamodel</a:t>
            </a:r>
            <a:r>
              <a:rPr lang="en-CA" dirty="0" smtClean="0">
                <a:solidFill>
                  <a:srgbClr val="002060"/>
                </a:solidFill>
              </a:rPr>
              <a:t> </a:t>
            </a:r>
            <a:r>
              <a:rPr lang="en-CA" dirty="0">
                <a:solidFill>
                  <a:srgbClr val="002060"/>
                </a:solidFill>
              </a:rPr>
              <a:t>is </a:t>
            </a:r>
            <a:r>
              <a:rPr lang="en-CA" dirty="0" smtClean="0">
                <a:solidFill>
                  <a:srgbClr val="002060"/>
                </a:solidFill>
              </a:rPr>
              <a:t>an 8-</a:t>
            </a:r>
            <a:r>
              <a:rPr lang="en-US" dirty="0" smtClean="0">
                <a:solidFill>
                  <a:srgbClr val="002060"/>
                </a:solidFill>
              </a:rPr>
              <a:t>unit </a:t>
            </a:r>
            <a:r>
              <a:rPr lang="en-CA" dirty="0" err="1" smtClean="0">
                <a:solidFill>
                  <a:srgbClr val="002060"/>
                </a:solidFill>
              </a:rPr>
              <a:t>subcube</a:t>
            </a:r>
            <a:r>
              <a:rPr lang="en-CA" dirty="0" smtClean="0">
                <a:solidFill>
                  <a:srgbClr val="002060"/>
                </a:solidFill>
              </a:rPr>
              <a:t> of the </a:t>
            </a:r>
            <a:r>
              <a:rPr lang="en-CA" dirty="0">
                <a:solidFill>
                  <a:srgbClr val="002060"/>
                </a:solidFill>
              </a:rPr>
              <a:t>full </a:t>
            </a:r>
            <a:r>
              <a:rPr lang="en-CA" dirty="0" err="1">
                <a:solidFill>
                  <a:srgbClr val="002060"/>
                </a:solidFill>
              </a:rPr>
              <a:t>metamodel</a:t>
            </a:r>
            <a:r>
              <a:rPr lang="en-CA" dirty="0">
                <a:solidFill>
                  <a:srgbClr val="002060"/>
                </a:solidFill>
              </a:rPr>
              <a:t> </a:t>
            </a:r>
            <a:r>
              <a:rPr lang="en-CA" dirty="0" smtClean="0">
                <a:solidFill>
                  <a:srgbClr val="002060"/>
                </a:solidFill>
              </a:rPr>
              <a:t>cube,</a:t>
            </a:r>
            <a:br>
              <a:rPr lang="en-CA" dirty="0" smtClean="0">
                <a:solidFill>
                  <a:srgbClr val="002060"/>
                </a:solidFill>
              </a:rPr>
            </a:br>
            <a:r>
              <a:rPr lang="en-CA" dirty="0" smtClean="0">
                <a:solidFill>
                  <a:srgbClr val="002060"/>
                </a:solidFill>
              </a:rPr>
              <a:t>which can </a:t>
            </a:r>
            <a:r>
              <a:rPr lang="en-CA" dirty="0">
                <a:solidFill>
                  <a:srgbClr val="002060"/>
                </a:solidFill>
              </a:rPr>
              <a:t>be reduced, </a:t>
            </a:r>
            <a:r>
              <a:rPr lang="en-CA" dirty="0" smtClean="0">
                <a:solidFill>
                  <a:srgbClr val="002060"/>
                </a:solidFill>
              </a:rPr>
              <a:t>PDO-style, to 2 </a:t>
            </a:r>
            <a:r>
              <a:rPr lang="en-CA" dirty="0" err="1" smtClean="0">
                <a:solidFill>
                  <a:srgbClr val="002060"/>
                </a:solidFill>
              </a:rPr>
              <a:t>Perspectivity</a:t>
            </a:r>
            <a:r>
              <a:rPr lang="en-CA" dirty="0" smtClean="0">
                <a:solidFill>
                  <a:srgbClr val="002060"/>
                </a:solidFill>
              </a:rPr>
              <a:t> slices: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CA" dirty="0" smtClean="0">
                <a:solidFill>
                  <a:srgbClr val="002060"/>
                </a:solidFill>
              </a:rPr>
              <a:t>pn1-pn4 and pv1-pv4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dirty="0" smtClean="0">
                <a:solidFill>
                  <a:srgbClr val="002060"/>
                </a:solidFill>
              </a:rPr>
              <a:t>Each includes a prominent unit: </a:t>
            </a:r>
            <a:r>
              <a:rPr lang="en-CA" i="1" dirty="0" smtClean="0">
                <a:solidFill>
                  <a:srgbClr val="002060"/>
                </a:solidFill>
              </a:rPr>
              <a:t>frame</a:t>
            </a:r>
            <a:r>
              <a:rPr lang="en-CA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atoms</a:t>
            </a:r>
            <a:r>
              <a:rPr lang="en-CA" dirty="0" smtClean="0">
                <a:solidFill>
                  <a:srgbClr val="002060"/>
                </a:solidFill>
              </a:rPr>
              <a:t> </a:t>
            </a:r>
            <a:r>
              <a:rPr lang="en-CA" dirty="0">
                <a:solidFill>
                  <a:srgbClr val="002060"/>
                </a:solidFill>
              </a:rPr>
              <a:t>(pn4) </a:t>
            </a:r>
            <a:r>
              <a:rPr lang="en-CA" dirty="0" smtClean="0">
                <a:solidFill>
                  <a:srgbClr val="002060"/>
                </a:solidFill>
              </a:rPr>
              <a:t>and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CA" i="1" dirty="0" smtClean="0">
                <a:solidFill>
                  <a:srgbClr val="002060"/>
                </a:solidFill>
              </a:rPr>
              <a:t>relationship</a:t>
            </a:r>
            <a:r>
              <a:rPr lang="en-CA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atoms</a:t>
            </a:r>
            <a:r>
              <a:rPr lang="en-CA" dirty="0">
                <a:solidFill>
                  <a:srgbClr val="002060"/>
                </a:solidFill>
              </a:rPr>
              <a:t> (pv1</a:t>
            </a:r>
            <a:r>
              <a:rPr lang="en-CA" dirty="0" smtClean="0">
                <a:solidFill>
                  <a:srgbClr val="002060"/>
                </a:solidFill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DPO</a:t>
            </a:r>
            <a:r>
              <a:rPr lang="en-CA" dirty="0" smtClean="0"/>
              <a:t> reduction (e.g., for full </a:t>
            </a:r>
            <a:r>
              <a:rPr lang="en-CA" dirty="0" err="1" smtClean="0"/>
              <a:t>metamodel</a:t>
            </a:r>
            <a:r>
              <a:rPr lang="en-CA" dirty="0" smtClean="0"/>
              <a:t>), </a:t>
            </a:r>
            <a:r>
              <a:rPr lang="en-CA" dirty="0"/>
              <a:t>via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CA" dirty="0" smtClean="0"/>
              <a:t>escriptor dimension,</a:t>
            </a:r>
            <a:r>
              <a:rPr lang="en-US" dirty="0" smtClean="0"/>
              <a:t> to 3 </a:t>
            </a:r>
            <a:r>
              <a:rPr lang="en-CA" dirty="0" smtClean="0"/>
              <a:t>slices,</a:t>
            </a:r>
            <a:br>
              <a:rPr lang="en-CA" dirty="0" smtClean="0"/>
            </a:br>
            <a:r>
              <a:rPr lang="en-CA" dirty="0" smtClean="0"/>
              <a:t>each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CA" dirty="0"/>
              <a:t>6 </a:t>
            </a:r>
            <a:r>
              <a:rPr lang="en-CA" dirty="0" smtClean="0"/>
              <a:t>units structured </a:t>
            </a:r>
            <a:r>
              <a:rPr lang="en-CA" dirty="0"/>
              <a:t>by </a:t>
            </a:r>
            <a:r>
              <a:rPr lang="en-C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CA" dirty="0" err="1" smtClean="0"/>
              <a:t>erspectivity</a:t>
            </a:r>
            <a:r>
              <a:rPr lang="en-CA" dirty="0" smtClean="0"/>
              <a:t>-row </a:t>
            </a:r>
            <a:r>
              <a:rPr lang="en-CA" dirty="0"/>
              <a:t>and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CA" dirty="0"/>
              <a:t>ID-column </a:t>
            </a:r>
            <a:r>
              <a:rPr lang="en-CA" dirty="0" smtClean="0"/>
              <a:t>dimensions: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dirty="0" smtClean="0"/>
              <a:t>6 </a:t>
            </a:r>
            <a:r>
              <a:rPr lang="en-CA" dirty="0" err="1" smtClean="0"/>
              <a:t>tupled</a:t>
            </a:r>
            <a:r>
              <a:rPr lang="en-CA" dirty="0" smtClean="0"/>
              <a:t> units (</a:t>
            </a:r>
            <a:r>
              <a:rPr lang="en-CA" i="1" dirty="0" smtClean="0"/>
              <a:t>x</a:t>
            </a:r>
            <a:r>
              <a:rPr lang="en-CA" dirty="0" smtClean="0"/>
              <a:t>=</a:t>
            </a:r>
            <a:r>
              <a:rPr lang="en-CA" dirty="0" err="1" smtClean="0"/>
              <a:t>n,v,p</a:t>
            </a:r>
            <a:r>
              <a:rPr lang="en-CA" dirty="0" smtClean="0"/>
              <a:t>; </a:t>
            </a:r>
            <a:r>
              <a:rPr lang="en-CA" i="1" dirty="0" smtClean="0"/>
              <a:t>i</a:t>
            </a:r>
            <a:r>
              <a:rPr lang="en-CA" dirty="0" smtClean="0"/>
              <a:t>=1,2) vs. 6 slotted units (</a:t>
            </a:r>
            <a:r>
              <a:rPr lang="en-CA" i="1" dirty="0" smtClean="0"/>
              <a:t>x</a:t>
            </a:r>
            <a:r>
              <a:rPr lang="en-CA" dirty="0" smtClean="0"/>
              <a:t>=</a:t>
            </a:r>
            <a:r>
              <a:rPr lang="en-CA" dirty="0" err="1" smtClean="0"/>
              <a:t>n,v,p</a:t>
            </a:r>
            <a:r>
              <a:rPr lang="en-CA" dirty="0" smtClean="0"/>
              <a:t>; </a:t>
            </a:r>
            <a:r>
              <a:rPr lang="en-CA" i="1" dirty="0" smtClean="0"/>
              <a:t>i</a:t>
            </a:r>
            <a:r>
              <a:rPr lang="en-CA" dirty="0" smtClean="0"/>
              <a:t>=3,4) vs.</a:t>
            </a:r>
            <a:br>
              <a:rPr lang="en-CA" dirty="0" smtClean="0"/>
            </a:br>
            <a:r>
              <a:rPr lang="en-CA" dirty="0" smtClean="0"/>
              <a:t>6 </a:t>
            </a:r>
            <a:r>
              <a:rPr lang="en-CA" dirty="0" err="1" smtClean="0"/>
              <a:t>tupled+slotted</a:t>
            </a:r>
            <a:r>
              <a:rPr lang="en-CA" dirty="0" smtClean="0"/>
              <a:t> units (</a:t>
            </a:r>
            <a:r>
              <a:rPr lang="en-CA" i="1" dirty="0" smtClean="0"/>
              <a:t>x</a:t>
            </a:r>
            <a:r>
              <a:rPr lang="en-CA" dirty="0" smtClean="0"/>
              <a:t>=</a:t>
            </a:r>
            <a:r>
              <a:rPr lang="en-CA" dirty="0" err="1" smtClean="0"/>
              <a:t>n,v,p</a:t>
            </a:r>
            <a:r>
              <a:rPr lang="en-CA" dirty="0" smtClean="0"/>
              <a:t>; </a:t>
            </a:r>
            <a:r>
              <a:rPr lang="en-CA" i="1" dirty="0" smtClean="0"/>
              <a:t>i</a:t>
            </a:r>
            <a:r>
              <a:rPr lang="en-CA" dirty="0" smtClean="0"/>
              <a:t>=5,6)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ODP</a:t>
            </a:r>
            <a:r>
              <a:rPr lang="en-CA" dirty="0"/>
              <a:t> reduction (e.g., for </a:t>
            </a:r>
            <a:r>
              <a:rPr lang="en-CA" dirty="0" smtClean="0"/>
              <a:t>full </a:t>
            </a:r>
            <a:r>
              <a:rPr lang="en-CA" dirty="0" err="1" smtClean="0"/>
              <a:t>metamodel</a:t>
            </a:r>
            <a:r>
              <a:rPr lang="en-CA" dirty="0" smtClean="0"/>
              <a:t>), </a:t>
            </a:r>
            <a:r>
              <a:rPr lang="en-CA" dirty="0"/>
              <a:t>via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CA" dirty="0" smtClean="0"/>
              <a:t>ID dimension, t</a:t>
            </a:r>
            <a:r>
              <a:rPr lang="en-US" dirty="0" smtClean="0"/>
              <a:t>o 2 </a:t>
            </a:r>
            <a:r>
              <a:rPr lang="en-CA" dirty="0" smtClean="0"/>
              <a:t>slices</a:t>
            </a:r>
            <a:r>
              <a:rPr lang="en-CA" dirty="0"/>
              <a:t>,</a:t>
            </a:r>
            <a:br>
              <a:rPr lang="en-CA" dirty="0"/>
            </a:br>
            <a:r>
              <a:rPr lang="en-CA" dirty="0"/>
              <a:t>each</a:t>
            </a:r>
            <a:r>
              <a:rPr lang="en-US" dirty="0"/>
              <a:t> with </a:t>
            </a:r>
            <a:r>
              <a:rPr lang="en-CA" dirty="0" smtClean="0"/>
              <a:t>9 units </a:t>
            </a:r>
            <a:r>
              <a:rPr lang="en-CA" dirty="0"/>
              <a:t>structured by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CA" dirty="0" smtClean="0"/>
              <a:t>escriptor-row </a:t>
            </a:r>
            <a:r>
              <a:rPr lang="en-CA" dirty="0"/>
              <a:t>and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CA" dirty="0" err="1"/>
              <a:t>erspectivity</a:t>
            </a:r>
            <a:r>
              <a:rPr lang="en-CA" dirty="0"/>
              <a:t>-column dimensions: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dirty="0" smtClean="0"/>
              <a:t>9 </a:t>
            </a:r>
            <a:r>
              <a:rPr lang="en-CA" dirty="0" err="1"/>
              <a:t>oidless</a:t>
            </a:r>
            <a:r>
              <a:rPr lang="en-CA" dirty="0"/>
              <a:t> </a:t>
            </a:r>
            <a:r>
              <a:rPr lang="en-CA" dirty="0" smtClean="0"/>
              <a:t>units </a:t>
            </a:r>
            <a:r>
              <a:rPr lang="en-CA" dirty="0"/>
              <a:t>(</a:t>
            </a:r>
            <a:r>
              <a:rPr lang="en-CA" i="1" dirty="0"/>
              <a:t>x</a:t>
            </a:r>
            <a:r>
              <a:rPr lang="en-CA" dirty="0"/>
              <a:t>=</a:t>
            </a:r>
            <a:r>
              <a:rPr lang="en-CA" dirty="0" err="1"/>
              <a:t>n,v,p</a:t>
            </a:r>
            <a:r>
              <a:rPr lang="en-CA" dirty="0"/>
              <a:t>; </a:t>
            </a:r>
            <a:r>
              <a:rPr lang="en-CA" i="1" dirty="0"/>
              <a:t>i</a:t>
            </a:r>
            <a:r>
              <a:rPr lang="en-CA" dirty="0"/>
              <a:t>=1,3,5) vs. 9 </a:t>
            </a:r>
            <a:r>
              <a:rPr lang="en-CA" dirty="0" err="1"/>
              <a:t>oidful</a:t>
            </a:r>
            <a:r>
              <a:rPr lang="en-CA" dirty="0"/>
              <a:t> </a:t>
            </a:r>
            <a:r>
              <a:rPr lang="en-CA" dirty="0" smtClean="0"/>
              <a:t>units </a:t>
            </a:r>
            <a:r>
              <a:rPr lang="en-CA" dirty="0"/>
              <a:t>(</a:t>
            </a:r>
            <a:r>
              <a:rPr lang="en-CA" i="1" dirty="0"/>
              <a:t>x</a:t>
            </a:r>
            <a:r>
              <a:rPr lang="en-CA" dirty="0"/>
              <a:t>=</a:t>
            </a:r>
            <a:r>
              <a:rPr lang="en-CA" dirty="0" err="1"/>
              <a:t>n,v,p</a:t>
            </a:r>
            <a:r>
              <a:rPr lang="en-CA" dirty="0"/>
              <a:t>; </a:t>
            </a:r>
            <a:r>
              <a:rPr lang="en-CA" i="1" dirty="0"/>
              <a:t>i</a:t>
            </a:r>
            <a:r>
              <a:rPr lang="en-CA" dirty="0"/>
              <a:t>=2,4,6)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292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roup 400"/>
          <p:cNvGrpSpPr/>
          <p:nvPr/>
        </p:nvGrpSpPr>
        <p:grpSpPr>
          <a:xfrm>
            <a:off x="3920989" y="1964833"/>
            <a:ext cx="879284" cy="96015"/>
            <a:chOff x="3920989" y="1460777"/>
            <a:chExt cx="879284" cy="96015"/>
          </a:xfrm>
        </p:grpSpPr>
        <p:cxnSp>
          <p:nvCxnSpPr>
            <p:cNvPr id="203" name="Straight Connector 202"/>
            <p:cNvCxnSpPr>
              <a:endCxn id="206" idx="0"/>
            </p:cNvCxnSpPr>
            <p:nvPr/>
          </p:nvCxnSpPr>
          <p:spPr>
            <a:xfrm>
              <a:off x="3920989" y="1508785"/>
              <a:ext cx="879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04" name="Group 203"/>
            <p:cNvGrpSpPr/>
            <p:nvPr/>
          </p:nvGrpSpPr>
          <p:grpSpPr>
            <a:xfrm rot="16200000" flipV="1">
              <a:off x="4645751" y="1402271"/>
              <a:ext cx="96015" cy="213028"/>
              <a:chOff x="2843808" y="2132856"/>
              <a:chExt cx="113535" cy="216024"/>
            </a:xfrm>
          </p:grpSpPr>
          <p:sp>
            <p:nvSpPr>
              <p:cNvPr id="205" name="Arc 20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6" name="Arc 20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215" name="TextBox 214"/>
          <p:cNvSpPr txBox="1"/>
          <p:nvPr/>
        </p:nvSpPr>
        <p:spPr>
          <a:xfrm>
            <a:off x="6164023" y="400506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216" name="Group 215"/>
          <p:cNvGrpSpPr/>
          <p:nvPr/>
        </p:nvGrpSpPr>
        <p:grpSpPr>
          <a:xfrm>
            <a:off x="2936321" y="4336178"/>
            <a:ext cx="1000125" cy="457200"/>
            <a:chOff x="1979712" y="4972959"/>
            <a:chExt cx="1000125" cy="457200"/>
          </a:xfrm>
        </p:grpSpPr>
        <p:sp>
          <p:nvSpPr>
            <p:cNvPr id="217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218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219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29" name="Arc 228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0" name="Arc 229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0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27" name="Arc 226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8" name="Arc 227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1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25" name="Arc 224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6" name="Arc 225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2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23" name="Arc 222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4" name="Arc 223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231" name="Group 230"/>
          <p:cNvGrpSpPr/>
          <p:nvPr/>
        </p:nvGrpSpPr>
        <p:grpSpPr>
          <a:xfrm>
            <a:off x="7612781" y="4005064"/>
            <a:ext cx="696216" cy="475130"/>
            <a:chOff x="3299721" y="1057776"/>
            <a:chExt cx="696216" cy="475130"/>
          </a:xfrm>
        </p:grpSpPr>
        <p:sp>
          <p:nvSpPr>
            <p:cNvPr id="232" name="Rectangle 23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7620200" y="4653136"/>
            <a:ext cx="696216" cy="475130"/>
            <a:chOff x="3299721" y="1014694"/>
            <a:chExt cx="696216" cy="475130"/>
          </a:xfrm>
        </p:grpSpPr>
        <p:sp>
          <p:nvSpPr>
            <p:cNvPr id="235" name="Rectangle 234"/>
            <p:cNvSpPr/>
            <p:nvPr/>
          </p:nvSpPr>
          <p:spPr>
            <a:xfrm>
              <a:off x="3299721" y="1014694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6" name="Text Box 55"/>
            <p:cNvSpPr txBox="1">
              <a:spLocks noChangeArrowheads="1"/>
            </p:cNvSpPr>
            <p:nvPr/>
          </p:nvSpPr>
          <p:spPr bwMode="auto">
            <a:xfrm>
              <a:off x="3301998" y="1086702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237" name="Straight Connector 236"/>
          <p:cNvCxnSpPr/>
          <p:nvPr/>
        </p:nvCxnSpPr>
        <p:spPr>
          <a:xfrm flipH="1">
            <a:off x="5683404" y="4120154"/>
            <a:ext cx="1" cy="8640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38" name="Group 237"/>
          <p:cNvGrpSpPr/>
          <p:nvPr/>
        </p:nvGrpSpPr>
        <p:grpSpPr>
          <a:xfrm>
            <a:off x="3936446" y="4509120"/>
            <a:ext cx="1746082" cy="96015"/>
            <a:chOff x="2979837" y="4689711"/>
            <a:chExt cx="1746081" cy="96015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40" name="Group 239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241" name="Arc 24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2" name="Arc 24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43" name="Straight Arrow Connector 242"/>
          <p:cNvCxnSpPr/>
          <p:nvPr/>
        </p:nvCxnSpPr>
        <p:spPr>
          <a:xfrm>
            <a:off x="5685695" y="4384186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44" name="Straight Arrow Connector 243"/>
          <p:cNvCxnSpPr/>
          <p:nvPr/>
        </p:nvCxnSpPr>
        <p:spPr>
          <a:xfrm>
            <a:off x="5689054" y="4747859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45" name="TextBox 244"/>
          <p:cNvSpPr txBox="1"/>
          <p:nvPr/>
        </p:nvSpPr>
        <p:spPr>
          <a:xfrm>
            <a:off x="6183080" y="4723441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cxnSp>
        <p:nvCxnSpPr>
          <p:cNvPr id="248" name="Straight Connector 247"/>
          <p:cNvCxnSpPr/>
          <p:nvPr/>
        </p:nvCxnSpPr>
        <p:spPr>
          <a:xfrm>
            <a:off x="4807571" y="1700808"/>
            <a:ext cx="958" cy="4320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53" name="Straight Arrow Connector 252"/>
          <p:cNvCxnSpPr/>
          <p:nvPr/>
        </p:nvCxnSpPr>
        <p:spPr>
          <a:xfrm flipV="1">
            <a:off x="4808050" y="1901466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66" name="TextBox 265"/>
          <p:cNvSpPr txBox="1"/>
          <p:nvPr/>
        </p:nvSpPr>
        <p:spPr>
          <a:xfrm>
            <a:off x="6164023" y="562463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282" name="Group 281"/>
          <p:cNvGrpSpPr/>
          <p:nvPr/>
        </p:nvGrpSpPr>
        <p:grpSpPr>
          <a:xfrm>
            <a:off x="7612781" y="5624636"/>
            <a:ext cx="696216" cy="475130"/>
            <a:chOff x="3299721" y="1057776"/>
            <a:chExt cx="696216" cy="475130"/>
          </a:xfrm>
        </p:grpSpPr>
        <p:sp>
          <p:nvSpPr>
            <p:cNvPr id="283" name="Rectangle 282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4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7620200" y="6266238"/>
            <a:ext cx="696216" cy="475130"/>
            <a:chOff x="3299721" y="1057776"/>
            <a:chExt cx="696216" cy="475130"/>
          </a:xfrm>
        </p:grpSpPr>
        <p:sp>
          <p:nvSpPr>
            <p:cNvPr id="286" name="Rectangle 285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7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2936321" y="5955750"/>
            <a:ext cx="1000125" cy="457200"/>
            <a:chOff x="1979712" y="4972959"/>
            <a:chExt cx="1000125" cy="457200"/>
          </a:xfrm>
        </p:grpSpPr>
        <p:sp>
          <p:nvSpPr>
            <p:cNvPr id="268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269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270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80" name="Arc 279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1" name="Arc 280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71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78" name="Arc 277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9" name="Arc 278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72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76" name="Arc 275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7" name="Arc 276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73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74" name="Arc 273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5" name="Arc 274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290" name="Straight Connector 289"/>
          <p:cNvCxnSpPr>
            <a:stCxn id="277" idx="0"/>
          </p:cNvCxnSpPr>
          <p:nvPr/>
        </p:nvCxnSpPr>
        <p:spPr>
          <a:xfrm flipV="1">
            <a:off x="3936446" y="6176699"/>
            <a:ext cx="1499650" cy="765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4" name="Group 13"/>
          <p:cNvGrpSpPr/>
          <p:nvPr/>
        </p:nvGrpSpPr>
        <p:grpSpPr>
          <a:xfrm>
            <a:off x="5240005" y="6128693"/>
            <a:ext cx="196091" cy="96014"/>
            <a:chOff x="5108893" y="6128693"/>
            <a:chExt cx="196091" cy="96014"/>
          </a:xfrm>
        </p:grpSpPr>
        <p:sp>
          <p:nvSpPr>
            <p:cNvPr id="292" name="Arc 291"/>
            <p:cNvSpPr/>
            <p:nvPr/>
          </p:nvSpPr>
          <p:spPr>
            <a:xfrm rot="16200000" flipV="1">
              <a:off x="5158932" y="6078654"/>
              <a:ext cx="96014" cy="196091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3" name="Arc 292"/>
            <p:cNvSpPr/>
            <p:nvPr/>
          </p:nvSpPr>
          <p:spPr>
            <a:xfrm rot="16200000" flipH="1" flipV="1">
              <a:off x="5158932" y="6078654"/>
              <a:ext cx="96014" cy="196091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94" name="Straight Arrow Connector 293"/>
          <p:cNvCxnSpPr/>
          <p:nvPr/>
        </p:nvCxnSpPr>
        <p:spPr>
          <a:xfrm>
            <a:off x="5960135" y="6003759"/>
            <a:ext cx="165670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95" name="Straight Arrow Connector 294"/>
          <p:cNvCxnSpPr/>
          <p:nvPr/>
        </p:nvCxnSpPr>
        <p:spPr>
          <a:xfrm flipV="1">
            <a:off x="5960135" y="6367432"/>
            <a:ext cx="1660065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96" name="TextBox 295"/>
          <p:cNvSpPr txBox="1"/>
          <p:nvPr/>
        </p:nvSpPr>
        <p:spPr>
          <a:xfrm>
            <a:off x="6183080" y="6343013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sp>
        <p:nvSpPr>
          <p:cNvPr id="393" name="TextBox 392"/>
          <p:cNvSpPr txBox="1"/>
          <p:nvPr/>
        </p:nvSpPr>
        <p:spPr>
          <a:xfrm>
            <a:off x="971600" y="183553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pn1</a:t>
            </a:r>
            <a:endParaRPr lang="en-CA" dirty="0"/>
          </a:p>
        </p:txBody>
      </p:sp>
      <p:sp>
        <p:nvSpPr>
          <p:cNvPr id="396" name="TextBox 395"/>
          <p:cNvSpPr txBox="1"/>
          <p:nvPr/>
        </p:nvSpPr>
        <p:spPr>
          <a:xfrm>
            <a:off x="971600" y="6011996"/>
            <a:ext cx="131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pn4: </a:t>
            </a:r>
            <a:r>
              <a:rPr lang="en-CA" b="1" dirty="0"/>
              <a:t>frames</a:t>
            </a:r>
            <a:endParaRPr lang="en-CA" dirty="0"/>
          </a:p>
        </p:txBody>
      </p:sp>
      <p:sp>
        <p:nvSpPr>
          <p:cNvPr id="397" name="TextBox 396"/>
          <p:cNvSpPr txBox="1"/>
          <p:nvPr/>
        </p:nvSpPr>
        <p:spPr>
          <a:xfrm>
            <a:off x="971600" y="435581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pn3</a:t>
            </a:r>
            <a:endParaRPr lang="en-CA" dirty="0"/>
          </a:p>
        </p:txBody>
      </p:sp>
      <p:grpSp>
        <p:nvGrpSpPr>
          <p:cNvPr id="402" name="Group 401"/>
          <p:cNvGrpSpPr/>
          <p:nvPr/>
        </p:nvGrpSpPr>
        <p:grpSpPr>
          <a:xfrm>
            <a:off x="2936321" y="2901533"/>
            <a:ext cx="1000125" cy="457200"/>
            <a:chOff x="1979712" y="4972959"/>
            <a:chExt cx="1000125" cy="457200"/>
          </a:xfrm>
        </p:grpSpPr>
        <p:sp>
          <p:nvSpPr>
            <p:cNvPr id="403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04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05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415" name="Arc 414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6" name="Arc 41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06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413" name="Arc 4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" name="Arc 4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0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11" name="Arc 4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2" name="Arc 4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0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09" name="Arc 40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0" name="Arc 40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418" name="Straight Connector 417"/>
          <p:cNvCxnSpPr>
            <a:endCxn id="420" idx="0"/>
          </p:cNvCxnSpPr>
          <p:nvPr/>
        </p:nvCxnSpPr>
        <p:spPr>
          <a:xfrm>
            <a:off x="3923928" y="3061015"/>
            <a:ext cx="663315" cy="125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419" name="Group 418"/>
          <p:cNvGrpSpPr/>
          <p:nvPr/>
        </p:nvGrpSpPr>
        <p:grpSpPr>
          <a:xfrm rot="16200000" flipV="1">
            <a:off x="4432722" y="2955752"/>
            <a:ext cx="96015" cy="213028"/>
            <a:chOff x="2843808" y="2132856"/>
            <a:chExt cx="113535" cy="216024"/>
          </a:xfrm>
        </p:grpSpPr>
        <p:sp>
          <p:nvSpPr>
            <p:cNvPr id="420" name="Arc 419"/>
            <p:cNvSpPr/>
            <p:nvPr/>
          </p:nvSpPr>
          <p:spPr>
            <a:xfrm>
              <a:off x="2843809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1" name="Arc 420"/>
            <p:cNvSpPr/>
            <p:nvPr/>
          </p:nvSpPr>
          <p:spPr>
            <a:xfrm flipH="1">
              <a:off x="2843808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23" name="Group 422"/>
          <p:cNvGrpSpPr/>
          <p:nvPr/>
        </p:nvGrpSpPr>
        <p:grpSpPr>
          <a:xfrm>
            <a:off x="6396064" y="2883603"/>
            <a:ext cx="696216" cy="475130"/>
            <a:chOff x="3299721" y="1057776"/>
            <a:chExt cx="696216" cy="475130"/>
          </a:xfrm>
        </p:grpSpPr>
        <p:sp>
          <p:nvSpPr>
            <p:cNvPr id="424" name="Rectangle 42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2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426" name="Straight Arrow Connector 425"/>
          <p:cNvCxnSpPr/>
          <p:nvPr/>
        </p:nvCxnSpPr>
        <p:spPr>
          <a:xfrm flipV="1">
            <a:off x="5117144" y="2950575"/>
            <a:ext cx="2493854" cy="334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427" name="Group 426"/>
          <p:cNvGrpSpPr/>
          <p:nvPr/>
        </p:nvGrpSpPr>
        <p:grpSpPr>
          <a:xfrm>
            <a:off x="7608721" y="2878563"/>
            <a:ext cx="696216" cy="475130"/>
            <a:chOff x="3299721" y="1057776"/>
            <a:chExt cx="696216" cy="475130"/>
          </a:xfrm>
        </p:grpSpPr>
        <p:sp>
          <p:nvSpPr>
            <p:cNvPr id="428" name="Rectangle 42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2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sp>
        <p:nvSpPr>
          <p:cNvPr id="430" name="TextBox 429"/>
          <p:cNvSpPr txBox="1"/>
          <p:nvPr/>
        </p:nvSpPr>
        <p:spPr>
          <a:xfrm>
            <a:off x="971600" y="2854677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pn2. </a:t>
            </a:r>
            <a:r>
              <a:rPr lang="en-CA" dirty="0" smtClean="0"/>
              <a:t>single-tuple:</a:t>
            </a:r>
          </a:p>
          <a:p>
            <a:r>
              <a:rPr lang="en-CA" dirty="0" smtClean="0"/>
              <a:t>shelves</a:t>
            </a:r>
            <a:endParaRPr lang="en-CA" dirty="0"/>
          </a:p>
        </p:txBody>
      </p:sp>
      <p:grpSp>
        <p:nvGrpSpPr>
          <p:cNvPr id="130" name="Group 129"/>
          <p:cNvGrpSpPr/>
          <p:nvPr/>
        </p:nvGrpSpPr>
        <p:grpSpPr>
          <a:xfrm>
            <a:off x="6396064" y="1831623"/>
            <a:ext cx="696216" cy="475130"/>
            <a:chOff x="3299721" y="1057776"/>
            <a:chExt cx="696216" cy="475130"/>
          </a:xfrm>
        </p:grpSpPr>
        <p:sp>
          <p:nvSpPr>
            <p:cNvPr id="131" name="Rectangle 13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608721" y="1826583"/>
            <a:ext cx="696216" cy="475130"/>
            <a:chOff x="3299721" y="1057776"/>
            <a:chExt cx="696216" cy="475130"/>
          </a:xfrm>
        </p:grpSpPr>
        <p:sp>
          <p:nvSpPr>
            <p:cNvPr id="134" name="Rectangle 13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936321" y="1849553"/>
            <a:ext cx="1000125" cy="457200"/>
            <a:chOff x="1979712" y="4972959"/>
            <a:chExt cx="1000125" cy="457200"/>
          </a:xfrm>
        </p:grpSpPr>
        <p:sp>
          <p:nvSpPr>
            <p:cNvPr id="137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38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39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49" name="Arc 148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0" name="Arc 149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40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47" name="Arc 146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8" name="Arc 147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41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45" name="Arc 144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6" name="Arc 145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42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43" name="Arc 142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4" name="Arc 143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2" name="TextBox 1"/>
          <p:cNvSpPr txBox="1"/>
          <p:nvPr/>
        </p:nvSpPr>
        <p:spPr>
          <a:xfrm>
            <a:off x="971600" y="1156682"/>
            <a:ext cx="6943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Core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err="1" smtClean="0"/>
              <a:t>tupled</a:t>
            </a:r>
            <a:r>
              <a:rPr lang="en-CA" sz="2000" dirty="0" smtClean="0"/>
              <a:t>/slotted atoms that are </a:t>
            </a:r>
            <a:r>
              <a:rPr lang="en-CA" sz="2000" b="1" dirty="0" err="1"/>
              <a:t>p</a:t>
            </a:r>
            <a:r>
              <a:rPr lang="en-CA" sz="2000" dirty="0" err="1" smtClean="0"/>
              <a:t>erspe</a:t>
            </a:r>
            <a:r>
              <a:rPr lang="en-CA" sz="2000" b="1" dirty="0" err="1" smtClean="0"/>
              <a:t>n</a:t>
            </a:r>
            <a:r>
              <a:rPr lang="en-CA" sz="2000" dirty="0" err="1" smtClean="0"/>
              <a:t>eutral</a:t>
            </a:r>
            <a:r>
              <a:rPr lang="en-CA" sz="2000" dirty="0" smtClean="0"/>
              <a:t>:</a:t>
            </a:r>
            <a:endParaRPr lang="en-CA" sz="2000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4593512" y="2888929"/>
            <a:ext cx="563690" cy="475130"/>
            <a:chOff x="4628980" y="4365104"/>
            <a:chExt cx="563690" cy="475130"/>
          </a:xfrm>
        </p:grpSpPr>
        <p:sp>
          <p:nvSpPr>
            <p:cNvPr id="154" name="Rectangle 153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5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w21</a:t>
              </a:r>
              <a:endParaRPr lang="en-US" altLang="en-US" sz="1400" dirty="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441051" y="5947145"/>
            <a:ext cx="563690" cy="475130"/>
            <a:chOff x="4628980" y="4365104"/>
            <a:chExt cx="563690" cy="475130"/>
          </a:xfrm>
        </p:grpSpPr>
        <p:sp>
          <p:nvSpPr>
            <p:cNvPr id="157" name="Rectangle 156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8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w41</a:t>
              </a:r>
              <a:endParaRPr lang="en-US" altLang="en-US" sz="14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4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971600" y="2306753"/>
            <a:ext cx="1878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Wedding(-[Mary John])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71600" y="3656057"/>
            <a:ext cx="2278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w21#Wedding(-[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Mary John])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71600" y="5024209"/>
            <a:ext cx="2954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Wedding(bride-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&gt;Mary groom-&gt;John)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971600" y="6536377"/>
            <a:ext cx="3354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w41#Wedding(bride-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&gt;Mary groom-&gt;John)</a:t>
            </a:r>
          </a:p>
        </p:txBody>
      </p:sp>
      <p:sp>
        <p:nvSpPr>
          <p:cNvPr id="162" name="Title 1"/>
          <p:cNvSpPr txBox="1">
            <a:spLocks/>
          </p:cNvSpPr>
          <p:nvPr/>
        </p:nvSpPr>
        <p:spPr>
          <a:xfrm>
            <a:off x="35496" y="260648"/>
            <a:ext cx="9108504" cy="762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dirty="0"/>
              <a:t>Exemplifying </a:t>
            </a:r>
            <a:r>
              <a:rPr lang="en-CA" sz="4800" dirty="0"/>
              <a:t>the </a:t>
            </a:r>
            <a:r>
              <a:rPr lang="en-US" altLang="en-US" sz="4800" dirty="0" err="1" smtClean="0"/>
              <a:t>Perspectivity</a:t>
            </a:r>
            <a:r>
              <a:rPr lang="en-US" altLang="en-US" sz="4800" dirty="0" smtClean="0"/>
              <a:t> Slices</a:t>
            </a:r>
            <a:endParaRPr lang="en-CA" sz="4500" dirty="0"/>
          </a:p>
        </p:txBody>
      </p:sp>
    </p:spTree>
    <p:extLst>
      <p:ext uri="{BB962C8B-B14F-4D97-AF65-F5344CB8AC3E}">
        <p14:creationId xmlns:p14="http://schemas.microsoft.com/office/powerpoint/2010/main" val="40426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20989" y="1966574"/>
            <a:ext cx="879284" cy="96015"/>
            <a:chOff x="3920989" y="1460777"/>
            <a:chExt cx="879284" cy="96015"/>
          </a:xfrm>
        </p:grpSpPr>
        <p:cxnSp>
          <p:nvCxnSpPr>
            <p:cNvPr id="3" name="Straight Connector 2"/>
            <p:cNvCxnSpPr>
              <a:endCxn id="6" idx="0"/>
            </p:cNvCxnSpPr>
            <p:nvPr/>
          </p:nvCxnSpPr>
          <p:spPr>
            <a:xfrm>
              <a:off x="3920989" y="1508785"/>
              <a:ext cx="879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4" name="Group 3"/>
            <p:cNvGrpSpPr/>
            <p:nvPr/>
          </p:nvGrpSpPr>
          <p:grpSpPr>
            <a:xfrm rot="16200000" flipV="1">
              <a:off x="4645751" y="1402271"/>
              <a:ext cx="96015" cy="213028"/>
              <a:chOff x="2843808" y="2132856"/>
              <a:chExt cx="113535" cy="216024"/>
            </a:xfrm>
          </p:grpSpPr>
          <p:sp>
            <p:nvSpPr>
              <p:cNvPr id="5" name="Arc 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Arc 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8" name="Straight Arrow Connector 7"/>
          <p:cNvCxnSpPr/>
          <p:nvPr/>
        </p:nvCxnSpPr>
        <p:spPr>
          <a:xfrm flipV="1">
            <a:off x="4808050" y="1903207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971600" y="183727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pn5</a:t>
            </a:r>
            <a:endParaRPr lang="en-CA" dirty="0"/>
          </a:p>
        </p:txBody>
      </p:sp>
      <p:grpSp>
        <p:nvGrpSpPr>
          <p:cNvPr id="10" name="Group 9"/>
          <p:cNvGrpSpPr/>
          <p:nvPr/>
        </p:nvGrpSpPr>
        <p:grpSpPr>
          <a:xfrm>
            <a:off x="6396064" y="1833364"/>
            <a:ext cx="696216" cy="475130"/>
            <a:chOff x="3299721" y="1057776"/>
            <a:chExt cx="696216" cy="475130"/>
          </a:xfrm>
        </p:grpSpPr>
        <p:sp>
          <p:nvSpPr>
            <p:cNvPr id="11" name="Rectangle 1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08721" y="1828324"/>
            <a:ext cx="696216" cy="475130"/>
            <a:chOff x="3299721" y="1057776"/>
            <a:chExt cx="696216" cy="475130"/>
          </a:xfrm>
        </p:grpSpPr>
        <p:sp>
          <p:nvSpPr>
            <p:cNvPr id="14" name="Rectangle 1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36321" y="1851294"/>
            <a:ext cx="1000125" cy="457200"/>
            <a:chOff x="1979712" y="4972959"/>
            <a:chExt cx="1000125" cy="457200"/>
          </a:xfrm>
        </p:grpSpPr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9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9" name="Arc 28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" name="Arc 29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7" name="Arc 26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" name="Arc 27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1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5" name="Arc 24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" name="Arc 25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3" name="Arc 22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" name="Arc 23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31" name="Straight Connector 30"/>
          <p:cNvCxnSpPr/>
          <p:nvPr/>
        </p:nvCxnSpPr>
        <p:spPr>
          <a:xfrm>
            <a:off x="4807571" y="1700808"/>
            <a:ext cx="0" cy="7514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2" name="Straight Arrow Connector 31"/>
          <p:cNvCxnSpPr/>
          <p:nvPr/>
        </p:nvCxnSpPr>
        <p:spPr>
          <a:xfrm flipV="1">
            <a:off x="4805228" y="2260372"/>
            <a:ext cx="774884" cy="11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5039449" y="226758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34" name="Group 33"/>
          <p:cNvGrpSpPr/>
          <p:nvPr/>
        </p:nvGrpSpPr>
        <p:grpSpPr>
          <a:xfrm>
            <a:off x="5580112" y="2161782"/>
            <a:ext cx="480195" cy="475130"/>
            <a:chOff x="3299721" y="1057776"/>
            <a:chExt cx="601901" cy="475130"/>
          </a:xfrm>
        </p:grpSpPr>
        <p:sp>
          <p:nvSpPr>
            <p:cNvPr id="35" name="Rectangle 34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6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947800" y="3291454"/>
            <a:ext cx="1000125" cy="457200"/>
            <a:chOff x="1979712" y="4972959"/>
            <a:chExt cx="1000125" cy="457200"/>
          </a:xfrm>
        </p:grpSpPr>
        <p:sp>
          <p:nvSpPr>
            <p:cNvPr id="38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39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0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0" name="Arc 49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Arc 50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1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48" name="Arc 47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Arc 48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2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6" name="Arc 45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Arc 46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3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4" name="Arc 43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5" name="Arc 44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56" name="Group 55"/>
          <p:cNvGrpSpPr/>
          <p:nvPr/>
        </p:nvGrpSpPr>
        <p:grpSpPr>
          <a:xfrm>
            <a:off x="6407543" y="3273524"/>
            <a:ext cx="696216" cy="475130"/>
            <a:chOff x="3299721" y="1057776"/>
            <a:chExt cx="696216" cy="475130"/>
          </a:xfrm>
        </p:grpSpPr>
        <p:sp>
          <p:nvSpPr>
            <p:cNvPr id="57" name="Rectangle 56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8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5039449" y="3340496"/>
            <a:ext cx="258302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0" name="Group 59"/>
          <p:cNvGrpSpPr/>
          <p:nvPr/>
        </p:nvGrpSpPr>
        <p:grpSpPr>
          <a:xfrm>
            <a:off x="7620200" y="3268484"/>
            <a:ext cx="696216" cy="475130"/>
            <a:chOff x="3299721" y="1057776"/>
            <a:chExt cx="696216" cy="475130"/>
          </a:xfrm>
        </p:grpSpPr>
        <p:sp>
          <p:nvSpPr>
            <p:cNvPr id="61" name="Rectangle 6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>
            <a:off x="5037511" y="3700647"/>
            <a:ext cx="554080" cy="709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68" name="TextBox 67"/>
          <p:cNvSpPr txBox="1"/>
          <p:nvPr/>
        </p:nvSpPr>
        <p:spPr>
          <a:xfrm>
            <a:off x="5050928" y="370774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69" name="Group 68"/>
          <p:cNvGrpSpPr/>
          <p:nvPr/>
        </p:nvGrpSpPr>
        <p:grpSpPr>
          <a:xfrm>
            <a:off x="5591591" y="3601942"/>
            <a:ext cx="480195" cy="475130"/>
            <a:chOff x="3299721" y="1057776"/>
            <a:chExt cx="601901" cy="475130"/>
          </a:xfrm>
        </p:grpSpPr>
        <p:sp>
          <p:nvSpPr>
            <p:cNvPr id="70" name="Rectangle 69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1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518427" y="3284984"/>
            <a:ext cx="563690" cy="475130"/>
            <a:chOff x="4628980" y="4365104"/>
            <a:chExt cx="563690" cy="475130"/>
          </a:xfrm>
        </p:grpSpPr>
        <p:sp>
          <p:nvSpPr>
            <p:cNvPr id="73" name="Rectangle 72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4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w61</a:t>
              </a:r>
              <a:endParaRPr lang="en-US" altLang="en-US" sz="1400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971600" y="3140968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pn6. single-tuple:</a:t>
            </a:r>
          </a:p>
          <a:p>
            <a:r>
              <a:rPr lang="en-CA" dirty="0" err="1"/>
              <a:t>shelframes</a:t>
            </a:r>
            <a:endParaRPr lang="en-CA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3936660" y="3447962"/>
            <a:ext cx="574811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79" name="Group 78"/>
          <p:cNvGrpSpPr/>
          <p:nvPr/>
        </p:nvGrpSpPr>
        <p:grpSpPr>
          <a:xfrm rot="16200000" flipV="1">
            <a:off x="4356949" y="3339710"/>
            <a:ext cx="96015" cy="213028"/>
            <a:chOff x="2843808" y="2132856"/>
            <a:chExt cx="113535" cy="216024"/>
          </a:xfrm>
        </p:grpSpPr>
        <p:sp>
          <p:nvSpPr>
            <p:cNvPr id="80" name="Arc 79"/>
            <p:cNvSpPr/>
            <p:nvPr/>
          </p:nvSpPr>
          <p:spPr>
            <a:xfrm>
              <a:off x="2843809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Arc 80"/>
            <p:cNvSpPr/>
            <p:nvPr/>
          </p:nvSpPr>
          <p:spPr>
            <a:xfrm flipH="1">
              <a:off x="2843808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971600" y="1052736"/>
            <a:ext cx="8061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Extra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smtClean="0"/>
              <a:t>combined </a:t>
            </a:r>
            <a:r>
              <a:rPr lang="en-CA" sz="2000" dirty="0" err="1" smtClean="0"/>
              <a:t>tupled+slotted</a:t>
            </a:r>
            <a:r>
              <a:rPr lang="en-CA" sz="2000" dirty="0" smtClean="0"/>
              <a:t> atoms that are </a:t>
            </a:r>
            <a:r>
              <a:rPr lang="en-CA" sz="2000" b="1" dirty="0" err="1"/>
              <a:t>p</a:t>
            </a:r>
            <a:r>
              <a:rPr lang="en-CA" sz="2000" dirty="0" err="1" smtClean="0"/>
              <a:t>erspe</a:t>
            </a:r>
            <a:r>
              <a:rPr lang="en-CA" sz="2000" b="1" dirty="0" err="1" smtClean="0"/>
              <a:t>n</a:t>
            </a:r>
            <a:r>
              <a:rPr lang="en-CA" sz="2000" dirty="0" err="1" smtClean="0"/>
              <a:t>eutral</a:t>
            </a:r>
            <a:r>
              <a:rPr lang="en-CA" sz="2000" dirty="0" smtClean="0"/>
              <a:t>:</a:t>
            </a:r>
            <a:endParaRPr lang="en-CA" sz="200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5</a:t>
            </a:fld>
            <a:endParaRPr lang="en-CA"/>
          </a:p>
        </p:txBody>
      </p:sp>
      <p:sp>
        <p:nvSpPr>
          <p:cNvPr id="77" name="TextBox 76"/>
          <p:cNvSpPr txBox="1"/>
          <p:nvPr/>
        </p:nvSpPr>
        <p:spPr>
          <a:xfrm>
            <a:off x="971600" y="4077072"/>
            <a:ext cx="2945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w61#Wedding(-[</a:t>
            </a:r>
            <a:r>
              <a:rPr lang="en-CA" sz="1400" dirty="0"/>
              <a:t>Mary John] </a:t>
            </a:r>
            <a:r>
              <a:rPr lang="en-CA" sz="1400" dirty="0" err="1"/>
              <a:t>loc</a:t>
            </a:r>
            <a:r>
              <a:rPr lang="en-CA" sz="1400" dirty="0"/>
              <a:t>-&gt;LA)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71600" y="2473151"/>
            <a:ext cx="2453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Wedding(-[</a:t>
            </a:r>
            <a:r>
              <a:rPr lang="en-CA" sz="1400" dirty="0"/>
              <a:t>Mary John] </a:t>
            </a:r>
            <a:r>
              <a:rPr lang="en-CA" sz="1400" dirty="0" err="1"/>
              <a:t>loc</a:t>
            </a:r>
            <a:r>
              <a:rPr lang="en-CA" sz="1400" dirty="0"/>
              <a:t>-&gt;LA)</a:t>
            </a:r>
          </a:p>
        </p:txBody>
      </p:sp>
    </p:spTree>
    <p:extLst>
      <p:ext uri="{BB962C8B-B14F-4D97-AF65-F5344CB8AC3E}">
        <p14:creationId xmlns:p14="http://schemas.microsoft.com/office/powerpoint/2010/main" val="177364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2936321" y="1060641"/>
            <a:ext cx="1000125" cy="457200"/>
            <a:chOff x="1979712" y="1060641"/>
            <a:chExt cx="1000125" cy="457200"/>
          </a:xfrm>
        </p:grpSpPr>
        <p:sp>
          <p:nvSpPr>
            <p:cNvPr id="44" name="Text Box 26"/>
            <p:cNvSpPr txBox="1">
              <a:spLocks noChangeArrowheads="1"/>
            </p:cNvSpPr>
            <p:nvPr/>
          </p:nvSpPr>
          <p:spPr bwMode="auto">
            <a:xfrm>
              <a:off x="1979712" y="1133770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5" name="Group 98"/>
            <p:cNvGrpSpPr>
              <a:grpSpLocks/>
            </p:cNvGrpSpPr>
            <p:nvPr/>
          </p:nvGrpSpPr>
          <p:grpSpPr bwMode="auto">
            <a:xfrm>
              <a:off x="1979712" y="1060641"/>
              <a:ext cx="1000125" cy="457200"/>
              <a:chOff x="58972" y="6096000"/>
              <a:chExt cx="1000102" cy="609600"/>
            </a:xfrm>
          </p:grpSpPr>
          <p:grpSp>
            <p:nvGrpSpPr>
              <p:cNvPr id="46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6" name="Arc 5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Arc 56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7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4" name="Arc 53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Arc 54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8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52" name="Arc 51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Arc 52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9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50" name="Arc 49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Arc 50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96" name="TextBox 95"/>
          <p:cNvSpPr txBox="1"/>
          <p:nvPr/>
        </p:nvSpPr>
        <p:spPr>
          <a:xfrm>
            <a:off x="6164023" y="400506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6396064" y="1057776"/>
            <a:ext cx="696216" cy="475130"/>
            <a:chOff x="3299721" y="1057776"/>
            <a:chExt cx="696216" cy="475130"/>
          </a:xfrm>
        </p:grpSpPr>
        <p:sp>
          <p:nvSpPr>
            <p:cNvPr id="122" name="Rectangle 12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7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3836103" y="1124748"/>
            <a:ext cx="3772618" cy="334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28" name="Group 127"/>
          <p:cNvGrpSpPr/>
          <p:nvPr/>
        </p:nvGrpSpPr>
        <p:grpSpPr>
          <a:xfrm>
            <a:off x="7604661" y="1052736"/>
            <a:ext cx="696216" cy="475130"/>
            <a:chOff x="3299721" y="1057776"/>
            <a:chExt cx="696216" cy="475130"/>
          </a:xfrm>
        </p:grpSpPr>
        <p:sp>
          <p:nvSpPr>
            <p:cNvPr id="129" name="Rectangle 128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0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936321" y="4336178"/>
            <a:ext cx="1000125" cy="457200"/>
            <a:chOff x="1979712" y="4972959"/>
            <a:chExt cx="1000125" cy="457200"/>
          </a:xfrm>
        </p:grpSpPr>
        <p:sp>
          <p:nvSpPr>
            <p:cNvPr id="131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32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33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43" name="Arc 142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6" name="Arc 14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34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41" name="Arc 140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2" name="Arc 141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35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39" name="Arc 138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0" name="Arc 139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36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37" name="Arc 136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38" name="Arc 137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47" name="Group 146"/>
          <p:cNvGrpSpPr/>
          <p:nvPr/>
        </p:nvGrpSpPr>
        <p:grpSpPr>
          <a:xfrm>
            <a:off x="7612781" y="4005064"/>
            <a:ext cx="696216" cy="475130"/>
            <a:chOff x="3299721" y="1057776"/>
            <a:chExt cx="696216" cy="475130"/>
          </a:xfrm>
        </p:grpSpPr>
        <p:sp>
          <p:nvSpPr>
            <p:cNvPr id="148" name="Rectangle 14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620200" y="4653136"/>
            <a:ext cx="696216" cy="475130"/>
            <a:chOff x="3299721" y="1057776"/>
            <a:chExt cx="696216" cy="475130"/>
          </a:xfrm>
        </p:grpSpPr>
        <p:sp>
          <p:nvSpPr>
            <p:cNvPr id="152" name="Rectangle 15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3" name="Text Box 55"/>
            <p:cNvSpPr txBox="1">
              <a:spLocks noChangeArrowheads="1"/>
            </p:cNvSpPr>
            <p:nvPr/>
          </p:nvSpPr>
          <p:spPr bwMode="auto">
            <a:xfrm>
              <a:off x="3301998" y="1129784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103" name="Straight Connector 102"/>
          <p:cNvCxnSpPr/>
          <p:nvPr/>
        </p:nvCxnSpPr>
        <p:spPr>
          <a:xfrm flipH="1">
            <a:off x="5678340" y="4120154"/>
            <a:ext cx="1" cy="8640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64" name="Group 163"/>
          <p:cNvGrpSpPr/>
          <p:nvPr/>
        </p:nvGrpSpPr>
        <p:grpSpPr>
          <a:xfrm>
            <a:off x="3785634" y="4336178"/>
            <a:ext cx="1896894" cy="96015"/>
            <a:chOff x="2979837" y="4689711"/>
            <a:chExt cx="1746081" cy="96015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60" name="Group 159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161" name="Arc 16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2" name="Arc 16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65" name="Group 164"/>
          <p:cNvGrpSpPr/>
          <p:nvPr/>
        </p:nvGrpSpPr>
        <p:grpSpPr>
          <a:xfrm>
            <a:off x="3792160" y="4699853"/>
            <a:ext cx="1896894" cy="96015"/>
            <a:chOff x="2979837" y="4689711"/>
            <a:chExt cx="1746081" cy="96015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67" name="Group 166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168" name="Arc 167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9" name="Arc 168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170" name="Straight Arrow Connector 169"/>
          <p:cNvCxnSpPr/>
          <p:nvPr/>
        </p:nvCxnSpPr>
        <p:spPr>
          <a:xfrm>
            <a:off x="5685695" y="4384186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72" name="Straight Arrow Connector 171"/>
          <p:cNvCxnSpPr/>
          <p:nvPr/>
        </p:nvCxnSpPr>
        <p:spPr>
          <a:xfrm>
            <a:off x="5689054" y="4747859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78" name="TextBox 177"/>
          <p:cNvSpPr txBox="1"/>
          <p:nvPr/>
        </p:nvSpPr>
        <p:spPr>
          <a:xfrm>
            <a:off x="6183080" y="4723441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2936321" y="1851294"/>
            <a:ext cx="1000125" cy="457200"/>
            <a:chOff x="1979712" y="4972959"/>
            <a:chExt cx="1000125" cy="457200"/>
          </a:xfrm>
        </p:grpSpPr>
        <p:sp>
          <p:nvSpPr>
            <p:cNvPr id="181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82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83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93" name="Arc 192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4" name="Arc 193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84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91" name="Arc 190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2" name="Arc 191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85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89" name="Arc 188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0" name="Arc 189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86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87" name="Arc 186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88" name="Arc 187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247" name="Group 246"/>
          <p:cNvGrpSpPr/>
          <p:nvPr/>
        </p:nvGrpSpPr>
        <p:grpSpPr>
          <a:xfrm>
            <a:off x="3790514" y="1851294"/>
            <a:ext cx="1018015" cy="96015"/>
            <a:chOff x="3707904" y="2067318"/>
            <a:chExt cx="1018015" cy="96015"/>
          </a:xfrm>
        </p:grpSpPr>
        <p:cxnSp>
          <p:nvCxnSpPr>
            <p:cNvPr id="203" name="Straight Connector 202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04" name="Group 203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205" name="Arc 20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6" name="Arc 20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48" name="Straight Connector 247"/>
          <p:cNvCxnSpPr/>
          <p:nvPr/>
        </p:nvCxnSpPr>
        <p:spPr>
          <a:xfrm>
            <a:off x="4807571" y="1700808"/>
            <a:ext cx="958" cy="4320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50" name="Group 249"/>
          <p:cNvGrpSpPr/>
          <p:nvPr/>
        </p:nvGrpSpPr>
        <p:grpSpPr>
          <a:xfrm>
            <a:off x="6396064" y="1833364"/>
            <a:ext cx="696216" cy="475130"/>
            <a:chOff x="3299721" y="1057776"/>
            <a:chExt cx="696216" cy="475130"/>
          </a:xfrm>
        </p:grpSpPr>
        <p:sp>
          <p:nvSpPr>
            <p:cNvPr id="251" name="Rectangle 25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53" name="Straight Arrow Connector 252"/>
          <p:cNvCxnSpPr/>
          <p:nvPr/>
        </p:nvCxnSpPr>
        <p:spPr>
          <a:xfrm flipV="1">
            <a:off x="4809487" y="1900335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54" name="Group 253"/>
          <p:cNvGrpSpPr/>
          <p:nvPr/>
        </p:nvGrpSpPr>
        <p:grpSpPr>
          <a:xfrm>
            <a:off x="7608721" y="1828324"/>
            <a:ext cx="696216" cy="475130"/>
            <a:chOff x="3299721" y="1057776"/>
            <a:chExt cx="696216" cy="475130"/>
          </a:xfrm>
        </p:grpSpPr>
        <p:sp>
          <p:nvSpPr>
            <p:cNvPr id="255" name="Rectangle 254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6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sp>
        <p:nvSpPr>
          <p:cNvPr id="332" name="TextBox 331"/>
          <p:cNvSpPr txBox="1"/>
          <p:nvPr/>
        </p:nvSpPr>
        <p:spPr>
          <a:xfrm>
            <a:off x="6164023" y="562463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333" name="Group 332"/>
          <p:cNvGrpSpPr/>
          <p:nvPr/>
        </p:nvGrpSpPr>
        <p:grpSpPr>
          <a:xfrm>
            <a:off x="2936321" y="5955750"/>
            <a:ext cx="1000125" cy="457200"/>
            <a:chOff x="1979712" y="4972959"/>
            <a:chExt cx="1000125" cy="457200"/>
          </a:xfrm>
        </p:grpSpPr>
        <p:sp>
          <p:nvSpPr>
            <p:cNvPr id="334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335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336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346" name="Arc 34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7" name="Arc 346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7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344" name="Arc 343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5" name="Arc 344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8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342" name="Arc 341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3" name="Arc 342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9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340" name="Arc 339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1" name="Arc 340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348" name="Group 347"/>
          <p:cNvGrpSpPr/>
          <p:nvPr/>
        </p:nvGrpSpPr>
        <p:grpSpPr>
          <a:xfrm>
            <a:off x="7612781" y="5624636"/>
            <a:ext cx="696216" cy="475130"/>
            <a:chOff x="3299721" y="1057776"/>
            <a:chExt cx="696216" cy="475130"/>
          </a:xfrm>
        </p:grpSpPr>
        <p:sp>
          <p:nvSpPr>
            <p:cNvPr id="349" name="Rectangle 348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50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7620200" y="6266238"/>
            <a:ext cx="696216" cy="475130"/>
            <a:chOff x="3299721" y="1057776"/>
            <a:chExt cx="696216" cy="475130"/>
          </a:xfrm>
        </p:grpSpPr>
        <p:sp>
          <p:nvSpPr>
            <p:cNvPr id="352" name="Rectangle 35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5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10299" y="5960669"/>
            <a:ext cx="1638171" cy="96015"/>
            <a:chOff x="3810299" y="5960669"/>
            <a:chExt cx="1638171" cy="96015"/>
          </a:xfrm>
        </p:grpSpPr>
        <p:cxnSp>
          <p:nvCxnSpPr>
            <p:cNvPr id="354" name="Straight Connector 353"/>
            <p:cNvCxnSpPr/>
            <p:nvPr/>
          </p:nvCxnSpPr>
          <p:spPr>
            <a:xfrm>
              <a:off x="3810299" y="6008677"/>
              <a:ext cx="1638171" cy="16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55" name="Group 354"/>
            <p:cNvGrpSpPr/>
            <p:nvPr/>
          </p:nvGrpSpPr>
          <p:grpSpPr>
            <a:xfrm rot="16200000" flipV="1">
              <a:off x="5296559" y="5910631"/>
              <a:ext cx="96015" cy="196091"/>
              <a:chOff x="2843808" y="2132856"/>
              <a:chExt cx="113535" cy="216024"/>
            </a:xfrm>
          </p:grpSpPr>
          <p:sp>
            <p:nvSpPr>
              <p:cNvPr id="356" name="Arc 355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7" name="Arc 356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358" name="Straight Arrow Connector 357"/>
          <p:cNvCxnSpPr/>
          <p:nvPr/>
        </p:nvCxnSpPr>
        <p:spPr>
          <a:xfrm flipV="1">
            <a:off x="5448470" y="6003759"/>
            <a:ext cx="2168371" cy="491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59" name="Straight Arrow Connector 358"/>
          <p:cNvCxnSpPr/>
          <p:nvPr/>
        </p:nvCxnSpPr>
        <p:spPr>
          <a:xfrm flipV="1">
            <a:off x="5450414" y="6367433"/>
            <a:ext cx="2169786" cy="128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60" name="TextBox 359"/>
          <p:cNvSpPr txBox="1"/>
          <p:nvPr/>
        </p:nvSpPr>
        <p:spPr>
          <a:xfrm>
            <a:off x="6183080" y="6343013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92160" y="6320709"/>
            <a:ext cx="1656310" cy="96015"/>
            <a:chOff x="3792160" y="6320709"/>
            <a:chExt cx="1656310" cy="96015"/>
          </a:xfrm>
        </p:grpSpPr>
        <p:cxnSp>
          <p:nvCxnSpPr>
            <p:cNvPr id="379" name="Straight Connector 378"/>
            <p:cNvCxnSpPr/>
            <p:nvPr/>
          </p:nvCxnSpPr>
          <p:spPr>
            <a:xfrm flipV="1">
              <a:off x="3792160" y="6368716"/>
              <a:ext cx="16563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80" name="Group 379"/>
            <p:cNvGrpSpPr/>
            <p:nvPr/>
          </p:nvGrpSpPr>
          <p:grpSpPr>
            <a:xfrm rot="16200000" flipV="1">
              <a:off x="5296559" y="6270671"/>
              <a:ext cx="96015" cy="196091"/>
              <a:chOff x="2843808" y="2132856"/>
              <a:chExt cx="113535" cy="216024"/>
            </a:xfrm>
          </p:grpSpPr>
          <p:sp>
            <p:nvSpPr>
              <p:cNvPr id="381" name="Arc 38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2" name="Arc 38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393" name="TextBox 392"/>
          <p:cNvSpPr txBox="1"/>
          <p:nvPr/>
        </p:nvSpPr>
        <p:spPr>
          <a:xfrm>
            <a:off x="971600" y="1342509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pv1. </a:t>
            </a:r>
            <a:r>
              <a:rPr lang="en-CA" dirty="0" smtClean="0"/>
              <a:t>single-tuple:</a:t>
            </a:r>
          </a:p>
          <a:p>
            <a:r>
              <a:rPr lang="en-CA" b="1" dirty="0" smtClean="0"/>
              <a:t>relationships</a:t>
            </a:r>
            <a:endParaRPr lang="en-CA" dirty="0"/>
          </a:p>
        </p:txBody>
      </p:sp>
      <p:sp>
        <p:nvSpPr>
          <p:cNvPr id="394" name="TextBox 393"/>
          <p:cNvSpPr txBox="1"/>
          <p:nvPr/>
        </p:nvSpPr>
        <p:spPr>
          <a:xfrm>
            <a:off x="971600" y="4367536"/>
            <a:ext cx="153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pv3: </a:t>
            </a:r>
            <a:r>
              <a:rPr lang="en-CA" dirty="0" err="1"/>
              <a:t>pairships</a:t>
            </a:r>
            <a:endParaRPr lang="en-CA" dirty="0"/>
          </a:p>
        </p:txBody>
      </p:sp>
      <p:sp>
        <p:nvSpPr>
          <p:cNvPr id="395" name="TextBox 394"/>
          <p:cNvSpPr txBox="1"/>
          <p:nvPr/>
        </p:nvSpPr>
        <p:spPr>
          <a:xfrm>
            <a:off x="971600" y="6010293"/>
            <a:ext cx="5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pv4</a:t>
            </a:r>
            <a:endParaRPr lang="en-CA" dirty="0"/>
          </a:p>
        </p:txBody>
      </p:sp>
      <p:grpSp>
        <p:nvGrpSpPr>
          <p:cNvPr id="198" name="Group 197"/>
          <p:cNvGrpSpPr/>
          <p:nvPr/>
        </p:nvGrpSpPr>
        <p:grpSpPr>
          <a:xfrm>
            <a:off x="2936321" y="2901533"/>
            <a:ext cx="1000125" cy="457200"/>
            <a:chOff x="1979712" y="4972959"/>
            <a:chExt cx="1000125" cy="457200"/>
          </a:xfrm>
        </p:grpSpPr>
        <p:sp>
          <p:nvSpPr>
            <p:cNvPr id="199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200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201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46" name="Arc 24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9" name="Arc 248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2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13" name="Arc 2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4" name="Arc 2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11" name="Arc 2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2" name="Arc 2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09" name="Arc 20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0" name="Arc 20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257" name="Straight Connector 256"/>
          <p:cNvCxnSpPr/>
          <p:nvPr/>
        </p:nvCxnSpPr>
        <p:spPr>
          <a:xfrm>
            <a:off x="3920989" y="3063080"/>
            <a:ext cx="663385" cy="254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4365883" y="3020111"/>
            <a:ext cx="213028" cy="96014"/>
            <a:chOff x="4211960" y="3020111"/>
            <a:chExt cx="213028" cy="96014"/>
          </a:xfrm>
        </p:grpSpPr>
        <p:sp>
          <p:nvSpPr>
            <p:cNvPr id="259" name="Arc 258"/>
            <p:cNvSpPr/>
            <p:nvPr/>
          </p:nvSpPr>
          <p:spPr>
            <a:xfrm rot="16200000" flipV="1">
              <a:off x="4270467" y="2961604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0" name="Arc 259"/>
            <p:cNvSpPr/>
            <p:nvPr/>
          </p:nvSpPr>
          <p:spPr>
            <a:xfrm rot="16200000" flipH="1" flipV="1">
              <a:off x="4270467" y="2961604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6396064" y="2953870"/>
            <a:ext cx="696216" cy="475130"/>
            <a:chOff x="3299721" y="1057776"/>
            <a:chExt cx="696216" cy="475130"/>
          </a:xfrm>
        </p:grpSpPr>
        <p:sp>
          <p:nvSpPr>
            <p:cNvPr id="262" name="Rectangle 26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6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64" name="Straight Arrow Connector 263"/>
          <p:cNvCxnSpPr/>
          <p:nvPr/>
        </p:nvCxnSpPr>
        <p:spPr>
          <a:xfrm>
            <a:off x="4587244" y="3063080"/>
            <a:ext cx="3023754" cy="254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65" name="Group 264"/>
          <p:cNvGrpSpPr/>
          <p:nvPr/>
        </p:nvGrpSpPr>
        <p:grpSpPr>
          <a:xfrm>
            <a:off x="7608721" y="2948830"/>
            <a:ext cx="696216" cy="475130"/>
            <a:chOff x="3299721" y="1057776"/>
            <a:chExt cx="696216" cy="475130"/>
          </a:xfrm>
        </p:grpSpPr>
        <p:sp>
          <p:nvSpPr>
            <p:cNvPr id="288" name="Rectangle 28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sp>
        <p:nvSpPr>
          <p:cNvPr id="291" name="TextBox 290"/>
          <p:cNvSpPr txBox="1"/>
          <p:nvPr/>
        </p:nvSpPr>
        <p:spPr>
          <a:xfrm>
            <a:off x="971600" y="2924944"/>
            <a:ext cx="5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pv2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8604448" y="112474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or</a:t>
            </a:r>
            <a:endParaRPr lang="en-CA" i="1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4584374" y="2953870"/>
            <a:ext cx="563690" cy="475130"/>
            <a:chOff x="4628980" y="4365104"/>
            <a:chExt cx="563690" cy="475130"/>
          </a:xfrm>
        </p:grpSpPr>
        <p:sp>
          <p:nvSpPr>
            <p:cNvPr id="171" name="Rectangle 170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3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w11</a:t>
              </a:r>
              <a:endParaRPr lang="en-US" altLang="en-US" sz="14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448470" y="5946784"/>
            <a:ext cx="563690" cy="475130"/>
            <a:chOff x="4628980" y="4365104"/>
            <a:chExt cx="563690" cy="475130"/>
          </a:xfrm>
        </p:grpSpPr>
        <p:sp>
          <p:nvSpPr>
            <p:cNvPr id="175" name="Rectangle 174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6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w31</a:t>
              </a:r>
              <a:endParaRPr lang="en-US" altLang="en-US" sz="1400" dirty="0"/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971600" y="404664"/>
            <a:ext cx="6806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Core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err="1" smtClean="0"/>
              <a:t>tupled</a:t>
            </a:r>
            <a:r>
              <a:rPr lang="en-CA" sz="2000" dirty="0" smtClean="0"/>
              <a:t>/slotted atoms that are</a:t>
            </a:r>
            <a:r>
              <a:rPr lang="en-CA" sz="2000" b="1" dirty="0"/>
              <a:t> </a:t>
            </a:r>
            <a:r>
              <a:rPr lang="en-CA" sz="2000" b="1" dirty="0" smtClean="0"/>
              <a:t>p</a:t>
            </a:r>
            <a:r>
              <a:rPr lang="en-CA" sz="2000" dirty="0" smtClean="0"/>
              <a:t>erspecti</a:t>
            </a:r>
            <a:r>
              <a:rPr lang="en-CA" sz="2000" b="1" dirty="0" smtClean="0"/>
              <a:t>v</a:t>
            </a:r>
            <a:r>
              <a:rPr lang="en-CA" sz="2000" dirty="0" smtClean="0"/>
              <a:t>al: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6</a:t>
            </a:fld>
            <a:endParaRPr lang="en-CA"/>
          </a:p>
        </p:txBody>
      </p:sp>
      <p:sp>
        <p:nvSpPr>
          <p:cNvPr id="179" name="TextBox 178"/>
          <p:cNvSpPr txBox="1"/>
          <p:nvPr/>
        </p:nvSpPr>
        <p:spPr>
          <a:xfrm>
            <a:off x="971600" y="2420888"/>
            <a:ext cx="3755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Wedding(Mary </a:t>
            </a:r>
            <a:r>
              <a:rPr lang="en-CA" sz="1400" dirty="0"/>
              <a:t>John) </a:t>
            </a:r>
            <a:r>
              <a:rPr lang="en-CA" sz="1400" dirty="0" smtClean="0"/>
              <a:t> </a:t>
            </a:r>
            <a:r>
              <a:rPr lang="en-CA" sz="1400" i="1" dirty="0" smtClean="0"/>
              <a:t>or</a:t>
            </a:r>
            <a:r>
              <a:rPr lang="en-CA" sz="1400" dirty="0" smtClean="0"/>
              <a:t>  Wedding(+[</a:t>
            </a:r>
            <a:r>
              <a:rPr lang="en-CA" sz="1400" dirty="0"/>
              <a:t>Mary John])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971600" y="3501008"/>
            <a:ext cx="2314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w11#Wedding(+[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Mary John])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971600" y="4941168"/>
            <a:ext cx="3024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Wedding(bride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+&gt;Mary groom+&gt;John)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971600" y="6505599"/>
            <a:ext cx="3333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w31#Wedding(bride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+&gt;Mary groom+&gt;John)</a:t>
            </a:r>
          </a:p>
        </p:txBody>
      </p:sp>
    </p:spTree>
    <p:extLst>
      <p:ext uri="{BB962C8B-B14F-4D97-AF65-F5344CB8AC3E}">
        <p14:creationId xmlns:p14="http://schemas.microsoft.com/office/powerpoint/2010/main" val="24207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6321" y="1851294"/>
            <a:ext cx="1000125" cy="457200"/>
            <a:chOff x="1979712" y="4972959"/>
            <a:chExt cx="1000125" cy="457200"/>
          </a:xfrm>
        </p:grpSpPr>
        <p:sp>
          <p:nvSpPr>
            <p:cNvPr id="3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5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5" name="Arc 14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" name="Arc 1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3" name="Arc 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" name="Arc 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1" name="Arc 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" name="Arc 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9" name="Arc 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Arc 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7" name="Group 16"/>
          <p:cNvGrpSpPr/>
          <p:nvPr/>
        </p:nvGrpSpPr>
        <p:grpSpPr>
          <a:xfrm>
            <a:off x="3790514" y="1851294"/>
            <a:ext cx="1018015" cy="96015"/>
            <a:chOff x="3707904" y="2067318"/>
            <a:chExt cx="1018015" cy="96015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9" name="Group 18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20" name="Arc 19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Arc 20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2" name="Straight Connector 21"/>
          <p:cNvCxnSpPr/>
          <p:nvPr/>
        </p:nvCxnSpPr>
        <p:spPr>
          <a:xfrm>
            <a:off x="4807571" y="1700808"/>
            <a:ext cx="0" cy="7514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3" name="Group 22"/>
          <p:cNvGrpSpPr/>
          <p:nvPr/>
        </p:nvGrpSpPr>
        <p:grpSpPr>
          <a:xfrm>
            <a:off x="6396064" y="1833364"/>
            <a:ext cx="696216" cy="475130"/>
            <a:chOff x="3299721" y="1057776"/>
            <a:chExt cx="696216" cy="475130"/>
          </a:xfrm>
        </p:grpSpPr>
        <p:sp>
          <p:nvSpPr>
            <p:cNvPr id="24" name="Rectangle 2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4809487" y="1900335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7" name="Group 26"/>
          <p:cNvGrpSpPr/>
          <p:nvPr/>
        </p:nvGrpSpPr>
        <p:grpSpPr>
          <a:xfrm>
            <a:off x="7608721" y="1828324"/>
            <a:ext cx="696216" cy="475130"/>
            <a:chOff x="3299721" y="1057776"/>
            <a:chExt cx="696216" cy="475130"/>
          </a:xfrm>
        </p:grpSpPr>
        <p:sp>
          <p:nvSpPr>
            <p:cNvPr id="28" name="Rectangle 2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95470" y="2212479"/>
            <a:ext cx="1018015" cy="96015"/>
            <a:chOff x="3707904" y="2067318"/>
            <a:chExt cx="1018015" cy="9601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2" name="Group 31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33" name="Arc 3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" name="Arc 3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36" name="Straight Arrow Connector 35"/>
          <p:cNvCxnSpPr>
            <a:stCxn id="34" idx="0"/>
          </p:cNvCxnSpPr>
          <p:nvPr/>
        </p:nvCxnSpPr>
        <p:spPr>
          <a:xfrm flipV="1">
            <a:off x="4805228" y="2260372"/>
            <a:ext cx="774884" cy="11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5039449" y="226758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39" name="Group 38"/>
          <p:cNvGrpSpPr/>
          <p:nvPr/>
        </p:nvGrpSpPr>
        <p:grpSpPr>
          <a:xfrm>
            <a:off x="5580112" y="2161782"/>
            <a:ext cx="480195" cy="475130"/>
            <a:chOff x="3299721" y="1057776"/>
            <a:chExt cx="601901" cy="475130"/>
          </a:xfrm>
        </p:grpSpPr>
        <p:sp>
          <p:nvSpPr>
            <p:cNvPr id="40" name="Rectangle 39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1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947800" y="3291454"/>
            <a:ext cx="1000125" cy="457200"/>
            <a:chOff x="1979712" y="4972959"/>
            <a:chExt cx="1000125" cy="457200"/>
          </a:xfrm>
        </p:grpSpPr>
        <p:sp>
          <p:nvSpPr>
            <p:cNvPr id="49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50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51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61" name="Arc 60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" name="Arc 61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52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9" name="Arc 58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" name="Arc 59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53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57" name="Arc 56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" name="Arc 57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54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55" name="Arc 54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" name="Arc 55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64" name="Straight Connector 63"/>
          <p:cNvCxnSpPr/>
          <p:nvPr/>
        </p:nvCxnSpPr>
        <p:spPr>
          <a:xfrm>
            <a:off x="3801993" y="3339462"/>
            <a:ext cx="716434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5" name="Group 64"/>
          <p:cNvGrpSpPr/>
          <p:nvPr/>
        </p:nvGrpSpPr>
        <p:grpSpPr>
          <a:xfrm rot="16200000" flipV="1">
            <a:off x="4358027" y="3237324"/>
            <a:ext cx="96015" cy="213028"/>
            <a:chOff x="2843808" y="2132856"/>
            <a:chExt cx="113535" cy="216024"/>
          </a:xfrm>
        </p:grpSpPr>
        <p:sp>
          <p:nvSpPr>
            <p:cNvPr id="66" name="Arc 65"/>
            <p:cNvSpPr/>
            <p:nvPr/>
          </p:nvSpPr>
          <p:spPr>
            <a:xfrm>
              <a:off x="2843809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Arc 66"/>
            <p:cNvSpPr/>
            <p:nvPr/>
          </p:nvSpPr>
          <p:spPr>
            <a:xfrm flipH="1">
              <a:off x="2843808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407543" y="3273524"/>
            <a:ext cx="696216" cy="475130"/>
            <a:chOff x="3299721" y="1057776"/>
            <a:chExt cx="696216" cy="475130"/>
          </a:xfrm>
        </p:grpSpPr>
        <p:sp>
          <p:nvSpPr>
            <p:cNvPr id="70" name="Rectangle 69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1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4520371" y="3340496"/>
            <a:ext cx="310210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73" name="Group 72"/>
          <p:cNvGrpSpPr/>
          <p:nvPr/>
        </p:nvGrpSpPr>
        <p:grpSpPr>
          <a:xfrm>
            <a:off x="7620200" y="3268484"/>
            <a:ext cx="696216" cy="475130"/>
            <a:chOff x="3299721" y="1057776"/>
            <a:chExt cx="696216" cy="475130"/>
          </a:xfrm>
        </p:grpSpPr>
        <p:sp>
          <p:nvSpPr>
            <p:cNvPr id="74" name="Rectangle 7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77" name="Straight Connector 76"/>
          <p:cNvCxnSpPr/>
          <p:nvPr/>
        </p:nvCxnSpPr>
        <p:spPr>
          <a:xfrm>
            <a:off x="3806949" y="3700647"/>
            <a:ext cx="711478" cy="249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91" name="Group 90"/>
          <p:cNvGrpSpPr/>
          <p:nvPr/>
        </p:nvGrpSpPr>
        <p:grpSpPr>
          <a:xfrm>
            <a:off x="4299521" y="3655130"/>
            <a:ext cx="213028" cy="96014"/>
            <a:chOff x="4603679" y="3652640"/>
            <a:chExt cx="213028" cy="96014"/>
          </a:xfrm>
        </p:grpSpPr>
        <p:sp>
          <p:nvSpPr>
            <p:cNvPr id="79" name="Arc 78"/>
            <p:cNvSpPr/>
            <p:nvPr/>
          </p:nvSpPr>
          <p:spPr>
            <a:xfrm rot="16200000" flipV="1">
              <a:off x="4662186" y="3594133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Arc 79"/>
            <p:cNvSpPr/>
            <p:nvPr/>
          </p:nvSpPr>
          <p:spPr>
            <a:xfrm rot="16200000" flipH="1" flipV="1">
              <a:off x="4662186" y="3594133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81" name="Straight Arrow Connector 80"/>
          <p:cNvCxnSpPr>
            <a:stCxn id="80" idx="0"/>
          </p:cNvCxnSpPr>
          <p:nvPr/>
        </p:nvCxnSpPr>
        <p:spPr>
          <a:xfrm>
            <a:off x="4512549" y="3703137"/>
            <a:ext cx="1079042" cy="460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82" name="TextBox 81"/>
          <p:cNvSpPr txBox="1"/>
          <p:nvPr/>
        </p:nvSpPr>
        <p:spPr>
          <a:xfrm>
            <a:off x="5050928" y="370774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83" name="Group 82"/>
          <p:cNvGrpSpPr/>
          <p:nvPr/>
        </p:nvGrpSpPr>
        <p:grpSpPr>
          <a:xfrm>
            <a:off x="5591591" y="3601942"/>
            <a:ext cx="480195" cy="475130"/>
            <a:chOff x="3299721" y="1057776"/>
            <a:chExt cx="601901" cy="475130"/>
          </a:xfrm>
        </p:grpSpPr>
        <p:sp>
          <p:nvSpPr>
            <p:cNvPr id="84" name="Rectangle 83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5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518427" y="3284984"/>
            <a:ext cx="563690" cy="475130"/>
            <a:chOff x="4628980" y="4365104"/>
            <a:chExt cx="563690" cy="475130"/>
          </a:xfrm>
        </p:grpSpPr>
        <p:sp>
          <p:nvSpPr>
            <p:cNvPr id="87" name="Rectangle 86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8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w51</a:t>
              </a:r>
              <a:endParaRPr lang="en-US" altLang="en-US" sz="1400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971600" y="1774557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pv5</a:t>
            </a:r>
            <a:r>
              <a:rPr lang="en-CA" dirty="0"/>
              <a:t>. </a:t>
            </a:r>
            <a:r>
              <a:rPr lang="en-CA" dirty="0" smtClean="0"/>
              <a:t>single-tuple:</a:t>
            </a:r>
          </a:p>
          <a:p>
            <a:r>
              <a:rPr lang="en-CA" dirty="0" err="1" smtClean="0"/>
              <a:t>relpairships</a:t>
            </a:r>
            <a:endParaRPr lang="en-CA" dirty="0"/>
          </a:p>
        </p:txBody>
      </p:sp>
      <p:sp>
        <p:nvSpPr>
          <p:cNvPr id="96" name="TextBox 95"/>
          <p:cNvSpPr txBox="1"/>
          <p:nvPr/>
        </p:nvSpPr>
        <p:spPr>
          <a:xfrm>
            <a:off x="971600" y="3284984"/>
            <a:ext cx="5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pv6</a:t>
            </a:r>
            <a:endParaRPr lang="en-CA" dirty="0"/>
          </a:p>
        </p:txBody>
      </p:sp>
      <p:sp>
        <p:nvSpPr>
          <p:cNvPr id="86" name="TextBox 85"/>
          <p:cNvSpPr txBox="1"/>
          <p:nvPr/>
        </p:nvSpPr>
        <p:spPr>
          <a:xfrm>
            <a:off x="971600" y="1052736"/>
            <a:ext cx="798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Extra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smtClean="0"/>
              <a:t>combined </a:t>
            </a:r>
            <a:r>
              <a:rPr lang="en-CA" sz="2000" dirty="0" err="1" smtClean="0"/>
              <a:t>tupled+slotted</a:t>
            </a:r>
            <a:r>
              <a:rPr lang="en-CA" sz="2000" dirty="0" smtClean="0"/>
              <a:t> atoms that are</a:t>
            </a:r>
            <a:r>
              <a:rPr lang="en-CA" sz="2000" b="1" dirty="0"/>
              <a:t> </a:t>
            </a:r>
            <a:r>
              <a:rPr lang="en-CA" sz="2000" b="1" dirty="0" smtClean="0"/>
              <a:t>p</a:t>
            </a:r>
            <a:r>
              <a:rPr lang="en-CA" sz="2000" dirty="0" smtClean="0"/>
              <a:t>erspecti</a:t>
            </a:r>
            <a:r>
              <a:rPr lang="en-CA" sz="2000" b="1" dirty="0" smtClean="0"/>
              <a:t>v</a:t>
            </a:r>
            <a:r>
              <a:rPr lang="en-CA" sz="2000" dirty="0" smtClean="0"/>
              <a:t>al:</a:t>
            </a:r>
            <a:endParaRPr lang="en-CA" sz="2000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7</a:t>
            </a:fld>
            <a:endParaRPr lang="en-CA"/>
          </a:p>
        </p:txBody>
      </p:sp>
      <p:sp>
        <p:nvSpPr>
          <p:cNvPr id="90" name="TextBox 89"/>
          <p:cNvSpPr txBox="1"/>
          <p:nvPr/>
        </p:nvSpPr>
        <p:spPr>
          <a:xfrm>
            <a:off x="971600" y="2545159"/>
            <a:ext cx="2524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Wedding(+[</a:t>
            </a:r>
            <a:r>
              <a:rPr lang="en-CA" sz="1400" dirty="0"/>
              <a:t>Mary John] </a:t>
            </a:r>
            <a:r>
              <a:rPr lang="en-CA" sz="1400" dirty="0" err="1" smtClean="0"/>
              <a:t>loc</a:t>
            </a:r>
            <a:r>
              <a:rPr lang="en-CA" sz="1400" dirty="0" smtClean="0"/>
              <a:t>+&gt;</a:t>
            </a:r>
            <a:r>
              <a:rPr lang="en-CA" sz="1400" dirty="0"/>
              <a:t>LA)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71600" y="3933056"/>
            <a:ext cx="2924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w51#Wedding(+[</a:t>
            </a:r>
            <a:r>
              <a:rPr lang="en-CA" sz="1400" dirty="0"/>
              <a:t>Mary John] </a:t>
            </a:r>
            <a:r>
              <a:rPr lang="en-CA" sz="1400" dirty="0" err="1" smtClean="0"/>
              <a:t>loc</a:t>
            </a:r>
            <a:r>
              <a:rPr lang="en-CA" sz="1400" dirty="0" smtClean="0"/>
              <a:t>+&gt;</a:t>
            </a:r>
            <a:r>
              <a:rPr lang="en-CA" sz="1400" dirty="0"/>
              <a:t>LA)</a:t>
            </a:r>
          </a:p>
        </p:txBody>
      </p:sp>
    </p:spTree>
    <p:extLst>
      <p:ext uri="{BB962C8B-B14F-4D97-AF65-F5344CB8AC3E}">
        <p14:creationId xmlns:p14="http://schemas.microsoft.com/office/powerpoint/2010/main" val="219359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6321" y="1391926"/>
            <a:ext cx="1000125" cy="457200"/>
            <a:chOff x="1979712" y="4972959"/>
            <a:chExt cx="1000125" cy="457200"/>
          </a:xfrm>
        </p:grpSpPr>
        <p:sp>
          <p:nvSpPr>
            <p:cNvPr id="3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5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5" name="Arc 14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" name="Arc 1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3" name="Arc 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" name="Arc 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1" name="Arc 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" name="Arc 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9" name="Arc 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Arc 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7" name="Group 16"/>
          <p:cNvGrpSpPr/>
          <p:nvPr/>
        </p:nvGrpSpPr>
        <p:grpSpPr>
          <a:xfrm>
            <a:off x="3782271" y="1754567"/>
            <a:ext cx="1018015" cy="96015"/>
            <a:chOff x="3707904" y="2067318"/>
            <a:chExt cx="1018015" cy="96015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9" name="Group 18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20" name="Arc 19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Arc 20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2" name="Straight Connector 21"/>
          <p:cNvCxnSpPr/>
          <p:nvPr/>
        </p:nvCxnSpPr>
        <p:spPr>
          <a:xfrm flipH="1">
            <a:off x="4800765" y="1079838"/>
            <a:ext cx="479" cy="80967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3" name="Group 22"/>
          <p:cNvGrpSpPr/>
          <p:nvPr/>
        </p:nvGrpSpPr>
        <p:grpSpPr>
          <a:xfrm>
            <a:off x="6387821" y="1736637"/>
            <a:ext cx="696216" cy="475130"/>
            <a:chOff x="3299721" y="1057776"/>
            <a:chExt cx="696216" cy="475130"/>
          </a:xfrm>
        </p:grpSpPr>
        <p:sp>
          <p:nvSpPr>
            <p:cNvPr id="24" name="Rectangle 2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4801244" y="1803608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7" name="Group 26"/>
          <p:cNvGrpSpPr/>
          <p:nvPr/>
        </p:nvGrpSpPr>
        <p:grpSpPr>
          <a:xfrm>
            <a:off x="7600478" y="1731597"/>
            <a:ext cx="696216" cy="475130"/>
            <a:chOff x="3299721" y="1057776"/>
            <a:chExt cx="696216" cy="475130"/>
          </a:xfrm>
        </p:grpSpPr>
        <p:sp>
          <p:nvSpPr>
            <p:cNvPr id="28" name="Rectangle 2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4805228" y="1151441"/>
            <a:ext cx="3125470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8" name="Rectangle 37"/>
          <p:cNvSpPr/>
          <p:nvPr/>
        </p:nvSpPr>
        <p:spPr>
          <a:xfrm>
            <a:off x="5580112" y="1052736"/>
            <a:ext cx="720080" cy="4751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" name="Text Box 55"/>
          <p:cNvSpPr txBox="1">
            <a:spLocks noChangeArrowheads="1"/>
          </p:cNvSpPr>
          <p:nvPr/>
        </p:nvSpPr>
        <p:spPr bwMode="auto">
          <a:xfrm>
            <a:off x="5581928" y="1128091"/>
            <a:ext cx="7191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sz="1800" dirty="0" smtClean="0"/>
              <a:t>2018</a:t>
            </a:r>
            <a:endParaRPr lang="en-US" altLang="en-US" sz="16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2947800" y="2976102"/>
            <a:ext cx="1000125" cy="457200"/>
            <a:chOff x="1979712" y="4972959"/>
            <a:chExt cx="1000125" cy="457200"/>
          </a:xfrm>
        </p:grpSpPr>
        <p:sp>
          <p:nvSpPr>
            <p:cNvPr id="41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2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3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3" name="Arc 52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" name="Arc 53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4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1" name="Arc 50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" name="Arc 51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5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9" name="Arc 48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" name="Arc 49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6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7" name="Arc 46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8" name="Arc 47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55" name="Straight Connector 54"/>
          <p:cNvCxnSpPr/>
          <p:nvPr/>
        </p:nvCxnSpPr>
        <p:spPr>
          <a:xfrm>
            <a:off x="3801993" y="3386751"/>
            <a:ext cx="716434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57" name="Arc 56"/>
          <p:cNvSpPr/>
          <p:nvPr/>
        </p:nvSpPr>
        <p:spPr>
          <a:xfrm rot="16200000" flipV="1">
            <a:off x="4358027" y="3284613"/>
            <a:ext cx="96014" cy="213028"/>
          </a:xfrm>
          <a:prstGeom prst="arc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Arc 57"/>
          <p:cNvSpPr/>
          <p:nvPr/>
        </p:nvSpPr>
        <p:spPr>
          <a:xfrm rot="16200000" flipH="1" flipV="1">
            <a:off x="4358027" y="3284613"/>
            <a:ext cx="96014" cy="213028"/>
          </a:xfrm>
          <a:prstGeom prst="arc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9" name="Group 58"/>
          <p:cNvGrpSpPr/>
          <p:nvPr/>
        </p:nvGrpSpPr>
        <p:grpSpPr>
          <a:xfrm>
            <a:off x="6407543" y="3320813"/>
            <a:ext cx="696216" cy="475130"/>
            <a:chOff x="3299721" y="1057776"/>
            <a:chExt cx="696216" cy="475130"/>
          </a:xfrm>
        </p:grpSpPr>
        <p:sp>
          <p:nvSpPr>
            <p:cNvPr id="60" name="Rectangle 59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1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>
            <a:off x="4520371" y="3387785"/>
            <a:ext cx="310210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3" name="Group 62"/>
          <p:cNvGrpSpPr/>
          <p:nvPr/>
        </p:nvGrpSpPr>
        <p:grpSpPr>
          <a:xfrm>
            <a:off x="7620200" y="3315773"/>
            <a:ext cx="696216" cy="475130"/>
            <a:chOff x="3299721" y="1057776"/>
            <a:chExt cx="696216" cy="475130"/>
          </a:xfrm>
        </p:grpSpPr>
        <p:sp>
          <p:nvSpPr>
            <p:cNvPr id="64" name="Rectangle 6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518427" y="2638518"/>
            <a:ext cx="563690" cy="862490"/>
            <a:chOff x="4518427" y="2710526"/>
            <a:chExt cx="563690" cy="835170"/>
          </a:xfrm>
        </p:grpSpPr>
        <p:sp>
          <p:nvSpPr>
            <p:cNvPr id="76" name="Rectangle 75"/>
            <p:cNvSpPr/>
            <p:nvPr/>
          </p:nvSpPr>
          <p:spPr>
            <a:xfrm>
              <a:off x="4518427" y="2710526"/>
              <a:ext cx="519084" cy="806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7" name="Text Box 55"/>
            <p:cNvSpPr txBox="1">
              <a:spLocks noChangeArrowheads="1"/>
            </p:cNvSpPr>
            <p:nvPr/>
          </p:nvSpPr>
          <p:spPr bwMode="auto">
            <a:xfrm>
              <a:off x="4520371" y="2971207"/>
              <a:ext cx="561746" cy="5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w71</a:t>
              </a:r>
              <a:endParaRPr lang="en-US" altLang="en-US" sz="1400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971600" y="131518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pp1 </a:t>
            </a:r>
            <a:endParaRPr lang="en-CA" dirty="0"/>
          </a:p>
        </p:txBody>
      </p:sp>
      <p:sp>
        <p:nvSpPr>
          <p:cNvPr id="79" name="TextBox 78"/>
          <p:cNvSpPr txBox="1"/>
          <p:nvPr/>
        </p:nvSpPr>
        <p:spPr>
          <a:xfrm>
            <a:off x="971600" y="296963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pp2</a:t>
            </a:r>
            <a:endParaRPr lang="en-CA" dirty="0"/>
          </a:p>
        </p:txBody>
      </p:sp>
      <p:grpSp>
        <p:nvGrpSpPr>
          <p:cNvPr id="88" name="Group 87"/>
          <p:cNvGrpSpPr/>
          <p:nvPr/>
        </p:nvGrpSpPr>
        <p:grpSpPr>
          <a:xfrm>
            <a:off x="6972125" y="1054342"/>
            <a:ext cx="336179" cy="475130"/>
            <a:chOff x="6324053" y="2492896"/>
            <a:chExt cx="336179" cy="475130"/>
          </a:xfrm>
        </p:grpSpPr>
        <p:sp>
          <p:nvSpPr>
            <p:cNvPr id="81" name="Rectangle 80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2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884368" y="1054342"/>
            <a:ext cx="478378" cy="475130"/>
            <a:chOff x="7622014" y="2492896"/>
            <a:chExt cx="478378" cy="475130"/>
          </a:xfrm>
        </p:grpSpPr>
        <p:sp>
          <p:nvSpPr>
            <p:cNvPr id="85" name="Rectangle 84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6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cxnSp>
        <p:nvCxnSpPr>
          <p:cNvPr id="96" name="Straight Arrow Connector 95"/>
          <p:cNvCxnSpPr/>
          <p:nvPr/>
        </p:nvCxnSpPr>
        <p:spPr>
          <a:xfrm>
            <a:off x="5037511" y="2735618"/>
            <a:ext cx="287598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97" name="Rectangle 96"/>
          <p:cNvSpPr/>
          <p:nvPr/>
        </p:nvSpPr>
        <p:spPr>
          <a:xfrm>
            <a:off x="5562908" y="2636912"/>
            <a:ext cx="720080" cy="4751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8" name="Text Box 55"/>
          <p:cNvSpPr txBox="1">
            <a:spLocks noChangeArrowheads="1"/>
          </p:cNvSpPr>
          <p:nvPr/>
        </p:nvSpPr>
        <p:spPr bwMode="auto">
          <a:xfrm>
            <a:off x="5564724" y="2712267"/>
            <a:ext cx="7191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sz="1800" dirty="0" smtClean="0"/>
              <a:t>2018</a:t>
            </a:r>
            <a:endParaRPr lang="en-US" altLang="en-US" sz="1600" dirty="0"/>
          </a:p>
        </p:txBody>
      </p:sp>
      <p:grpSp>
        <p:nvGrpSpPr>
          <p:cNvPr id="99" name="Group 98"/>
          <p:cNvGrpSpPr/>
          <p:nvPr/>
        </p:nvGrpSpPr>
        <p:grpSpPr>
          <a:xfrm>
            <a:off x="6954921" y="2638518"/>
            <a:ext cx="336179" cy="475130"/>
            <a:chOff x="6324053" y="2492896"/>
            <a:chExt cx="336179" cy="475130"/>
          </a:xfrm>
        </p:grpSpPr>
        <p:sp>
          <p:nvSpPr>
            <p:cNvPr id="100" name="Rectangle 99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1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867164" y="2638518"/>
            <a:ext cx="478378" cy="475130"/>
            <a:chOff x="7622014" y="2492896"/>
            <a:chExt cx="478378" cy="475130"/>
          </a:xfrm>
        </p:grpSpPr>
        <p:sp>
          <p:nvSpPr>
            <p:cNvPr id="103" name="Rectangle 102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4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971600" y="404664"/>
            <a:ext cx="798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Adding </a:t>
            </a:r>
            <a:r>
              <a:rPr lang="en-CA" dirty="0" err="1" smtClean="0"/>
              <a:t>oidless</a:t>
            </a:r>
            <a:r>
              <a:rPr lang="en-CA" dirty="0" smtClean="0"/>
              <a:t>/</a:t>
            </a:r>
            <a:r>
              <a:rPr lang="en-CA" dirty="0" err="1" smtClean="0"/>
              <a:t>oidful</a:t>
            </a:r>
            <a:r>
              <a:rPr lang="en-CA" dirty="0"/>
              <a:t>, </a:t>
            </a:r>
            <a:r>
              <a:rPr lang="en-CA" dirty="0" err="1"/>
              <a:t>tupled</a:t>
            </a:r>
            <a:r>
              <a:rPr lang="en-CA" dirty="0"/>
              <a:t>/slotted</a:t>
            </a:r>
            <a:r>
              <a:rPr lang="en-CA" dirty="0" smtClean="0"/>
              <a:t>, combined </a:t>
            </a:r>
            <a:r>
              <a:rPr lang="en-CA" b="1" dirty="0" err="1" smtClean="0"/>
              <a:t>p</a:t>
            </a:r>
            <a:r>
              <a:rPr lang="en-CA" dirty="0" err="1" smtClean="0"/>
              <a:t>erspeneutral+</a:t>
            </a:r>
            <a:r>
              <a:rPr lang="en-CA" b="1" dirty="0" err="1" smtClean="0"/>
              <a:t>p</a:t>
            </a:r>
            <a:r>
              <a:rPr lang="en-CA" dirty="0" err="1" smtClean="0"/>
              <a:t>erspectival</a:t>
            </a:r>
            <a:r>
              <a:rPr lang="en-CA" dirty="0" smtClean="0"/>
              <a:t> atoms:</a:t>
            </a:r>
            <a:endParaRPr lang="en-CA" dirty="0"/>
          </a:p>
        </p:txBody>
      </p:sp>
      <p:sp>
        <p:nvSpPr>
          <p:cNvPr id="114" name="TextBox 113"/>
          <p:cNvSpPr txBox="1"/>
          <p:nvPr/>
        </p:nvSpPr>
        <p:spPr>
          <a:xfrm>
            <a:off x="6164023" y="417800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2936321" y="4509120"/>
            <a:ext cx="1000125" cy="457200"/>
            <a:chOff x="1979712" y="4972959"/>
            <a:chExt cx="1000125" cy="457200"/>
          </a:xfrm>
        </p:grpSpPr>
        <p:sp>
          <p:nvSpPr>
            <p:cNvPr id="116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17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18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28" name="Arc 127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9" name="Arc 128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19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26" name="Arc 125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7" name="Arc 126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20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24" name="Arc 123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5" name="Arc 124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21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22" name="Arc 121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3" name="Arc 122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30" name="Group 129"/>
          <p:cNvGrpSpPr/>
          <p:nvPr/>
        </p:nvGrpSpPr>
        <p:grpSpPr>
          <a:xfrm>
            <a:off x="7612781" y="4178006"/>
            <a:ext cx="696216" cy="475130"/>
            <a:chOff x="3299721" y="1057776"/>
            <a:chExt cx="696216" cy="475130"/>
          </a:xfrm>
        </p:grpSpPr>
        <p:sp>
          <p:nvSpPr>
            <p:cNvPr id="131" name="Rectangle 13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620200" y="4826078"/>
            <a:ext cx="696216" cy="475130"/>
            <a:chOff x="3299721" y="1057776"/>
            <a:chExt cx="696216" cy="475130"/>
          </a:xfrm>
        </p:grpSpPr>
        <p:sp>
          <p:nvSpPr>
            <p:cNvPr id="134" name="Rectangle 13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5" name="Text Box 55"/>
            <p:cNvSpPr txBox="1">
              <a:spLocks noChangeArrowheads="1"/>
            </p:cNvSpPr>
            <p:nvPr/>
          </p:nvSpPr>
          <p:spPr bwMode="auto">
            <a:xfrm>
              <a:off x="3301998" y="1129784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136" name="Straight Connector 135"/>
          <p:cNvCxnSpPr/>
          <p:nvPr/>
        </p:nvCxnSpPr>
        <p:spPr>
          <a:xfrm flipH="1">
            <a:off x="5678340" y="4293096"/>
            <a:ext cx="1" cy="8640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42" name="Group 141"/>
          <p:cNvGrpSpPr/>
          <p:nvPr/>
        </p:nvGrpSpPr>
        <p:grpSpPr>
          <a:xfrm>
            <a:off x="3792160" y="4872795"/>
            <a:ext cx="1896894" cy="96015"/>
            <a:chOff x="2979837" y="4689711"/>
            <a:chExt cx="1746081" cy="96015"/>
          </a:xfrm>
        </p:grpSpPr>
        <p:cxnSp>
          <p:nvCxnSpPr>
            <p:cNvPr id="143" name="Straight Connector 142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44" name="Group 143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145" name="Arc 14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6" name="Arc 14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147" name="Straight Arrow Connector 146"/>
          <p:cNvCxnSpPr/>
          <p:nvPr/>
        </p:nvCxnSpPr>
        <p:spPr>
          <a:xfrm>
            <a:off x="5678340" y="4557129"/>
            <a:ext cx="193850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48" name="Straight Arrow Connector 147"/>
          <p:cNvCxnSpPr/>
          <p:nvPr/>
        </p:nvCxnSpPr>
        <p:spPr>
          <a:xfrm>
            <a:off x="5689054" y="4920801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49" name="TextBox 148"/>
          <p:cNvSpPr txBox="1"/>
          <p:nvPr/>
        </p:nvSpPr>
        <p:spPr>
          <a:xfrm>
            <a:off x="6183080" y="4896383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164023" y="562463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2936321" y="5955750"/>
            <a:ext cx="1000125" cy="457200"/>
            <a:chOff x="1979712" y="4972959"/>
            <a:chExt cx="1000125" cy="457200"/>
          </a:xfrm>
        </p:grpSpPr>
        <p:sp>
          <p:nvSpPr>
            <p:cNvPr id="152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53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54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64" name="Arc 163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5" name="Arc 164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55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62" name="Arc 161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3" name="Arc 162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56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60" name="Arc 159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1" name="Arc 160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57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58" name="Arc 157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9" name="Arc 158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66" name="Group 165"/>
          <p:cNvGrpSpPr/>
          <p:nvPr/>
        </p:nvGrpSpPr>
        <p:grpSpPr>
          <a:xfrm>
            <a:off x="7612781" y="5624636"/>
            <a:ext cx="696216" cy="475130"/>
            <a:chOff x="3299721" y="1057776"/>
            <a:chExt cx="696216" cy="475130"/>
          </a:xfrm>
        </p:grpSpPr>
        <p:sp>
          <p:nvSpPr>
            <p:cNvPr id="167" name="Rectangle 166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68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7620200" y="6266238"/>
            <a:ext cx="696216" cy="475130"/>
            <a:chOff x="3299721" y="1057776"/>
            <a:chExt cx="696216" cy="475130"/>
          </a:xfrm>
        </p:grpSpPr>
        <p:sp>
          <p:nvSpPr>
            <p:cNvPr id="170" name="Rectangle 169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1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177" name="Straight Arrow Connector 176"/>
          <p:cNvCxnSpPr/>
          <p:nvPr/>
        </p:nvCxnSpPr>
        <p:spPr>
          <a:xfrm>
            <a:off x="5967554" y="6003759"/>
            <a:ext cx="1649287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78" name="Straight Arrow Connector 177"/>
          <p:cNvCxnSpPr/>
          <p:nvPr/>
        </p:nvCxnSpPr>
        <p:spPr>
          <a:xfrm flipV="1">
            <a:off x="5450414" y="6367433"/>
            <a:ext cx="2169786" cy="128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79" name="TextBox 178"/>
          <p:cNvSpPr txBox="1"/>
          <p:nvPr/>
        </p:nvSpPr>
        <p:spPr>
          <a:xfrm>
            <a:off x="6183080" y="6343013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3792160" y="6320709"/>
            <a:ext cx="1656310" cy="96015"/>
            <a:chOff x="3792160" y="6320709"/>
            <a:chExt cx="1656310" cy="96015"/>
          </a:xfrm>
        </p:grpSpPr>
        <p:cxnSp>
          <p:nvCxnSpPr>
            <p:cNvPr id="181" name="Straight Connector 180"/>
            <p:cNvCxnSpPr/>
            <p:nvPr/>
          </p:nvCxnSpPr>
          <p:spPr>
            <a:xfrm flipV="1">
              <a:off x="3792160" y="6368716"/>
              <a:ext cx="16563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82" name="Group 181"/>
            <p:cNvGrpSpPr/>
            <p:nvPr/>
          </p:nvGrpSpPr>
          <p:grpSpPr>
            <a:xfrm rot="16200000" flipV="1">
              <a:off x="5296559" y="6270671"/>
              <a:ext cx="96015" cy="196091"/>
              <a:chOff x="2843808" y="2132856"/>
              <a:chExt cx="113535" cy="216024"/>
            </a:xfrm>
          </p:grpSpPr>
          <p:sp>
            <p:nvSpPr>
              <p:cNvPr id="183" name="Arc 18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4" name="Arc 18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185" name="TextBox 184"/>
          <p:cNvSpPr txBox="1"/>
          <p:nvPr/>
        </p:nvSpPr>
        <p:spPr>
          <a:xfrm>
            <a:off x="971600" y="454047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pp3</a:t>
            </a:r>
            <a:endParaRPr lang="en-CA" dirty="0"/>
          </a:p>
        </p:txBody>
      </p:sp>
      <p:sp>
        <p:nvSpPr>
          <p:cNvPr id="186" name="TextBox 185"/>
          <p:cNvSpPr txBox="1"/>
          <p:nvPr/>
        </p:nvSpPr>
        <p:spPr>
          <a:xfrm>
            <a:off x="971600" y="601029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pp4</a:t>
            </a:r>
            <a:endParaRPr lang="en-CA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5448470" y="5946784"/>
            <a:ext cx="563690" cy="475130"/>
            <a:chOff x="4628980" y="4365104"/>
            <a:chExt cx="563690" cy="475130"/>
          </a:xfrm>
        </p:grpSpPr>
        <p:sp>
          <p:nvSpPr>
            <p:cNvPr id="188" name="Rectangle 187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89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w81</a:t>
              </a:r>
              <a:endParaRPr lang="en-US" altLang="en-US" sz="1400" dirty="0"/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8</a:t>
            </a:fld>
            <a:endParaRPr lang="en-CA"/>
          </a:p>
        </p:txBody>
      </p:sp>
      <p:sp>
        <p:nvSpPr>
          <p:cNvPr id="172" name="TextBox 171"/>
          <p:cNvSpPr txBox="1"/>
          <p:nvPr/>
        </p:nvSpPr>
        <p:spPr>
          <a:xfrm>
            <a:off x="971600" y="3645024"/>
            <a:ext cx="3237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w71#Wedding(-[</a:t>
            </a:r>
            <a:r>
              <a:rPr lang="en-CA" sz="1400" dirty="0"/>
              <a:t>2018 </a:t>
            </a:r>
            <a:r>
              <a:rPr lang="en-CA" sz="1400" dirty="0" smtClean="0"/>
              <a:t>8 </a:t>
            </a:r>
            <a:r>
              <a:rPr lang="en-CA" sz="1400" dirty="0"/>
              <a:t>18</a:t>
            </a:r>
            <a:r>
              <a:rPr lang="en-CA" sz="1400" dirty="0" smtClean="0"/>
              <a:t>] +[</a:t>
            </a:r>
            <a:r>
              <a:rPr lang="en-CA" sz="1400" dirty="0"/>
              <a:t>Mary John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971600" y="2060848"/>
            <a:ext cx="2872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Wedding(-[</a:t>
            </a:r>
            <a:r>
              <a:rPr lang="en-CA" sz="1400" dirty="0"/>
              <a:t>2018 </a:t>
            </a:r>
            <a:r>
              <a:rPr lang="en-CA" sz="1400" dirty="0" smtClean="0"/>
              <a:t>8 </a:t>
            </a:r>
            <a:r>
              <a:rPr lang="en-CA" sz="1400" dirty="0"/>
              <a:t>18</a:t>
            </a:r>
            <a:r>
              <a:rPr lang="en-CA" sz="1400" dirty="0" smtClean="0"/>
              <a:t>] +[</a:t>
            </a:r>
            <a:r>
              <a:rPr lang="en-CA" sz="1400" dirty="0"/>
              <a:t>Mary John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971600" y="5137447"/>
            <a:ext cx="2897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Wedding(bride-&gt;Mary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groom+&gt;John)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971600" y="6505599"/>
            <a:ext cx="3333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w81#Wedding(bride-&gt;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Mary groom+&gt;John)</a:t>
            </a:r>
          </a:p>
        </p:txBody>
      </p:sp>
    </p:spTree>
    <p:extLst>
      <p:ext uri="{BB962C8B-B14F-4D97-AF65-F5344CB8AC3E}">
        <p14:creationId xmlns:p14="http://schemas.microsoft.com/office/powerpoint/2010/main" val="22459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64023" y="198884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936321" y="2319954"/>
            <a:ext cx="1000125" cy="457200"/>
            <a:chOff x="1979712" y="4972959"/>
            <a:chExt cx="1000125" cy="457200"/>
          </a:xfrm>
        </p:grpSpPr>
        <p:sp>
          <p:nvSpPr>
            <p:cNvPr id="4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5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6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6" name="Arc 1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" name="Arc 16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7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4" name="Arc 13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" name="Arc 14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2" name="Arc 11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3" name="Arc 12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9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0" name="Arc 9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1" name="Arc 10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8" name="Group 17"/>
          <p:cNvGrpSpPr/>
          <p:nvPr/>
        </p:nvGrpSpPr>
        <p:grpSpPr>
          <a:xfrm>
            <a:off x="7612781" y="1988840"/>
            <a:ext cx="696216" cy="475130"/>
            <a:chOff x="3299721" y="1057776"/>
            <a:chExt cx="696216" cy="475130"/>
          </a:xfrm>
        </p:grpSpPr>
        <p:sp>
          <p:nvSpPr>
            <p:cNvPr id="19" name="Rectangle 18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0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620200" y="2636912"/>
            <a:ext cx="696216" cy="475130"/>
            <a:chOff x="3299721" y="1057776"/>
            <a:chExt cx="696216" cy="475130"/>
          </a:xfrm>
        </p:grpSpPr>
        <p:sp>
          <p:nvSpPr>
            <p:cNvPr id="22" name="Rectangle 2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" name="Text Box 55"/>
            <p:cNvSpPr txBox="1">
              <a:spLocks noChangeArrowheads="1"/>
            </p:cNvSpPr>
            <p:nvPr/>
          </p:nvSpPr>
          <p:spPr bwMode="auto">
            <a:xfrm>
              <a:off x="3301998" y="1129784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5674271" y="1196752"/>
            <a:ext cx="4070" cy="177127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5" name="Group 24"/>
          <p:cNvGrpSpPr/>
          <p:nvPr/>
        </p:nvGrpSpPr>
        <p:grpSpPr>
          <a:xfrm>
            <a:off x="3785634" y="2319954"/>
            <a:ext cx="1896894" cy="96015"/>
            <a:chOff x="2979837" y="4689711"/>
            <a:chExt cx="1746081" cy="96015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7" name="Group 26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28" name="Arc 27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Arc 28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3792160" y="2683629"/>
            <a:ext cx="1896894" cy="96015"/>
            <a:chOff x="2979837" y="4689711"/>
            <a:chExt cx="1746081" cy="9601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2" name="Group 31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33" name="Arc 3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" name="Arc 3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35" name="Straight Arrow Connector 34"/>
          <p:cNvCxnSpPr/>
          <p:nvPr/>
        </p:nvCxnSpPr>
        <p:spPr>
          <a:xfrm>
            <a:off x="5685695" y="2367962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6" name="Straight Arrow Connector 35"/>
          <p:cNvCxnSpPr/>
          <p:nvPr/>
        </p:nvCxnSpPr>
        <p:spPr>
          <a:xfrm>
            <a:off x="5689054" y="2731635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6183080" y="2707217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64023" y="447250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936321" y="4803622"/>
            <a:ext cx="1000125" cy="457200"/>
            <a:chOff x="1979712" y="4972959"/>
            <a:chExt cx="1000125" cy="457200"/>
          </a:xfrm>
        </p:grpSpPr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1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2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2" name="Arc 51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Arc 52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3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0" name="Arc 49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Arc 50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4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8" name="Arc 47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Arc 48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5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6" name="Arc 45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Arc 46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54" name="Group 53"/>
          <p:cNvGrpSpPr/>
          <p:nvPr/>
        </p:nvGrpSpPr>
        <p:grpSpPr>
          <a:xfrm>
            <a:off x="7612781" y="4472508"/>
            <a:ext cx="696216" cy="475130"/>
            <a:chOff x="3299721" y="1057776"/>
            <a:chExt cx="696216" cy="475130"/>
          </a:xfrm>
        </p:grpSpPr>
        <p:sp>
          <p:nvSpPr>
            <p:cNvPr id="55" name="Rectangle 54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6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620200" y="5114110"/>
            <a:ext cx="696216" cy="475130"/>
            <a:chOff x="3299721" y="1057776"/>
            <a:chExt cx="696216" cy="475130"/>
          </a:xfrm>
        </p:grpSpPr>
        <p:sp>
          <p:nvSpPr>
            <p:cNvPr id="58" name="Rectangle 5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810299" y="4808541"/>
            <a:ext cx="1638171" cy="96015"/>
            <a:chOff x="3810299" y="5960669"/>
            <a:chExt cx="1638171" cy="96015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3810299" y="6008677"/>
              <a:ext cx="1638171" cy="16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62" name="Group 61"/>
            <p:cNvGrpSpPr/>
            <p:nvPr/>
          </p:nvGrpSpPr>
          <p:grpSpPr>
            <a:xfrm rot="16200000" flipV="1">
              <a:off x="5296559" y="5910631"/>
              <a:ext cx="96015" cy="196091"/>
              <a:chOff x="2843808" y="2132856"/>
              <a:chExt cx="113535" cy="216024"/>
            </a:xfrm>
          </p:grpSpPr>
          <p:sp>
            <p:nvSpPr>
              <p:cNvPr id="63" name="Arc 6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4" name="Arc 6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65" name="Straight Arrow Connector 64"/>
          <p:cNvCxnSpPr/>
          <p:nvPr/>
        </p:nvCxnSpPr>
        <p:spPr>
          <a:xfrm flipV="1">
            <a:off x="5448470" y="4851631"/>
            <a:ext cx="2168371" cy="491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66" name="Straight Arrow Connector 65"/>
          <p:cNvCxnSpPr/>
          <p:nvPr/>
        </p:nvCxnSpPr>
        <p:spPr>
          <a:xfrm flipV="1">
            <a:off x="5450414" y="5215305"/>
            <a:ext cx="2169786" cy="128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6183080" y="5190885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3792160" y="5168581"/>
            <a:ext cx="1656310" cy="96015"/>
            <a:chOff x="3792160" y="6320709"/>
            <a:chExt cx="1656310" cy="96015"/>
          </a:xfrm>
        </p:grpSpPr>
        <p:cxnSp>
          <p:nvCxnSpPr>
            <p:cNvPr id="69" name="Straight Connector 68"/>
            <p:cNvCxnSpPr/>
            <p:nvPr/>
          </p:nvCxnSpPr>
          <p:spPr>
            <a:xfrm flipV="1">
              <a:off x="3792160" y="6368716"/>
              <a:ext cx="16563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70" name="Group 69"/>
            <p:cNvGrpSpPr/>
            <p:nvPr/>
          </p:nvGrpSpPr>
          <p:grpSpPr>
            <a:xfrm rot="16200000" flipV="1">
              <a:off x="5296559" y="6270671"/>
              <a:ext cx="96015" cy="196091"/>
              <a:chOff x="2843808" y="2132856"/>
              <a:chExt cx="113535" cy="216024"/>
            </a:xfrm>
          </p:grpSpPr>
          <p:sp>
            <p:nvSpPr>
              <p:cNvPr id="71" name="Arc 7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2" name="Arc 7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971600" y="235131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pp5</a:t>
            </a:r>
            <a:endParaRPr lang="en-CA" dirty="0"/>
          </a:p>
        </p:txBody>
      </p:sp>
      <p:sp>
        <p:nvSpPr>
          <p:cNvPr id="74" name="TextBox 73"/>
          <p:cNvSpPr txBox="1"/>
          <p:nvPr/>
        </p:nvSpPr>
        <p:spPr>
          <a:xfrm>
            <a:off x="971600" y="4858165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pp6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448470" y="3790646"/>
            <a:ext cx="519084" cy="1510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7" name="Text Box 55"/>
          <p:cNvSpPr txBox="1">
            <a:spLocks noChangeArrowheads="1"/>
          </p:cNvSpPr>
          <p:nvPr/>
        </p:nvSpPr>
        <p:spPr bwMode="auto">
          <a:xfrm>
            <a:off x="5450414" y="4368378"/>
            <a:ext cx="561746" cy="42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sz="1600" dirty="0" smtClean="0"/>
              <a:t>w91</a:t>
            </a:r>
            <a:endParaRPr lang="en-US" altLang="en-US" sz="1400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676306" y="1394785"/>
            <a:ext cx="227825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88" name="Group 87"/>
          <p:cNvGrpSpPr/>
          <p:nvPr/>
        </p:nvGrpSpPr>
        <p:grpSpPr>
          <a:xfrm>
            <a:off x="6371290" y="1296080"/>
            <a:ext cx="720990" cy="475130"/>
            <a:chOff x="5580112" y="476672"/>
            <a:chExt cx="720990" cy="475130"/>
          </a:xfrm>
        </p:grpSpPr>
        <p:sp>
          <p:nvSpPr>
            <p:cNvPr id="80" name="Rectangle 79"/>
            <p:cNvSpPr/>
            <p:nvPr/>
          </p:nvSpPr>
          <p:spPr>
            <a:xfrm>
              <a:off x="5580112" y="476672"/>
              <a:ext cx="72008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1" name="Text Box 55"/>
            <p:cNvSpPr txBox="1">
              <a:spLocks noChangeArrowheads="1"/>
            </p:cNvSpPr>
            <p:nvPr/>
          </p:nvSpPr>
          <p:spPr bwMode="auto">
            <a:xfrm>
              <a:off x="5581928" y="552027"/>
              <a:ext cx="7191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2018</a:t>
              </a:r>
              <a:endParaRPr lang="en-US" altLang="en-US" sz="16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380312" y="1297686"/>
            <a:ext cx="336179" cy="475130"/>
            <a:chOff x="6324053" y="2492896"/>
            <a:chExt cx="336179" cy="475130"/>
          </a:xfrm>
        </p:grpSpPr>
        <p:sp>
          <p:nvSpPr>
            <p:cNvPr id="83" name="Rectangle 82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4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910046" y="1297686"/>
            <a:ext cx="478378" cy="475130"/>
            <a:chOff x="7622014" y="2492896"/>
            <a:chExt cx="478378" cy="475130"/>
          </a:xfrm>
        </p:grpSpPr>
        <p:sp>
          <p:nvSpPr>
            <p:cNvPr id="86" name="Rectangle 85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7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cxnSp>
        <p:nvCxnSpPr>
          <p:cNvPr id="118" name="Straight Arrow Connector 117"/>
          <p:cNvCxnSpPr/>
          <p:nvPr/>
        </p:nvCxnSpPr>
        <p:spPr>
          <a:xfrm>
            <a:off x="5967554" y="3887746"/>
            <a:ext cx="198882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19" name="Group 118"/>
          <p:cNvGrpSpPr/>
          <p:nvPr/>
        </p:nvGrpSpPr>
        <p:grpSpPr>
          <a:xfrm>
            <a:off x="6372200" y="3789040"/>
            <a:ext cx="720990" cy="475130"/>
            <a:chOff x="5580112" y="476672"/>
            <a:chExt cx="720990" cy="475130"/>
          </a:xfrm>
        </p:grpSpPr>
        <p:sp>
          <p:nvSpPr>
            <p:cNvPr id="120" name="Rectangle 119"/>
            <p:cNvSpPr/>
            <p:nvPr/>
          </p:nvSpPr>
          <p:spPr>
            <a:xfrm>
              <a:off x="5580112" y="476672"/>
              <a:ext cx="72008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1" name="Text Box 55"/>
            <p:cNvSpPr txBox="1">
              <a:spLocks noChangeArrowheads="1"/>
            </p:cNvSpPr>
            <p:nvPr/>
          </p:nvSpPr>
          <p:spPr bwMode="auto">
            <a:xfrm>
              <a:off x="5581928" y="552027"/>
              <a:ext cx="7191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2018</a:t>
              </a:r>
              <a:endParaRPr lang="en-US" alt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7380312" y="3790646"/>
            <a:ext cx="336179" cy="475130"/>
            <a:chOff x="6324053" y="2492896"/>
            <a:chExt cx="336179" cy="475130"/>
          </a:xfrm>
        </p:grpSpPr>
        <p:sp>
          <p:nvSpPr>
            <p:cNvPr id="123" name="Rectangle 122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4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7910046" y="3790646"/>
            <a:ext cx="478378" cy="475130"/>
            <a:chOff x="7622014" y="2492896"/>
            <a:chExt cx="478378" cy="475130"/>
          </a:xfrm>
        </p:grpSpPr>
        <p:sp>
          <p:nvSpPr>
            <p:cNvPr id="126" name="Rectangle 125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7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971600" y="548680"/>
            <a:ext cx="805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Also </a:t>
            </a:r>
            <a:r>
              <a:rPr lang="en-CA" dirty="0" err="1" smtClean="0"/>
              <a:t>oidless</a:t>
            </a:r>
            <a:r>
              <a:rPr lang="en-CA" dirty="0" smtClean="0"/>
              <a:t>/</a:t>
            </a:r>
            <a:r>
              <a:rPr lang="en-CA" dirty="0" err="1" smtClean="0"/>
              <a:t>oidful</a:t>
            </a:r>
            <a:r>
              <a:rPr lang="en-CA" dirty="0"/>
              <a:t>, </a:t>
            </a:r>
            <a:r>
              <a:rPr lang="en-CA" dirty="0" smtClean="0"/>
              <a:t>combined </a:t>
            </a:r>
            <a:r>
              <a:rPr lang="en-CA" dirty="0" err="1" smtClean="0"/>
              <a:t>tupled+slotted</a:t>
            </a:r>
            <a:r>
              <a:rPr lang="en-CA" dirty="0"/>
              <a:t>,</a:t>
            </a:r>
            <a:r>
              <a:rPr lang="en-CA" dirty="0" smtClean="0"/>
              <a:t> combined </a:t>
            </a:r>
            <a:r>
              <a:rPr lang="en-CA" b="1" dirty="0" err="1" smtClean="0"/>
              <a:t>p</a:t>
            </a:r>
            <a:r>
              <a:rPr lang="en-CA" dirty="0" err="1" smtClean="0"/>
              <a:t>ersp</a:t>
            </a:r>
            <a:r>
              <a:rPr lang="en-CA" dirty="0" err="1"/>
              <a:t>ene</a:t>
            </a:r>
            <a:r>
              <a:rPr lang="en-CA" dirty="0" err="1" smtClean="0"/>
              <a:t>utral+</a:t>
            </a:r>
            <a:r>
              <a:rPr lang="en-CA" b="1" dirty="0" err="1" smtClean="0"/>
              <a:t>p</a:t>
            </a:r>
            <a:r>
              <a:rPr lang="en-CA" dirty="0" err="1" smtClean="0"/>
              <a:t>erspec</a:t>
            </a:r>
            <a:r>
              <a:rPr lang="en-CA" dirty="0" err="1"/>
              <a:t>tiv</a:t>
            </a:r>
            <a:r>
              <a:rPr lang="en-CA" dirty="0" err="1" smtClean="0"/>
              <a:t>al</a:t>
            </a:r>
            <a:r>
              <a:rPr lang="en-CA" dirty="0" smtClean="0"/>
              <a:t>:</a:t>
            </a:r>
            <a:endParaRPr lang="en-CA" dirty="0"/>
          </a:p>
        </p:txBody>
      </p:sp>
      <p:sp>
        <p:nvSpPr>
          <p:cNvPr id="78" name="Slide Number Placeholder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9</a:t>
            </a:fld>
            <a:endParaRPr lang="en-CA"/>
          </a:p>
        </p:txBody>
      </p:sp>
      <p:sp>
        <p:nvSpPr>
          <p:cNvPr id="100" name="TextBox 99"/>
          <p:cNvSpPr txBox="1"/>
          <p:nvPr/>
        </p:nvSpPr>
        <p:spPr>
          <a:xfrm>
            <a:off x="971600" y="3140968"/>
            <a:ext cx="3856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Wedding(-[2018 8 18] bride+&gt;Mary groom+&gt;John)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71600" y="5661248"/>
            <a:ext cx="425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w91#Wedding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(-[2018 8 18] bride+&gt;Mary groom+&gt;John)</a:t>
            </a:r>
          </a:p>
        </p:txBody>
      </p:sp>
    </p:spTree>
    <p:extLst>
      <p:ext uri="{BB962C8B-B14F-4D97-AF65-F5344CB8AC3E}">
        <p14:creationId xmlns:p14="http://schemas.microsoft.com/office/powerpoint/2010/main" val="355413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449</Words>
  <Application>Microsoft Office PowerPoint</Application>
  <PresentationFormat>On-screen Show (4:3)</PresentationFormat>
  <Paragraphs>180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Data Systematics: The Metamodel of PSOA RuleML Illustrated by Grailog Visualization       Harold Boley University of New Brunswick Faculty of Computer Science Fredericton, NB, Canada</vt:lpstr>
      <vt:lpstr>Introduction</vt:lpstr>
      <vt:lpstr>Slicing and Dicing the PSOA Metamodel Cube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</dc:creator>
  <cp:lastModifiedBy>Harold</cp:lastModifiedBy>
  <cp:revision>166</cp:revision>
  <dcterms:created xsi:type="dcterms:W3CDTF">2017-04-24T00:13:32Z</dcterms:created>
  <dcterms:modified xsi:type="dcterms:W3CDTF">2018-06-09T20:55:27Z</dcterms:modified>
</cp:coreProperties>
</file>