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19" r:id="rId1"/>
  </p:sldMasterIdLst>
  <p:notesMasterIdLst>
    <p:notesMasterId r:id="rId4"/>
  </p:notesMasterIdLst>
  <p:sldIdLst>
    <p:sldId id="258" r:id="rId2"/>
    <p:sldId id="344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CCFF"/>
    <a:srgbClr val="808080"/>
    <a:srgbClr val="339966"/>
    <a:srgbClr val="FF3300"/>
    <a:srgbClr val="FFFFFF"/>
    <a:srgbClr val="FFFF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45" autoAdjust="0"/>
    <p:restoredTop sz="94646" autoAdjust="0"/>
  </p:normalViewPr>
  <p:slideViewPr>
    <p:cSldViewPr>
      <p:cViewPr>
        <p:scale>
          <a:sx n="80" d="100"/>
          <a:sy n="80" d="100"/>
        </p:scale>
        <p:origin x="-6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0EA915-F8A4-4929-95A3-EEADACA7A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4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CB69E3-5D8B-401A-B5B8-DB2C631B8668}" type="slidenum">
              <a:rPr lang="en-US" altLang="en-US" smtClean="0"/>
              <a:pPr/>
              <a:t>0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4D9B8-6810-4A2D-8DA6-21D483534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4CE74-2BFF-4E4E-BA54-4BF9A0CC5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0EA9-0FD8-4488-A5C0-C598AD19B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FBEDA-13EE-4D05-95BF-D8A6EA2B3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55C0B-1663-4CBD-BA9E-C307A33E0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6DCFB-B067-42DA-A6D3-44FA9D1AB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2A6F1-3F65-48AC-A5BC-C4F66A9D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0CE8-FED8-45BE-A489-15BD7CA3F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FF87F-0DBB-42BA-B072-3BC8B6F5E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E6E6B-27A0-4E2B-93D3-4DB79D404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3B93-1AC1-4815-8FBD-22F2CA8F2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DB572-661C-4E9A-98BE-8E42492C6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7B8E557-0605-4F0B-9AFA-12F0A1C44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b.ca/~bole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Specification_of_RuleML_1.02" TargetMode="External"/><Relationship Id="rId2" Type="http://schemas.openxmlformats.org/officeDocument/2006/relationships/hyperlink" Target="http://www.cs.unb.ca/~boley/talks/DistriSemWe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#Use_Cases" TargetMode="External"/><Relationship Id="rId4" Type="http://schemas.openxmlformats.org/officeDocument/2006/relationships/hyperlink" Target="http://ruleml.org/talks/PSOAPerspectivalKnowledge-tal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0" y="533400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4000" dirty="0"/>
              <a:t>PSOA </a:t>
            </a:r>
            <a:r>
              <a:rPr lang="en-CA" altLang="en-US" sz="4000" dirty="0" err="1"/>
              <a:t>RuleML</a:t>
            </a:r>
            <a:r>
              <a:rPr lang="en-CA" altLang="en-US" sz="4000" dirty="0"/>
              <a:t>: Lightweight Ontologies with Multi-Membership for Perspectival Data and </a:t>
            </a:r>
            <a:r>
              <a:rPr lang="en-CA" altLang="en-US" sz="4000" dirty="0" smtClean="0"/>
              <a:t>Rules</a:t>
            </a:r>
            <a:endParaRPr lang="en-US" altLang="en-US" dirty="0"/>
          </a:p>
        </p:txBody>
      </p:sp>
      <p:sp>
        <p:nvSpPr>
          <p:cNvPr id="2051" name="Rectangle 14"/>
          <p:cNvSpPr>
            <a:spLocks noChangeArrowheads="1"/>
          </p:cNvSpPr>
          <p:nvPr/>
        </p:nvSpPr>
        <p:spPr bwMode="auto">
          <a:xfrm>
            <a:off x="0" y="2590800"/>
            <a:ext cx="91440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dirty="0">
                <a:hlinkClick r:id="rId3"/>
              </a:rPr>
              <a:t>Harold Boley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Faculty of Computer Science, University of New Brunswick Canada</a:t>
            </a:r>
          </a:p>
        </p:txBody>
      </p:sp>
      <p:sp>
        <p:nvSpPr>
          <p:cNvPr id="2052" name="Text Box 16"/>
          <p:cNvSpPr txBox="1">
            <a:spLocks noChangeArrowheads="1"/>
          </p:cNvSpPr>
          <p:nvPr/>
        </p:nvSpPr>
        <p:spPr bwMode="auto">
          <a:xfrm>
            <a:off x="76200" y="4876800"/>
            <a:ext cx="89916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dirty="0" smtClean="0"/>
              <a:t>OMG Technical </a:t>
            </a:r>
            <a:r>
              <a:rPr lang="en-US" altLang="en-US" sz="2800" dirty="0"/>
              <a:t>Meeting</a:t>
            </a:r>
          </a:p>
          <a:p>
            <a:pPr algn="ctr"/>
            <a:r>
              <a:rPr lang="en-CA" altLang="en-US" sz="2800" dirty="0" smtClean="0"/>
              <a:t>Ontology </a:t>
            </a:r>
            <a:r>
              <a:rPr lang="en-CA" altLang="en-US" sz="2800" dirty="0"/>
              <a:t>Platform Special Interest Group (PSIG) Plenary </a:t>
            </a:r>
            <a:r>
              <a:rPr lang="en-CA" altLang="en-US" sz="2800" dirty="0" smtClean="0"/>
              <a:t>Session</a:t>
            </a:r>
            <a:endParaRPr lang="en-US" altLang="en-US" sz="2800" dirty="0"/>
          </a:p>
          <a:p>
            <a:pPr algn="ctr"/>
            <a:r>
              <a:rPr lang="en-US" altLang="en-US" sz="2800" dirty="0"/>
              <a:t>Ottawa, Canada, </a:t>
            </a:r>
            <a:r>
              <a:rPr lang="en-US" altLang="en-US" sz="2800" dirty="0" smtClean="0"/>
              <a:t>27 September 2018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altLang="en-US" sz="1400" dirty="0"/>
          </a:p>
          <a:p>
            <a:pPr algn="ctr"/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0E175D-43ED-4857-935E-1AF5D7F48A8C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Outline 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991600" cy="5486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CA" altLang="en-US" sz="2800" dirty="0" smtClean="0"/>
              <a:t>Data, Ontologies, and Rules</a:t>
            </a:r>
          </a:p>
          <a:p>
            <a:pPr lvl="1" eaLnBrk="1" hangingPunct="1">
              <a:lnSpc>
                <a:spcPct val="115000"/>
              </a:lnSpc>
            </a:pPr>
            <a:r>
              <a:rPr lang="en-CA" altLang="en-US" sz="2000" dirty="0">
                <a:solidFill>
                  <a:schemeClr val="tx2"/>
                </a:solidFill>
                <a:hlinkClick r:id="rId2"/>
              </a:rPr>
              <a:t>http://www.cs.unb.ca/~</a:t>
            </a:r>
            <a:r>
              <a:rPr lang="en-CA" altLang="en-US" sz="2000" dirty="0" smtClean="0">
                <a:solidFill>
                  <a:schemeClr val="tx2"/>
                </a:solidFill>
                <a:hlinkClick r:id="rId2"/>
              </a:rPr>
              <a:t>boley/talks/DistriSemWeb.pdf</a:t>
            </a:r>
            <a:r>
              <a:rPr lang="en-CA" altLang="en-US" sz="2000" dirty="0" smtClean="0">
                <a:solidFill>
                  <a:schemeClr val="tx2"/>
                </a:solidFill>
              </a:rPr>
              <a:t/>
            </a:r>
            <a:br>
              <a:rPr lang="en-CA" altLang="en-US" sz="2000" dirty="0" smtClean="0">
                <a:solidFill>
                  <a:schemeClr val="tx2"/>
                </a:solidFill>
              </a:rPr>
            </a:br>
            <a:r>
              <a:rPr lang="en-CA" altLang="en-US" sz="2000" dirty="0">
                <a:solidFill>
                  <a:schemeClr val="tx2"/>
                </a:solidFill>
              </a:rPr>
              <a:t>(slides </a:t>
            </a:r>
            <a:r>
              <a:rPr lang="en-CA" altLang="en-US" sz="2000" dirty="0" smtClean="0">
                <a:solidFill>
                  <a:schemeClr val="tx2"/>
                </a:solidFill>
              </a:rPr>
              <a:t>15-16, 18-25)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en-US" sz="2800" dirty="0" smtClean="0">
                <a:solidFill>
                  <a:schemeClr val="tx2"/>
                </a:solidFill>
              </a:rPr>
              <a:t>Specification of 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RuleML</a:t>
            </a:r>
            <a:r>
              <a:rPr lang="en-US" altLang="en-US" sz="2800" dirty="0" smtClean="0">
                <a:solidFill>
                  <a:schemeClr val="tx2"/>
                </a:solidFill>
              </a:rPr>
              <a:t> 1.02</a:t>
            </a:r>
            <a:endParaRPr lang="en-US" altLang="en-US" sz="2800" u="sng" dirty="0" smtClean="0"/>
          </a:p>
          <a:p>
            <a:pPr lvl="1" eaLnBrk="1" hangingPunct="1">
              <a:lnSpc>
                <a:spcPct val="115000"/>
              </a:lnSpc>
            </a:pPr>
            <a:r>
              <a:rPr lang="en-US" altLang="en-US" sz="1800" dirty="0" smtClean="0">
                <a:solidFill>
                  <a:schemeClr val="tx2"/>
                </a:solidFill>
                <a:hlinkClick r:id="rId3"/>
              </a:rPr>
              <a:t>http://wiki.ruleml.org/index.php/Specification_of_RuleML_1.02</a:t>
            </a:r>
            <a:r>
              <a:rPr lang="en-US" altLang="en-US" sz="1800" dirty="0">
                <a:solidFill>
                  <a:schemeClr val="tx2"/>
                </a:solidFill>
              </a:rPr>
              <a:t/>
            </a:r>
            <a:br>
              <a:rPr lang="en-US" altLang="en-US" sz="1800" dirty="0">
                <a:solidFill>
                  <a:schemeClr val="tx2"/>
                </a:solidFill>
              </a:rPr>
            </a:br>
            <a:r>
              <a:rPr lang="en-US" altLang="en-US" sz="2000" dirty="0">
                <a:solidFill>
                  <a:schemeClr val="tx2"/>
                </a:solidFill>
              </a:rPr>
              <a:t>(first </a:t>
            </a:r>
            <a:r>
              <a:rPr lang="en-US" altLang="en-US" sz="2000" smtClean="0">
                <a:solidFill>
                  <a:schemeClr val="tx2"/>
                </a:solidFill>
              </a:rPr>
              <a:t>figure</a:t>
            </a:r>
            <a:r>
              <a:rPr lang="en-US" altLang="en-US" sz="2000" smtClean="0">
                <a:solidFill>
                  <a:schemeClr val="tx2"/>
                </a:solidFill>
              </a:rPr>
              <a:t>: </a:t>
            </a:r>
            <a:r>
              <a:rPr lang="en-CA" altLang="en-US" sz="2000" smtClean="0">
                <a:solidFill>
                  <a:schemeClr val="tx2"/>
                </a:solidFill>
              </a:rPr>
              <a:t>System </a:t>
            </a:r>
            <a:r>
              <a:rPr lang="en-CA" altLang="en-US" sz="2000" dirty="0">
                <a:solidFill>
                  <a:schemeClr val="tx2"/>
                </a:solidFill>
              </a:rPr>
              <a:t>of </a:t>
            </a:r>
            <a:r>
              <a:rPr lang="en-CA" altLang="en-US" sz="2000" dirty="0" smtClean="0">
                <a:solidFill>
                  <a:schemeClr val="tx2"/>
                </a:solidFill>
              </a:rPr>
              <a:t>Families </a:t>
            </a:r>
            <a:r>
              <a:rPr lang="en-CA" altLang="en-US" sz="2000" dirty="0">
                <a:solidFill>
                  <a:schemeClr val="tx2"/>
                </a:solidFill>
              </a:rPr>
              <a:t>of </a:t>
            </a:r>
            <a:r>
              <a:rPr lang="en-CA" altLang="en-US" sz="2000" dirty="0" smtClean="0">
                <a:solidFill>
                  <a:schemeClr val="tx2"/>
                </a:solidFill>
              </a:rPr>
              <a:t>Languages </a:t>
            </a:r>
            <a:r>
              <a:rPr lang="en-CA" altLang="en-US" sz="2000" dirty="0">
                <a:solidFill>
                  <a:schemeClr val="tx2"/>
                </a:solidFill>
              </a:rPr>
              <a:t>for </a:t>
            </a:r>
            <a:r>
              <a:rPr lang="en-CA" altLang="en-US" sz="2000" dirty="0" smtClean="0">
                <a:solidFill>
                  <a:schemeClr val="tx2"/>
                </a:solidFill>
              </a:rPr>
              <a:t>Rules</a:t>
            </a:r>
            <a:r>
              <a:rPr lang="en-US" altLang="en-US" sz="20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15000"/>
              </a:lnSpc>
            </a:pPr>
            <a:r>
              <a:rPr lang="en-CA" altLang="en-US" sz="2800" dirty="0" smtClean="0"/>
              <a:t>Perspectival </a:t>
            </a:r>
            <a:r>
              <a:rPr lang="en-CA" altLang="en-US" sz="2800" dirty="0"/>
              <a:t>Data and </a:t>
            </a:r>
            <a:r>
              <a:rPr lang="en-CA" altLang="en-US" sz="2800" dirty="0" smtClean="0"/>
              <a:t>Rules in</a:t>
            </a:r>
            <a:r>
              <a:rPr lang="en-CA" altLang="en-US" sz="2800" dirty="0"/>
              <a:t> PSOA </a:t>
            </a:r>
            <a:r>
              <a:rPr lang="en-CA" altLang="en-US" sz="2800" dirty="0" err="1" smtClean="0"/>
              <a:t>RuleML</a:t>
            </a:r>
            <a:endParaRPr lang="en-CA" altLang="en-US" sz="2800" dirty="0"/>
          </a:p>
          <a:p>
            <a:pPr lvl="1" eaLnBrk="1" hangingPunct="1">
              <a:lnSpc>
                <a:spcPct val="115000"/>
              </a:lnSpc>
            </a:pPr>
            <a:r>
              <a:rPr lang="en-CA" altLang="en-US" sz="2000" dirty="0">
                <a:solidFill>
                  <a:schemeClr val="tx2"/>
                </a:solidFill>
                <a:hlinkClick r:id="rId4"/>
              </a:rPr>
              <a:t>http://</a:t>
            </a:r>
            <a:r>
              <a:rPr lang="en-CA" altLang="en-US" sz="2000" dirty="0" smtClean="0">
                <a:solidFill>
                  <a:schemeClr val="tx2"/>
                </a:solidFill>
                <a:hlinkClick r:id="rId4"/>
              </a:rPr>
              <a:t>ruleml.org/talks/PSOAPerspectivalKnowledge-talk.pdf</a:t>
            </a:r>
            <a:r>
              <a:rPr lang="en-CA" altLang="en-US" sz="2000" dirty="0" smtClean="0">
                <a:solidFill>
                  <a:schemeClr val="tx2"/>
                </a:solidFill>
              </a:rPr>
              <a:t/>
            </a:r>
            <a:br>
              <a:rPr lang="en-CA" altLang="en-US" sz="2000" dirty="0" smtClean="0">
                <a:solidFill>
                  <a:schemeClr val="tx2"/>
                </a:solidFill>
              </a:rPr>
            </a:br>
            <a:r>
              <a:rPr lang="en-CA" altLang="en-US" sz="2000" dirty="0" smtClean="0">
                <a:solidFill>
                  <a:schemeClr val="tx2"/>
                </a:solidFill>
              </a:rPr>
              <a:t>(slides 2-27)</a:t>
            </a:r>
          </a:p>
          <a:p>
            <a:pPr eaLnBrk="1" hangingPunct="1">
              <a:lnSpc>
                <a:spcPct val="115000"/>
              </a:lnSpc>
            </a:pPr>
            <a:r>
              <a:rPr lang="en-CA" altLang="en-US" sz="2800" dirty="0"/>
              <a:t>PSOA </a:t>
            </a:r>
            <a:r>
              <a:rPr lang="en-CA" altLang="en-US" sz="2800" dirty="0" err="1"/>
              <a:t>RuleML</a:t>
            </a:r>
            <a:r>
              <a:rPr lang="en-CA" altLang="en-US" sz="2800" dirty="0"/>
              <a:t> </a:t>
            </a:r>
            <a:r>
              <a:rPr lang="en-CA" altLang="en-US" sz="2800" dirty="0" smtClean="0"/>
              <a:t>Use </a:t>
            </a:r>
            <a:r>
              <a:rPr lang="en-CA" altLang="en-US" sz="2800" dirty="0"/>
              <a:t>Cases</a:t>
            </a:r>
          </a:p>
          <a:p>
            <a:pPr lvl="1" eaLnBrk="1" hangingPunct="1">
              <a:lnSpc>
                <a:spcPct val="115000"/>
              </a:lnSpc>
            </a:pPr>
            <a:r>
              <a:rPr lang="en-CA" altLang="en-US" sz="2000" dirty="0">
                <a:solidFill>
                  <a:schemeClr val="tx2"/>
                </a:solidFill>
                <a:hlinkClick r:id="rId5"/>
              </a:rPr>
              <a:t>http://</a:t>
            </a:r>
            <a:r>
              <a:rPr lang="en-CA" altLang="en-US" sz="2000" dirty="0" smtClean="0">
                <a:solidFill>
                  <a:schemeClr val="tx2"/>
                </a:solidFill>
                <a:hlinkClick r:id="rId5"/>
              </a:rPr>
              <a:t>wiki.ruleml.org/index.php/PSOA_RuleML#Use_Cases</a:t>
            </a:r>
            <a:r>
              <a:rPr lang="en-CA" altLang="en-US" sz="2000" dirty="0">
                <a:solidFill>
                  <a:schemeClr val="tx2"/>
                </a:solidFill>
              </a:rPr>
              <a:t/>
            </a:r>
            <a:br>
              <a:rPr lang="en-CA" altLang="en-US" sz="2000" dirty="0">
                <a:solidFill>
                  <a:schemeClr val="tx2"/>
                </a:solidFill>
              </a:rPr>
            </a:br>
            <a:r>
              <a:rPr lang="en-CA" altLang="en-US" sz="2000" dirty="0" smtClean="0">
                <a:solidFill>
                  <a:schemeClr val="tx2"/>
                </a:solidFill>
              </a:rPr>
              <a:t>(#6</a:t>
            </a:r>
            <a:r>
              <a:rPr lang="en-CA" altLang="en-US" sz="2000" dirty="0">
                <a:solidFill>
                  <a:schemeClr val="tx2"/>
                </a:solidFill>
              </a:rPr>
              <a:t>: Best Demo </a:t>
            </a:r>
            <a:r>
              <a:rPr lang="en-CA" altLang="en-US" sz="2000" dirty="0" smtClean="0">
                <a:solidFill>
                  <a:schemeClr val="tx2"/>
                </a:solidFill>
              </a:rPr>
              <a:t>Award of Int'l </a:t>
            </a:r>
            <a:r>
              <a:rPr lang="en-CA" altLang="en-US" sz="2000" dirty="0">
                <a:solidFill>
                  <a:schemeClr val="tx2"/>
                </a:solidFill>
              </a:rPr>
              <a:t>Rule Challenge </a:t>
            </a:r>
            <a:r>
              <a:rPr lang="en-CA" sz="2000" dirty="0" smtClean="0"/>
              <a:t>2018</a:t>
            </a:r>
            <a:r>
              <a:rPr lang="en-CA" altLang="en-US" sz="2000" dirty="0" smtClean="0">
                <a:solidFill>
                  <a:schemeClr val="tx2"/>
                </a:solidFill>
              </a:rPr>
              <a:t>)</a:t>
            </a:r>
            <a:endParaRPr lang="en-CA" altLang="en-US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15000"/>
              </a:lnSpc>
            </a:pPr>
            <a:endParaRPr lang="en-CA" altLang="en-US" sz="22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15000"/>
              </a:lnSpc>
            </a:pPr>
            <a:endParaRPr lang="en-CA" altLang="en-US" sz="22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15000"/>
              </a:lnSpc>
            </a:pPr>
            <a:endParaRPr lang="en-CA" altLang="en-US" sz="22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15000"/>
              </a:lnSpc>
            </a:pPr>
            <a:endParaRPr lang="en-US" altLang="en-US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66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17029</TotalTime>
  <Words>48</Words>
  <Application>Microsoft Office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Outline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RuleML/Grailog</dc:title>
  <dc:creator>Harold Boley</dc:creator>
  <cp:lastModifiedBy>Harold</cp:lastModifiedBy>
  <cp:revision>876</cp:revision>
  <dcterms:created xsi:type="dcterms:W3CDTF">2007-09-01T06:00:07Z</dcterms:created>
  <dcterms:modified xsi:type="dcterms:W3CDTF">2018-09-28T15:51:27Z</dcterms:modified>
</cp:coreProperties>
</file>