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434" y="-90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B567E-57D3-4E43-AC89-D1A4605D9845}" type="datetimeFigureOut">
              <a:rPr lang="en-CA" smtClean="0"/>
              <a:t>2017-11-15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6532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B567E-57D3-4E43-AC89-D1A4605D9845}" type="datetimeFigureOut">
              <a:rPr lang="en-CA" smtClean="0"/>
              <a:t>2017-11-15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7759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B567E-57D3-4E43-AC89-D1A4605D9845}" type="datetimeFigureOut">
              <a:rPr lang="en-CA" smtClean="0"/>
              <a:t>2017-11-15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3462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B567E-57D3-4E43-AC89-D1A4605D9845}" type="datetimeFigureOut">
              <a:rPr lang="en-CA" smtClean="0"/>
              <a:t>2017-11-15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0370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B567E-57D3-4E43-AC89-D1A4605D9845}" type="datetimeFigureOut">
              <a:rPr lang="en-CA" smtClean="0"/>
              <a:t>2017-11-15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6025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B567E-57D3-4E43-AC89-D1A4605D9845}" type="datetimeFigureOut">
              <a:rPr lang="en-CA" smtClean="0"/>
              <a:t>2017-11-15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250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B567E-57D3-4E43-AC89-D1A4605D9845}" type="datetimeFigureOut">
              <a:rPr lang="en-CA" smtClean="0"/>
              <a:t>2017-11-15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4655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B567E-57D3-4E43-AC89-D1A4605D9845}" type="datetimeFigureOut">
              <a:rPr lang="en-CA" smtClean="0"/>
              <a:t>2017-11-15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7590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B567E-57D3-4E43-AC89-D1A4605D9845}" type="datetimeFigureOut">
              <a:rPr lang="en-CA" smtClean="0"/>
              <a:t>2017-11-15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2781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B567E-57D3-4E43-AC89-D1A4605D9845}" type="datetimeFigureOut">
              <a:rPr lang="en-CA" smtClean="0"/>
              <a:t>2017-11-15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3196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B567E-57D3-4E43-AC89-D1A4605D9845}" type="datetimeFigureOut">
              <a:rPr lang="en-CA" smtClean="0"/>
              <a:t>2017-11-15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4124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B567E-57D3-4E43-AC89-D1A4605D9845}" type="datetimeFigureOut">
              <a:rPr lang="en-CA" smtClean="0"/>
              <a:t>2017-11-15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3CB01-9E1A-4A3C-8DCA-3238C65515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2352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iki.ruleml.org/index.php/PSOA_RuleML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5685055"/>
            <a:ext cx="18448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Teacher##Scholar</a:t>
            </a:r>
          </a:p>
          <a:p>
            <a:r>
              <a:rPr lang="en-CA" dirty="0"/>
              <a:t>Student##Scholar</a:t>
            </a:r>
          </a:p>
          <a:p>
            <a:r>
              <a:rPr lang="en-CA" dirty="0"/>
              <a:t>TA##Teacher</a:t>
            </a:r>
          </a:p>
          <a:p>
            <a:r>
              <a:rPr lang="en-CA" dirty="0"/>
              <a:t>TA##Student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2055120" y="5685055"/>
            <a:ext cx="69813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[</a:t>
            </a:r>
            <a:r>
              <a:rPr lang="en-CA" dirty="0" err="1" smtClean="0"/>
              <a:t>John#TA</a:t>
            </a:r>
            <a:r>
              <a:rPr lang="en-CA" dirty="0"/>
              <a:t>, </a:t>
            </a:r>
            <a:r>
              <a:rPr lang="en-CA" dirty="0" err="1" smtClean="0"/>
              <a:t>John#Teacher</a:t>
            </a:r>
            <a:r>
              <a:rPr lang="en-CA" dirty="0" smtClean="0"/>
              <a:t>, </a:t>
            </a:r>
            <a:r>
              <a:rPr lang="en-CA" dirty="0" err="1" smtClean="0"/>
              <a:t>John#Student</a:t>
            </a:r>
            <a:r>
              <a:rPr lang="en-CA" dirty="0"/>
              <a:t> </a:t>
            </a:r>
            <a:r>
              <a:rPr lang="en-CA" dirty="0" smtClean="0"/>
              <a:t> </a:t>
            </a:r>
            <a:r>
              <a:rPr lang="en-CA" dirty="0"/>
              <a:t>(</a:t>
            </a:r>
            <a:r>
              <a:rPr lang="en-CA" dirty="0" err="1" smtClean="0"/>
              <a:t>John#Scholar</a:t>
            </a:r>
            <a:r>
              <a:rPr lang="en-CA" dirty="0" smtClean="0"/>
              <a:t>) entailed]</a:t>
            </a:r>
          </a:p>
          <a:p>
            <a:r>
              <a:rPr lang="en-CA" dirty="0" err="1" smtClean="0">
                <a:solidFill>
                  <a:schemeClr val="accent6">
                    <a:lumMod val="50000"/>
                  </a:schemeClr>
                </a:solidFill>
              </a:rPr>
              <a:t>John#TA</a:t>
            </a:r>
            <a:r>
              <a:rPr lang="en-CA" dirty="0" smtClean="0">
                <a:solidFill>
                  <a:schemeClr val="accent6">
                    <a:lumMod val="50000"/>
                  </a:schemeClr>
                </a:solidFill>
              </a:rPr>
              <a:t>(workload+&gt;high)</a:t>
            </a:r>
          </a:p>
          <a:p>
            <a:r>
              <a:rPr lang="en-CA" dirty="0" err="1" smtClean="0">
                <a:solidFill>
                  <a:srgbClr val="EE0000"/>
                </a:solidFill>
              </a:rPr>
              <a:t>John#Teacher</a:t>
            </a:r>
            <a:r>
              <a:rPr lang="en-CA" dirty="0" smtClean="0">
                <a:solidFill>
                  <a:srgbClr val="EE0000"/>
                </a:solidFill>
              </a:rPr>
              <a:t>(+[Wed Thu] </a:t>
            </a:r>
            <a:r>
              <a:rPr lang="en-CA" dirty="0" err="1" smtClean="0">
                <a:solidFill>
                  <a:srgbClr val="EE0000"/>
                </a:solidFill>
              </a:rPr>
              <a:t>dept</a:t>
            </a:r>
            <a:r>
              <a:rPr lang="en-CA" dirty="0" smtClean="0">
                <a:solidFill>
                  <a:srgbClr val="EE0000"/>
                </a:solidFill>
              </a:rPr>
              <a:t>+&gt;Physics salary+&gt;29400 income-&gt;29400)</a:t>
            </a:r>
          </a:p>
          <a:p>
            <a:r>
              <a:rPr lang="en-CA" dirty="0" err="1" smtClean="0">
                <a:solidFill>
                  <a:srgbClr val="00B050"/>
                </a:solidFill>
              </a:rPr>
              <a:t>John#Student</a:t>
            </a:r>
            <a:r>
              <a:rPr lang="en-CA" dirty="0">
                <a:solidFill>
                  <a:srgbClr val="00B050"/>
                </a:solidFill>
              </a:rPr>
              <a:t>(+[Mon Tue Fri] -[1995 8 17] </a:t>
            </a:r>
            <a:r>
              <a:rPr lang="en-CA" dirty="0" err="1">
                <a:solidFill>
                  <a:srgbClr val="00B050"/>
                </a:solidFill>
              </a:rPr>
              <a:t>dept</a:t>
            </a:r>
            <a:r>
              <a:rPr lang="en-CA" dirty="0" smtClean="0">
                <a:solidFill>
                  <a:srgbClr val="00B050"/>
                </a:solidFill>
              </a:rPr>
              <a:t>+&gt;Math </a:t>
            </a:r>
            <a:r>
              <a:rPr lang="en-CA" dirty="0">
                <a:solidFill>
                  <a:srgbClr val="00B050"/>
                </a:solidFill>
              </a:rPr>
              <a:t>gender-&gt;male)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82145" y="746118"/>
            <a:ext cx="7950295" cy="4833829"/>
            <a:chOff x="582145" y="260648"/>
            <a:chExt cx="7950295" cy="4833829"/>
          </a:xfrm>
        </p:grpSpPr>
        <p:sp>
          <p:nvSpPr>
            <p:cNvPr id="16" name="Text Box 26"/>
            <p:cNvSpPr txBox="1">
              <a:spLocks noChangeArrowheads="1"/>
            </p:cNvSpPr>
            <p:nvPr/>
          </p:nvSpPr>
          <p:spPr bwMode="auto">
            <a:xfrm>
              <a:off x="4012408" y="333777"/>
              <a:ext cx="87876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 smtClean="0"/>
                <a:t>Scholar</a:t>
              </a:r>
              <a:endParaRPr lang="en-US" altLang="en-US" sz="2400" b="1" i="1" dirty="0">
                <a:solidFill>
                  <a:schemeClr val="tx2"/>
                </a:solidFill>
              </a:endParaRPr>
            </a:p>
          </p:txBody>
        </p:sp>
        <p:grpSp>
          <p:nvGrpSpPr>
            <p:cNvPr id="17" name="Group 98"/>
            <p:cNvGrpSpPr>
              <a:grpSpLocks/>
            </p:cNvGrpSpPr>
            <p:nvPr/>
          </p:nvGrpSpPr>
          <p:grpSpPr bwMode="auto">
            <a:xfrm>
              <a:off x="3934544" y="260648"/>
              <a:ext cx="1000125" cy="457200"/>
              <a:chOff x="58972" y="6096000"/>
              <a:chExt cx="1000102" cy="609600"/>
            </a:xfrm>
          </p:grpSpPr>
          <p:grpSp>
            <p:nvGrpSpPr>
              <p:cNvPr id="18" name="Group 36"/>
              <p:cNvGrpSpPr>
                <a:grpSpLocks/>
              </p:cNvGrpSpPr>
              <p:nvPr/>
            </p:nvGrpSpPr>
            <p:grpSpPr bwMode="auto">
              <a:xfrm flipV="1">
                <a:off x="123383" y="6096000"/>
                <a:ext cx="868850" cy="304800"/>
                <a:chOff x="609616" y="2438400"/>
                <a:chExt cx="609217" cy="151872"/>
              </a:xfrm>
            </p:grpSpPr>
            <p:sp>
              <p:nvSpPr>
                <p:cNvPr id="28" name="Arc 27"/>
                <p:cNvSpPr/>
                <p:nvPr/>
              </p:nvSpPr>
              <p:spPr bwMode="auto">
                <a:xfrm rot="10800000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9" name="Arc 28"/>
                <p:cNvSpPr/>
                <p:nvPr/>
              </p:nvSpPr>
              <p:spPr bwMode="auto">
                <a:xfrm rot="10800000" flipH="1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19" name="Group 62"/>
              <p:cNvGrpSpPr>
                <a:grpSpLocks/>
              </p:cNvGrpSpPr>
              <p:nvPr/>
            </p:nvGrpSpPr>
            <p:grpSpPr bwMode="auto">
              <a:xfrm>
                <a:off x="122554" y="6400800"/>
                <a:ext cx="868850" cy="304800"/>
                <a:chOff x="121750" y="6400800"/>
                <a:chExt cx="868850" cy="304800"/>
              </a:xfrm>
            </p:grpSpPr>
            <p:sp>
              <p:nvSpPr>
                <p:cNvPr id="26" name="Arc 25"/>
                <p:cNvSpPr/>
                <p:nvPr/>
              </p:nvSpPr>
              <p:spPr bwMode="auto">
                <a:xfrm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7" name="Arc 26"/>
                <p:cNvSpPr/>
                <p:nvPr/>
              </p:nvSpPr>
              <p:spPr bwMode="auto">
                <a:xfrm flipH="1"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20" name="Group 63"/>
              <p:cNvGrpSpPr>
                <a:grpSpLocks/>
              </p:cNvGrpSpPr>
              <p:nvPr/>
            </p:nvGrpSpPr>
            <p:grpSpPr bwMode="auto">
              <a:xfrm>
                <a:off x="907477" y="6248219"/>
                <a:ext cx="151597" cy="304299"/>
                <a:chOff x="914399" y="6248219"/>
                <a:chExt cx="151597" cy="304299"/>
              </a:xfrm>
            </p:grpSpPr>
            <p:sp>
              <p:nvSpPr>
                <p:cNvPr id="24" name="Arc 23"/>
                <p:cNvSpPr/>
                <p:nvPr/>
              </p:nvSpPr>
              <p:spPr bwMode="auto">
                <a:xfrm rot="16200000" flipH="1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5" name="Arc 24"/>
                <p:cNvSpPr/>
                <p:nvPr/>
              </p:nvSpPr>
              <p:spPr bwMode="auto">
                <a:xfrm rot="16200000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21" name="Group 63"/>
              <p:cNvGrpSpPr>
                <a:grpSpLocks/>
              </p:cNvGrpSpPr>
              <p:nvPr/>
            </p:nvGrpSpPr>
            <p:grpSpPr bwMode="auto">
              <a:xfrm rot="10800000">
                <a:off x="58972" y="6248400"/>
                <a:ext cx="151597" cy="304299"/>
                <a:chOff x="914399" y="6248219"/>
                <a:chExt cx="151597" cy="304299"/>
              </a:xfrm>
            </p:grpSpPr>
            <p:sp>
              <p:nvSpPr>
                <p:cNvPr id="22" name="Arc 21"/>
                <p:cNvSpPr/>
                <p:nvPr/>
              </p:nvSpPr>
              <p:spPr bwMode="auto">
                <a:xfrm rot="16200000" flipH="1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3" name="Arc 22"/>
                <p:cNvSpPr/>
                <p:nvPr/>
              </p:nvSpPr>
              <p:spPr bwMode="auto">
                <a:xfrm rot="16200000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  <p:sp>
          <p:nvSpPr>
            <p:cNvPr id="30" name="Text Box 26"/>
            <p:cNvSpPr txBox="1">
              <a:spLocks noChangeArrowheads="1"/>
            </p:cNvSpPr>
            <p:nvPr/>
          </p:nvSpPr>
          <p:spPr bwMode="auto">
            <a:xfrm>
              <a:off x="4213313" y="1033492"/>
              <a:ext cx="43069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 smtClean="0"/>
                <a:t>TA</a:t>
              </a:r>
              <a:endParaRPr lang="en-US" altLang="en-US" sz="2400" b="1" i="1" dirty="0">
                <a:solidFill>
                  <a:schemeClr val="tx2"/>
                </a:solidFill>
              </a:endParaRPr>
            </a:p>
          </p:txBody>
        </p:sp>
        <p:grpSp>
          <p:nvGrpSpPr>
            <p:cNvPr id="31" name="Group 98"/>
            <p:cNvGrpSpPr>
              <a:grpSpLocks/>
            </p:cNvGrpSpPr>
            <p:nvPr/>
          </p:nvGrpSpPr>
          <p:grpSpPr bwMode="auto">
            <a:xfrm>
              <a:off x="3931915" y="960363"/>
              <a:ext cx="1000125" cy="457200"/>
              <a:chOff x="58972" y="6096000"/>
              <a:chExt cx="1000102" cy="609600"/>
            </a:xfrm>
          </p:grpSpPr>
          <p:grpSp>
            <p:nvGrpSpPr>
              <p:cNvPr id="32" name="Group 36"/>
              <p:cNvGrpSpPr>
                <a:grpSpLocks/>
              </p:cNvGrpSpPr>
              <p:nvPr/>
            </p:nvGrpSpPr>
            <p:grpSpPr bwMode="auto">
              <a:xfrm flipV="1">
                <a:off x="123383" y="6096000"/>
                <a:ext cx="868850" cy="304800"/>
                <a:chOff x="609616" y="2438400"/>
                <a:chExt cx="609217" cy="151872"/>
              </a:xfrm>
            </p:grpSpPr>
            <p:sp>
              <p:nvSpPr>
                <p:cNvPr id="42" name="Arc 41"/>
                <p:cNvSpPr/>
                <p:nvPr/>
              </p:nvSpPr>
              <p:spPr bwMode="auto">
                <a:xfrm rot="10800000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3" name="Arc 42"/>
                <p:cNvSpPr/>
                <p:nvPr/>
              </p:nvSpPr>
              <p:spPr bwMode="auto">
                <a:xfrm rot="10800000" flipH="1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33" name="Group 62"/>
              <p:cNvGrpSpPr>
                <a:grpSpLocks/>
              </p:cNvGrpSpPr>
              <p:nvPr/>
            </p:nvGrpSpPr>
            <p:grpSpPr bwMode="auto">
              <a:xfrm>
                <a:off x="122554" y="6400800"/>
                <a:ext cx="868850" cy="304800"/>
                <a:chOff x="121750" y="6400800"/>
                <a:chExt cx="868850" cy="304800"/>
              </a:xfrm>
            </p:grpSpPr>
            <p:sp>
              <p:nvSpPr>
                <p:cNvPr id="40" name="Arc 39"/>
                <p:cNvSpPr/>
                <p:nvPr/>
              </p:nvSpPr>
              <p:spPr bwMode="auto">
                <a:xfrm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1" name="Arc 40"/>
                <p:cNvSpPr/>
                <p:nvPr/>
              </p:nvSpPr>
              <p:spPr bwMode="auto">
                <a:xfrm flipH="1"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34" name="Group 63"/>
              <p:cNvGrpSpPr>
                <a:grpSpLocks/>
              </p:cNvGrpSpPr>
              <p:nvPr/>
            </p:nvGrpSpPr>
            <p:grpSpPr bwMode="auto">
              <a:xfrm>
                <a:off x="907477" y="6248219"/>
                <a:ext cx="151597" cy="304299"/>
                <a:chOff x="914399" y="6248219"/>
                <a:chExt cx="151597" cy="304299"/>
              </a:xfrm>
            </p:grpSpPr>
            <p:sp>
              <p:nvSpPr>
                <p:cNvPr id="38" name="Arc 37"/>
                <p:cNvSpPr/>
                <p:nvPr/>
              </p:nvSpPr>
              <p:spPr bwMode="auto">
                <a:xfrm rot="16200000" flipH="1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9" name="Arc 38"/>
                <p:cNvSpPr/>
                <p:nvPr/>
              </p:nvSpPr>
              <p:spPr bwMode="auto">
                <a:xfrm rot="16200000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35" name="Group 63"/>
              <p:cNvGrpSpPr>
                <a:grpSpLocks/>
              </p:cNvGrpSpPr>
              <p:nvPr/>
            </p:nvGrpSpPr>
            <p:grpSpPr bwMode="auto">
              <a:xfrm rot="10800000">
                <a:off x="58972" y="6248400"/>
                <a:ext cx="151597" cy="304299"/>
                <a:chOff x="914399" y="6248219"/>
                <a:chExt cx="151597" cy="304299"/>
              </a:xfrm>
            </p:grpSpPr>
            <p:sp>
              <p:nvSpPr>
                <p:cNvPr id="36" name="Arc 35"/>
                <p:cNvSpPr/>
                <p:nvPr/>
              </p:nvSpPr>
              <p:spPr bwMode="auto">
                <a:xfrm rot="16200000" flipH="1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7" name="Arc 36"/>
                <p:cNvSpPr/>
                <p:nvPr/>
              </p:nvSpPr>
              <p:spPr bwMode="auto">
                <a:xfrm rot="16200000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  <p:sp>
          <p:nvSpPr>
            <p:cNvPr id="44" name="Text Box 26"/>
            <p:cNvSpPr txBox="1">
              <a:spLocks noChangeArrowheads="1"/>
            </p:cNvSpPr>
            <p:nvPr/>
          </p:nvSpPr>
          <p:spPr bwMode="auto">
            <a:xfrm>
              <a:off x="2057576" y="648300"/>
              <a:ext cx="91371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/>
                <a:t>Teacher</a:t>
              </a:r>
              <a:endParaRPr lang="en-US" altLang="en-US" sz="2400" b="1" i="1" dirty="0">
                <a:solidFill>
                  <a:schemeClr val="tx2"/>
                </a:solidFill>
              </a:endParaRPr>
            </a:p>
          </p:txBody>
        </p:sp>
        <p:grpSp>
          <p:nvGrpSpPr>
            <p:cNvPr id="45" name="Group 98"/>
            <p:cNvGrpSpPr>
              <a:grpSpLocks/>
            </p:cNvGrpSpPr>
            <p:nvPr/>
          </p:nvGrpSpPr>
          <p:grpSpPr bwMode="auto">
            <a:xfrm>
              <a:off x="1979712" y="575171"/>
              <a:ext cx="1000125" cy="457200"/>
              <a:chOff x="58972" y="6096000"/>
              <a:chExt cx="1000102" cy="609600"/>
            </a:xfrm>
          </p:grpSpPr>
          <p:grpSp>
            <p:nvGrpSpPr>
              <p:cNvPr id="46" name="Group 36"/>
              <p:cNvGrpSpPr>
                <a:grpSpLocks/>
              </p:cNvGrpSpPr>
              <p:nvPr/>
            </p:nvGrpSpPr>
            <p:grpSpPr bwMode="auto">
              <a:xfrm flipV="1">
                <a:off x="123383" y="6096000"/>
                <a:ext cx="868850" cy="304800"/>
                <a:chOff x="609616" y="2438400"/>
                <a:chExt cx="609217" cy="151872"/>
              </a:xfrm>
            </p:grpSpPr>
            <p:sp>
              <p:nvSpPr>
                <p:cNvPr id="56" name="Arc 55"/>
                <p:cNvSpPr/>
                <p:nvPr/>
              </p:nvSpPr>
              <p:spPr bwMode="auto">
                <a:xfrm rot="10800000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7" name="Arc 56"/>
                <p:cNvSpPr/>
                <p:nvPr/>
              </p:nvSpPr>
              <p:spPr bwMode="auto">
                <a:xfrm rot="10800000" flipH="1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47" name="Group 62"/>
              <p:cNvGrpSpPr>
                <a:grpSpLocks/>
              </p:cNvGrpSpPr>
              <p:nvPr/>
            </p:nvGrpSpPr>
            <p:grpSpPr bwMode="auto">
              <a:xfrm>
                <a:off x="122554" y="6400800"/>
                <a:ext cx="868850" cy="304800"/>
                <a:chOff x="121750" y="6400800"/>
                <a:chExt cx="868850" cy="304800"/>
              </a:xfrm>
            </p:grpSpPr>
            <p:sp>
              <p:nvSpPr>
                <p:cNvPr id="54" name="Arc 53"/>
                <p:cNvSpPr/>
                <p:nvPr/>
              </p:nvSpPr>
              <p:spPr bwMode="auto">
                <a:xfrm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5" name="Arc 54"/>
                <p:cNvSpPr/>
                <p:nvPr/>
              </p:nvSpPr>
              <p:spPr bwMode="auto">
                <a:xfrm flipH="1"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48" name="Group 63"/>
              <p:cNvGrpSpPr>
                <a:grpSpLocks/>
              </p:cNvGrpSpPr>
              <p:nvPr/>
            </p:nvGrpSpPr>
            <p:grpSpPr bwMode="auto">
              <a:xfrm>
                <a:off x="907477" y="6248219"/>
                <a:ext cx="151597" cy="304299"/>
                <a:chOff x="914399" y="6248219"/>
                <a:chExt cx="151597" cy="304299"/>
              </a:xfrm>
            </p:grpSpPr>
            <p:sp>
              <p:nvSpPr>
                <p:cNvPr id="52" name="Arc 51"/>
                <p:cNvSpPr/>
                <p:nvPr/>
              </p:nvSpPr>
              <p:spPr bwMode="auto">
                <a:xfrm rot="16200000" flipH="1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3" name="Arc 52"/>
                <p:cNvSpPr/>
                <p:nvPr/>
              </p:nvSpPr>
              <p:spPr bwMode="auto">
                <a:xfrm rot="16200000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49" name="Group 63"/>
              <p:cNvGrpSpPr>
                <a:grpSpLocks/>
              </p:cNvGrpSpPr>
              <p:nvPr/>
            </p:nvGrpSpPr>
            <p:grpSpPr bwMode="auto">
              <a:xfrm rot="10800000">
                <a:off x="58972" y="6248400"/>
                <a:ext cx="151597" cy="304299"/>
                <a:chOff x="914399" y="6248219"/>
                <a:chExt cx="151597" cy="304299"/>
              </a:xfrm>
            </p:grpSpPr>
            <p:sp>
              <p:nvSpPr>
                <p:cNvPr id="50" name="Arc 49"/>
                <p:cNvSpPr/>
                <p:nvPr/>
              </p:nvSpPr>
              <p:spPr bwMode="auto">
                <a:xfrm rot="16200000" flipH="1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" name="Arc 50"/>
                <p:cNvSpPr/>
                <p:nvPr/>
              </p:nvSpPr>
              <p:spPr bwMode="auto">
                <a:xfrm rot="16200000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  <p:sp>
          <p:nvSpPr>
            <p:cNvPr id="58" name="Text Box 26"/>
            <p:cNvSpPr txBox="1">
              <a:spLocks noChangeArrowheads="1"/>
            </p:cNvSpPr>
            <p:nvPr/>
          </p:nvSpPr>
          <p:spPr bwMode="auto">
            <a:xfrm>
              <a:off x="5953995" y="648300"/>
              <a:ext cx="89159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/>
                <a:t>Student</a:t>
              </a:r>
              <a:endParaRPr lang="en-US" altLang="en-US" sz="2400" b="1" i="1" dirty="0">
                <a:solidFill>
                  <a:schemeClr val="tx2"/>
                </a:solidFill>
              </a:endParaRPr>
            </a:p>
          </p:txBody>
        </p:sp>
        <p:grpSp>
          <p:nvGrpSpPr>
            <p:cNvPr id="59" name="Group 98"/>
            <p:cNvGrpSpPr>
              <a:grpSpLocks/>
            </p:cNvGrpSpPr>
            <p:nvPr/>
          </p:nvGrpSpPr>
          <p:grpSpPr bwMode="auto">
            <a:xfrm>
              <a:off x="5876131" y="575171"/>
              <a:ext cx="1000125" cy="457200"/>
              <a:chOff x="58972" y="6096000"/>
              <a:chExt cx="1000102" cy="609600"/>
            </a:xfrm>
          </p:grpSpPr>
          <p:grpSp>
            <p:nvGrpSpPr>
              <p:cNvPr id="60" name="Group 36"/>
              <p:cNvGrpSpPr>
                <a:grpSpLocks/>
              </p:cNvGrpSpPr>
              <p:nvPr/>
            </p:nvGrpSpPr>
            <p:grpSpPr bwMode="auto">
              <a:xfrm flipV="1">
                <a:off x="123383" y="6096000"/>
                <a:ext cx="868850" cy="304800"/>
                <a:chOff x="609616" y="2438400"/>
                <a:chExt cx="609217" cy="151872"/>
              </a:xfrm>
            </p:grpSpPr>
            <p:sp>
              <p:nvSpPr>
                <p:cNvPr id="70" name="Arc 69"/>
                <p:cNvSpPr/>
                <p:nvPr/>
              </p:nvSpPr>
              <p:spPr bwMode="auto">
                <a:xfrm rot="10800000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71" name="Arc 70"/>
                <p:cNvSpPr/>
                <p:nvPr/>
              </p:nvSpPr>
              <p:spPr bwMode="auto">
                <a:xfrm rot="10800000" flipH="1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61" name="Group 62"/>
              <p:cNvGrpSpPr>
                <a:grpSpLocks/>
              </p:cNvGrpSpPr>
              <p:nvPr/>
            </p:nvGrpSpPr>
            <p:grpSpPr bwMode="auto">
              <a:xfrm>
                <a:off x="122554" y="6400800"/>
                <a:ext cx="868850" cy="304800"/>
                <a:chOff x="121750" y="6400800"/>
                <a:chExt cx="868850" cy="304800"/>
              </a:xfrm>
            </p:grpSpPr>
            <p:sp>
              <p:nvSpPr>
                <p:cNvPr id="68" name="Arc 67"/>
                <p:cNvSpPr/>
                <p:nvPr/>
              </p:nvSpPr>
              <p:spPr bwMode="auto">
                <a:xfrm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9" name="Arc 68"/>
                <p:cNvSpPr/>
                <p:nvPr/>
              </p:nvSpPr>
              <p:spPr bwMode="auto">
                <a:xfrm flipH="1"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62" name="Group 63"/>
              <p:cNvGrpSpPr>
                <a:grpSpLocks/>
              </p:cNvGrpSpPr>
              <p:nvPr/>
            </p:nvGrpSpPr>
            <p:grpSpPr bwMode="auto">
              <a:xfrm>
                <a:off x="907477" y="6248219"/>
                <a:ext cx="151597" cy="304299"/>
                <a:chOff x="914399" y="6248219"/>
                <a:chExt cx="151597" cy="304299"/>
              </a:xfrm>
            </p:grpSpPr>
            <p:sp>
              <p:nvSpPr>
                <p:cNvPr id="66" name="Arc 65"/>
                <p:cNvSpPr/>
                <p:nvPr/>
              </p:nvSpPr>
              <p:spPr bwMode="auto">
                <a:xfrm rot="16200000" flipH="1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7" name="Arc 66"/>
                <p:cNvSpPr/>
                <p:nvPr/>
              </p:nvSpPr>
              <p:spPr bwMode="auto">
                <a:xfrm rot="16200000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63" name="Group 63"/>
              <p:cNvGrpSpPr>
                <a:grpSpLocks/>
              </p:cNvGrpSpPr>
              <p:nvPr/>
            </p:nvGrpSpPr>
            <p:grpSpPr bwMode="auto">
              <a:xfrm rot="10800000">
                <a:off x="58972" y="6248400"/>
                <a:ext cx="151597" cy="304299"/>
                <a:chOff x="914399" y="6248219"/>
                <a:chExt cx="151597" cy="304299"/>
              </a:xfrm>
            </p:grpSpPr>
            <p:sp>
              <p:nvSpPr>
                <p:cNvPr id="64" name="Arc 63"/>
                <p:cNvSpPr/>
                <p:nvPr/>
              </p:nvSpPr>
              <p:spPr bwMode="auto">
                <a:xfrm rot="16200000" flipH="1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5" name="Arc 64"/>
                <p:cNvSpPr/>
                <p:nvPr/>
              </p:nvSpPr>
              <p:spPr bwMode="auto">
                <a:xfrm rot="16200000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  <p:sp>
          <p:nvSpPr>
            <p:cNvPr id="72" name="Line 17"/>
            <p:cNvSpPr>
              <a:spLocks noChangeShapeType="1"/>
            </p:cNvSpPr>
            <p:nvPr/>
          </p:nvSpPr>
          <p:spPr bwMode="auto">
            <a:xfrm flipV="1">
              <a:off x="2979837" y="503053"/>
              <a:ext cx="954708" cy="31452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73" name="Line 17"/>
            <p:cNvSpPr>
              <a:spLocks noChangeShapeType="1"/>
            </p:cNvSpPr>
            <p:nvPr/>
          </p:nvSpPr>
          <p:spPr bwMode="auto">
            <a:xfrm flipH="1" flipV="1">
              <a:off x="4932040" y="476672"/>
              <a:ext cx="954708" cy="31452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74" name="Line 17"/>
            <p:cNvSpPr>
              <a:spLocks noChangeShapeType="1"/>
            </p:cNvSpPr>
            <p:nvPr/>
          </p:nvSpPr>
          <p:spPr bwMode="auto">
            <a:xfrm flipV="1">
              <a:off x="4932041" y="874436"/>
              <a:ext cx="968686" cy="31452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75" name="Line 17"/>
            <p:cNvSpPr>
              <a:spLocks noChangeShapeType="1"/>
            </p:cNvSpPr>
            <p:nvPr/>
          </p:nvSpPr>
          <p:spPr bwMode="auto">
            <a:xfrm flipH="1" flipV="1">
              <a:off x="2957343" y="875108"/>
              <a:ext cx="977201" cy="3276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2152143" y="1751219"/>
              <a:ext cx="4573301" cy="94751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80" name="Text Box 55"/>
            <p:cNvSpPr txBox="1">
              <a:spLocks noChangeArrowheads="1"/>
            </p:cNvSpPr>
            <p:nvPr/>
          </p:nvSpPr>
          <p:spPr bwMode="auto">
            <a:xfrm>
              <a:off x="4034116" y="1988840"/>
              <a:ext cx="90055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2400" dirty="0"/>
                <a:t>John</a:t>
              </a:r>
              <a:endParaRPr lang="en-US" altLang="en-US" sz="1600" dirty="0"/>
            </a:p>
          </p:txBody>
        </p:sp>
        <p:sp>
          <p:nvSpPr>
            <p:cNvPr id="82" name="Text Box 3"/>
            <p:cNvSpPr txBox="1">
              <a:spLocks noChangeArrowheads="1"/>
            </p:cNvSpPr>
            <p:nvPr/>
          </p:nvSpPr>
          <p:spPr bwMode="auto">
            <a:xfrm>
              <a:off x="5103524" y="3059668"/>
              <a:ext cx="633507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None/>
              </a:pPr>
              <a:r>
                <a:rPr lang="en-CA" sz="1800" dirty="0"/>
                <a:t>Mon</a:t>
              </a:r>
              <a:endParaRPr lang="en-US" altLang="en-US" sz="1800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943052" y="2780928"/>
              <a:ext cx="1060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workload</a:t>
              </a:r>
            </a:p>
          </p:txBody>
        </p:sp>
        <p:sp>
          <p:nvSpPr>
            <p:cNvPr id="85" name="Text Box 3"/>
            <p:cNvSpPr txBox="1">
              <a:spLocks noChangeArrowheads="1"/>
            </p:cNvSpPr>
            <p:nvPr/>
          </p:nvSpPr>
          <p:spPr bwMode="auto">
            <a:xfrm>
              <a:off x="3196932" y="3392393"/>
              <a:ext cx="654988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None/>
              </a:pPr>
              <a:r>
                <a:rPr lang="en-CA" sz="1800" dirty="0" smtClean="0"/>
                <a:t>Wed</a:t>
              </a:r>
              <a:endParaRPr lang="en-US" altLang="en-US" sz="1800" dirty="0"/>
            </a:p>
          </p:txBody>
        </p:sp>
        <p:sp>
          <p:nvSpPr>
            <p:cNvPr id="86" name="Text Box 3"/>
            <p:cNvSpPr txBox="1">
              <a:spLocks noChangeArrowheads="1"/>
            </p:cNvSpPr>
            <p:nvPr/>
          </p:nvSpPr>
          <p:spPr bwMode="auto">
            <a:xfrm>
              <a:off x="2693645" y="4437113"/>
              <a:ext cx="582211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None/>
              </a:pPr>
              <a:r>
                <a:rPr lang="en-CA" sz="1800" dirty="0"/>
                <a:t>Thu</a:t>
              </a:r>
              <a:endParaRPr lang="en-US" altLang="en-US" sz="1800" dirty="0"/>
            </a:p>
          </p:txBody>
        </p:sp>
        <p:sp>
          <p:nvSpPr>
            <p:cNvPr id="88" name="Text Box 3"/>
            <p:cNvSpPr txBox="1">
              <a:spLocks noChangeArrowheads="1"/>
            </p:cNvSpPr>
            <p:nvPr/>
          </p:nvSpPr>
          <p:spPr bwMode="auto">
            <a:xfrm>
              <a:off x="4355976" y="3573016"/>
              <a:ext cx="620683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None/>
              </a:pPr>
              <a:r>
                <a:rPr lang="en-CA" sz="1800" dirty="0"/>
                <a:t>high</a:t>
              </a:r>
              <a:endParaRPr lang="en-US" altLang="en-US" sz="1800" dirty="0"/>
            </a:p>
          </p:txBody>
        </p:sp>
        <p:sp>
          <p:nvSpPr>
            <p:cNvPr id="89" name="Text Box 3"/>
            <p:cNvSpPr txBox="1">
              <a:spLocks noChangeArrowheads="1"/>
            </p:cNvSpPr>
            <p:nvPr/>
          </p:nvSpPr>
          <p:spPr bwMode="auto">
            <a:xfrm>
              <a:off x="5341177" y="3861048"/>
              <a:ext cx="580917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None/>
              </a:pPr>
              <a:r>
                <a:rPr lang="en-CA" sz="1800" dirty="0" smtClean="0"/>
                <a:t>Tue</a:t>
              </a:r>
              <a:endParaRPr lang="en-US" altLang="en-US" sz="1800" dirty="0"/>
            </a:p>
          </p:txBody>
        </p:sp>
        <p:sp>
          <p:nvSpPr>
            <p:cNvPr id="90" name="Text Box 3"/>
            <p:cNvSpPr txBox="1">
              <a:spLocks noChangeArrowheads="1"/>
            </p:cNvSpPr>
            <p:nvPr/>
          </p:nvSpPr>
          <p:spPr bwMode="auto">
            <a:xfrm>
              <a:off x="5796136" y="4725145"/>
              <a:ext cx="453970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None/>
              </a:pPr>
              <a:r>
                <a:rPr lang="en-CA" sz="1800" dirty="0"/>
                <a:t>Fri</a:t>
              </a:r>
              <a:endParaRPr lang="en-US" altLang="en-US" sz="1800" dirty="0"/>
            </a:p>
          </p:txBody>
        </p:sp>
        <p:sp>
          <p:nvSpPr>
            <p:cNvPr id="94" name="Text Box 3"/>
            <p:cNvSpPr txBox="1">
              <a:spLocks noChangeArrowheads="1"/>
            </p:cNvSpPr>
            <p:nvPr/>
          </p:nvSpPr>
          <p:spPr bwMode="auto">
            <a:xfrm>
              <a:off x="7725731" y="2843644"/>
              <a:ext cx="697627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None/>
              </a:pPr>
              <a:r>
                <a:rPr lang="en-CA" sz="1800" dirty="0"/>
                <a:t>1995</a:t>
              </a:r>
              <a:endParaRPr lang="en-US" altLang="en-US" sz="1800" dirty="0"/>
            </a:p>
          </p:txBody>
        </p:sp>
        <p:sp>
          <p:nvSpPr>
            <p:cNvPr id="95" name="Text Box 3"/>
            <p:cNvSpPr txBox="1">
              <a:spLocks noChangeArrowheads="1"/>
            </p:cNvSpPr>
            <p:nvPr/>
          </p:nvSpPr>
          <p:spPr bwMode="auto">
            <a:xfrm>
              <a:off x="7847637" y="1914242"/>
              <a:ext cx="684803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None/>
              </a:pPr>
              <a:r>
                <a:rPr lang="en-CA" sz="1800" dirty="0"/>
                <a:t>male</a:t>
              </a:r>
              <a:endParaRPr lang="en-US" altLang="en-US" sz="1800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6814623" y="1700808"/>
              <a:ext cx="8463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gender</a:t>
              </a:r>
            </a:p>
          </p:txBody>
        </p:sp>
        <p:sp>
          <p:nvSpPr>
            <p:cNvPr id="97" name="Freeform 7"/>
            <p:cNvSpPr>
              <a:spLocks/>
            </p:cNvSpPr>
            <p:nvPr/>
          </p:nvSpPr>
          <p:spPr bwMode="auto">
            <a:xfrm>
              <a:off x="6725443" y="2041354"/>
              <a:ext cx="1122193" cy="45719"/>
            </a:xfrm>
            <a:custGeom>
              <a:avLst/>
              <a:gdLst>
                <a:gd name="T0" fmla="*/ 0 w 1152"/>
                <a:gd name="T1" fmla="*/ 104 h 152"/>
                <a:gd name="T2" fmla="*/ 480 w 1152"/>
                <a:gd name="T3" fmla="*/ 8 h 152"/>
                <a:gd name="T4" fmla="*/ 1152 w 1152"/>
                <a:gd name="T5" fmla="*/ 152 h 152"/>
                <a:gd name="T6" fmla="*/ 0 60000 65536"/>
                <a:gd name="T7" fmla="*/ 0 60000 65536"/>
                <a:gd name="T8" fmla="*/ 0 60000 65536"/>
                <a:gd name="T9" fmla="*/ 0 w 1152"/>
                <a:gd name="T10" fmla="*/ 0 h 152"/>
                <a:gd name="T11" fmla="*/ 1152 w 1152"/>
                <a:gd name="T12" fmla="*/ 152 h 1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52" h="152">
                  <a:moveTo>
                    <a:pt x="0" y="104"/>
                  </a:moveTo>
                  <a:cubicBezTo>
                    <a:pt x="144" y="52"/>
                    <a:pt x="288" y="0"/>
                    <a:pt x="480" y="8"/>
                  </a:cubicBezTo>
                  <a:cubicBezTo>
                    <a:pt x="672" y="16"/>
                    <a:pt x="912" y="84"/>
                    <a:pt x="1152" y="152"/>
                  </a:cubicBezTo>
                </a:path>
              </a:pathLst>
            </a:custGeom>
            <a:noFill/>
            <a:ln w="9525">
              <a:solidFill>
                <a:srgbClr val="00B050"/>
              </a:solidFill>
              <a:round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98" name="Text Box 3"/>
            <p:cNvSpPr txBox="1">
              <a:spLocks noChangeArrowheads="1"/>
            </p:cNvSpPr>
            <p:nvPr/>
          </p:nvSpPr>
          <p:spPr bwMode="auto">
            <a:xfrm>
              <a:off x="7774508" y="3419708"/>
              <a:ext cx="312906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None/>
              </a:pPr>
              <a:r>
                <a:rPr lang="en-CA" sz="1800" dirty="0" smtClean="0"/>
                <a:t>8</a:t>
              </a:r>
              <a:endParaRPr lang="en-US" altLang="en-US" sz="1800" dirty="0"/>
            </a:p>
          </p:txBody>
        </p:sp>
        <p:sp>
          <p:nvSpPr>
            <p:cNvPr id="99" name="Text Box 3"/>
            <p:cNvSpPr txBox="1">
              <a:spLocks noChangeArrowheads="1"/>
            </p:cNvSpPr>
            <p:nvPr/>
          </p:nvSpPr>
          <p:spPr bwMode="auto">
            <a:xfrm>
              <a:off x="7740352" y="4006850"/>
              <a:ext cx="441146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None/>
              </a:pPr>
              <a:r>
                <a:rPr lang="en-CA" sz="1800" dirty="0" smtClean="0"/>
                <a:t>17</a:t>
              </a:r>
              <a:endParaRPr lang="en-US" altLang="en-US" sz="1800" dirty="0"/>
            </a:p>
          </p:txBody>
        </p:sp>
        <p:sp>
          <p:nvSpPr>
            <p:cNvPr id="106" name="Text Box 3"/>
            <p:cNvSpPr txBox="1">
              <a:spLocks noChangeArrowheads="1"/>
            </p:cNvSpPr>
            <p:nvPr/>
          </p:nvSpPr>
          <p:spPr bwMode="auto">
            <a:xfrm>
              <a:off x="1907704" y="3665665"/>
              <a:ext cx="979755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None/>
              </a:pPr>
              <a:r>
                <a:rPr lang="en-CA" sz="1800" dirty="0" smtClean="0"/>
                <a:t>Physics</a:t>
              </a:r>
              <a:endParaRPr lang="en-US" altLang="en-US" sz="18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6306153" y="3062981"/>
              <a:ext cx="6196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err="1"/>
                <a:t>dept</a:t>
              </a:r>
              <a:endParaRPr lang="en-CA" dirty="0"/>
            </a:p>
          </p:txBody>
        </p:sp>
        <p:sp>
          <p:nvSpPr>
            <p:cNvPr id="109" name="Text Box 3"/>
            <p:cNvSpPr txBox="1">
              <a:spLocks noChangeArrowheads="1"/>
            </p:cNvSpPr>
            <p:nvPr/>
          </p:nvSpPr>
          <p:spPr bwMode="auto">
            <a:xfrm>
              <a:off x="6228184" y="3665033"/>
              <a:ext cx="697627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None/>
              </a:pPr>
              <a:r>
                <a:rPr lang="en-CA" sz="1800" dirty="0" smtClean="0"/>
                <a:t>Math</a:t>
              </a:r>
              <a:endParaRPr lang="en-US" altLang="en-US" sz="1800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152143" y="3059668"/>
              <a:ext cx="6196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err="1"/>
                <a:t>dept</a:t>
              </a:r>
              <a:endParaRPr lang="en-CA" dirty="0"/>
            </a:p>
          </p:txBody>
        </p:sp>
        <p:sp>
          <p:nvSpPr>
            <p:cNvPr id="100" name="Freeform 99"/>
            <p:cNvSpPr/>
            <p:nvPr/>
          </p:nvSpPr>
          <p:spPr>
            <a:xfrm flipH="1">
              <a:off x="6725444" y="2317750"/>
              <a:ext cx="1130454" cy="1689100"/>
            </a:xfrm>
            <a:custGeom>
              <a:avLst/>
              <a:gdLst>
                <a:gd name="connsiteX0" fmla="*/ 1974850 w 1974850"/>
                <a:gd name="connsiteY0" fmla="*/ 0 h 1689100"/>
                <a:gd name="connsiteX1" fmla="*/ 939800 w 1974850"/>
                <a:gd name="connsiteY1" fmla="*/ 44450 h 1689100"/>
                <a:gd name="connsiteX2" fmla="*/ 387350 w 1974850"/>
                <a:gd name="connsiteY2" fmla="*/ 254000 h 1689100"/>
                <a:gd name="connsiteX3" fmla="*/ 107950 w 1974850"/>
                <a:gd name="connsiteY3" fmla="*/ 641350 h 1689100"/>
                <a:gd name="connsiteX4" fmla="*/ 0 w 1974850"/>
                <a:gd name="connsiteY4" fmla="*/ 1689100 h 168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4850" h="1689100">
                  <a:moveTo>
                    <a:pt x="1974850" y="0"/>
                  </a:moveTo>
                  <a:cubicBezTo>
                    <a:pt x="1589616" y="1058"/>
                    <a:pt x="1204383" y="2117"/>
                    <a:pt x="939800" y="44450"/>
                  </a:cubicBezTo>
                  <a:cubicBezTo>
                    <a:pt x="675217" y="86783"/>
                    <a:pt x="525992" y="154517"/>
                    <a:pt x="387350" y="254000"/>
                  </a:cubicBezTo>
                  <a:cubicBezTo>
                    <a:pt x="248708" y="353483"/>
                    <a:pt x="172508" y="402167"/>
                    <a:pt x="107950" y="641350"/>
                  </a:cubicBezTo>
                  <a:cubicBezTo>
                    <a:pt x="43392" y="880533"/>
                    <a:pt x="15875" y="1512358"/>
                    <a:pt x="0" y="1689100"/>
                  </a:cubicBezTo>
                </a:path>
              </a:pathLst>
            </a:custGeom>
            <a:noFill/>
            <a:ln w="9525">
              <a:solidFill>
                <a:srgbClr val="00B050"/>
              </a:solidFill>
              <a:round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1187624" y="2924944"/>
              <a:ext cx="7340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salary</a:t>
              </a:r>
            </a:p>
          </p:txBody>
        </p:sp>
        <p:sp>
          <p:nvSpPr>
            <p:cNvPr id="111" name="Text Box 3"/>
            <p:cNvSpPr txBox="1">
              <a:spLocks noChangeArrowheads="1"/>
            </p:cNvSpPr>
            <p:nvPr/>
          </p:nvSpPr>
          <p:spPr bwMode="auto">
            <a:xfrm>
              <a:off x="582145" y="3923764"/>
              <a:ext cx="825867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None/>
              </a:pPr>
              <a:r>
                <a:rPr lang="en-CA" sz="1800" smtClean="0"/>
                <a:t>29400</a:t>
              </a:r>
              <a:endParaRPr lang="en-US" altLang="en-US" sz="1800" dirty="0"/>
            </a:p>
          </p:txBody>
        </p:sp>
        <p:sp>
          <p:nvSpPr>
            <p:cNvPr id="115" name="Freeform 114"/>
            <p:cNvSpPr/>
            <p:nvPr/>
          </p:nvSpPr>
          <p:spPr>
            <a:xfrm>
              <a:off x="755576" y="2078454"/>
              <a:ext cx="1396567" cy="1845310"/>
            </a:xfrm>
            <a:custGeom>
              <a:avLst/>
              <a:gdLst>
                <a:gd name="connsiteX0" fmla="*/ 1974850 w 1974850"/>
                <a:gd name="connsiteY0" fmla="*/ 0 h 1689100"/>
                <a:gd name="connsiteX1" fmla="*/ 939800 w 1974850"/>
                <a:gd name="connsiteY1" fmla="*/ 44450 h 1689100"/>
                <a:gd name="connsiteX2" fmla="*/ 387350 w 1974850"/>
                <a:gd name="connsiteY2" fmla="*/ 254000 h 1689100"/>
                <a:gd name="connsiteX3" fmla="*/ 107950 w 1974850"/>
                <a:gd name="connsiteY3" fmla="*/ 641350 h 1689100"/>
                <a:gd name="connsiteX4" fmla="*/ 0 w 1974850"/>
                <a:gd name="connsiteY4" fmla="*/ 1689100 h 168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4850" h="1689100">
                  <a:moveTo>
                    <a:pt x="1974850" y="0"/>
                  </a:moveTo>
                  <a:cubicBezTo>
                    <a:pt x="1589616" y="1058"/>
                    <a:pt x="1204383" y="2117"/>
                    <a:pt x="939800" y="44450"/>
                  </a:cubicBezTo>
                  <a:cubicBezTo>
                    <a:pt x="675217" y="86783"/>
                    <a:pt x="525992" y="154517"/>
                    <a:pt x="387350" y="254000"/>
                  </a:cubicBezTo>
                  <a:cubicBezTo>
                    <a:pt x="248708" y="353483"/>
                    <a:pt x="172508" y="402167"/>
                    <a:pt x="107950" y="641350"/>
                  </a:cubicBezTo>
                  <a:cubicBezTo>
                    <a:pt x="43392" y="880533"/>
                    <a:pt x="15875" y="1512358"/>
                    <a:pt x="0" y="168910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886845" y="1778518"/>
              <a:ext cx="8768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income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2720792" y="972471"/>
              <a:ext cx="835744" cy="3433697"/>
              <a:chOff x="2720792" y="972471"/>
              <a:chExt cx="835744" cy="3433697"/>
            </a:xfrm>
          </p:grpSpPr>
          <p:sp>
            <p:nvSpPr>
              <p:cNvPr id="92" name="Freeform 7"/>
              <p:cNvSpPr>
                <a:spLocks/>
              </p:cNvSpPr>
              <p:nvPr/>
            </p:nvSpPr>
            <p:spPr bwMode="auto">
              <a:xfrm rot="5086177">
                <a:off x="1421815" y="2271448"/>
                <a:ext cx="3433697" cy="835744"/>
              </a:xfrm>
              <a:custGeom>
                <a:avLst/>
                <a:gdLst>
                  <a:gd name="T0" fmla="*/ 0 w 1152"/>
                  <a:gd name="T1" fmla="*/ 104 h 152"/>
                  <a:gd name="T2" fmla="*/ 480 w 1152"/>
                  <a:gd name="T3" fmla="*/ 8 h 152"/>
                  <a:gd name="T4" fmla="*/ 1152 w 1152"/>
                  <a:gd name="T5" fmla="*/ 152 h 152"/>
                  <a:gd name="T6" fmla="*/ 0 60000 65536"/>
                  <a:gd name="T7" fmla="*/ 0 60000 65536"/>
                  <a:gd name="T8" fmla="*/ 0 60000 65536"/>
                  <a:gd name="T9" fmla="*/ 0 w 1152"/>
                  <a:gd name="T10" fmla="*/ 0 h 152"/>
                  <a:gd name="T11" fmla="*/ 1152 w 1152"/>
                  <a:gd name="T12" fmla="*/ 152 h 15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152" h="152">
                    <a:moveTo>
                      <a:pt x="0" y="104"/>
                    </a:moveTo>
                    <a:cubicBezTo>
                      <a:pt x="144" y="52"/>
                      <a:pt x="288" y="0"/>
                      <a:pt x="480" y="8"/>
                    </a:cubicBezTo>
                    <a:cubicBezTo>
                      <a:pt x="672" y="16"/>
                      <a:pt x="912" y="84"/>
                      <a:pt x="1152" y="152"/>
                    </a:cubicBezTo>
                  </a:path>
                </a:pathLst>
              </a:custGeom>
              <a:noFill/>
              <a:ln w="9525">
                <a:solidFill>
                  <a:srgbClr val="FF0000"/>
                </a:solidFill>
                <a:round/>
                <a:headEnd type="none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cxnSp>
            <p:nvCxnSpPr>
              <p:cNvPr id="87" name="Straight Arrow Connector 86"/>
              <p:cNvCxnSpPr/>
              <p:nvPr/>
            </p:nvCxnSpPr>
            <p:spPr>
              <a:xfrm>
                <a:off x="3339123" y="1747758"/>
                <a:ext cx="2045" cy="4519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 type="none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</p:grpSp>
        <p:grpSp>
          <p:nvGrpSpPr>
            <p:cNvPr id="9" name="Group 8"/>
            <p:cNvGrpSpPr/>
            <p:nvPr/>
          </p:nvGrpSpPr>
          <p:grpSpPr>
            <a:xfrm>
              <a:off x="4707646" y="1380665"/>
              <a:ext cx="358403" cy="2183729"/>
              <a:chOff x="4707646" y="1380665"/>
              <a:chExt cx="358403" cy="2183729"/>
            </a:xfrm>
          </p:grpSpPr>
          <p:sp>
            <p:nvSpPr>
              <p:cNvPr id="81" name="Freeform 7"/>
              <p:cNvSpPr>
                <a:spLocks/>
              </p:cNvSpPr>
              <p:nvPr/>
            </p:nvSpPr>
            <p:spPr bwMode="auto">
              <a:xfrm rot="5198554">
                <a:off x="3794983" y="2293328"/>
                <a:ext cx="2183729" cy="358403"/>
              </a:xfrm>
              <a:custGeom>
                <a:avLst/>
                <a:gdLst>
                  <a:gd name="T0" fmla="*/ 0 w 1152"/>
                  <a:gd name="T1" fmla="*/ 104 h 152"/>
                  <a:gd name="T2" fmla="*/ 480 w 1152"/>
                  <a:gd name="T3" fmla="*/ 8 h 152"/>
                  <a:gd name="T4" fmla="*/ 1152 w 1152"/>
                  <a:gd name="T5" fmla="*/ 152 h 152"/>
                  <a:gd name="T6" fmla="*/ 0 60000 65536"/>
                  <a:gd name="T7" fmla="*/ 0 60000 65536"/>
                  <a:gd name="T8" fmla="*/ 0 60000 65536"/>
                  <a:gd name="T9" fmla="*/ 0 w 1152"/>
                  <a:gd name="T10" fmla="*/ 0 h 152"/>
                  <a:gd name="T11" fmla="*/ 1152 w 1152"/>
                  <a:gd name="T12" fmla="*/ 152 h 15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152" h="152">
                    <a:moveTo>
                      <a:pt x="0" y="104"/>
                    </a:moveTo>
                    <a:cubicBezTo>
                      <a:pt x="144" y="52"/>
                      <a:pt x="288" y="0"/>
                      <a:pt x="480" y="8"/>
                    </a:cubicBezTo>
                    <a:cubicBezTo>
                      <a:pt x="672" y="16"/>
                      <a:pt x="912" y="84"/>
                      <a:pt x="1152" y="152"/>
                    </a:cubicBezTo>
                  </a:path>
                </a:pathLst>
              </a:custGeom>
              <a:noFill/>
              <a:ln w="9525">
                <a:solidFill>
                  <a:schemeClr val="accent6">
                    <a:lumMod val="50000"/>
                  </a:schemeClr>
                </a:solidFill>
                <a:round/>
                <a:headEnd type="none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cxnSp>
            <p:nvCxnSpPr>
              <p:cNvPr id="116" name="Straight Arrow Connector 115"/>
              <p:cNvCxnSpPr/>
              <p:nvPr/>
            </p:nvCxnSpPr>
            <p:spPr>
              <a:xfrm>
                <a:off x="4915803" y="1717431"/>
                <a:ext cx="12063" cy="38754"/>
              </a:xfrm>
              <a:prstGeom prst="straightConnector1">
                <a:avLst/>
              </a:prstGeom>
              <a:noFill/>
              <a:ln w="9525">
                <a:solidFill>
                  <a:schemeClr val="accent6">
                    <a:lumMod val="50000"/>
                  </a:schemeClr>
                </a:solidFill>
                <a:round/>
                <a:headEnd type="none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</p:grpSp>
        <p:grpSp>
          <p:nvGrpSpPr>
            <p:cNvPr id="4" name="Group 3"/>
            <p:cNvGrpSpPr/>
            <p:nvPr/>
          </p:nvGrpSpPr>
          <p:grpSpPr>
            <a:xfrm>
              <a:off x="2600474" y="1027473"/>
              <a:ext cx="166304" cy="2635467"/>
              <a:chOff x="2600474" y="1027473"/>
              <a:chExt cx="166304" cy="2635467"/>
            </a:xfrm>
          </p:grpSpPr>
          <p:sp>
            <p:nvSpPr>
              <p:cNvPr id="105" name="Freeform 7"/>
              <p:cNvSpPr>
                <a:spLocks/>
              </p:cNvSpPr>
              <p:nvPr/>
            </p:nvSpPr>
            <p:spPr bwMode="auto">
              <a:xfrm rot="5198554">
                <a:off x="1365892" y="2262055"/>
                <a:ext cx="2635467" cy="166304"/>
              </a:xfrm>
              <a:custGeom>
                <a:avLst/>
                <a:gdLst>
                  <a:gd name="T0" fmla="*/ 0 w 1152"/>
                  <a:gd name="T1" fmla="*/ 104 h 152"/>
                  <a:gd name="T2" fmla="*/ 480 w 1152"/>
                  <a:gd name="T3" fmla="*/ 8 h 152"/>
                  <a:gd name="T4" fmla="*/ 1152 w 1152"/>
                  <a:gd name="T5" fmla="*/ 152 h 152"/>
                  <a:gd name="T6" fmla="*/ 0 60000 65536"/>
                  <a:gd name="T7" fmla="*/ 0 60000 65536"/>
                  <a:gd name="T8" fmla="*/ 0 60000 65536"/>
                  <a:gd name="T9" fmla="*/ 0 w 1152"/>
                  <a:gd name="T10" fmla="*/ 0 h 152"/>
                  <a:gd name="T11" fmla="*/ 1152 w 1152"/>
                  <a:gd name="T12" fmla="*/ 152 h 15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152" h="152">
                    <a:moveTo>
                      <a:pt x="0" y="104"/>
                    </a:moveTo>
                    <a:cubicBezTo>
                      <a:pt x="144" y="52"/>
                      <a:pt x="288" y="0"/>
                      <a:pt x="480" y="8"/>
                    </a:cubicBezTo>
                    <a:cubicBezTo>
                      <a:pt x="672" y="16"/>
                      <a:pt x="912" y="84"/>
                      <a:pt x="1152" y="152"/>
                    </a:cubicBezTo>
                  </a:path>
                </a:pathLst>
              </a:custGeom>
              <a:noFill/>
              <a:ln w="9525">
                <a:solidFill>
                  <a:srgbClr val="FF0000"/>
                </a:solidFill>
                <a:round/>
                <a:headEnd type="none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cxnSp>
            <p:nvCxnSpPr>
              <p:cNvPr id="117" name="Straight Arrow Connector 116"/>
              <p:cNvCxnSpPr/>
              <p:nvPr/>
            </p:nvCxnSpPr>
            <p:spPr>
              <a:xfrm>
                <a:off x="2715846" y="1742716"/>
                <a:ext cx="1948" cy="12516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 type="none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</p:grpSp>
        <p:grpSp>
          <p:nvGrpSpPr>
            <p:cNvPr id="3" name="Group 2"/>
            <p:cNvGrpSpPr/>
            <p:nvPr/>
          </p:nvGrpSpPr>
          <p:grpSpPr>
            <a:xfrm>
              <a:off x="1504654" y="992163"/>
              <a:ext cx="975319" cy="3142207"/>
              <a:chOff x="1504654" y="992163"/>
              <a:chExt cx="975319" cy="3142207"/>
            </a:xfrm>
          </p:grpSpPr>
          <p:sp>
            <p:nvSpPr>
              <p:cNvPr id="102" name="Freeform 7"/>
              <p:cNvSpPr>
                <a:spLocks/>
              </p:cNvSpPr>
              <p:nvPr/>
            </p:nvSpPr>
            <p:spPr bwMode="auto">
              <a:xfrm rot="6472510">
                <a:off x="372604" y="2124213"/>
                <a:ext cx="3142207" cy="878107"/>
              </a:xfrm>
              <a:custGeom>
                <a:avLst/>
                <a:gdLst>
                  <a:gd name="T0" fmla="*/ 0 w 1152"/>
                  <a:gd name="T1" fmla="*/ 104 h 152"/>
                  <a:gd name="T2" fmla="*/ 480 w 1152"/>
                  <a:gd name="T3" fmla="*/ 8 h 152"/>
                  <a:gd name="T4" fmla="*/ 1152 w 1152"/>
                  <a:gd name="T5" fmla="*/ 152 h 152"/>
                  <a:gd name="T6" fmla="*/ 0 60000 65536"/>
                  <a:gd name="T7" fmla="*/ 0 60000 65536"/>
                  <a:gd name="T8" fmla="*/ 0 60000 65536"/>
                  <a:gd name="T9" fmla="*/ 0 w 1152"/>
                  <a:gd name="T10" fmla="*/ 0 h 152"/>
                  <a:gd name="T11" fmla="*/ 1152 w 1152"/>
                  <a:gd name="T12" fmla="*/ 152 h 15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152" h="152">
                    <a:moveTo>
                      <a:pt x="0" y="104"/>
                    </a:moveTo>
                    <a:cubicBezTo>
                      <a:pt x="144" y="52"/>
                      <a:pt x="288" y="0"/>
                      <a:pt x="480" y="8"/>
                    </a:cubicBezTo>
                    <a:cubicBezTo>
                      <a:pt x="672" y="16"/>
                      <a:pt x="912" y="84"/>
                      <a:pt x="1152" y="152"/>
                    </a:cubicBezTo>
                  </a:path>
                </a:pathLst>
              </a:custGeom>
              <a:noFill/>
              <a:ln w="9525">
                <a:solidFill>
                  <a:srgbClr val="FF0000"/>
                </a:solidFill>
                <a:round/>
                <a:headEnd type="none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cxnSp>
            <p:nvCxnSpPr>
              <p:cNvPr id="118" name="Straight Arrow Connector 117"/>
              <p:cNvCxnSpPr/>
              <p:nvPr/>
            </p:nvCxnSpPr>
            <p:spPr>
              <a:xfrm>
                <a:off x="2477033" y="1742831"/>
                <a:ext cx="2940" cy="9446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 type="none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</p:grpSp>
        <p:grpSp>
          <p:nvGrpSpPr>
            <p:cNvPr id="7" name="Group 6"/>
            <p:cNvGrpSpPr/>
            <p:nvPr/>
          </p:nvGrpSpPr>
          <p:grpSpPr>
            <a:xfrm>
              <a:off x="5528555" y="995060"/>
              <a:ext cx="607710" cy="3715477"/>
              <a:chOff x="5528555" y="995060"/>
              <a:chExt cx="607710" cy="3715477"/>
            </a:xfrm>
          </p:grpSpPr>
          <p:sp>
            <p:nvSpPr>
              <p:cNvPr id="93" name="Freeform 7"/>
              <p:cNvSpPr>
                <a:spLocks/>
              </p:cNvSpPr>
              <p:nvPr/>
            </p:nvSpPr>
            <p:spPr bwMode="auto">
              <a:xfrm rot="16401446" flipH="1">
                <a:off x="3974671" y="2548944"/>
                <a:ext cx="3715477" cy="607710"/>
              </a:xfrm>
              <a:custGeom>
                <a:avLst/>
                <a:gdLst>
                  <a:gd name="T0" fmla="*/ 0 w 1152"/>
                  <a:gd name="T1" fmla="*/ 104 h 152"/>
                  <a:gd name="T2" fmla="*/ 480 w 1152"/>
                  <a:gd name="T3" fmla="*/ 8 h 152"/>
                  <a:gd name="T4" fmla="*/ 1152 w 1152"/>
                  <a:gd name="T5" fmla="*/ 152 h 152"/>
                  <a:gd name="T6" fmla="*/ 0 60000 65536"/>
                  <a:gd name="T7" fmla="*/ 0 60000 65536"/>
                  <a:gd name="T8" fmla="*/ 0 60000 65536"/>
                  <a:gd name="T9" fmla="*/ 0 w 1152"/>
                  <a:gd name="T10" fmla="*/ 0 h 152"/>
                  <a:gd name="T11" fmla="*/ 1152 w 1152"/>
                  <a:gd name="T12" fmla="*/ 152 h 15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152" h="152">
                    <a:moveTo>
                      <a:pt x="0" y="104"/>
                    </a:moveTo>
                    <a:cubicBezTo>
                      <a:pt x="144" y="52"/>
                      <a:pt x="288" y="0"/>
                      <a:pt x="480" y="8"/>
                    </a:cubicBezTo>
                    <a:cubicBezTo>
                      <a:pt x="672" y="16"/>
                      <a:pt x="912" y="84"/>
                      <a:pt x="1152" y="152"/>
                    </a:cubicBezTo>
                  </a:path>
                </a:pathLst>
              </a:custGeom>
              <a:noFill/>
              <a:ln w="9525">
                <a:solidFill>
                  <a:srgbClr val="00B050"/>
                </a:solidFill>
                <a:round/>
                <a:headEnd type="none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cxnSp>
            <p:nvCxnSpPr>
              <p:cNvPr id="144" name="Straight Arrow Connector 143"/>
              <p:cNvCxnSpPr/>
              <p:nvPr/>
            </p:nvCxnSpPr>
            <p:spPr>
              <a:xfrm flipH="1">
                <a:off x="5714522" y="1727612"/>
                <a:ext cx="8293" cy="23212"/>
              </a:xfrm>
              <a:prstGeom prst="straightConnector1">
                <a:avLst/>
              </a:prstGeom>
              <a:noFill/>
              <a:ln w="9525">
                <a:solidFill>
                  <a:srgbClr val="00B050"/>
                </a:solidFill>
                <a:round/>
                <a:headEnd type="none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</p:grpSp>
        <p:grpSp>
          <p:nvGrpSpPr>
            <p:cNvPr id="8" name="Group 7"/>
            <p:cNvGrpSpPr/>
            <p:nvPr/>
          </p:nvGrpSpPr>
          <p:grpSpPr>
            <a:xfrm>
              <a:off x="6291664" y="1034868"/>
              <a:ext cx="185209" cy="2626996"/>
              <a:chOff x="6291664" y="1034868"/>
              <a:chExt cx="185209" cy="2626996"/>
            </a:xfrm>
          </p:grpSpPr>
          <p:sp>
            <p:nvSpPr>
              <p:cNvPr id="108" name="Freeform 7"/>
              <p:cNvSpPr>
                <a:spLocks/>
              </p:cNvSpPr>
              <p:nvPr/>
            </p:nvSpPr>
            <p:spPr bwMode="auto">
              <a:xfrm rot="16401446" flipH="1">
                <a:off x="5070771" y="2255761"/>
                <a:ext cx="2626996" cy="185209"/>
              </a:xfrm>
              <a:custGeom>
                <a:avLst/>
                <a:gdLst>
                  <a:gd name="T0" fmla="*/ 0 w 1152"/>
                  <a:gd name="T1" fmla="*/ 104 h 152"/>
                  <a:gd name="T2" fmla="*/ 480 w 1152"/>
                  <a:gd name="T3" fmla="*/ 8 h 152"/>
                  <a:gd name="T4" fmla="*/ 1152 w 1152"/>
                  <a:gd name="T5" fmla="*/ 152 h 152"/>
                  <a:gd name="T6" fmla="*/ 0 60000 65536"/>
                  <a:gd name="T7" fmla="*/ 0 60000 65536"/>
                  <a:gd name="T8" fmla="*/ 0 60000 65536"/>
                  <a:gd name="T9" fmla="*/ 0 w 1152"/>
                  <a:gd name="T10" fmla="*/ 0 h 152"/>
                  <a:gd name="T11" fmla="*/ 1152 w 1152"/>
                  <a:gd name="T12" fmla="*/ 152 h 15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152" h="152">
                    <a:moveTo>
                      <a:pt x="0" y="104"/>
                    </a:moveTo>
                    <a:cubicBezTo>
                      <a:pt x="144" y="52"/>
                      <a:pt x="288" y="0"/>
                      <a:pt x="480" y="8"/>
                    </a:cubicBezTo>
                    <a:cubicBezTo>
                      <a:pt x="672" y="16"/>
                      <a:pt x="912" y="84"/>
                      <a:pt x="1152" y="152"/>
                    </a:cubicBezTo>
                  </a:path>
                </a:pathLst>
              </a:custGeom>
              <a:noFill/>
              <a:ln w="9525">
                <a:solidFill>
                  <a:srgbClr val="00B050"/>
                </a:solidFill>
                <a:round/>
                <a:headEnd type="none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cxnSp>
            <p:nvCxnSpPr>
              <p:cNvPr id="145" name="Straight Arrow Connector 144"/>
              <p:cNvCxnSpPr/>
              <p:nvPr/>
            </p:nvCxnSpPr>
            <p:spPr>
              <a:xfrm flipH="1">
                <a:off x="6348020" y="1731108"/>
                <a:ext cx="3084" cy="17963"/>
              </a:xfrm>
              <a:prstGeom prst="straightConnector1">
                <a:avLst/>
              </a:prstGeom>
              <a:noFill/>
              <a:ln w="9525">
                <a:solidFill>
                  <a:srgbClr val="00B050"/>
                </a:solidFill>
                <a:round/>
                <a:headEnd type="none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</p:grpSp>
      </p:grpSp>
      <p:sp>
        <p:nvSpPr>
          <p:cNvPr id="11" name="TextBox 10"/>
          <p:cNvSpPr txBox="1"/>
          <p:nvPr/>
        </p:nvSpPr>
        <p:spPr>
          <a:xfrm>
            <a:off x="72008" y="35331"/>
            <a:ext cx="910850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in </a:t>
            </a:r>
            <a:r>
              <a:rPr lang="en-CA" sz="1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Perspective: </a:t>
            </a:r>
            <a:r>
              <a:rPr lang="en-CA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Rich </a:t>
            </a:r>
            <a:r>
              <a:rPr lang="en-CA" sz="1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 Example </a:t>
            </a:r>
            <a:r>
              <a:rPr lang="en-CA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 </a:t>
            </a:r>
            <a:r>
              <a:rPr lang="en-CA" sz="19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Grailog</a:t>
            </a:r>
            <a:r>
              <a:rPr lang="en-CA" sz="1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Visualization and PSOA </a:t>
            </a:r>
            <a:r>
              <a:rPr lang="en-CA" sz="19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RuleML</a:t>
            </a:r>
            <a:r>
              <a:rPr lang="en-CA" sz="1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Facts</a:t>
            </a:r>
            <a:endParaRPr lang="en-CA" sz="19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27056" y="5428854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rgbClr val="0070C0"/>
                </a:solidFill>
                <a:sym typeface="Symbol"/>
              </a:rPr>
              <a:t></a:t>
            </a:r>
            <a:endParaRPr lang="en-CA" dirty="0">
              <a:solidFill>
                <a:srgbClr val="0070C0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4779911" y="5426639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rgbClr val="0070C0"/>
                </a:solidFill>
                <a:sym typeface="Symbol"/>
              </a:rPr>
              <a:t></a:t>
            </a:r>
            <a:endParaRPr lang="en-CA" dirty="0">
              <a:solidFill>
                <a:srgbClr val="0070C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7504" y="755411"/>
            <a:ext cx="1799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i="1" dirty="0" smtClean="0"/>
              <a:t>PSOA </a:t>
            </a:r>
            <a:r>
              <a:rPr lang="en-CA" i="1" dirty="0" err="1"/>
              <a:t>RuleML</a:t>
            </a:r>
            <a:r>
              <a:rPr lang="en-CA" i="1" dirty="0"/>
              <a:t> 1.0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5893904" y="748441"/>
            <a:ext cx="31425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i="1" dirty="0">
                <a:hlinkClick r:id="rId2"/>
              </a:rPr>
              <a:t>http://</a:t>
            </a:r>
            <a:r>
              <a:rPr lang="en-CA" sz="1200" i="1" dirty="0" smtClean="0">
                <a:hlinkClick r:id="rId2"/>
              </a:rPr>
              <a:t>wiki.ruleml.org/index.php/PSOA_RuleML</a:t>
            </a:r>
            <a:endParaRPr lang="en-CA" sz="1200" i="1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122973" y="1115451"/>
            <a:ext cx="11183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Harold </a:t>
            </a:r>
            <a:r>
              <a:rPr lang="en-CA" sz="1400" dirty="0" smtClean="0"/>
              <a:t>Boley</a:t>
            </a:r>
          </a:p>
          <a:p>
            <a:r>
              <a:rPr lang="en-CA" sz="1400" dirty="0" smtClean="0"/>
              <a:t>Gen </a:t>
            </a:r>
            <a:r>
              <a:rPr lang="en-CA" sz="1400" dirty="0"/>
              <a:t>Zou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7359922" y="1097448"/>
            <a:ext cx="180543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Standards </a:t>
            </a:r>
            <a:r>
              <a:rPr lang="en-CA" sz="1400" dirty="0" smtClean="0"/>
              <a:t>Session</a:t>
            </a:r>
          </a:p>
          <a:p>
            <a:r>
              <a:rPr lang="en-CA" sz="1400" dirty="0" err="1" smtClean="0"/>
              <a:t>RuleML+RR</a:t>
            </a:r>
            <a:r>
              <a:rPr lang="en-CA" sz="1400" dirty="0" smtClean="0"/>
              <a:t> </a:t>
            </a:r>
            <a:r>
              <a:rPr lang="en-CA" sz="1400" dirty="0"/>
              <a:t>2017</a:t>
            </a:r>
          </a:p>
          <a:p>
            <a:r>
              <a:rPr lang="en-CA" sz="1400" dirty="0"/>
              <a:t>July 12-15, </a:t>
            </a:r>
            <a:r>
              <a:rPr lang="en-CA" sz="1400" dirty="0" smtClean="0"/>
              <a:t>2017</a:t>
            </a:r>
          </a:p>
          <a:p>
            <a:r>
              <a:rPr lang="en-CA" sz="1400" dirty="0" smtClean="0"/>
              <a:t>Update: </a:t>
            </a:r>
            <a:r>
              <a:rPr lang="en-CA" sz="1400" dirty="0" smtClean="0"/>
              <a:t>Nov. 15, </a:t>
            </a:r>
            <a:r>
              <a:rPr lang="en-CA" sz="1400" dirty="0" smtClean="0"/>
              <a:t>2017</a:t>
            </a:r>
            <a:endParaRPr lang="en-CA" sz="1400" dirty="0"/>
          </a:p>
        </p:txBody>
      </p:sp>
      <p:sp>
        <p:nvSpPr>
          <p:cNvPr id="119" name="TextBox 118"/>
          <p:cNvSpPr txBox="1"/>
          <p:nvPr/>
        </p:nvSpPr>
        <p:spPr>
          <a:xfrm>
            <a:off x="35496" y="404664"/>
            <a:ext cx="9108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 smtClean="0"/>
              <a:t>Describe </a:t>
            </a:r>
            <a:r>
              <a:rPr lang="en-CA" sz="1600" dirty="0"/>
              <a:t>John </a:t>
            </a:r>
            <a:r>
              <a:rPr lang="en-CA" sz="1600" dirty="0" smtClean="0"/>
              <a:t>independently</a:t>
            </a:r>
            <a:r>
              <a:rPr lang="en-CA" sz="900" dirty="0" smtClean="0"/>
              <a:t> </a:t>
            </a:r>
            <a:r>
              <a:rPr lang="en-CA" sz="1600" dirty="0"/>
              <a:t>(-) re income,</a:t>
            </a:r>
            <a:r>
              <a:rPr lang="en-CA" sz="900" dirty="0"/>
              <a:t> </a:t>
            </a:r>
            <a:r>
              <a:rPr lang="en-CA" sz="1600" dirty="0" smtClean="0"/>
              <a:t>gender,</a:t>
            </a:r>
            <a:r>
              <a:rPr lang="en-CA" sz="900" dirty="0" smtClean="0"/>
              <a:t> </a:t>
            </a:r>
            <a:r>
              <a:rPr lang="en-CA" sz="1600" dirty="0" err="1" smtClean="0"/>
              <a:t>dob</a:t>
            </a:r>
            <a:r>
              <a:rPr lang="en-CA" sz="1600" dirty="0" smtClean="0"/>
              <a:t> </a:t>
            </a:r>
            <a:r>
              <a:rPr lang="en-CA" sz="1600" dirty="0"/>
              <a:t>and </a:t>
            </a:r>
            <a:r>
              <a:rPr lang="en-CA" sz="1600" dirty="0" smtClean="0"/>
              <a:t>dependent</a:t>
            </a:r>
            <a:r>
              <a:rPr lang="en-CA" sz="900" dirty="0" smtClean="0"/>
              <a:t> </a:t>
            </a:r>
            <a:r>
              <a:rPr lang="en-CA" sz="1600" dirty="0" smtClean="0"/>
              <a:t>(+) on Teacher</a:t>
            </a:r>
            <a:r>
              <a:rPr lang="en-CA" sz="900" dirty="0" smtClean="0"/>
              <a:t> </a:t>
            </a:r>
            <a:r>
              <a:rPr lang="en-CA" sz="1600" dirty="0" smtClean="0"/>
              <a:t>(3), TA</a:t>
            </a:r>
            <a:r>
              <a:rPr lang="en-CA" sz="900" dirty="0" smtClean="0"/>
              <a:t> </a:t>
            </a:r>
            <a:r>
              <a:rPr lang="en-CA" sz="1600" dirty="0" smtClean="0"/>
              <a:t>(1), Student</a:t>
            </a:r>
            <a:r>
              <a:rPr lang="en-CA" sz="900" dirty="0" smtClean="0"/>
              <a:t> </a:t>
            </a:r>
            <a:r>
              <a:rPr lang="en-CA" sz="1600" dirty="0" smtClean="0"/>
              <a:t>(2).</a:t>
            </a:r>
            <a:endParaRPr lang="en-CA" sz="1900" dirty="0"/>
          </a:p>
        </p:txBody>
      </p:sp>
    </p:spTree>
    <p:extLst>
      <p:ext uri="{BB962C8B-B14F-4D97-AF65-F5344CB8AC3E}">
        <p14:creationId xmlns:p14="http://schemas.microsoft.com/office/powerpoint/2010/main" val="404261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152</Words>
  <Application>Microsoft Office PowerPoint</Application>
  <PresentationFormat>On-screen Show (4:3)</PresentationFormat>
  <Paragraphs>44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Harold</dc:creator>
  <cp:lastModifiedBy>Harold</cp:lastModifiedBy>
  <cp:revision>46</cp:revision>
  <dcterms:created xsi:type="dcterms:W3CDTF">2017-04-24T00:13:32Z</dcterms:created>
  <dcterms:modified xsi:type="dcterms:W3CDTF">2017-11-15T15:09:59Z</dcterms:modified>
</cp:coreProperties>
</file>