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3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1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33FD2-C8CF-4BCB-8032-9CCAA49B73F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CFBEC-E9B5-474B-B0CD-D26844E41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1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CFBEC-E9B5-474B-B0CD-D26844E41CB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0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6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95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8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ACAC-E512-464B-8F39-3ADB5F7A5935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EFD1-B055-4666-B2CF-0A7DBD12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2573" y="2379888"/>
            <a:ext cx="10147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b="1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Времена</a:t>
            </a:r>
            <a:br>
              <a:rPr lang="ru-RU" sz="4400" b="1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ru-RU" sz="4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7372" y="630192"/>
            <a:ext cx="5137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Английский язык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64" y="4478112"/>
            <a:ext cx="5128054" cy="21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530"/>
            <a:ext cx="941356" cy="951470"/>
          </a:xfrm>
          <a:prstGeom prst="rect">
            <a:avLst/>
          </a:prstGeom>
        </p:spPr>
      </p:pic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1377E3D3-AD12-4462-AC5F-5E50AE461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6091"/>
              </p:ext>
            </p:extLst>
          </p:nvPr>
        </p:nvGraphicFramePr>
        <p:xfrm>
          <a:off x="3981156" y="675246"/>
          <a:ext cx="1765495" cy="640079"/>
        </p:xfrm>
        <a:graphic>
          <a:graphicData uri="http://schemas.openxmlformats.org/drawingml/2006/table">
            <a:tbl>
              <a:tblPr/>
              <a:tblGrid>
                <a:gridCol w="1765495">
                  <a:extLst>
                    <a:ext uri="{9D8B030D-6E8A-4147-A177-3AD203B41FA5}">
                      <a16:colId xmlns:a16="http://schemas.microsoft.com/office/drawing/2014/main" val="2910648755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CONTIUNOUS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788863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E6A0D625-AA5C-4474-8BED-E262CDC4F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4082"/>
              </p:ext>
            </p:extLst>
          </p:nvPr>
        </p:nvGraphicFramePr>
        <p:xfrm>
          <a:off x="5746652" y="675247"/>
          <a:ext cx="1765495" cy="640080"/>
        </p:xfrm>
        <a:graphic>
          <a:graphicData uri="http://schemas.openxmlformats.org/drawingml/2006/table">
            <a:tbl>
              <a:tblPr/>
              <a:tblGrid>
                <a:gridCol w="1765495">
                  <a:extLst>
                    <a:ext uri="{9D8B030D-6E8A-4147-A177-3AD203B41FA5}">
                      <a16:colId xmlns:a16="http://schemas.microsoft.com/office/drawing/2014/main" val="291064875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PERFECT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788863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38B2A47F-D2CC-47F5-9791-C90D220D2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94988"/>
              </p:ext>
            </p:extLst>
          </p:nvPr>
        </p:nvGraphicFramePr>
        <p:xfrm>
          <a:off x="7512147" y="675247"/>
          <a:ext cx="1765495" cy="640080"/>
        </p:xfrm>
        <a:graphic>
          <a:graphicData uri="http://schemas.openxmlformats.org/drawingml/2006/table">
            <a:tbl>
              <a:tblPr/>
              <a:tblGrid>
                <a:gridCol w="1765495">
                  <a:extLst>
                    <a:ext uri="{9D8B030D-6E8A-4147-A177-3AD203B41FA5}">
                      <a16:colId xmlns:a16="http://schemas.microsoft.com/office/drawing/2014/main" val="291064875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PERFECT PROGRESSIVE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788863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69B97444-B72A-4BE6-AD6D-FBEF41081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28556"/>
              </p:ext>
            </p:extLst>
          </p:nvPr>
        </p:nvGraphicFramePr>
        <p:xfrm>
          <a:off x="2215659" y="1315320"/>
          <a:ext cx="1765495" cy="5029200"/>
        </p:xfrm>
        <a:graphic>
          <a:graphicData uri="http://schemas.openxmlformats.org/drawingml/2006/table">
            <a:tbl>
              <a:tblPr/>
              <a:tblGrid>
                <a:gridCol w="1765495">
                  <a:extLst>
                    <a:ext uri="{9D8B030D-6E8A-4147-A177-3AD203B41FA5}">
                      <a16:colId xmlns:a16="http://schemas.microsoft.com/office/drawing/2014/main" val="2565161798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r>
                        <a:rPr lang="ru-RU" sz="1600" dirty="0"/>
                        <a:t>1)Обычное, закономерное, периодически повторяющееся действие. Точный момент времени не определен. 2)Констатация факта.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35845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7A0D4125-6E1C-4D2C-9174-1CAF47F4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11539"/>
              </p:ext>
            </p:extLst>
          </p:nvPr>
        </p:nvGraphicFramePr>
        <p:xfrm>
          <a:off x="3981156" y="1315324"/>
          <a:ext cx="1765496" cy="5029195"/>
        </p:xfrm>
        <a:graphic>
          <a:graphicData uri="http://schemas.openxmlformats.org/drawingml/2006/table">
            <a:tbl>
              <a:tblPr/>
              <a:tblGrid>
                <a:gridCol w="1765496">
                  <a:extLst>
                    <a:ext uri="{9D8B030D-6E8A-4147-A177-3AD203B41FA5}">
                      <a16:colId xmlns:a16="http://schemas.microsoft.com/office/drawing/2014/main" val="2963032287"/>
                    </a:ext>
                  </a:extLst>
                </a:gridCol>
              </a:tblGrid>
              <a:tr h="5029195">
                <a:tc>
                  <a:txBody>
                    <a:bodyPr/>
                    <a:lstStyle/>
                    <a:p>
                      <a:r>
                        <a:rPr lang="ru-RU" sz="1600" dirty="0"/>
                        <a:t>Длительное действие в точно указанный момент в прошлом, настоящем либо будущем. Все времена этой группы выражают незаконченное действие, и переводятся глаголом несовершенного вида (делал, но не сделал).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865530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F0B61AF6-3E0D-4B3C-82F9-CF9B0602B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56329"/>
              </p:ext>
            </p:extLst>
          </p:nvPr>
        </p:nvGraphicFramePr>
        <p:xfrm>
          <a:off x="5746651" y="1315324"/>
          <a:ext cx="1765495" cy="5029199"/>
        </p:xfrm>
        <a:graphic>
          <a:graphicData uri="http://schemas.openxmlformats.org/drawingml/2006/table">
            <a:tbl>
              <a:tblPr/>
              <a:tblGrid>
                <a:gridCol w="1765495">
                  <a:extLst>
                    <a:ext uri="{9D8B030D-6E8A-4147-A177-3AD203B41FA5}">
                      <a16:colId xmlns:a16="http://schemas.microsoft.com/office/drawing/2014/main" val="2263532173"/>
                    </a:ext>
                  </a:extLst>
                </a:gridCol>
              </a:tblGrid>
              <a:tr h="5029199">
                <a:tc>
                  <a:txBody>
                    <a:bodyPr/>
                    <a:lstStyle/>
                    <a:p>
                      <a:r>
                        <a:rPr lang="ru-RU" sz="1600" dirty="0"/>
                        <a:t>Действие, которое свершилось к определенному моменту в настоящем или прошедшем, либо свершится к определенному моменту в будущем. </a:t>
                      </a:r>
                      <a:r>
                        <a:rPr lang="ru-RU" sz="1600" dirty="0" err="1"/>
                        <a:t>Present</a:t>
                      </a:r>
                      <a:r>
                        <a:rPr lang="ru-RU" sz="1600" dirty="0"/>
                        <a:t>: незаконченный период времени (в этом году, в этом месяце, на этой неделе, сегодня)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558192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2AEA245E-2B91-4C7D-8876-A4484265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59031"/>
              </p:ext>
            </p:extLst>
          </p:nvPr>
        </p:nvGraphicFramePr>
        <p:xfrm>
          <a:off x="7512146" y="1315322"/>
          <a:ext cx="1765495" cy="5029198"/>
        </p:xfrm>
        <a:graphic>
          <a:graphicData uri="http://schemas.openxmlformats.org/drawingml/2006/table">
            <a:tbl>
              <a:tblPr/>
              <a:tblGrid>
                <a:gridCol w="1765495">
                  <a:extLst>
                    <a:ext uri="{9D8B030D-6E8A-4147-A177-3AD203B41FA5}">
                      <a16:colId xmlns:a16="http://schemas.microsoft.com/office/drawing/2014/main" val="2948388129"/>
                    </a:ext>
                  </a:extLst>
                </a:gridCol>
              </a:tblGrid>
              <a:tr h="5029198">
                <a:tc>
                  <a:txBody>
                    <a:bodyPr/>
                    <a:lstStyle/>
                    <a:p>
                      <a:r>
                        <a:rPr lang="ru-RU" sz="1600" dirty="0"/>
                        <a:t>Действие, начавшееся в прошлом и продолжающееся до настоящего, прошедшего либо будущего момента речи, включая его. Редко используются в реальной жизни.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49037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CF3C8CBC-E1E8-4262-B185-ED579779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38495"/>
              </p:ext>
            </p:extLst>
          </p:nvPr>
        </p:nvGraphicFramePr>
        <p:xfrm>
          <a:off x="2215660" y="675245"/>
          <a:ext cx="1765494" cy="640078"/>
        </p:xfrm>
        <a:graphic>
          <a:graphicData uri="http://schemas.openxmlformats.org/drawingml/2006/table">
            <a:tbl>
              <a:tblPr/>
              <a:tblGrid>
                <a:gridCol w="1765494">
                  <a:extLst>
                    <a:ext uri="{9D8B030D-6E8A-4147-A177-3AD203B41FA5}">
                      <a16:colId xmlns:a16="http://schemas.microsoft.com/office/drawing/2014/main" val="1568227159"/>
                    </a:ext>
                  </a:extLst>
                </a:gridCol>
              </a:tblGrid>
              <a:tr h="640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99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4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942"/>
            <a:ext cx="938865" cy="9510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24A418C-2405-4095-A176-E65513A8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ahnschrift Light Condensed" panose="020B0502040204020203" pitchFamily="34" charset="0"/>
              </a:rPr>
              <a:t>PAST</a:t>
            </a:r>
            <a:br>
              <a:rPr lang="en-US" sz="4400" b="1" dirty="0">
                <a:latin typeface="Bahnschrift Light Condensed" panose="020B0502040204020203" pitchFamily="34" charset="0"/>
              </a:rPr>
            </a:br>
            <a:endParaRPr lang="ru-RU" dirty="0"/>
          </a:p>
        </p:txBody>
      </p:sp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490F64F0-9505-4C9C-BB6A-820CAE83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6907"/>
              </p:ext>
            </p:extLst>
          </p:nvPr>
        </p:nvGraphicFramePr>
        <p:xfrm>
          <a:off x="1395296" y="1097279"/>
          <a:ext cx="9798485" cy="505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39">
                  <a:extLst>
                    <a:ext uri="{9D8B030D-6E8A-4147-A177-3AD203B41FA5}">
                      <a16:colId xmlns:a16="http://schemas.microsoft.com/office/drawing/2014/main" val="4086173942"/>
                    </a:ext>
                  </a:extLst>
                </a:gridCol>
                <a:gridCol w="1842813">
                  <a:extLst>
                    <a:ext uri="{9D8B030D-6E8A-4147-A177-3AD203B41FA5}">
                      <a16:colId xmlns:a16="http://schemas.microsoft.com/office/drawing/2014/main" val="897388634"/>
                    </a:ext>
                  </a:extLst>
                </a:gridCol>
                <a:gridCol w="3227412">
                  <a:extLst>
                    <a:ext uri="{9D8B030D-6E8A-4147-A177-3AD203B41FA5}">
                      <a16:colId xmlns:a16="http://schemas.microsoft.com/office/drawing/2014/main" val="2391096410"/>
                    </a:ext>
                  </a:extLst>
                </a:gridCol>
                <a:gridCol w="2065020">
                  <a:extLst>
                    <a:ext uri="{9D8B030D-6E8A-4147-A177-3AD203B41FA5}">
                      <a16:colId xmlns:a16="http://schemas.microsoft.com/office/drawing/2014/main" val="231039493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4274969874"/>
                    </a:ext>
                  </a:extLst>
                </a:gridCol>
              </a:tblGrid>
              <a:tr h="5578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+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Ved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/2 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S+ was/were + Ving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+ had +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Ved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/3 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+ had been + Ving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11051"/>
                  </a:ext>
                </a:extLst>
              </a:tr>
              <a:tr h="5578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400" dirty="0"/>
                        <a:t>id + S + V1? 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was/were + S + Ving? 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had + S + </a:t>
                      </a:r>
                      <a:r>
                        <a:rPr lang="en-US" sz="1400" dirty="0" err="1"/>
                        <a:t>Ved</a:t>
                      </a:r>
                      <a:r>
                        <a:rPr lang="en-US" sz="1400" dirty="0"/>
                        <a:t>/3? 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2680"/>
                  </a:ext>
                </a:extLst>
              </a:tr>
              <a:tr h="5578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did not + V1? 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S+wasn’t</a:t>
                      </a:r>
                      <a:r>
                        <a:rPr lang="en-US" sz="1400" dirty="0"/>
                        <a:t>/weren’t + Ving. 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hadn’t + </a:t>
                      </a:r>
                      <a:r>
                        <a:rPr lang="en-US" sz="1400" dirty="0" err="1"/>
                        <a:t>Ved</a:t>
                      </a:r>
                      <a:r>
                        <a:rPr lang="en-US" sz="1400" dirty="0"/>
                        <a:t>/3?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24162"/>
                  </a:ext>
                </a:extLst>
              </a:tr>
              <a:tr h="52077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yesterday, last year/month/week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at, when, while, at 2 o’clock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by-</a:t>
                      </a:r>
                      <a:r>
                        <a:rPr lang="ru-RU" sz="1400" dirty="0"/>
                        <a:t>к, </a:t>
                      </a:r>
                      <a:r>
                        <a:rPr lang="en-US" sz="1400" dirty="0"/>
                        <a:t>before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36574"/>
                  </a:ext>
                </a:extLst>
              </a:tr>
              <a:tr h="282879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Событие в прошлом: </a:t>
                      </a:r>
                      <a:r>
                        <a:rPr lang="en-US" sz="1400" dirty="0"/>
                        <a:t>I ate frogs when I was in France. </a:t>
                      </a:r>
                      <a:r>
                        <a:rPr lang="ru-RU" sz="1400" dirty="0"/>
                        <a:t>Я ел лягушек когда был во Франции; Речь идет о событии в прошлом: </a:t>
                      </a:r>
                      <a:r>
                        <a:rPr lang="en-US" sz="1400" dirty="0"/>
                        <a:t>I lost my key a minute ago. </a:t>
                      </a:r>
                      <a:r>
                        <a:rPr lang="ru-RU" sz="1400" dirty="0"/>
                        <a:t>Я потерял мой ключ минуту назад. </a:t>
                      </a:r>
                      <a:r>
                        <a:rPr lang="en-US" sz="1400" dirty="0"/>
                        <a:t>What did he do last night? 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Действие, происходившее в определенный момент в прошлом: </a:t>
                      </a:r>
                      <a:r>
                        <a:rPr lang="en-US" sz="1400" dirty="0"/>
                        <a:t>I was writing a letter at 7 o’clock yesterday</a:t>
                      </a:r>
                      <a:r>
                        <a:rPr lang="ru-RU" sz="1400" dirty="0"/>
                        <a:t>; Действие, происходившее в тот момент когда произошло другое действие: </a:t>
                      </a:r>
                      <a:r>
                        <a:rPr lang="en-US" sz="1400" dirty="0"/>
                        <a:t>He was writing a letter, when I entered the room. </a:t>
                      </a:r>
                      <a:r>
                        <a:rPr lang="ru-RU" sz="1400" dirty="0"/>
                        <a:t>Параллельные действия в прошлом: </a:t>
                      </a:r>
                      <a:r>
                        <a:rPr lang="en-US" sz="1400" dirty="0"/>
                        <a:t>While I was writing a letter, he was looking through the paper</a:t>
                      </a:r>
                      <a:r>
                        <a:rPr lang="en-US" sz="1200" dirty="0"/>
                        <a:t>. 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Основное значение — действие, завершившееся до определенного момента в прошлом: I </a:t>
                      </a:r>
                      <a:r>
                        <a:rPr lang="ru-RU" sz="1400" dirty="0" err="1"/>
                        <a:t>had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written</a:t>
                      </a:r>
                      <a:r>
                        <a:rPr lang="ru-RU" sz="1400" dirty="0"/>
                        <a:t> a </a:t>
                      </a:r>
                      <a:r>
                        <a:rPr lang="ru-RU" sz="1400" dirty="0" err="1"/>
                        <a:t>letter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by</a:t>
                      </a:r>
                      <a:r>
                        <a:rPr lang="ru-RU" sz="1400" dirty="0"/>
                        <a:t> 7 </a:t>
                      </a:r>
                      <a:r>
                        <a:rPr lang="ru-RU" sz="1400" dirty="0" err="1"/>
                        <a:t>o’clock</a:t>
                      </a:r>
                      <a:r>
                        <a:rPr lang="ru-RU" sz="1400" dirty="0"/>
                        <a:t>. I </a:t>
                      </a:r>
                      <a:r>
                        <a:rPr lang="ru-RU" sz="1400" dirty="0" err="1"/>
                        <a:t>had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written</a:t>
                      </a:r>
                      <a:r>
                        <a:rPr lang="ru-RU" sz="1400" dirty="0"/>
                        <a:t> a </a:t>
                      </a:r>
                      <a:r>
                        <a:rPr lang="ru-RU" sz="1400" dirty="0" err="1"/>
                        <a:t>letter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to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my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sister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before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he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came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Длительное действие, которое началось до указанного момента в прошлом (</a:t>
                      </a:r>
                      <a:r>
                        <a:rPr lang="ru-RU" sz="1400" dirty="0" err="1"/>
                        <a:t>when</a:t>
                      </a:r>
                      <a:r>
                        <a:rPr lang="ru-RU" sz="1400" dirty="0"/>
                        <a:t>) и продолжалось до этого момента (только с динамичными глаголами, а со статичными подобные действия выражаются в </a:t>
                      </a:r>
                      <a:r>
                        <a:rPr lang="ru-RU" sz="1400" dirty="0" err="1"/>
                        <a:t>Past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Perfect</a:t>
                      </a:r>
                      <a:r>
                        <a:rPr lang="ru-RU" sz="1400" dirty="0"/>
                        <a:t>): I </a:t>
                      </a:r>
                      <a:r>
                        <a:rPr lang="ru-RU" sz="1400" dirty="0" err="1"/>
                        <a:t>had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been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writing</a:t>
                      </a:r>
                      <a:r>
                        <a:rPr lang="ru-RU" sz="1400" dirty="0"/>
                        <a:t> a </a:t>
                      </a:r>
                      <a:r>
                        <a:rPr lang="ru-RU" sz="1400" dirty="0" err="1"/>
                        <a:t>letter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for</a:t>
                      </a:r>
                      <a:r>
                        <a:rPr lang="ru-RU" sz="1400" dirty="0"/>
                        <a:t> 2 </a:t>
                      </a:r>
                      <a:r>
                        <a:rPr lang="ru-RU" sz="1400" dirty="0" err="1"/>
                        <a:t>hours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when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he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came</a:t>
                      </a:r>
                      <a:r>
                        <a:rPr lang="ru-RU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50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5908" y="-103996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Bahnschrift Light Condensed" panose="020B0502040204020203" pitchFamily="34" charset="0"/>
              </a:rPr>
              <a:t>Present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942"/>
            <a:ext cx="938865" cy="951058"/>
          </a:xfrm>
          <a:prstGeom prst="rect">
            <a:avLst/>
          </a:prstGeom>
        </p:spPr>
      </p:pic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1E7B9881-32A7-4F7F-AB6C-966EEDBC5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88866"/>
              </p:ext>
            </p:extLst>
          </p:nvPr>
        </p:nvGraphicFramePr>
        <p:xfrm>
          <a:off x="1303020" y="719381"/>
          <a:ext cx="9189721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18">
                  <a:extLst>
                    <a:ext uri="{9D8B030D-6E8A-4147-A177-3AD203B41FA5}">
                      <a16:colId xmlns:a16="http://schemas.microsoft.com/office/drawing/2014/main" val="2760164165"/>
                    </a:ext>
                  </a:extLst>
                </a:gridCol>
                <a:gridCol w="2385517">
                  <a:extLst>
                    <a:ext uri="{9D8B030D-6E8A-4147-A177-3AD203B41FA5}">
                      <a16:colId xmlns:a16="http://schemas.microsoft.com/office/drawing/2014/main" val="2365047409"/>
                    </a:ext>
                  </a:extLst>
                </a:gridCol>
                <a:gridCol w="1780207">
                  <a:extLst>
                    <a:ext uri="{9D8B030D-6E8A-4147-A177-3AD203B41FA5}">
                      <a16:colId xmlns:a16="http://schemas.microsoft.com/office/drawing/2014/main" val="3435676267"/>
                    </a:ext>
                  </a:extLst>
                </a:gridCol>
                <a:gridCol w="2729118">
                  <a:extLst>
                    <a:ext uri="{9D8B030D-6E8A-4147-A177-3AD203B41FA5}">
                      <a16:colId xmlns:a16="http://schemas.microsoft.com/office/drawing/2014/main" val="350970033"/>
                    </a:ext>
                  </a:extLst>
                </a:gridCol>
                <a:gridCol w="2042161">
                  <a:extLst>
                    <a:ext uri="{9D8B030D-6E8A-4147-A177-3AD203B41FA5}">
                      <a16:colId xmlns:a16="http://schemas.microsoft.com/office/drawing/2014/main" val="3583779501"/>
                    </a:ext>
                  </a:extLst>
                </a:gridCol>
              </a:tblGrid>
              <a:tr h="63875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SIMPLE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CONTIUNOUS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PERFECT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PERFECT PROGRESSIVE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19889"/>
                  </a:ext>
                </a:extLst>
              </a:tr>
              <a:tr h="942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V/Vs 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be + Ving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have/has + </a:t>
                      </a:r>
                      <a:r>
                        <a:rPr lang="en-US" sz="1400" dirty="0" err="1"/>
                        <a:t>Ved</a:t>
                      </a:r>
                      <a:r>
                        <a:rPr lang="en-US" sz="1400" dirty="0"/>
                        <a:t>/3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I/we/you/they + have been + Ving 3-е л. He/she/it + has been + Ving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404867"/>
                  </a:ext>
                </a:extLst>
              </a:tr>
              <a:tr h="730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 + S + V? does + S + V? 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are + we/you/they + Ving? is + he/she/it + Ving? am + I + Ving?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Вопрос</a:t>
                      </a:r>
                      <a:r>
                        <a:rPr lang="en-US" sz="1400" dirty="0"/>
                        <a:t>] + Have + S + </a:t>
                      </a:r>
                      <a:r>
                        <a:rPr lang="en-US" sz="1400" dirty="0" err="1"/>
                        <a:t>Ved</a:t>
                      </a:r>
                      <a:r>
                        <a:rPr lang="en-US" sz="1400" dirty="0"/>
                        <a:t>/3 Who has ever been to the USA?</a:t>
                      </a:r>
                      <a:endParaRPr lang="ru-RU" sz="1400" dirty="0"/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01700"/>
                  </a:ext>
                </a:extLst>
              </a:tr>
              <a:tr h="3650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don’t/doesn’t + V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2317"/>
                  </a:ext>
                </a:extLst>
              </a:tr>
              <a:tr h="136876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every day, usually, never, at first, then, after, in the morning, evening, often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now, at the moment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twice, several times, lately, recently; yet (</a:t>
                      </a:r>
                      <a:r>
                        <a:rPr lang="ru-RU" sz="1400" dirty="0"/>
                        <a:t>все-еще) – на конце предложения; </a:t>
                      </a:r>
                      <a:r>
                        <a:rPr lang="en-US" sz="1400" dirty="0"/>
                        <a:t>already (</a:t>
                      </a:r>
                      <a:r>
                        <a:rPr lang="ru-RU" sz="1400" dirty="0"/>
                        <a:t>уже), </a:t>
                      </a:r>
                      <a:r>
                        <a:rPr lang="en-US" sz="1400" dirty="0"/>
                        <a:t>never, just – </a:t>
                      </a:r>
                      <a:r>
                        <a:rPr lang="ru-RU" sz="1400" dirty="0"/>
                        <a:t>разрывают сказуемое; </a:t>
                      </a:r>
                      <a:r>
                        <a:rPr lang="en-US" sz="1400" dirty="0"/>
                        <a:t>ever (</a:t>
                      </a:r>
                      <a:r>
                        <a:rPr lang="ru-RU" sz="1400" dirty="0"/>
                        <a:t>когда-либо) – в вопросах, разрывает сказуемое;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since 2 o’clock, for 3 hours 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055320"/>
                  </a:ext>
                </a:extLst>
              </a:tr>
              <a:tr h="20075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Общеизвестные факты, неопровержимая истина; Обычное действие, регулярно повторяющееся; Ряд последовательных действий в настоящем; Water </a:t>
                      </a:r>
                      <a:r>
                        <a:rPr lang="ru-RU" sz="1400" dirty="0" err="1"/>
                        <a:t>freezes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at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zero</a:t>
                      </a:r>
                      <a:r>
                        <a:rPr lang="ru-RU" sz="1400" dirty="0"/>
                        <a:t> Температура замерзает при нуле.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 в данный момент: I </a:t>
                      </a:r>
                      <a:r>
                        <a:rPr lang="ru-RU" sz="1400" dirty="0" err="1"/>
                        <a:t>am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working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now</a:t>
                      </a:r>
                      <a:r>
                        <a:rPr lang="ru-RU" sz="1400" dirty="0"/>
                        <a:t> Я работаю сейчас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Сообщения о жизненном опыте: I </a:t>
                      </a:r>
                      <a:r>
                        <a:rPr lang="ru-RU" sz="1400" dirty="0" err="1"/>
                        <a:t>have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eaten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frogs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twice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in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my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life</a:t>
                      </a:r>
                      <a:r>
                        <a:rPr lang="ru-RU" sz="1400" dirty="0"/>
                        <a:t>. Сообщение новости или результата: </a:t>
                      </a:r>
                      <a:r>
                        <a:rPr lang="ru-RU" sz="1400" dirty="0" err="1"/>
                        <a:t>I’ve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just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lost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my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key</a:t>
                      </a:r>
                      <a:r>
                        <a:rPr lang="ru-RU" sz="1400" dirty="0"/>
                        <a:t>; Сообщение о том, что началось в прошлом и продолжается до сих пор: со статичными глаголами - </a:t>
                      </a:r>
                      <a:r>
                        <a:rPr lang="ru-RU" sz="1400" dirty="0" err="1"/>
                        <a:t>I’ve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know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her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since</a:t>
                      </a:r>
                      <a:r>
                        <a:rPr lang="ru-RU" sz="1400" dirty="0"/>
                        <a:t> 1998;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Подчеркивается как долго продолжается действие в данный момент времени: I </a:t>
                      </a:r>
                      <a:r>
                        <a:rPr lang="ru-RU" sz="1400" dirty="0" err="1"/>
                        <a:t>have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been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reading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since</a:t>
                      </a:r>
                      <a:r>
                        <a:rPr lang="ru-RU" sz="1400" dirty="0"/>
                        <a:t> 2 </a:t>
                      </a:r>
                      <a:r>
                        <a:rPr lang="ru-RU" sz="1400" dirty="0" err="1"/>
                        <a:t>o’clock</a:t>
                      </a:r>
                      <a:r>
                        <a:rPr lang="ru-RU" sz="1400" dirty="0"/>
                        <a:t>. - Я читаю газету с 2 часов.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1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603" y="88262"/>
            <a:ext cx="275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Bahnschrift Light Condensed" panose="020B0502040204020203" pitchFamily="34" charset="0"/>
              </a:rPr>
              <a:t>FUTURE</a:t>
            </a:r>
            <a:endParaRPr lang="ru-RU" sz="4800" b="1" dirty="0">
              <a:latin typeface="Bahnschrift Ligh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942"/>
            <a:ext cx="938865" cy="951058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6BA64001-5CE5-468F-995B-29FC00FA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89987"/>
              </p:ext>
            </p:extLst>
          </p:nvPr>
        </p:nvGraphicFramePr>
        <p:xfrm>
          <a:off x="2032000" y="919259"/>
          <a:ext cx="8128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116271505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6822167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2349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04569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815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SIMPLE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CONTINIOUS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PERFECT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PERFECT PROGRESSIVE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S+will+V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will be + Ving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will have + </a:t>
                      </a:r>
                      <a:r>
                        <a:rPr lang="en-US" sz="1400" dirty="0" err="1"/>
                        <a:t>Ved</a:t>
                      </a:r>
                      <a:r>
                        <a:rPr lang="en-US" sz="1400" dirty="0"/>
                        <a:t>/3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will have been + Ving 3-е л. He/she/it + has been + Ving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2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 +S+V?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 + S + be + Ving?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 + S + have + </a:t>
                      </a:r>
                      <a:r>
                        <a:rPr lang="en-US" sz="1400" dirty="0" err="1"/>
                        <a:t>Ved</a:t>
                      </a:r>
                      <a:r>
                        <a:rPr lang="en-US" sz="1400" dirty="0"/>
                        <a:t>/3?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85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+will not(won’t)+V?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will not + Ving.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+ will not(won’t) + have + </a:t>
                      </a:r>
                      <a:r>
                        <a:rPr lang="en-US" sz="1400" dirty="0" err="1"/>
                        <a:t>Ved</a:t>
                      </a:r>
                      <a:r>
                        <a:rPr lang="en-US" sz="1400" dirty="0"/>
                        <a:t>/3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tomorrow, next week, next month, often , every day, soon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at, when, while, tomorrow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by, before, tomorrow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5070"/>
                  </a:ext>
                </a:extLst>
              </a:tr>
              <a:tr h="21505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Действие, относящееся к будущему, которое сопровождается придаточными предложениями времени или условия (либо время или условие подразумеваются): </a:t>
                      </a:r>
                      <a:r>
                        <a:rPr lang="ru-RU" sz="1400" dirty="0" err="1"/>
                        <a:t>Tomorrow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I’ll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write</a:t>
                      </a:r>
                      <a:r>
                        <a:rPr lang="ru-RU" sz="1400" dirty="0"/>
                        <a:t> a </a:t>
                      </a:r>
                      <a:r>
                        <a:rPr lang="ru-RU" sz="1400" dirty="0" err="1"/>
                        <a:t>letter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to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my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sister</a:t>
                      </a:r>
                      <a:r>
                        <a:rPr lang="ru-RU" sz="1400" dirty="0"/>
                        <a:t> (</a:t>
                      </a:r>
                      <a:r>
                        <a:rPr lang="ru-RU" sz="1400" dirty="0" err="1"/>
                        <a:t>if</a:t>
                      </a:r>
                      <a:r>
                        <a:rPr lang="ru-RU" sz="1400" dirty="0"/>
                        <a:t> I </a:t>
                      </a:r>
                      <a:r>
                        <a:rPr lang="ru-RU" sz="1400" dirty="0" err="1"/>
                        <a:t>have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time</a:t>
                      </a:r>
                      <a:r>
                        <a:rPr lang="ru-RU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Действие, которое будет происходить в определенный момент в будущем: I </a:t>
                      </a:r>
                      <a:r>
                        <a:rPr lang="ru-RU" sz="1400" dirty="0" err="1"/>
                        <a:t>will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be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writing</a:t>
                      </a:r>
                      <a:r>
                        <a:rPr lang="ru-RU" sz="1400" dirty="0"/>
                        <a:t> a </a:t>
                      </a:r>
                      <a:r>
                        <a:rPr lang="ru-RU" sz="1400" dirty="0" err="1"/>
                        <a:t>letter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at</a:t>
                      </a:r>
                      <a:r>
                        <a:rPr lang="ru-RU" sz="1400" dirty="0"/>
                        <a:t> 7 </a:t>
                      </a:r>
                      <a:r>
                        <a:rPr lang="ru-RU" sz="1400" dirty="0" err="1"/>
                        <a:t>o’clock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Основное значение — действие, которое будет завершено до определенного момента в будущем: </a:t>
                      </a:r>
                      <a:r>
                        <a:rPr lang="ru-RU" sz="1400" dirty="0" err="1"/>
                        <a:t>I’ll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have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written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the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letter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by</a:t>
                      </a:r>
                      <a:r>
                        <a:rPr lang="ru-RU" sz="1400" dirty="0"/>
                        <a:t> 7 </a:t>
                      </a:r>
                      <a:r>
                        <a:rPr lang="ru-RU" sz="1400" dirty="0" err="1"/>
                        <a:t>o’clock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She will have been writing the letter for 2 hours when he comes. </a:t>
                      </a:r>
                      <a:r>
                        <a:rPr lang="en-US" sz="1400" dirty="0" err="1"/>
                        <a:t>Она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будет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писать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письмо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уже</a:t>
                      </a:r>
                      <a:r>
                        <a:rPr lang="en-US" sz="1400" dirty="0"/>
                        <a:t> 2 </a:t>
                      </a:r>
                      <a:r>
                        <a:rPr lang="en-US" sz="1400" dirty="0" err="1"/>
                        <a:t>часа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когда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он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придет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2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946</Words>
  <Application>Microsoft Office PowerPoint</Application>
  <PresentationFormat>Широкоэкранный</PresentationFormat>
  <Paragraphs>81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Bahnschrift Light Condensed</vt:lpstr>
      <vt:lpstr>Calibri</vt:lpstr>
      <vt:lpstr>Calibri Light</vt:lpstr>
      <vt:lpstr>Cascadia Code</vt:lpstr>
      <vt:lpstr>Тема Office</vt:lpstr>
      <vt:lpstr>Презентация PowerPoint</vt:lpstr>
      <vt:lpstr>Презентация PowerPoint</vt:lpstr>
      <vt:lpstr>PAST 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Святослав Коновалов</cp:lastModifiedBy>
  <cp:revision>29</cp:revision>
  <dcterms:created xsi:type="dcterms:W3CDTF">2022-12-04T18:50:17Z</dcterms:created>
  <dcterms:modified xsi:type="dcterms:W3CDTF">2022-12-18T17:30:13Z</dcterms:modified>
</cp:coreProperties>
</file>