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58" r:id="rId3"/>
    <p:sldId id="263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433FD2-C8CF-4BCB-8032-9CCAA49B73FD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CFBEC-E9B5-474B-B0CD-D26844E41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215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CFBEC-E9B5-474B-B0CD-D26844E41CB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609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DDFACAC-E512-464B-8F39-3ADB5F7A5935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BD0EFD1-B055-4666-B2CF-0A7DBD1230A7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357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ACAC-E512-464B-8F39-3ADB5F7A5935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0EFD1-B055-4666-B2CF-0A7DBD1230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53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ACAC-E512-464B-8F39-3ADB5F7A5935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0EFD1-B055-4666-B2CF-0A7DBD1230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20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ACAC-E512-464B-8F39-3ADB5F7A5935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0EFD1-B055-4666-B2CF-0A7DBD1230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46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DDFACAC-E512-464B-8F39-3ADB5F7A5935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BD0EFD1-B055-4666-B2CF-0A7DBD1230A7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47788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ACAC-E512-464B-8F39-3ADB5F7A5935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0EFD1-B055-4666-B2CF-0A7DBD1230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639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ACAC-E512-464B-8F39-3ADB5F7A5935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0EFD1-B055-4666-B2CF-0A7DBD1230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701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ACAC-E512-464B-8F39-3ADB5F7A5935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0EFD1-B055-4666-B2CF-0A7DBD1230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03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ACAC-E512-464B-8F39-3ADB5F7A5935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0EFD1-B055-4666-B2CF-0A7DBD1230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62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0DDFACAC-E512-464B-8F39-3ADB5F7A5935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BD0EFD1-B055-4666-B2CF-0A7DBD1230A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644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0DDFACAC-E512-464B-8F39-3ADB5F7A5935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BD0EFD1-B055-4666-B2CF-0A7DBD1230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35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DDFACAC-E512-464B-8F39-3ADB5F7A5935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BD0EFD1-B055-4666-B2CF-0A7DBD1230A7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1086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3AECD97-688D-4AE7-9838-616620200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447822" y="1478844"/>
            <a:ext cx="7618321" cy="4147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u="sng" cap="all" spc="8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Тема</a:t>
            </a:r>
            <a:r>
              <a:rPr lang="en-US" sz="6600" b="1" u="sng" cap="all" spc="8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1:</a:t>
            </a:r>
            <a:endParaRPr lang="ru-RU" sz="6600" b="1" u="sng" cap="all" spc="800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u="sng" cap="all" spc="8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cap="all" spc="8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Грамматика</a:t>
            </a:r>
            <a:r>
              <a:rPr lang="en-US" sz="6600" b="1" cap="all" spc="8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6600" b="1" cap="all" spc="8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и</a:t>
            </a:r>
            <a:r>
              <a:rPr lang="en-US" sz="6600" b="1" cap="all" spc="8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lang="ru-RU" sz="6600" b="1" cap="all" spc="800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cap="all" spc="8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лексика</a:t>
            </a:r>
            <a:br>
              <a:rPr lang="en-US" sz="6600" b="1" cap="all" spc="8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lang="en-US" sz="6600" b="1" cap="all" spc="8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047FB3A-C0F9-4DD9-A4E0-B203F96AA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TextBox 2"/>
          <p:cNvSpPr txBox="1"/>
          <p:nvPr/>
        </p:nvSpPr>
        <p:spPr>
          <a:xfrm>
            <a:off x="566929" y="1565556"/>
            <a:ext cx="3412532" cy="3726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spcBef>
                <a:spcPts val="700"/>
              </a:spcBef>
              <a:buClr>
                <a:schemeClr val="tx2"/>
              </a:buClr>
            </a:pPr>
            <a:r>
              <a:rPr lang="en-US" sz="2800" b="1" cap="all" spc="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Английский</a:t>
            </a:r>
            <a:r>
              <a:rPr lang="en-US" sz="2800" b="1" cap="all" spc="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cap="all" spc="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язык</a:t>
            </a:r>
            <a:endParaRPr lang="en-US" sz="2800" b="1" cap="all" spc="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FCFD1D-1E9C-4E30-A7D3-F7C247FDC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75" y="5844069"/>
            <a:ext cx="2073625" cy="85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4951" y="0"/>
            <a:ext cx="74119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Nouns</a:t>
            </a:r>
            <a:r>
              <a:rPr lang="ru-RU" sz="48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(существительные)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209589"/>
              </p:ext>
            </p:extLst>
          </p:nvPr>
        </p:nvGraphicFramePr>
        <p:xfrm>
          <a:off x="4449281" y="1285359"/>
          <a:ext cx="2868878" cy="4697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Ед. ч.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Мн. ч.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1932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Policeman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Woman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Child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Tooth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Person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Goose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Mouse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Foot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Ox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Fish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Sheep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Deer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Aircraft</a:t>
                      </a:r>
                    </a:p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Policemen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Women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Children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Teeth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People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Geese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Mice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Feet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Oxen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Fish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Sheep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Deer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Aircraft</a:t>
                      </a:r>
                    </a:p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732607"/>
              </p:ext>
            </p:extLst>
          </p:nvPr>
        </p:nvGraphicFramePr>
        <p:xfrm>
          <a:off x="1136635" y="4863481"/>
          <a:ext cx="2842054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1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539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ГЛАСНАЯ + </a:t>
                      </a:r>
                      <a:r>
                        <a:rPr lang="en-US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 = S</a:t>
                      </a:r>
                      <a:endParaRPr lang="ru-RU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Ед. ч.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Мн. ч.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Toy</a:t>
                      </a:r>
                      <a:b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Toys</a:t>
                      </a:r>
                      <a:b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Keys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605814"/>
              </p:ext>
            </p:extLst>
          </p:nvPr>
        </p:nvGraphicFramePr>
        <p:xfrm>
          <a:off x="7595923" y="4763911"/>
          <a:ext cx="3252700" cy="1614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827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СОГЛАСНАЯ + </a:t>
                      </a:r>
                      <a:r>
                        <a:rPr lang="en-US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 = 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631"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Ед. ч.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Мн. ч.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185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Family</a:t>
                      </a:r>
                      <a:b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Story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Families</a:t>
                      </a:r>
                      <a:b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Stories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977937"/>
              </p:ext>
            </p:extLst>
          </p:nvPr>
        </p:nvGraphicFramePr>
        <p:xfrm>
          <a:off x="959556" y="1198605"/>
          <a:ext cx="32527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33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S, CH, SH, X or Z + 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432"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Ед. ч.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Мн. ч.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6081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Box        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 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Quiz 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Boxes        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Buses 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Quizzes 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7729">
                <a:tc gridSpan="2"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 если CH читается, как К, просто</a:t>
                      </a:r>
                    </a:p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добавляем S: 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stomach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stomachs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393537"/>
              </p:ext>
            </p:extLst>
          </p:nvPr>
        </p:nvGraphicFramePr>
        <p:xfrm>
          <a:off x="7595923" y="1104901"/>
          <a:ext cx="3252700" cy="3478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648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 + 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487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Ед. ч.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Мн. ч.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541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Piano     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Photo    </a:t>
                      </a:r>
                      <a:b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Radio    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Kilo         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Zero        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Video      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Zoo           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Kangaroo </a:t>
                      </a:r>
                    </a:p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Pianos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Photos</a:t>
                      </a:r>
                      <a:b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Radios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Kilos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Zeros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Videos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Zoos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Kangaroos</a:t>
                      </a:r>
                    </a:p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9" name="Рисунок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4800"/>
            <a:ext cx="666044" cy="6732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96AB492-19D5-0089-729A-A9BAD54B7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5037" y="1096"/>
            <a:ext cx="1801765" cy="1013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44840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58242" y="0"/>
            <a:ext cx="8359802" cy="784053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Nouns (</a:t>
            </a:r>
            <a:r>
              <a:rPr lang="ru-RU" sz="44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существительные)</a:t>
            </a:r>
            <a:b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960949"/>
              </p:ext>
            </p:extLst>
          </p:nvPr>
        </p:nvGraphicFramePr>
        <p:xfrm>
          <a:off x="3736622" y="2323571"/>
          <a:ext cx="4801898" cy="3433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4574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Ед. ч.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Мн. ч.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9187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Crisis                      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Oasis                    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Datum                 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Cactus                 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Bacterium           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Phenomenon   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Stimulus              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Mother-in-law 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Crises     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Oases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Cacti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Bacteria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Phenomena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Stimuli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Mothers-in-law</a:t>
                      </a:r>
                    </a:p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857635"/>
              </p:ext>
            </p:extLst>
          </p:nvPr>
        </p:nvGraphicFramePr>
        <p:xfrm>
          <a:off x="846666" y="2652889"/>
          <a:ext cx="2585156" cy="233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2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2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87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 + ES</a:t>
                      </a:r>
                      <a:endParaRPr lang="ru-RU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73"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Ед. ч.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Мн. ч.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9494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Hero        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Potato 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Volcano   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Tomato   </a:t>
                      </a:r>
                    </a:p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Heroes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Potatoes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Volcanoes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Tomatoes</a:t>
                      </a:r>
                    </a:p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880527"/>
              </p:ext>
            </p:extLst>
          </p:nvPr>
        </p:nvGraphicFramePr>
        <p:xfrm>
          <a:off x="8906935" y="2584937"/>
          <a:ext cx="2754488" cy="2517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7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98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 / FE = VES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984"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Ед. ч.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Мн. ч.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167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Leaf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Wife       </a:t>
                      </a:r>
                      <a:b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Искл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b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Roof 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Cliff </a:t>
                      </a:r>
                    </a:p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Leaves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Wives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Roofs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Cliffs</a:t>
                      </a:r>
                    </a:p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3" y="6203462"/>
            <a:ext cx="560652" cy="567933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AAF385E-DFEE-D193-3B64-8961ED50F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9378" y="261365"/>
            <a:ext cx="1385307" cy="2062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127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69694" y="0"/>
            <a:ext cx="541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ADJECTIVES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574600"/>
              </p:ext>
            </p:extLst>
          </p:nvPr>
        </p:nvGraphicFramePr>
        <p:xfrm>
          <a:off x="1275645" y="983399"/>
          <a:ext cx="8149450" cy="5090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0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5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4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593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Adjective</a:t>
                      </a:r>
                      <a:endParaRPr lang="ru-RU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Comparative</a:t>
                      </a:r>
                      <a:endParaRPr lang="ru-RU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Superlative</a:t>
                      </a:r>
                      <a:endParaRPr lang="ru-RU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612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 Adj. (1 </a:t>
                      </a:r>
                      <a:r>
                        <a:rPr lang="ru-RU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слог) и все прил.,</a:t>
                      </a:r>
                      <a:r>
                        <a:rPr lang="ru-RU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заканч</a:t>
                      </a:r>
                      <a:r>
                        <a:rPr lang="ru-RU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на </a:t>
                      </a: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ru-RU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Big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Fine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Friendly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Bigger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Shorter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Finer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Friendlier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Biggest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Shortest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Finest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Friendliest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91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 Adj. (</a:t>
                      </a:r>
                      <a:r>
                        <a:rPr lang="en-US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больше</a:t>
                      </a: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 </a:t>
                      </a:r>
                      <a:r>
                        <a:rPr lang="en-US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слога</a:t>
                      </a: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Beautiful 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More beautiful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Most beautiful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505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Irregular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Good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Bad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Far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Little (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мало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Much/many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Better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Worse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Further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Best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Furthest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Least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Most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988902"/>
            <a:ext cx="857956" cy="869098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418B0D40-19C7-1F80-BE2A-0C58F6067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7494" y="5339644"/>
            <a:ext cx="2185529" cy="1365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23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75378" y="88262"/>
            <a:ext cx="48542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PRONOUNS</a:t>
            </a:r>
            <a:endParaRPr lang="ru-RU" sz="48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075325"/>
              </p:ext>
            </p:extLst>
          </p:nvPr>
        </p:nvGraphicFramePr>
        <p:xfrm>
          <a:off x="1185562" y="1362218"/>
          <a:ext cx="9725454" cy="3629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6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22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22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63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3739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Именит. падеж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Др. падежи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Чей + сущ.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Чей (без сущ.)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Сам / себя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739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myself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739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him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his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his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himself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739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her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her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hers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herself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739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its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its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itself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739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you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you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your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yours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yourself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yourselves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739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our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ours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ourselves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3739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they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them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their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theirs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themselves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94400"/>
            <a:ext cx="852528" cy="863600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4FD65FCF-743B-8A99-BEF8-617E4A12B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333" y="5319289"/>
            <a:ext cx="2321983" cy="134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42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73937" y="0"/>
            <a:ext cx="36140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endParaRPr lang="ru-RU" sz="48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458061"/>
              </p:ext>
            </p:extLst>
          </p:nvPr>
        </p:nvGraphicFramePr>
        <p:xfrm>
          <a:off x="2365632" y="830997"/>
          <a:ext cx="768041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0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0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0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</a:t>
                      </a:r>
                      <a:endParaRPr lang="ru-RU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Порядковое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211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One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Two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Three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Four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Five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Six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Seven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Eight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Nine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Eleven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Twelve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Thirteen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Twenty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Thirty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Twenty-one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One hundred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Four hundred and twenty-one</a:t>
                      </a:r>
                      <a:b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One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Two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Second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Third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Fourth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Fifth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Sixth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Seventh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Eighth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Ninth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Tenth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Eleventh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Twelfth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Thirteenth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Twentieth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Thirtieth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Twenty-first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One hundredth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Four hundred and twenty-first</a:t>
                      </a:r>
                      <a:b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Once (a week)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Twice 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196" y="7546609"/>
            <a:ext cx="192137" cy="194632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EC343E61-85A7-EBD8-7552-37010DD43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4331" y="2821621"/>
            <a:ext cx="2182037" cy="115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52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51677" y="645105"/>
            <a:ext cx="4357499" cy="13208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cap="all" spc="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VERBS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1677" y="1505243"/>
            <a:ext cx="5331150" cy="470765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/>
          <a:p>
            <a:pPr indent="-228600" defTabSz="914400">
              <a:spcBef>
                <a:spcPts val="700"/>
              </a:spcBef>
              <a:buClr>
                <a:schemeClr val="tx2"/>
              </a:buClr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IF 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Условные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предложения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28600" defTabSz="914400"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Conditional : If +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Pr.S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Pr.S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(If you freeze water, it turns into ice)</a:t>
            </a:r>
          </a:p>
          <a:p>
            <a:pPr marL="285750" indent="-228600" defTabSz="914400"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Conditional: If +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Pr.S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., will/ won’t + V1 (If you don’t study, you won’t pass your exams)</a:t>
            </a:r>
          </a:p>
          <a:p>
            <a:pPr marL="285750" indent="-228600" defTabSz="914400"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Conditional: If + Past S., would/ wouldn’t + V1 (If I had 4 children, I wouldn’t work)</a:t>
            </a:r>
          </a:p>
          <a:p>
            <a:pPr marL="285750" indent="-228600" defTabSz="914400"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Conditional: If + Past Perfect, would/ wouldn’t have +V3/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(If people hadn’t voted for him, he wouldn’t have become President)</a:t>
            </a:r>
          </a:p>
          <a:p>
            <a:pPr indent="-228600" defTabSz="914400">
              <a:spcBef>
                <a:spcPts val="700"/>
              </a:spcBef>
              <a:buClr>
                <a:schemeClr val="tx2"/>
              </a:buClr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I wish + Past Simple </a:t>
            </a:r>
            <a:b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(if we talk about the present) I wish I didn’t have to wear glasses.</a:t>
            </a:r>
          </a:p>
          <a:p>
            <a:pPr indent="-228600" defTabSz="914400">
              <a:spcBef>
                <a:spcPts val="700"/>
              </a:spcBef>
              <a:buClr>
                <a:schemeClr val="tx2"/>
              </a:buClr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Past Perf. </a:t>
            </a:r>
            <a:b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(to talk about the past) I wish I had studied Chinese when I was at school.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50743F7-81FF-D521-EC5A-595827A81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75500" y="2771335"/>
            <a:ext cx="3651127" cy="163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6011772"/>
            <a:ext cx="835378" cy="846227"/>
          </a:xfrm>
          <a:prstGeom prst="rect">
            <a:avLst/>
          </a:prstGeom>
        </p:spPr>
      </p:pic>
      <p:pic>
        <p:nvPicPr>
          <p:cNvPr id="4" name="Рисунок 3" descr="Стрелка вправо со сплошной заливкой">
            <a:extLst>
              <a:ext uri="{FF2B5EF4-FFF2-40B4-BE49-F238E27FC236}">
                <a16:creationId xmlns:a16="http://schemas.microsoft.com/office/drawing/2014/main" id="{464E61E4-7A14-E282-FCBD-426BF00093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6475" y="3376809"/>
            <a:ext cx="805376" cy="80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5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76853" y="79022"/>
            <a:ext cx="3826412" cy="74959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VERBS</a:t>
            </a:r>
            <a:b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257416" y="900152"/>
            <a:ext cx="31480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СКАЗУЕМОЕ ИЛИ НЕТ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448880"/>
              </p:ext>
            </p:extLst>
          </p:nvPr>
        </p:nvGraphicFramePr>
        <p:xfrm>
          <a:off x="1049867" y="1643448"/>
          <a:ext cx="4157310" cy="4309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8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8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180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ACTIVE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PASSIVE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6889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 Simple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 Continuous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 Perfect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Cont.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Past Simple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Past Continuous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Past Perfect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Past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Cont.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Future Simple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Future-in-the -past</a:t>
                      </a:r>
                    </a:p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Pr.Simple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Passive</a:t>
                      </a:r>
                    </a:p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(am/is/are + V3/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Ved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Past Simple Passive</a:t>
                      </a:r>
                    </a:p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(was/were + V3/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Ved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 Perfect Passive</a:t>
                      </a:r>
                    </a:p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(Have/has been +</a:t>
                      </a:r>
                    </a:p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V3/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Ved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Future Simple Passive</a:t>
                      </a:r>
                    </a:p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(will be + V3/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Ved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20492" y="1061193"/>
            <a:ext cx="1669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u="sng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Да, сказуемое: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520267" y="1038653"/>
            <a:ext cx="6266020" cy="5637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u="sng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Нет, не сказуемое:</a:t>
            </a:r>
          </a:p>
          <a:p>
            <a:pPr algn="ctr"/>
            <a:endParaRPr lang="ru-RU" b="1" dirty="0"/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Активное причастие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(что делающий)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(She heard a strange noise COMING from the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living room)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Пассивное причастие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(что сделанный)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V3/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(He forgot about the money GIVEN to him by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Mr. Brown)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GERUND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глаголов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enjoy, hate, like, love, mind, spend, stop, finish, avoid, feel like,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practise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you finished TIDYING your room?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предлогов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I’m good at SOLVING problems)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Infinitive with 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(TO V)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глаголов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decide, forget, hope, learn, need , offer, plan, promise, remember, want,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 like.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We’ve decided TO GO to France for our holiday.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прилагательных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important TO REVISE for your exams.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06942"/>
            <a:ext cx="938865" cy="95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59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174">
            <a:extLst>
              <a:ext uri="{FF2B5EF4-FFF2-40B4-BE49-F238E27FC236}">
                <a16:creationId xmlns:a16="http://schemas.microsoft.com/office/drawing/2014/main" id="{D9453AC2-8882-459A-8985-3E24DD42A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4543" y="0"/>
            <a:ext cx="11967714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127C539-9D75-A864-67BB-9266A762C5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2177"/>
          <a:stretch/>
        </p:blipFill>
        <p:spPr bwMode="auto">
          <a:xfrm>
            <a:off x="264543" y="10"/>
            <a:ext cx="1196771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580DC8-D861-AD35-C98E-DC7546496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Спасибо за внимание!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BA845E5-8E73-C7B9-DE58-1F0FD971C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0794521" y="6231467"/>
            <a:ext cx="65389" cy="144212"/>
          </a:xfrm>
        </p:spPr>
        <p:txBody>
          <a:bodyPr>
            <a:normAutofit fontScale="25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177" name="Rectangle 7176">
            <a:extLst>
              <a:ext uri="{FF2B5EF4-FFF2-40B4-BE49-F238E27FC236}">
                <a16:creationId xmlns:a16="http://schemas.microsoft.com/office/drawing/2014/main" id="{D4A11FEA-6E98-401C-B708-DA2C95081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454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71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{F9C49214-2753-C848-A5DF-187585793D84}tf10001071</Template>
  <TotalTime>189</TotalTime>
  <Words>826</Words>
  <Application>Microsoft Macintosh PowerPoint</Application>
  <PresentationFormat>Широкоэкранный</PresentationFormat>
  <Paragraphs>295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</vt:lpstr>
      <vt:lpstr>Corbel</vt:lpstr>
      <vt:lpstr>Gill Sans MT</vt:lpstr>
      <vt:lpstr>Impact</vt:lpstr>
      <vt:lpstr>Times New Roman</vt:lpstr>
      <vt:lpstr>Эмблема</vt:lpstr>
      <vt:lpstr>Презентация PowerPoint</vt:lpstr>
      <vt:lpstr>Презентация PowerPoint</vt:lpstr>
      <vt:lpstr>Nouns (существительные) </vt:lpstr>
      <vt:lpstr>Презентация PowerPoint</vt:lpstr>
      <vt:lpstr>Презентация PowerPoint</vt:lpstr>
      <vt:lpstr>Презентация PowerPoint</vt:lpstr>
      <vt:lpstr>Презентация PowerPoint</vt:lpstr>
      <vt:lpstr>VERBS </vt:lpstr>
      <vt:lpstr>Спасибо за внимание!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RePack by Diakov</dc:creator>
  <cp:lastModifiedBy>office</cp:lastModifiedBy>
  <cp:revision>21</cp:revision>
  <dcterms:created xsi:type="dcterms:W3CDTF">2022-12-04T18:50:17Z</dcterms:created>
  <dcterms:modified xsi:type="dcterms:W3CDTF">2022-12-17T18:40:37Z</dcterms:modified>
</cp:coreProperties>
</file>