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65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A6EC-0FA4-49E9-8D0C-79E029C8ED6A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33E6-1290-4E40-911E-4BB386389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033E6-1290-4E40-911E-4BB3863898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3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6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9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2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195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51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22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00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707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C3EBF-82D9-4E45-A390-CE6E21AB17B1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4D9887-4979-4013-A296-F62B00FAD79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30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85055-4447-D225-51BF-61C4C13B6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0" y="1231506"/>
            <a:ext cx="7608711" cy="4394988"/>
          </a:xfrm>
        </p:spPr>
        <p:txBody>
          <a:bodyPr>
            <a:normAutofit/>
          </a:bodyPr>
          <a:lstStyle/>
          <a:p>
            <a:r>
              <a:rPr lang="ru-RU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2: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Словообразование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DE9953-3BD5-A177-7CDF-48EECDC8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9" y="1565556"/>
            <a:ext cx="3112442" cy="3726888"/>
          </a:xfrm>
        </p:spPr>
        <p:txBody>
          <a:bodyPr anchor="ctr">
            <a:norm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Анлийский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C973A-51A7-A3B6-7758-CCB1D06675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" y="5949814"/>
            <a:ext cx="1886125" cy="7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8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67455" y="17304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Суффикс, образующий прилагательные от существительных и обозначающий национальную принадлежность или слабую степень качества 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03428"/>
              </p:ext>
            </p:extLst>
          </p:nvPr>
        </p:nvGraphicFramePr>
        <p:xfrm>
          <a:off x="2902819" y="2790022"/>
          <a:ext cx="6121799" cy="1093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49910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Chinese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(китаец, китайский),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Japanese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(японец, японский)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(поляк)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Polish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(польский),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Scott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(шотландец)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Scottish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(шотландский)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(красный)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reddish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(красноватый),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(ребенок)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childish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(ребячливый, детский)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549910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569423" y="5243406"/>
            <a:ext cx="544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способность что-либо сделать, состояние, качество 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04495"/>
              </p:ext>
            </p:extLst>
          </p:nvPr>
        </p:nvGraphicFramePr>
        <p:xfrm>
          <a:off x="3273779" y="5776099"/>
          <a:ext cx="6096000" cy="967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8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7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able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ible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change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изменить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changeable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изменчивый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 marR="26333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eat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eatable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съедобный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 sense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чувство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sensible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благоразумный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4887625" y="4016714"/>
            <a:ext cx="228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отсутствие качества 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41161"/>
              </p:ext>
            </p:extLst>
          </p:nvPr>
        </p:nvGraphicFramePr>
        <p:xfrm>
          <a:off x="3958529" y="4629873"/>
          <a:ext cx="4147919" cy="226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-less 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useless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(бесполезный),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windless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(безветренный)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418026" y="132949"/>
            <a:ext cx="33559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23124" y="1235600"/>
            <a:ext cx="47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суффиксы прилагательных: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118" y="2768246"/>
            <a:ext cx="6175783" cy="111492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96" y="4658428"/>
            <a:ext cx="4176584" cy="26710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87" y="5654072"/>
            <a:ext cx="6121799" cy="107098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8279"/>
            <a:ext cx="104250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6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45725" y="4748338"/>
            <a:ext cx="348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суффиксы глаголов: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40161"/>
              </p:ext>
            </p:extLst>
          </p:nvPr>
        </p:nvGraphicFramePr>
        <p:xfrm>
          <a:off x="3596622" y="5273312"/>
          <a:ext cx="5116650" cy="1409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9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-ate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-en    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ize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17716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1739900" algn="just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активный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activate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активизировать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short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shorten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укоротить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purify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очищать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simple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simplify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упрощать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character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characterize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характеризовать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17716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106948" y="1249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суффиксы наречий  Суффиксы, образующие наречия от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11980"/>
              </p:ext>
            </p:extLst>
          </p:nvPr>
        </p:nvGraphicFramePr>
        <p:xfrm>
          <a:off x="135850" y="3144656"/>
          <a:ext cx="6099810" cy="1368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9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(плохой)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badly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(плохо),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(часть)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partly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(частично),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(первый)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firstly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(во-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первых)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6420105" y="2267493"/>
            <a:ext cx="5565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существительных и наречий и обозначающие направление (или направленность)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91289"/>
              </p:ext>
            </p:extLst>
          </p:nvPr>
        </p:nvGraphicFramePr>
        <p:xfrm>
          <a:off x="6798323" y="3144656"/>
          <a:ext cx="5077588" cy="1303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wards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39306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(север)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northward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(s) (к северу, на север),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(после)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afterwards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812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(впоследствии, позже, потом),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(обратно, назад)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backward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(s) (назад, в обратном направлении) 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(дом, домой)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homeward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 дому, по направлению к дому)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39306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368800" y="0"/>
            <a:ext cx="3777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5850" y="2267493"/>
            <a:ext cx="5805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прилагательных, иногда - существительных, порядковых числительных и причастий 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9" y="3035083"/>
            <a:ext cx="6123536" cy="16458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92" y="3006236"/>
            <a:ext cx="5447958" cy="16458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81" y="5273312"/>
            <a:ext cx="5189838" cy="149753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3301"/>
            <a:ext cx="104250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8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155A24-D78C-A626-D55B-A8626EB73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" b="1298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ABABB-BA63-8C38-B9D9-9F9290BB2629}"/>
              </a:ext>
            </a:extLst>
          </p:cNvPr>
          <p:cNvSpPr txBox="1"/>
          <p:nvPr/>
        </p:nvSpPr>
        <p:spPr>
          <a:xfrm>
            <a:off x="970844" y="1433689"/>
            <a:ext cx="10205156" cy="444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7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7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ru-RU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</a:p>
          <a:p>
            <a:pPr indent="-228600"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626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C18D63-071D-23F3-E648-5F091FB71082}"/>
              </a:ext>
            </a:extLst>
          </p:cNvPr>
          <p:cNvSpPr txBox="1"/>
          <p:nvPr/>
        </p:nvSpPr>
        <p:spPr>
          <a:xfrm>
            <a:off x="4481689" y="90310"/>
            <a:ext cx="6536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Приставки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68EB12-77FD-AB38-2187-87244DAB2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73025"/>
              </p:ext>
            </p:extLst>
          </p:nvPr>
        </p:nvGraphicFramePr>
        <p:xfrm>
          <a:off x="1253066" y="1693333"/>
          <a:ext cx="4504268" cy="1885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290">
                  <a:extLst>
                    <a:ext uri="{9D8B030D-6E8A-4147-A177-3AD203B41FA5}">
                      <a16:colId xmlns:a16="http://schemas.microsoft.com/office/drawing/2014/main" val="2562746006"/>
                    </a:ext>
                  </a:extLst>
                </a:gridCol>
                <a:gridCol w="3476978">
                  <a:extLst>
                    <a:ext uri="{9D8B030D-6E8A-4147-A177-3AD203B41FA5}">
                      <a16:colId xmlns:a16="http://schemas.microsoft.com/office/drawing/2014/main" val="3331613369"/>
                    </a:ext>
                  </a:extLst>
                </a:gridCol>
              </a:tblGrid>
              <a:tr h="1885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еxtra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algn="l"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(платить) -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overpay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(переплатить)   </a:t>
                      </a:r>
                    </a:p>
                    <a:p>
                      <a:pPr marL="1270" marR="2413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uman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(человеческий) -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superhuman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(сверхчеловеческий)  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(короткий) -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ultra-short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(ультракороткий) 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ordinary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(обычный) -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extraordinary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(необычный)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39531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8CF6286-0C9E-C719-D173-8F9C680BC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04247"/>
              </p:ext>
            </p:extLst>
          </p:nvPr>
        </p:nvGraphicFramePr>
        <p:xfrm>
          <a:off x="6434666" y="1693332"/>
          <a:ext cx="5204177" cy="2536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710">
                  <a:extLst>
                    <a:ext uri="{9D8B030D-6E8A-4147-A177-3AD203B41FA5}">
                      <a16:colId xmlns:a16="http://schemas.microsoft.com/office/drawing/2014/main" val="552299200"/>
                    </a:ext>
                  </a:extLst>
                </a:gridCol>
                <a:gridCol w="4251467">
                  <a:extLst>
                    <a:ext uri="{9D8B030D-6E8A-4147-A177-3AD203B41FA5}">
                      <a16:colId xmlns:a16="http://schemas.microsoft.com/office/drawing/2014/main" val="623471887"/>
                    </a:ext>
                  </a:extLst>
                </a:gridCol>
              </a:tblGrid>
              <a:tr h="2291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un-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dis-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de-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 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counter- 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contra-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1684655" algn="l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dress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одеваться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undress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раздеваться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 </a:t>
                      </a:r>
                      <a:b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tie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связывать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untie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развязывать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b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appear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появляться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disappear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исчезать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 marR="1684655" algn="l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formation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deformation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деформация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 marR="229362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fascist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фашист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anti-fascist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антифашист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 marR="229362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атака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counterattack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контратака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 marR="229362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 contradict (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противоречить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возражать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9578"/>
                  </a:ext>
                </a:extLst>
              </a:tr>
            </a:tbl>
          </a:graphicData>
        </a:graphic>
      </p:graphicFrame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10444EDC-B7A7-9BA6-30D4-53511AFC4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55773"/>
              </p:ext>
            </p:extLst>
          </p:nvPr>
        </p:nvGraphicFramePr>
        <p:xfrm>
          <a:off x="3488266" y="4831643"/>
          <a:ext cx="4989690" cy="1704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34">
                  <a:extLst>
                    <a:ext uri="{9D8B030D-6E8A-4147-A177-3AD203B41FA5}">
                      <a16:colId xmlns:a16="http://schemas.microsoft.com/office/drawing/2014/main" val="30553903"/>
                    </a:ext>
                  </a:extLst>
                </a:gridCol>
                <a:gridCol w="4515556">
                  <a:extLst>
                    <a:ext uri="{9D8B030D-6E8A-4147-A177-3AD203B41FA5}">
                      <a16:colId xmlns:a16="http://schemas.microsoft.com/office/drawing/2014/main" val="2746377696"/>
                    </a:ext>
                  </a:extLst>
                </a:gridCol>
              </a:tblGrid>
              <a:tr h="1704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construct (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строить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reconstruct (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перестроить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to read (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читать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reread (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перечитать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to write (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писать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rewrite (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переписать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704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A25E6B-5028-A548-7082-6A51DDFCBA06}"/>
              </a:ext>
            </a:extLst>
          </p:cNvPr>
          <p:cNvSpPr txBox="1"/>
          <p:nvPr/>
        </p:nvSpPr>
        <p:spPr>
          <a:xfrm>
            <a:off x="1253066" y="1061157"/>
            <a:ext cx="4368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 со значением “снова”, “заново”, “вновь”, “пере"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EBB29-0735-C900-2F48-E4E918D24726}"/>
              </a:ext>
            </a:extLst>
          </p:cNvPr>
          <p:cNvSpPr txBox="1"/>
          <p:nvPr/>
        </p:nvSpPr>
        <p:spPr>
          <a:xfrm>
            <a:off x="6570134" y="1061156"/>
            <a:ext cx="4933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Префиксы, которые придают слову противоположное значение или обозначают противоположное действие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EF8E7-AFBF-A5A2-50F3-A612570F355B}"/>
              </a:ext>
            </a:extLst>
          </p:cNvPr>
          <p:cNvSpPr txBox="1"/>
          <p:nvPr/>
        </p:nvSpPr>
        <p:spPr>
          <a:xfrm>
            <a:off x="3239911" y="4185312"/>
            <a:ext cx="549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Префиксы, имеющие значение “сверх”, “пере”, “чрезмерно” </a:t>
            </a:r>
          </a:p>
        </p:txBody>
      </p:sp>
    </p:spTree>
    <p:extLst>
      <p:ext uri="{BB962C8B-B14F-4D97-AF65-F5344CB8AC3E}">
        <p14:creationId xmlns:p14="http://schemas.microsoft.com/office/powerpoint/2010/main" val="338667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80589" y="3131387"/>
            <a:ext cx="505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Префиксы, имеющие отрицательное значение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8528"/>
              </p:ext>
            </p:extLst>
          </p:nvPr>
        </p:nvGraphicFramePr>
        <p:xfrm>
          <a:off x="3178548" y="3726041"/>
          <a:ext cx="5258295" cy="2954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1413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 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dis-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non-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26670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amoral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(аморальный, безнравственный)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absent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(отсутствующий),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abnormal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(ненормальный)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1134110" algn="just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(добрый)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unkind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(недобрый)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(возможный)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impossible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(невозможный)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(способность)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inability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(неспособность)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(регулярный)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irregular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(нерегулярный)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(законный)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illegal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(незаконный)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honest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(честный)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dishonest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(нечестный),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understand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понимать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to misunderstand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неправильно понять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interference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вмешательство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non-interference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(невмешательство)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26670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2700" indent="327025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!NOTE! Приставка, которая начинается на “i” изменяется в зависимости от того, какая за ней стоит буква: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3276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l,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r,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b, m, p.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26670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61" y="3683293"/>
            <a:ext cx="5291668" cy="303397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599617" y="1192553"/>
            <a:ext cx="486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Префиксы со значением «между», «взаимно»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97915"/>
              </p:ext>
            </p:extLst>
          </p:nvPr>
        </p:nvGraphicFramePr>
        <p:xfrm>
          <a:off x="6364705" y="1756568"/>
          <a:ext cx="5291668" cy="1174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32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со-       </a:t>
                      </a: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1604010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existence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(существование) - </a:t>
                      </a:r>
                      <a:r>
                        <a:rPr lang="ru-RU" sz="11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co-existence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(сосуществование)  </a:t>
                      </a:r>
                      <a:r>
                        <a:rPr lang="ru-RU" sz="11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(национальный) - </a:t>
                      </a:r>
                      <a:r>
                        <a:rPr lang="ru-RU" sz="11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(международный)  </a:t>
                      </a:r>
                      <a:endParaRPr lang="ru-RU" sz="105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1604010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364703" y="1790848"/>
            <a:ext cx="5291668" cy="11742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8590" y="1192553"/>
            <a:ext cx="4334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 глагола, имеющий значение “делать”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81268"/>
              </p:ext>
            </p:extLst>
          </p:nvPr>
        </p:nvGraphicFramePr>
        <p:xfrm>
          <a:off x="788590" y="1820990"/>
          <a:ext cx="4637581" cy="647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(большой)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enlarge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(увеличивать, делать больше), </a:t>
                      </a:r>
                      <a:b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danger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(опасность)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endanger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(подвергать опасности), </a:t>
                      </a:r>
                      <a:b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(сила)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enforce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(принуждать)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788590" y="1819890"/>
            <a:ext cx="4673747" cy="6515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281824" y="-22296"/>
            <a:ext cx="3292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Приставки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6486"/>
            <a:ext cx="104250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9677" y="160262"/>
            <a:ext cx="5152767" cy="615376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Приставки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8844" y="1080698"/>
            <a:ext cx="414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Префиксы, которые переводятся как: 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57512"/>
              </p:ext>
            </p:extLst>
          </p:nvPr>
        </p:nvGraphicFramePr>
        <p:xfrm>
          <a:off x="602218" y="1955309"/>
          <a:ext cx="5589084" cy="910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0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рге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pre-war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довоенный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historic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исторический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prehistoric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 marR="389318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(доисторический)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foresee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(предвидеть)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5974" y="3191525"/>
            <a:ext cx="26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“после” 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104"/>
              </p:ext>
            </p:extLst>
          </p:nvPr>
        </p:nvGraphicFramePr>
        <p:xfrm>
          <a:off x="3231077" y="3780425"/>
          <a:ext cx="5619009" cy="598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(война,)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post-war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(послевоенный),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revolutionary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(революционный)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postrevolutionary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(послереволюционный)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75931" y="4767270"/>
            <a:ext cx="26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“недостаточно”, “</a:t>
            </a:r>
            <a:r>
              <a:rPr lang="ru-RU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</a:t>
            </a:r>
            <a:r>
              <a:rPr lang="ru-RU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-“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32281"/>
              </p:ext>
            </p:extLst>
          </p:nvPr>
        </p:nvGraphicFramePr>
        <p:xfrm>
          <a:off x="3078502" y="5388172"/>
          <a:ext cx="6227888" cy="651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28638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(платить)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underpay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(оплачивать низко, т.е. недостаточно оплачивать),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(производство)  -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underproduction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(недопроизводство)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28638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8048977" y="1505063"/>
            <a:ext cx="1896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через-, транс- 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22593"/>
              </p:ext>
            </p:extLst>
          </p:nvPr>
        </p:nvGraphicFramePr>
        <p:xfrm>
          <a:off x="7591373" y="2151321"/>
          <a:ext cx="2935969" cy="452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transatlantic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(трансатлантический)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974988" y="1557608"/>
            <a:ext cx="105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“перед”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9974" y="1949618"/>
            <a:ext cx="5731328" cy="915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372" y="2013013"/>
            <a:ext cx="2839561" cy="70458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96" y="3746631"/>
            <a:ext cx="5689569" cy="67899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91" y="5340426"/>
            <a:ext cx="6256421" cy="70986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03301"/>
            <a:ext cx="104250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8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10756" y="0"/>
            <a:ext cx="3866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Приставки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0407" y="1203263"/>
            <a:ext cx="426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Префиксы, которые переводятся как: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7894" y="4747520"/>
            <a:ext cx="84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«под»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65324"/>
              </p:ext>
            </p:extLst>
          </p:nvPr>
        </p:nvGraphicFramePr>
        <p:xfrm>
          <a:off x="2552416" y="5286859"/>
          <a:ext cx="7009292" cy="605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103505" marT="3365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(разделение)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subdivision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(подразделение), </a:t>
                      </a:r>
                    </a:p>
                    <a:p>
                      <a:pPr marL="6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committee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(комиссия, комитет)  - 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subcommittee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(подкомиссия)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103505" marT="3365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838246" y="1721503"/>
            <a:ext cx="788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полу-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7919"/>
              </p:ext>
            </p:extLst>
          </p:nvPr>
        </p:nvGraphicFramePr>
        <p:xfrm>
          <a:off x="948267" y="2184397"/>
          <a:ext cx="3491376" cy="624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5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semifinal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(полуфинал), </a:t>
                      </a:r>
                    </a:p>
                    <a:p>
                      <a:pPr marL="19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semicircle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(полукруг)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9061124" y="1721503"/>
            <a:ext cx="1470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само-, авто-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02190"/>
              </p:ext>
            </p:extLst>
          </p:nvPr>
        </p:nvGraphicFramePr>
        <p:xfrm>
          <a:off x="6961414" y="2282825"/>
          <a:ext cx="5111827" cy="401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noFill/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autobiography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(автобиография),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(автоматический)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740838" y="3027213"/>
            <a:ext cx="2721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много-, мульти-, поли- 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20441"/>
              </p:ext>
            </p:extLst>
          </p:nvPr>
        </p:nvGraphicFramePr>
        <p:xfrm>
          <a:off x="3516085" y="3670754"/>
          <a:ext cx="4991100" cy="647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5600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multicolored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(многоцветный),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multimillionaire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(мультимиллионер)</a:t>
                      </a:r>
                      <a:b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polyglot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(полиглот), 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polytechnic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(политехнический)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22" y="3667098"/>
            <a:ext cx="5053263" cy="74595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14" y="2197858"/>
            <a:ext cx="4981074" cy="59744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27" y="2154796"/>
            <a:ext cx="3774455" cy="59744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57" y="5300524"/>
            <a:ext cx="7036751" cy="51437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9221"/>
            <a:ext cx="104250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9290" y="219877"/>
            <a:ext cx="4605887" cy="736562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Приставки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57411" y="1785471"/>
            <a:ext cx="3070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имеющий дело с книгами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8647"/>
              </p:ext>
            </p:extLst>
          </p:nvPr>
        </p:nvGraphicFramePr>
        <p:xfrm>
          <a:off x="8157411" y="2434408"/>
          <a:ext cx="3583033" cy="809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bibli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(o)-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bibliography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(библиография)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863958" y="1746474"/>
            <a:ext cx="3197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второстепенное значение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94986"/>
              </p:ext>
            </p:extLst>
          </p:nvPr>
        </p:nvGraphicFramePr>
        <p:xfrm>
          <a:off x="764406" y="2454442"/>
          <a:ext cx="2794250" cy="602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(переулок, улочка)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153655" y="3408206"/>
            <a:ext cx="2008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“экс”, “бывший”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52460"/>
              </p:ext>
            </p:extLst>
          </p:nvPr>
        </p:nvGraphicFramePr>
        <p:xfrm>
          <a:off x="3885771" y="3998907"/>
          <a:ext cx="4305037" cy="494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champion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(чемпион)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ex-champion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(бывший чемпион)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898332" y="4922553"/>
            <a:ext cx="2622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вверх, кверху, наверху</a:t>
            </a: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8883"/>
              </p:ext>
            </p:extLst>
          </p:nvPr>
        </p:nvGraphicFramePr>
        <p:xfrm>
          <a:off x="3558656" y="5508362"/>
          <a:ext cx="5646187" cy="437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upstairs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(вверх по лестнице),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upside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(верхняя часть),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uproot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(вырывать с корнем)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4061370" y="1136534"/>
            <a:ext cx="4717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Префиксы, которые переводятся как:  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4" y="2325973"/>
            <a:ext cx="2676814" cy="91836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411" y="2325973"/>
            <a:ext cx="3583033" cy="102293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68" y="3912960"/>
            <a:ext cx="4283243" cy="61106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38" y="5444739"/>
            <a:ext cx="5691603" cy="55345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3301"/>
            <a:ext cx="104250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3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5617" y="221906"/>
            <a:ext cx="4392072" cy="758595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43629" y="1152286"/>
            <a:ext cx="465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суффиксы существительных: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11490"/>
              </p:ext>
            </p:extLst>
          </p:nvPr>
        </p:nvGraphicFramePr>
        <p:xfrm>
          <a:off x="131409" y="2534535"/>
          <a:ext cx="5800159" cy="1118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6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5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ist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-(i)</a:t>
                      </a: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noFill/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185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Communist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коммунист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Marxist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марксист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materialist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материалист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artist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(художник),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typist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(машинистка),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pianist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(пианист),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historian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(историк),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librarian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(библиотекарь),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musician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(музыкант);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Russian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(русский),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Bulgarian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(болгарин)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645617" y="5573178"/>
            <a:ext cx="5945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Суффикс, обозначающий учение, теорию, качество: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9702"/>
              </p:ext>
            </p:extLst>
          </p:nvPr>
        </p:nvGraphicFramePr>
        <p:xfrm>
          <a:off x="4382923" y="6124073"/>
          <a:ext cx="3466013" cy="226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marxism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(марксизм),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heroism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(героизм)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975685" y="17435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Суффиксы, обозначающие действующее лицо, его занятие или должность: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27575"/>
              </p:ext>
            </p:extLst>
          </p:nvPr>
        </p:nvGraphicFramePr>
        <p:xfrm>
          <a:off x="6565328" y="2558959"/>
          <a:ext cx="4660135" cy="1488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ег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19075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(учить)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(учитель),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(руководить)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(руководитель)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(служащий),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refugee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(беженец, эмигрант), 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auctioneer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(аукционер)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537687" y="4037840"/>
            <a:ext cx="4660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Суффикс, обозначающий результат действия: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50999"/>
              </p:ext>
            </p:extLst>
          </p:nvPr>
        </p:nvGraphicFramePr>
        <p:xfrm>
          <a:off x="3645617" y="4415544"/>
          <a:ext cx="4660135" cy="923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achievement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(достижение),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agreement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(согласие),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(правительство)</a:t>
                      </a:r>
                      <a:b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lemonade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(лимонад),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blockade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(блокада)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47609" y="1712606"/>
            <a:ext cx="5737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Суффиксы, обозначающие принадлежность к политическому направлению профессии или нации: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284" y="2538663"/>
            <a:ext cx="5737998" cy="11309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28" y="2506342"/>
            <a:ext cx="4660136" cy="153149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617" y="4406047"/>
            <a:ext cx="4673094" cy="96567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32" y="6086075"/>
            <a:ext cx="3505536" cy="32951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6605"/>
            <a:ext cx="104250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67200" y="1117604"/>
            <a:ext cx="4278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Суффиксы, обозначающие: 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33567"/>
              </p:ext>
            </p:extLst>
          </p:nvPr>
        </p:nvGraphicFramePr>
        <p:xfrm>
          <a:off x="6362761" y="3741863"/>
          <a:ext cx="5533676" cy="1488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8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hood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-(a)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2674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brotherhood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(братство),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childhood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(детство),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manhood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(мужественность)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dictatorship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(диктатура),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friendship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(дружба),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(руководство)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(точность),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infancy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(младенчество),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supremacy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(превосходство)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62674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559950" y="3309566"/>
            <a:ext cx="2315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действие, состояние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15998"/>
              </p:ext>
            </p:extLst>
          </p:nvPr>
        </p:nvGraphicFramePr>
        <p:xfrm>
          <a:off x="152497" y="3718894"/>
          <a:ext cx="6067829" cy="2278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27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-age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ance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-(t)ion, 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ition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ation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sion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256248" marT="2954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153670" algn="just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shortage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(нехватка),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marriage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(брак, супружество),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voyage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(путешествие)  </a:t>
                      </a:r>
                    </a:p>
                    <a:p>
                      <a:pPr marL="1270" marR="153670" algn="just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hunting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(охота), 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crossing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(пересечение,  перекресток), 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(жилье) 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silence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(молчание),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(различие)</a:t>
                      </a:r>
                    </a:p>
                    <a:p>
                      <a:pPr marL="1270" marR="153670" algn="just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(важность),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resistance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(сопротивление)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70" marR="867410" algn="just">
                        <a:lnSpc>
                          <a:spcPct val="103000"/>
                        </a:lnSpc>
                        <a:spcAft>
                          <a:spcPts val="185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(собрание, коллекция),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dictation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(диктант, диктовка) </a:t>
                      </a:r>
                    </a:p>
                    <a:p>
                      <a:pPr marL="1270" marR="867410" algn="just">
                        <a:lnSpc>
                          <a:spcPct val="103000"/>
                        </a:lnSpc>
                        <a:spcAft>
                          <a:spcPts val="185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competition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(соревнование), 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hesitation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(сомнение, колебание) </a:t>
                      </a:r>
                    </a:p>
                    <a:p>
                      <a:pPr marL="1270" marR="867410" algn="just">
                        <a:lnSpc>
                          <a:spcPct val="103000"/>
                        </a:lnSpc>
                        <a:spcAft>
                          <a:spcPts val="185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(решение), </a:t>
                      </a:r>
                    </a:p>
                    <a:p>
                      <a:pPr marL="1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removal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удаление),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(прибытие),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refusal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(отказ),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(одобрение)  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256248" marT="2954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401894" y="1716261"/>
            <a:ext cx="2631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или состояние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40223"/>
              </p:ext>
            </p:extLst>
          </p:nvPr>
        </p:nvGraphicFramePr>
        <p:xfrm>
          <a:off x="142938" y="2256397"/>
          <a:ext cx="6099810" cy="697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262890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freedom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(свобода),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(королевство),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wisdom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(мудрость)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coldness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(холод),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darkness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(темнота),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kindness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(доброта),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(слабость) 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(активность),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(безопасность)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262890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7072257" y="1757257"/>
            <a:ext cx="419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действия, занятие или состояние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1421"/>
              </p:ext>
            </p:extLst>
          </p:nvPr>
        </p:nvGraphicFramePr>
        <p:xfrm>
          <a:off x="6563568" y="2303048"/>
          <a:ext cx="5341765" cy="716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noFill/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bakery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(булочная),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surgery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(кабинет хирурга),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cookery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(кулинария),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slavery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(рабство)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710311" y="5297650"/>
            <a:ext cx="3345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род занятий, отрасль науки 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9331"/>
              </p:ext>
            </p:extLst>
          </p:nvPr>
        </p:nvGraphicFramePr>
        <p:xfrm>
          <a:off x="6535666" y="5861613"/>
          <a:ext cx="5369667" cy="50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1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(физика),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politics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(политика)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8316866" y="3349562"/>
            <a:ext cx="1976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</a:t>
            </a:r>
            <a:r>
              <a:rPr lang="ru-RU" dirty="0"/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67200" y="0"/>
            <a:ext cx="3578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211" y="3718894"/>
            <a:ext cx="6153665" cy="2323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" y="2104462"/>
            <a:ext cx="6175783" cy="103464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49" y="2080825"/>
            <a:ext cx="5294499" cy="105086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406444" y="3741862"/>
            <a:ext cx="5498890" cy="143717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70" y="5740396"/>
            <a:ext cx="5418067" cy="7442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3800"/>
            <a:ext cx="735597" cy="7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81689" y="209305"/>
            <a:ext cx="3548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97620" y="1298802"/>
            <a:ext cx="4764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суффиксы прилагательных: 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7015" y="19266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Суффиксы, образующие прилагательные от различных частей речи и обозначающие качество, свойство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20648"/>
              </p:ext>
            </p:extLst>
          </p:nvPr>
        </p:nvGraphicFramePr>
        <p:xfrm>
          <a:off x="755768" y="2784663"/>
          <a:ext cx="5078494" cy="1242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25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аrу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огу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1916430"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(элемент)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elementary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(элементарный) 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illusion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(иллюзия)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illusory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(обманчивый, иллюзорный)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343015" y="1926634"/>
            <a:ext cx="5601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Суффиксы, образующие прилагательные от глаголов и обозначающие наличие качества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81715"/>
              </p:ext>
            </p:extLst>
          </p:nvPr>
        </p:nvGraphicFramePr>
        <p:xfrm>
          <a:off x="6131683" y="2831465"/>
          <a:ext cx="5749074" cy="1169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(действовать)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(активный),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talk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(разговаривать) –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talkative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(разговорчивый)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differ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различать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different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различный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to insist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настаивать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insistent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60960" indent="793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(настойчивый)  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(наблюдать, замечать) -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observant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(наблюдательный, внимательный)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52536" y="4329207"/>
            <a:ext cx="6320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Суффиксы, образующие прилагательные от существительных и обозначающие наличие качества, свойства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50801"/>
              </p:ext>
            </p:extLst>
          </p:nvPr>
        </p:nvGraphicFramePr>
        <p:xfrm>
          <a:off x="3293110" y="5252537"/>
          <a:ext cx="6099810" cy="1405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78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9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5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-al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156210" marT="330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3000"/>
                        </a:lnSpc>
                        <a:spcAft>
                          <a:spcPts val="18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basic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основной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economy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economic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экономический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central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центральный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culture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культура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cultural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культурный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R="717550" indent="774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beauty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красота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beautiful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красивый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peace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мир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peaceful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мирный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 fame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слава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famous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знаменитый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 cloud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облако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cloudy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облачный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sun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солнце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sunny (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солнечный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156210" marT="330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2" y="2781455"/>
            <a:ext cx="5159708" cy="12811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65362"/>
            <a:ext cx="5784756" cy="128118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36" y="5268629"/>
            <a:ext cx="6175783" cy="14448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3301"/>
            <a:ext cx="104250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185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{F9C49214-2753-C848-A5DF-187585793D84}tf10001071</Template>
  <TotalTime>217</TotalTime>
  <Words>1648</Words>
  <Application>Microsoft Macintosh PowerPoint</Application>
  <PresentationFormat>Широкоэкранный</PresentationFormat>
  <Paragraphs>213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Тема 2:  Словообразование</vt:lpstr>
      <vt:lpstr>Презентация PowerPoint</vt:lpstr>
      <vt:lpstr>Презентация PowerPoint</vt:lpstr>
      <vt:lpstr>Приставки</vt:lpstr>
      <vt:lpstr>Презентация PowerPoint</vt:lpstr>
      <vt:lpstr>Приставки</vt:lpstr>
      <vt:lpstr>Суффиксы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office</cp:lastModifiedBy>
  <cp:revision>22</cp:revision>
  <dcterms:created xsi:type="dcterms:W3CDTF">2022-12-04T20:21:20Z</dcterms:created>
  <dcterms:modified xsi:type="dcterms:W3CDTF">2022-12-17T19:27:04Z</dcterms:modified>
</cp:coreProperties>
</file>