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omfortaa Light"/>
      <p:regular r:id="rId17"/>
      <p:bold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Ligh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font" Target="fonts/Comfortaa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bfc6901c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bfc6901c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bfc6901c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bfc6901c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bfc6901c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bfc6901c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bbfc6901c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bbfc6901c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bbfc6901c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bbfc6901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bfc6901c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bfc6901c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bfc6901c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bfc6901c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bfc6901c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bfc6901c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bfc6901c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bfc6901c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bfc6901c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bfc6901c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C1EAB2"/>
            </a:gs>
            <a:gs pos="100000">
              <a:srgbClr val="E3FFD9"/>
            </a:gs>
          </a:gsLst>
          <a:lin ang="18900044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latin typeface="Comfortaa"/>
                <a:ea typeface="Comfortaa"/>
                <a:cs typeface="Comfortaa"/>
                <a:sym typeface="Comfortaa"/>
              </a:rPr>
              <a:t>Графы. Поиск количества путей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8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44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Умение представлять и считывать данные в разных типах информационных моделей  (схемы, карты, таблицы, графики и формулы).</a:t>
            </a:r>
            <a:endParaRPr sz="12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44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1.3.1. Описание (информационная модель) реального объекта и процесса, соответствие описания объекту и целям описания. Схемы, таблицы, графики, формулы как описания.</a:t>
            </a:r>
            <a:endParaRPr i="1" sz="12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44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1.2.1. Умение использовать готовые модели, оценивать их соответствие реальному объекту и целям моделирования.</a:t>
            </a:r>
            <a:endParaRPr i="1" sz="12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125" y="0"/>
            <a:ext cx="982875" cy="9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Задачи для тренировки:   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355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2)      На рисунке – схема дорог, связывающих города А, Б, В, Г, Д, Е, Ж, З. По каждой дороге можно двигаться только в одном направлении, указанном стрелкой. Сколько существует различных путей из города А в город  З?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600" y="2311825"/>
            <a:ext cx="3026810" cy="22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Задачи для тренировки:   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355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3)      На рисунке – схема дорог, связывающих города А, Б, В, Г, Д, Е, Ж, З. По каждой дороге можно двигаться только в одном направлении, указанном стрелкой. Сколько существует различных путей из города А в город  З?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227" y="2219675"/>
            <a:ext cx="3123550" cy="22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Что нужно знать: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 если в город R можно приехать только из городов X, Y, и Z, то число различных путей из города A в город R равно сумме числа различных путей проезда из A в X, из A в Y и из A в Z, то есть 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где       обозначает число путей из вершины A в некоторую вершину Q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число путей конечно, если в графе нет циклов – замкнутых путей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216950" y="2298150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8100" y="1751925"/>
            <a:ext cx="1790657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0725" y="2211550"/>
            <a:ext cx="335458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Пример задания: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55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Р-07 (А. Калинин) </a:t>
            </a: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На рисунке представлена схема дорог, связывающих города А, Б, В, Г, Д, Е, Ж, З, И, К, Л, М. По каждой дороге можно двигаться только в одном направлении, указанном стрелкой. Определите количество различных путей ненулевой длины, которые начинаются и заканчиваются в городе И, не содержат этот город в качестве промежуточного пункта и проходят через промежуточные города не более одного раза.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	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737" y="2798500"/>
            <a:ext cx="3914525" cy="20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Решение: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177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1)  	из точки И выходят дороги ИА, ИБ, ИК; рассмотрим каждый из этих случаев отдельно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77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2)  	старт через ИА (рассматриваются только дороги, ведущие в точку И):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77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77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77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77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77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77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77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77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77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получаем 6 различных путей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600" y="2234674"/>
            <a:ext cx="3456801" cy="18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77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Решение: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780650"/>
            <a:ext cx="8520600" cy="43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3)старт через ИБ (рассматриваются только дороги, ведущие в точку И):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77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77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77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77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77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77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77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получаем ещё 6 различных путей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77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4)  	старт через ИК: эта дорога заводит в тупик: из точки К невозможно пройти ни в один из пунктов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77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5)  	складывая количество путей во всех случаях, получаем общее количество различных путей, начинающихся и заканчивающихся в точке И: 6 + 6 = 12.  	Ответ: 12.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044" y="1203319"/>
            <a:ext cx="3479909" cy="18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77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ru" sz="1550">
                <a:latin typeface="Comfortaa"/>
                <a:ea typeface="Comfortaa"/>
                <a:cs typeface="Comfortaa"/>
                <a:sym typeface="Comfortaa"/>
              </a:rPr>
              <a:t>Решение (программа на Python):</a:t>
            </a:r>
            <a:endParaRPr sz="155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28600" lvl="0" marL="635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ru" sz="15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1)  	сначала задаём граф в виде списка смежности, данные записываем в словарь, где у каждого элемента ключ – это обозначение вершины, а значение – это список вершин, куда можно прийти за один шаг из данной вершины:</a:t>
            </a:r>
            <a:endParaRPr sz="1100">
              <a:solidFill>
                <a:schemeClr val="dk1"/>
              </a:solidFill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 = {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'А': "БК",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'Б': "В",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'В': "Г",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'Г': "ДЕ",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'Д': "Е",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'Е': "ВЖЗ",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'Ж': "БЗИМ",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'З': "БВ",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'И': "АБК",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'К': "",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'Л': "АИ",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'М': "ЛИ",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14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77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ru" sz="1550">
                <a:latin typeface="Comfortaa"/>
                <a:ea typeface="Comfortaa"/>
                <a:cs typeface="Comfortaa"/>
                <a:sym typeface="Comfortaa"/>
              </a:rPr>
              <a:t>Решение (программа на Python):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583800"/>
            <a:ext cx="8520600" cy="4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ru" sz="15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2)  	теперь пишем рекурсивную процедуру, которая перебирает все возможные пути; она будет увеличивать глобальный счётчик count, когда найдёт очередной путь:</a:t>
            </a:r>
            <a:endParaRPr sz="15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findPath( path, target ):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global count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lastTown = path[-1]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ru" sz="15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параметр path – это уже построенная часть пути (символьная строка), а параметр target – это конечный пункт; в конце фрагмента мы записываем метку последней вершины в переменную lastTown (потом она будет дважды использоваться)</a:t>
            </a:r>
            <a:endParaRPr sz="15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t/>
            </a:r>
            <a:endParaRPr sz="15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635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ru" sz="15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3)  	затем проверяем, не пришли ли мы к конечному пункту; если пришли, то увеличиваем счётчик путей и выводим построенный путь на экран:</a:t>
            </a:r>
            <a:endParaRPr sz="1100">
              <a:solidFill>
                <a:schemeClr val="dk1"/>
              </a:solidFill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lastTown == target and len(path) &gt; 1: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count += 1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print( path 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return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ru" sz="15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второе условие (len(path) &gt; 1)  нужно для того, чтобы процесс поиска сразу не остановился, когда начальный пункт совпадает с конечным (как в нашей задаче)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4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77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ru" sz="1550">
                <a:latin typeface="Comfortaa"/>
                <a:ea typeface="Comfortaa"/>
                <a:cs typeface="Comfortaa"/>
                <a:sym typeface="Comfortaa"/>
              </a:rPr>
              <a:t>Решение (программа на Python):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594600"/>
            <a:ext cx="8520600" cy="45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228600" lvl="0" marL="635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ru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4) </a:t>
            </a:r>
            <a:r>
              <a:rPr lang="ru" sz="2263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теперь нужно проверить дальнейшие пути через все города, в которые можно проехать из lastTown, эту информацию берём из словаря G, который описывает граф:</a:t>
            </a:r>
            <a:endParaRPr sz="2263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town in G[lastTown]: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if not town in path or town == target: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findPath( path+town, target )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594"/>
              <a:buFont typeface="Arial"/>
              <a:buNone/>
            </a:pPr>
            <a:r>
              <a:rPr lang="ru" sz="2263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условие в операторе if означает, что мы проверяем возможный путь только тогда, когда новой вершины town еще нет в пройденном маршруте или она совпадает с конечной точкой.</a:t>
            </a:r>
            <a:endParaRPr sz="2263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635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06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ru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5) приведём полную программу:</a:t>
            </a:r>
            <a:endParaRPr sz="15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455"/>
              <a:buFont typeface="Arial"/>
              <a:buNone/>
            </a:pPr>
            <a:r>
              <a:rPr b="1" lang="ru" sz="151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 = {</a:t>
            </a:r>
            <a:endParaRPr b="1" sz="1518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455"/>
              <a:buFont typeface="Arial"/>
              <a:buNone/>
            </a:pPr>
            <a:r>
              <a:rPr b="1" lang="ru" sz="151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'А': "БК", 'Б': "В", 'В': "Г", 'Г': "ДЕ",</a:t>
            </a:r>
            <a:endParaRPr b="1" sz="1518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455"/>
              <a:buFont typeface="Arial"/>
              <a:buNone/>
            </a:pPr>
            <a:r>
              <a:rPr b="1" lang="ru" sz="151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'Д': "Е", 'Е': "ВЖЗ", 'Ж': "БЗИМ", 'З': "БВ",</a:t>
            </a:r>
            <a:endParaRPr b="1" sz="1518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455"/>
              <a:buFont typeface="Arial"/>
              <a:buNone/>
            </a:pPr>
            <a:r>
              <a:rPr b="1" lang="ru" sz="151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'И': "АБК", 'К': "", 'Л': "АИ", 'М': "ЛИ",</a:t>
            </a:r>
            <a:endParaRPr b="1" sz="1518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455"/>
              <a:buFont typeface="Arial"/>
              <a:buNone/>
            </a:pPr>
            <a:r>
              <a:rPr b="1" lang="ru" sz="151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18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455"/>
              <a:buFont typeface="Arial"/>
              <a:buNone/>
            </a:pPr>
            <a:r>
              <a:rPr b="1" lang="ru" sz="151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  <a:endParaRPr b="1" sz="1518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455"/>
              <a:buFont typeface="Arial"/>
              <a:buNone/>
            </a:pPr>
            <a:r>
              <a:rPr b="1" lang="ru" sz="151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findPath( path, target ):</a:t>
            </a:r>
            <a:endParaRPr b="1" sz="1518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455"/>
              <a:buFont typeface="Arial"/>
              <a:buNone/>
            </a:pPr>
            <a:r>
              <a:rPr b="1" lang="ru" sz="151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global count</a:t>
            </a:r>
            <a:endParaRPr b="1" sz="1518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455"/>
              <a:buFont typeface="Arial"/>
              <a:buNone/>
            </a:pPr>
            <a:r>
              <a:rPr b="1" lang="ru" sz="151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lastTown = path[-1]</a:t>
            </a:r>
            <a:endParaRPr b="1" sz="1518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455"/>
              <a:buFont typeface="Arial"/>
              <a:buNone/>
            </a:pPr>
            <a:r>
              <a:rPr b="1" lang="ru" sz="151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lastTown == target and len(path) &gt; 1:</a:t>
            </a:r>
            <a:endParaRPr b="1" sz="1518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455"/>
              <a:buFont typeface="Arial"/>
              <a:buNone/>
            </a:pPr>
            <a:r>
              <a:rPr b="1" lang="ru" sz="151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count += 1</a:t>
            </a:r>
            <a:endParaRPr b="1" sz="1518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455"/>
              <a:buFont typeface="Arial"/>
              <a:buNone/>
            </a:pPr>
            <a:r>
              <a:rPr b="1" lang="ru" sz="151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print( path )</a:t>
            </a:r>
            <a:endParaRPr b="1" sz="1518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455"/>
              <a:buFont typeface="Arial"/>
              <a:buNone/>
            </a:pPr>
            <a:r>
              <a:rPr b="1" lang="ru" sz="151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return</a:t>
            </a:r>
            <a:endParaRPr b="1" sz="1518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455"/>
              <a:buFont typeface="Arial"/>
              <a:buNone/>
            </a:pPr>
            <a:r>
              <a:rPr b="1" lang="ru" sz="151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town in G[lastTown]:</a:t>
            </a:r>
            <a:endParaRPr b="1" sz="1518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455"/>
              <a:buFont typeface="Arial"/>
              <a:buNone/>
            </a:pPr>
            <a:r>
              <a:rPr b="1" lang="ru" sz="151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if not town in path or town == target:</a:t>
            </a:r>
            <a:endParaRPr b="1" sz="1518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455"/>
              <a:buFont typeface="Arial"/>
              <a:buNone/>
            </a:pPr>
            <a:r>
              <a:rPr b="1" lang="ru" sz="151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findPath( path+town, target )</a:t>
            </a:r>
            <a:endParaRPr b="1" sz="1518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455"/>
              <a:buFont typeface="Arial"/>
              <a:buNone/>
            </a:pPr>
            <a:r>
              <a:rPr b="1" lang="ru" sz="151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518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455"/>
              <a:buFont typeface="Arial"/>
              <a:buNone/>
            </a:pPr>
            <a:r>
              <a:rPr b="1" lang="ru" sz="151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findPath( 'И', 'И' )</a:t>
            </a:r>
            <a:endParaRPr b="1" sz="1518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1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455"/>
              <a:buFont typeface="Arial"/>
              <a:buNone/>
            </a:pPr>
            <a:r>
              <a:rPr b="1" lang="ru" sz="151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 count )</a:t>
            </a:r>
            <a:endParaRPr b="1" sz="1518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18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Задачи для тренировки:   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355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1)</a:t>
            </a: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</a:t>
            </a:r>
            <a:r>
              <a:rPr lang="ru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На рисунке – схема дорог, связывающих города А, Б, В, Г, Д, Е, Ж, З, И, К. По каждой дороге можно двигаться только в одном направлении, указанном стрелкой. Сколько существует различных путей из города А в город К?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525" y="2249825"/>
            <a:ext cx="4178950" cy="20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