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omfortaa Light"/>
      <p:regular r:id="rId14"/>
      <p:bold r:id="rId15"/>
    </p:embeddedFont>
    <p:embeddedFont>
      <p:font typeface="Comfortaa SemiBold"/>
      <p:regular r:id="rId16"/>
      <p:bold r:id="rId17"/>
    </p:embeddedFont>
    <p:embeddedFont>
      <p:font typeface="Comfortaa Medium"/>
      <p:regular r:id="rId18"/>
      <p:bold r:id="rId19"/>
    </p:embeddedFont>
    <p:embeddedFont>
      <p:font typeface="Comforta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omforta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Light-bold.fntdata"/><Relationship Id="rId14" Type="http://schemas.openxmlformats.org/officeDocument/2006/relationships/font" Target="fonts/ComfortaaLight-regular.fntdata"/><Relationship Id="rId17" Type="http://schemas.openxmlformats.org/officeDocument/2006/relationships/font" Target="fonts/ComfortaaSemiBold-bold.fntdata"/><Relationship Id="rId16" Type="http://schemas.openxmlformats.org/officeDocument/2006/relationships/font" Target="fonts/ComfortaaSemiBo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Medium-bold.fntdata"/><Relationship Id="rId6" Type="http://schemas.openxmlformats.org/officeDocument/2006/relationships/slide" Target="slides/slide1.xml"/><Relationship Id="rId18" Type="http://schemas.openxmlformats.org/officeDocument/2006/relationships/font" Target="fonts/Comfortaa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b7cf3fe7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b7cf3fe7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b7cf3fe7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9b7cf3fe7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b7cf3fe7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b7cf3fe7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b7cf3fe7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b7cf3fe7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b7cf3fe7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b7cf3fe7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b7cf3fe7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b7cf3fe7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b7cf3fe70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b7cf3fe70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C1EAB2"/>
            </a:gs>
            <a:gs pos="100000">
              <a:srgbClr val="F2FFED"/>
            </a:gs>
          </a:gsLst>
          <a:lin ang="18900044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786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ru" sz="4580">
                <a:latin typeface="Comfortaa Medium"/>
                <a:ea typeface="Comfortaa Medium"/>
                <a:cs typeface="Comfortaa Medium"/>
                <a:sym typeface="Comfortaa Medium"/>
              </a:rPr>
              <a:t>Использование и анализ информационных моделей </a:t>
            </a:r>
            <a:r>
              <a:rPr lang="ru" sz="3357">
                <a:latin typeface="Comfortaa Medium"/>
                <a:ea typeface="Comfortaa Medium"/>
                <a:cs typeface="Comfortaa Medium"/>
                <a:sym typeface="Comfortaa Medium"/>
              </a:rPr>
              <a:t>(таблицы, диаграммы, графики)</a:t>
            </a:r>
            <a:endParaRPr sz="3357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52725" y="3728125"/>
            <a:ext cx="5493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98775" y="3366300"/>
            <a:ext cx="8217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Умение представлять и считывать данные в разных типах информационных моделей (схемы,</a:t>
            </a:r>
            <a:endParaRPr sz="11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карты, таблицы, графики и формулы).</a:t>
            </a:r>
            <a:endParaRPr sz="11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1.3.1 Описание (информационная модель) реального объекта и процесса, соответствие описания объекту и целям описания. Схемы, таблицы, графики, формулы как описания</a:t>
            </a:r>
            <a:endParaRPr sz="11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1.2.2. Умение интерпретировать результаты, получаемые в ходе моделирования</a:t>
            </a:r>
            <a:endParaRPr sz="11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реальных процессов.</a:t>
            </a:r>
            <a:endParaRPr sz="17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125" y="0"/>
            <a:ext cx="982875" cy="9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46">
                <a:latin typeface="Comfortaa SemiBold"/>
                <a:ea typeface="Comfortaa SemiBold"/>
                <a:cs typeface="Comfortaa SemiBold"/>
                <a:sym typeface="Comfortaa SemiBold"/>
              </a:rPr>
              <a:t>Что нужно знать:</a:t>
            </a:r>
            <a:endParaRPr sz="2246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58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68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9"/>
              <a:buFont typeface="Comfortaa Medium"/>
              <a:buChar char="●"/>
            </a:pPr>
            <a:r>
              <a:rPr lang="ru" sz="2019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</a:t>
            </a:r>
            <a:r>
              <a:rPr b="1" lang="ru" sz="2019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Граф</a:t>
            </a:r>
            <a:r>
              <a:rPr lang="ru" sz="2019" u="sng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</a:t>
            </a:r>
            <a:r>
              <a:rPr lang="ru" sz="2019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– это набор вершин и соединяющих их ребер; он описывается в виде таблицы </a:t>
            </a:r>
            <a:r>
              <a:rPr lang="ru" sz="2019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(матрицы смежности или весовой матрицы)</a:t>
            </a:r>
            <a:endParaRPr sz="2019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19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568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9"/>
              <a:buFont typeface="Comfortaa Medium"/>
              <a:buChar char="●"/>
            </a:pPr>
            <a:r>
              <a:rPr lang="ru" sz="2019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Чаще всего используется взвешенный граф, где с каждым ребром связано некоторое число (</a:t>
            </a:r>
            <a:r>
              <a:rPr lang="ru" sz="2019" u="sng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вес</a:t>
            </a:r>
            <a:r>
              <a:rPr lang="ru" sz="2019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), оно может обозначать, например, расстояние между городами или стоимость перевозки</a:t>
            </a:r>
            <a:endParaRPr sz="49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09425"/>
            <a:ext cx="85206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3306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9"/>
              <a:buFont typeface="Comfortaa Medium"/>
              <a:buChar char="●"/>
            </a:pPr>
            <a:r>
              <a:rPr lang="ru" sz="1160">
                <a:latin typeface="Comfortaa Medium"/>
                <a:ea typeface="Comfortaa Medium"/>
                <a:cs typeface="Comfortaa Medium"/>
                <a:sym typeface="Comfortaa Medium"/>
              </a:rPr>
              <a:t> Рассмотрим граф (рисунок слева), в котором 5 вершин (A, B, C, D и E); он описывается таблицей, расположенной в центре; </a:t>
            </a:r>
            <a:r>
              <a:rPr lang="ru" sz="1160">
                <a:latin typeface="Comfortaa Light"/>
                <a:ea typeface="Comfortaa Light"/>
                <a:cs typeface="Comfortaa Light"/>
                <a:sym typeface="Comfortaa Light"/>
              </a:rPr>
              <a:t>в ней, например, число 4 на пересечении строки В и столбца С означает, что, во-первых, есть ребро, соединяющее В и С, и во-вторых, вес этого ребра равен 4; пустая клетка на пересечении строки А и столбца В означает, что ребра из А в В нет</a:t>
            </a:r>
            <a:endParaRPr sz="116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46050" y="2429475"/>
            <a:ext cx="8520600" cy="4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 Medium"/>
              <a:buChar char="●"/>
            </a:pPr>
            <a:r>
              <a:rPr lang="ru" sz="116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обратите внимание, что граф по заданной таблице (она еще называется весовой матрицей) может быть нарисован по-разному; например, той же таблице соответствует граф, показанный на рисунке справа от нее</a:t>
            </a:r>
            <a:endParaRPr sz="116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0231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1"/>
              <a:buFont typeface="Comfortaa Medium"/>
              <a:buChar char="●"/>
            </a:pPr>
            <a:r>
              <a:rPr b="1" lang="ru" sz="116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степень вершины</a:t>
            </a:r>
            <a:r>
              <a:rPr lang="ru" sz="116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– это количество рёбер, которые соединены с этой вершиной; при определении степени вершины по таблице нужно считать число непустых ячеек весовой матрицы в соответствующей строке (или столбце); в примере степень вершины А равна 2 (в первой строке две непустых ячейки со значениями 3 и 1)</a:t>
            </a:r>
            <a:endParaRPr sz="116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921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Char char="●"/>
            </a:pPr>
            <a:r>
              <a:rPr lang="ru" sz="116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 приведенном примере матрица симметрична относительно главной диагонали; это может означать, например, что стоимости перевозки из В в С и обратно равны (это не всегда так)</a:t>
            </a:r>
            <a:endParaRPr sz="116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fortaa"/>
              <a:buChar char="●"/>
            </a:pPr>
            <a:r>
              <a:rPr lang="ru" sz="116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во многих задачах вес – это длина дороги из одного пункта в другой; для рассмотренного примера длина дороги из А в С равна 3, дороги из А в Е нет</a:t>
            </a:r>
            <a:endParaRPr sz="24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177800" lvl="0" marL="4445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00">
                <a:solidFill>
                  <a:schemeClr val="dk1"/>
                </a:solidFill>
              </a:rPr>
              <a:t>·     </a:t>
            </a:r>
            <a:endParaRPr sz="500"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575" y="1045275"/>
            <a:ext cx="1470424" cy="15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8650" y="1185978"/>
            <a:ext cx="1470425" cy="12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7805" y="994200"/>
            <a:ext cx="1541545" cy="152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omfortaa Medium"/>
                <a:ea typeface="Comfortaa Medium"/>
                <a:cs typeface="Comfortaa Medium"/>
                <a:sym typeface="Comfortaa Medium"/>
              </a:rPr>
              <a:t>Пример задания: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55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Р-10 (демо-2021). На рисунке справа схема дорог Н-ского района изображена в виде графа, в таблице содержатся сведения о длинах этих дорог (в километрах). Так как таблицу и схему рисовали независимо друг от друга, то нумерация населённых пунктов в таблице никак не связана с буквенными обозначениями на графе. </a:t>
            </a:r>
            <a:r>
              <a:rPr b="1" lang="ru" sz="13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Определите, какова протяжённость дороги из пункта Г в пункт Ж.</a:t>
            </a:r>
            <a:r>
              <a:rPr lang="ru" sz="13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В ответе запишите целое число – так, как оно указано в таблице.</a:t>
            </a:r>
            <a:endParaRPr i="1" sz="1300">
              <a:solidFill>
                <a:schemeClr val="dk1"/>
              </a:solidFill>
              <a:highlight>
                <a:srgbClr val="E6E6E6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899" y="2358849"/>
            <a:ext cx="6944201" cy="23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6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latin typeface="Comfortaa Medium"/>
                <a:ea typeface="Comfortaa Medium"/>
                <a:cs typeface="Comfortaa Medium"/>
                <a:sym typeface="Comfortaa Medium"/>
              </a:rPr>
              <a:t>Решение:</a:t>
            </a:r>
            <a:endParaRPr b="1" sz="1100"/>
          </a:p>
          <a:p>
            <a:pPr indent="-294947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omfortaa Medium"/>
              <a:buAutoNum type="arabicParenR"/>
            </a:pPr>
            <a:r>
              <a:rPr lang="ru" sz="1160">
                <a:latin typeface="Comfortaa Medium"/>
                <a:ea typeface="Comfortaa Medium"/>
                <a:cs typeface="Comfortaa Medium"/>
                <a:sym typeface="Comfortaa Medium"/>
              </a:rPr>
              <a:t>Определим для каждой вершины её степень, то есть, количество рёбер, в которыми она связана; в таблице степень вершины – это количество заполненных клеток в строке (или в столбце)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266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55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6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355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6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2) Сопоставление степеней вершин в таблице и на рисунке позволяет сразу обнаружить в таблице вершины А (она имеет № 3), Ж (№ 4) и Б (№ 6)</a:t>
            </a:r>
            <a:endParaRPr sz="116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355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6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3) Нас интересуют вершины Г и Ж; вершину Ж мы нашли, вершина Г имеет степень 2 и связана, кроме вершины Ж, с вершиной Д степени 3;</a:t>
            </a:r>
            <a:endParaRPr sz="116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355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6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4) Степень 2 имеют вершины № 1 и 2, но только вершина № 1 связана, кроме Ж, с вершиной  степени 3 (№ 7), поэтому вершина № 1 – это Г</a:t>
            </a:r>
            <a:endParaRPr sz="116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355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6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5) По таблице определяем протяжённость дороги из пункта Г в пункт Ж, она равна 9.</a:t>
            </a:r>
            <a:endParaRPr sz="116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355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6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	Ответ: 9.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025" y="897450"/>
            <a:ext cx="5513950" cy="21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omfortaa Medium"/>
                <a:ea typeface="Comfortaa Medium"/>
                <a:cs typeface="Comfortaa Medium"/>
                <a:sym typeface="Comfortaa Medium"/>
              </a:rPr>
              <a:t>З</a:t>
            </a:r>
            <a:r>
              <a:rPr lang="ru" sz="1800">
                <a:latin typeface="Comfortaa Medium"/>
                <a:ea typeface="Comfortaa Medium"/>
                <a:cs typeface="Comfortaa Medium"/>
                <a:sym typeface="Comfortaa Medium"/>
              </a:rPr>
              <a:t>адания для подготовки: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6320100" cy="22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6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1)     </a:t>
            </a:r>
            <a:r>
              <a:rPr lang="ru" sz="136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В таблице приведена стоимость перевозок между соседними железнодорожными станциями</a:t>
            </a:r>
            <a:r>
              <a:rPr lang="ru" sz="136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.</a:t>
            </a:r>
            <a:endParaRPr sz="136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22860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6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</a:t>
            </a:r>
            <a:r>
              <a:rPr lang="ru" sz="1360" u="sng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Укажите схему, соответствующую таблице.</a:t>
            </a:r>
            <a:endParaRPr sz="2000" u="sng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425" y="1626950"/>
            <a:ext cx="1882925" cy="14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225" y="3106888"/>
            <a:ext cx="76295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lang="ru" sz="1800">
                <a:latin typeface="Comfortaa Medium"/>
                <a:ea typeface="Comfortaa Medium"/>
                <a:cs typeface="Comfortaa Medium"/>
                <a:sym typeface="Comfortaa Medium"/>
              </a:rPr>
              <a:t>Задания для подготовки: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688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6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2) В таблице приведена стоимость перевозки пассажиров между соседними населенными пунктами. </a:t>
            </a:r>
            <a:endParaRPr sz="136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36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Укажите схему, соответствующую таблице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25" y="2093900"/>
            <a:ext cx="72485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7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latin typeface="Comfortaa Medium"/>
                <a:ea typeface="Comfortaa Medium"/>
                <a:cs typeface="Comfortaa Medium"/>
                <a:sym typeface="Comfortaa Medium"/>
              </a:rPr>
              <a:t>З</a:t>
            </a:r>
            <a:r>
              <a:rPr lang="ru" sz="2000">
                <a:latin typeface="Comfortaa Medium"/>
                <a:ea typeface="Comfortaa Medium"/>
                <a:cs typeface="Comfortaa Medium"/>
                <a:sym typeface="Comfortaa Medium"/>
              </a:rPr>
              <a:t>адания для подготовки:</a:t>
            </a:r>
            <a:endParaRPr sz="20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275225" y="685550"/>
            <a:ext cx="8520600" cy="26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28600" lvl="0" marL="355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3) Между населёнными пунктами A, B, C, D, E, F построены дороги, протяжённость которых приведена в таблице. </a:t>
            </a:r>
            <a:r>
              <a:rPr lang="ru" sz="20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(Отсутствие числа в таблице означает, что прямой дороги между пунктами нет.)</a:t>
            </a:r>
            <a:r>
              <a:rPr lang="ru" sz="2800">
                <a:solidFill>
                  <a:schemeClr val="dk1"/>
                </a:solidFill>
              </a:rPr>
              <a:t> </a:t>
            </a:r>
            <a:endParaRPr/>
          </a:p>
          <a:p>
            <a:pPr indent="-228600" lvl="0" marL="355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355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355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355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700" y="1786075"/>
            <a:ext cx="2986600" cy="186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150750" y="3786500"/>
            <a:ext cx="88425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228600" lvl="0" marL="355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Определите длину кратчайшего пути между пунктами A и E</a:t>
            </a:r>
            <a:r>
              <a:rPr lang="ru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(при условии, что передвигаться можно только по построенным дорогам).</a:t>
            </a:r>
            <a:endParaRPr i="1" sz="900">
              <a:solidFill>
                <a:schemeClr val="dk1"/>
              </a:solidFill>
            </a:endParaRPr>
          </a:p>
          <a:p>
            <a:pPr indent="-228600" lvl="0" marL="355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