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Comfortaa Light"/>
      <p:regular r:id="rId23"/>
      <p:bold r:id="rId24"/>
    </p:embeddedFont>
    <p:embeddedFont>
      <p:font typeface="Comfortaa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ComfortaaLight-bold.fntdata"/><Relationship Id="rId23" Type="http://schemas.openxmlformats.org/officeDocument/2006/relationships/font" Target="fonts/Comfortaa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mfortaa-bold.fntdata"/><Relationship Id="rId25" Type="http://schemas.openxmlformats.org/officeDocument/2006/relationships/font" Target="fonts/Comforta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a46a1c4e10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a46a1c4e1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a46a1c4e10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a46a1c4e1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a46a1c4e1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a46a1c4e1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a503494b12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a503494b12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a503494b12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a503494b12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a503494b12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a503494b12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a503494b12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a503494b12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a503494b12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a503494b12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a46a1c4e1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a46a1c4e1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a46a1c4e1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a46a1c4e1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a46a1c4e1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a46a1c4e1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46a1c4e1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46a1c4e1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a46a1c4e1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a46a1c4e1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a46a1c4e1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a46a1c4e1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a46a1c4e1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a46a1c4e1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a46a1c4e10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a46a1c4e1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C1EAB2"/>
            </a:gs>
            <a:gs pos="100000">
              <a:srgbClr val="E3FFD9"/>
            </a:gs>
          </a:gsLst>
          <a:lin ang="18900044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1390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mfortaa"/>
                <a:ea typeface="Comfortaa"/>
                <a:cs typeface="Comfortaa"/>
                <a:sym typeface="Comfortaa"/>
              </a:rPr>
              <a:t>Анализ таблиц истинности логических выражений.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91625"/>
            <a:ext cx="8520600" cy="15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12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Умение строить таблицы истинности и логические схемы.</a:t>
            </a:r>
            <a:endParaRPr sz="1200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200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12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1.5.1. Высказывания, логические операции, кванторы, истинность высказывания</a:t>
            </a:r>
            <a:endParaRPr sz="1200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12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1.1.6. Умение строить модели объектов, систем и процессов в виде таблицы истинности для             логического высказывания</a:t>
            </a:r>
            <a:endParaRPr i="1" sz="1200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2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1125" y="0"/>
            <a:ext cx="982875" cy="9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Comfortaa"/>
                <a:ea typeface="Comfortaa"/>
                <a:cs typeface="Comfortaa"/>
                <a:sym typeface="Comfortaa"/>
              </a:rPr>
              <a:t>Решение (построение таблицы с помощью программы)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635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635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1) </a:t>
            </a: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     поскольку во время компьютерного экзамена есть возможность использовать среды программирования, для построения частичной таблицы истинности (всех строк, при которых F=1) можно написать переборную программу на Python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635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635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2)  	перебор выполняем во вложенном цикле: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635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x in 0, 1: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635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y in 0, 1: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635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for z in 0, 1: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635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for w in 0, 1: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635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# вычисление функции F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635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# вывод (x, y, z, w), если F=1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635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635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226050"/>
            <a:ext cx="8520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3)  	для вычисления значения функции необходимо понимать, как логические операторы записываются на языке программирования; в Python их можно реализовать следующим образом: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635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635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∧         конъюнкция         	and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635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для языков, где логическое значение True воспринимается как 1, а False – как 0, можно использовать обычное умножение *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635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∨         	дизъюнкция              	or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635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¬         	отрицания                    	not()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635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≡         	тождество                     	==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635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⊕       	строгая дизъюнкция	!=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635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→       	импликация – для импликации в python оператора нет, но импликацию можно преобразовать в дизъюнкцию; например, a → b можно записать как ¬a ∨ b, а это в свою очередь записать как not(a)or b, not a or b или a &lt;= b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313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635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4)  	Запишем нашу функцию на языке программирования:</a:t>
            </a:r>
            <a:endParaRPr sz="1400">
              <a:solidFill>
                <a:schemeClr val="dk1"/>
              </a:solidFill>
            </a:endParaRPr>
          </a:p>
          <a:p>
            <a:pPr indent="0" lvl="0" marL="901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 = (x or y) and not(y == z) and not(w)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1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635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5</a:t>
            </a: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)  	чтобы выводить не полную таблицу истинности, а только те строки, в которых функция равна 1, добавим условие вывода: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635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01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F:  # то же самое, что "if F == True:"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1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print(x, y, z, w)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1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635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6)  </a:t>
            </a: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	Приведём полную программу: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01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print('x y z w')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1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x in 0, 1: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1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y in 0, 1: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1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z in 0, 1: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1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for w in 0, 1: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1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F = (x or y) and not(y == z) and not(w)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1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if F: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1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	print(x, y, z, w)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1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635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7)  	после запуска программы получаем все интересующие нас строки: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01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y z w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1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0 1</a:t>
            </a:r>
            <a:r>
              <a:rPr b="1"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0 0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1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1 0 1 0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1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1 1 0 0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635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8)  	дальше рассуждаем так же, как и в приведённом выше теоретичеком решении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 	Ответ: </a:t>
            </a:r>
            <a:r>
              <a:rPr lang="ru" sz="1400">
                <a:solidFill>
                  <a:schemeClr val="dk1"/>
                </a:solidFill>
                <a:highlight>
                  <a:srgbClr val="FFFF00"/>
                </a:highlight>
                <a:latin typeface="Comfortaa"/>
                <a:ea typeface="Comfortaa"/>
                <a:cs typeface="Comfortaa"/>
                <a:sym typeface="Comfortaa"/>
              </a:rPr>
              <a:t>zyxw</a:t>
            </a: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mfortaa"/>
                <a:ea typeface="Comfortaa"/>
                <a:cs typeface="Comfortaa"/>
                <a:sym typeface="Comfortaa"/>
              </a:rPr>
              <a:t>Задачи для тренировки: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8520600" cy="3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355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1)  	Символом F обозначено одно из указанных ниже логических выражений от трех аргументов: X, Y, Z. Дан фрагмент таблицы истинности выражения F . 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355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355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355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355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355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355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355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355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      </a:t>
            </a:r>
            <a:r>
              <a:rPr b="1"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Какое выражение соответствует F?</a:t>
            </a:r>
            <a:endParaRPr b="1"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             1) 	</a:t>
            </a: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X ⋁ ￢Y ⋁ Z	 2) X ⋀ Y ⋀ Z        	3) X ⋀ Y ⋀￢Z  	4) ￢X ⋁ Y ⋁ ￢Z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550" y="1876650"/>
            <a:ext cx="2052900" cy="1696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535350"/>
            <a:ext cx="8520600" cy="40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2) Логическая функция F задаётся выражением  x ⋁ (￢y ⋁ z ⋁ w) ⋀ (y ⋁ ￢w). На рисунке приведён фрагмент таблицы истинности функции F, содержащий все наборы аргументов, при которых функция F ложна. </a:t>
            </a:r>
            <a:endParaRPr sz="13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Определите, какому столбцу таблицы истинности функции F соответствует каждая из переменных x, y, z, w</a:t>
            </a:r>
            <a:endParaRPr b="1" sz="13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536" y="1998250"/>
            <a:ext cx="4646925" cy="153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7"/>
          <p:cNvSpPr txBox="1"/>
          <p:nvPr/>
        </p:nvSpPr>
        <p:spPr>
          <a:xfrm>
            <a:off x="882775" y="3608475"/>
            <a:ext cx="841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mfortaa"/>
                <a:ea typeface="Comfortaa"/>
                <a:cs typeface="Comfortaa"/>
                <a:sym typeface="Comfortaa"/>
              </a:rPr>
              <a:t>В ответе напишите буквы x, y, z, w в том порядке, в котором идут соответствующие им столбцы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275225" y="561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355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3) Логическая функция F задаётся выражением   x ⋁ (z ⋀ ￢w) ⋁ (y ⋀ ￢w) ⋁ (y ⋀￢z). На рисунке приведён фрагмент таблицы истинности функции F, содержащий все наборы аргументов, при которых функция F ложна.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355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Определите, какому столбцу таблицы истинности функции F соответствует каждая из переменных x, y, z, w.</a:t>
            </a:r>
            <a:endParaRPr b="1"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175" y="1948875"/>
            <a:ext cx="4765650" cy="178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 txBox="1"/>
          <p:nvPr/>
        </p:nvSpPr>
        <p:spPr>
          <a:xfrm>
            <a:off x="753900" y="3933975"/>
            <a:ext cx="8390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mfortaa"/>
                <a:ea typeface="Comfortaa"/>
                <a:cs typeface="Comfortaa"/>
                <a:sym typeface="Comfortaa"/>
              </a:rPr>
              <a:t>В ответе напишите буквы x, y, z, w в том порядке, в котором идут соответствующие им столбцы.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11700" y="547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355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4) Логическая функция F задаётся выражением   ￢x ⋁ (y ⋀ z) ⋁ (y ⋀ ￢w) ⋁ (￢z ⋀ ￢w). На рисунке приведён фрагмент таблицы истинности функции F, содержащий все наборы аргументов, при которых функция F ложна. 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355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Определите, какому столбцу таблицы истинности функции F соответствует каждая из переменных x, y, z, w.</a:t>
            </a:r>
            <a:endParaRPr b="1"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0588" y="2082650"/>
            <a:ext cx="5122824" cy="188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 txBox="1"/>
          <p:nvPr/>
        </p:nvSpPr>
        <p:spPr>
          <a:xfrm>
            <a:off x="828425" y="4063600"/>
            <a:ext cx="7371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mfortaa"/>
                <a:ea typeface="Comfortaa"/>
                <a:cs typeface="Comfortaa"/>
                <a:sym typeface="Comfortaa"/>
              </a:rPr>
              <a:t>В ответе напишите буквы x, y, z, w в том порядке, в котором идут соответствующие им столбцы.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ru" sz="1500">
                <a:latin typeface="Comfortaa"/>
                <a:ea typeface="Comfortaa"/>
                <a:cs typeface="Comfortaa"/>
                <a:sym typeface="Comfortaa"/>
              </a:rPr>
              <a:t>Что нужно знать: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973100"/>
            <a:ext cx="8520600" cy="3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</a:pP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Логическая сумма A + B + C + … равна 0 (выражение ложно) тогда и только тогда, когда все слагаемые одновременно равны нулю, а в остальных случаях равна 1 (выражение истинно)(1+0+1+0…=1; 0+0+0+0...+0=0)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</a:pP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Логическое произведение A · B · C · … равно 1 (выражение истинно) тогда и только тогда, когда все сомножители одновременно равны единице, а в остальных случаях равно 0 (выражение ложно)(1*1*1*1…*1=1; 1*1*0*1*...*1=0)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</a:pP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Логическое следование (импликация) А→В равна 0 тогда и только тогда, когда A (посылка) истинна, а B (следствие) ложно(0→0=1; 0→1=1; 1→1=1; </a:t>
            </a:r>
            <a:r>
              <a:rPr b="1" lang="ru" sz="1400" u="sng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1→0=0</a:t>
            </a: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)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</a:pP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Эквивалентность А≡B  равна 1 тогда и только тогда, когда оба значения одновременно равны 0 или одновременно равны 1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14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6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 sz="1470">
                <a:latin typeface="Comfortaa"/>
                <a:ea typeface="Comfortaa"/>
                <a:cs typeface="Comfortaa"/>
                <a:sym typeface="Comfortaa"/>
              </a:rPr>
              <a:t>Пример задания:</a:t>
            </a:r>
            <a:endParaRPr sz="147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258750" y="833050"/>
            <a:ext cx="8520600" cy="26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55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Р-22 (демо-2021). Логическая функция F задаётся выражением</a:t>
            </a:r>
            <a:endParaRPr sz="13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355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(x ⋁ y ) ⋀ ￢(y ≡ z) ⋀￢w.</a:t>
            </a:r>
            <a:endParaRPr sz="13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355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На рисунке приведён частично заполненный фрагмент таблицы истинности функции F, содержащий неповторяющиеся строки. </a:t>
            </a:r>
            <a:r>
              <a:rPr b="1" lang="ru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Определите, какому столбцу таблицы истинности функции F соответствует каждая из переменных </a:t>
            </a:r>
            <a:r>
              <a:rPr b="1" i="1" lang="ru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x</a:t>
            </a:r>
            <a:r>
              <a:rPr b="1" lang="ru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, </a:t>
            </a:r>
            <a:r>
              <a:rPr b="1" i="1" lang="ru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y</a:t>
            </a:r>
            <a:r>
              <a:rPr b="1" lang="ru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, </a:t>
            </a:r>
            <a:r>
              <a:rPr b="1" i="1" lang="ru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z, w</a:t>
            </a:r>
            <a:r>
              <a:rPr b="1" lang="ru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b="1" sz="13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2650" y="2242997"/>
            <a:ext cx="4738699" cy="13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670800" y="3707025"/>
            <a:ext cx="76965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355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В ответе напишите буквы x, y, z, w в том порядке, в котором идут соответствующие им столбцы. Буквы в ответе пишите подряд, никаких разделителей между буквами ставить не нужно.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1EAB2"/>
            </a:gs>
            <a:gs pos="100000">
              <a:srgbClr val="F2FFED"/>
            </a:gs>
          </a:gsLst>
          <a:lin ang="18900044" scaled="0"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Comfortaa"/>
                <a:ea typeface="Comfortaa"/>
                <a:cs typeface="Comfortaa"/>
                <a:sym typeface="Comfortaa"/>
              </a:rPr>
              <a:t>Решение (построение таблицы истинности для F = 1)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943975"/>
            <a:ext cx="8520600" cy="18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635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1)  	перепишем выражения в виде F=(x+y)∙(y≠z)∙￢w</a:t>
            </a:r>
            <a:endParaRPr sz="13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635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2)  поскольку имеем логическое произведение значение w обязательно должно быть равно 0, то есть, в столбце w таблицы должны быть все нули; это возможно только в последнем столбце:</a:t>
            </a:r>
            <a:endParaRPr sz="13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7738" y="2166850"/>
            <a:ext cx="3248525" cy="110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306750" y="3492650"/>
            <a:ext cx="8530500" cy="13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228600" lvl="0" marL="635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3)  теперь определим все комбинации переменных, для которых функция равна 1 (их не должно быть много!)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635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4)  чаще всего в выражении встречается переменная y, поэтому мы сначала примем y = 0, а затем – y = 1.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635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311425"/>
            <a:ext cx="8520600" cy="3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635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5) при y = 0 (и w = 0) получаем F= x∙(0≠z), что справедливо только при x = 1 и z = 1: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635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635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635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635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635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635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6) при y = 1 (и w = 0) получаем F= (x+1)∙(1≠z)=(1≠z), что справедливо при z = 0 и любом x, это даёт ещё два варианта: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 	  7) объединим три полученных строки: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635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635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4773" y="892625"/>
            <a:ext cx="3882624" cy="66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4775" y="2412200"/>
            <a:ext cx="3882625" cy="89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4787" y="3731025"/>
            <a:ext cx="3882625" cy="132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445025"/>
            <a:ext cx="8520600" cy="46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635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8) Видим, что в столбце z должна быть одна единица и два нуля, это возможено только в первой строке исходной таблицы: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635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635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635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635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635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635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       9) При z = 1 нужно, чтобы y = 0, поэтому второй столбец – это y, а третий – x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635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635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635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635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635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 Ответ: zyxw.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635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8637" y="1142830"/>
            <a:ext cx="3446725" cy="1244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8625" y="2848500"/>
            <a:ext cx="3446750" cy="124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635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Comfortaa"/>
                <a:ea typeface="Comfortaa"/>
                <a:cs typeface="Comfortaa"/>
                <a:sym typeface="Comfortaa"/>
              </a:rPr>
              <a:t>Решение (построение таблицы с помощью электронных таблиц)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276950" y="943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635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1)  	поскольку во время компьютерного экзамена есть возможность использовать электронные таблицы, можно построить таблицу истинности с их помощью</a:t>
            </a:r>
            <a:endParaRPr sz="13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635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2)  заполняем первую часть таблицы, перечисляя все комбинации переменны</a:t>
            </a:r>
            <a:r>
              <a:rPr lang="ru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х в </a:t>
            </a:r>
            <a:r>
              <a:rPr lang="ru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порядке возрастания двоичного кода:</a:t>
            </a:r>
            <a:endParaRPr sz="13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635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425" y="1987325"/>
            <a:ext cx="2315650" cy="290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6100" y="3301575"/>
            <a:ext cx="5964300" cy="15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3217425" y="2571750"/>
            <a:ext cx="54147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3</a:t>
            </a:r>
            <a:r>
              <a:rPr lang="ru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) для каждой строчки определяем выражения, входящие в логическое произведение, а затем – значение функции: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635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4)      сортируем строки таблицы по столбцу H по убываниию: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476" y="1630325"/>
            <a:ext cx="7595049" cy="201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688" y="1130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635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5)      удаляем строки, где функция равна 0; можно также скрыть вспомогательные столбцы E, F, G: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635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9859" y="1902553"/>
            <a:ext cx="4064274" cy="127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622338" y="3317375"/>
            <a:ext cx="78993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   6)      дальше рассуждаем так же, как и при теоретическом решении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 	Ответ: zyxw.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