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Comforta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omfortaa-bold.fntdata"/><Relationship Id="rId6" Type="http://schemas.openxmlformats.org/officeDocument/2006/relationships/slide" Target="slides/slide1.xml"/><Relationship Id="rId18" Type="http://schemas.openxmlformats.org/officeDocument/2006/relationships/font" Target="fonts/Comforta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a62f89a95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a62f89a95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a62f89a95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a62f89a95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a62f89a95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a62f89a95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9a6233fbf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9a6233fbf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9a6233fbf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9a6233fbf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9a6233fbf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9a6233fbf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9a6233fbf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9a6233fbf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9a6233fbf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9a6233fbf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9a6233fbf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9a6233fbf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9a6233fbf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9a6233fbf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9a6233fbf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9a6233fbf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4642" y="0"/>
            <a:ext cx="513936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900775" y="3155925"/>
            <a:ext cx="62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499733" y="9326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mfortaa"/>
                <a:ea typeface="Comfortaa"/>
                <a:cs typeface="Comfortaa"/>
                <a:sym typeface="Comfortaa"/>
              </a:rPr>
              <a:t>Математика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350">
                <a:latin typeface="Comfortaa"/>
                <a:ea typeface="Comfortaa"/>
                <a:cs typeface="Comfortaa"/>
                <a:sym typeface="Comfortaa"/>
              </a:rPr>
              <a:t>Методы решения логарифмических уравнений</a:t>
            </a:r>
            <a:endParaRPr sz="235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247650" y="335750"/>
            <a:ext cx="8648700" cy="13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700">
                <a:latin typeface="Comfortaa"/>
                <a:ea typeface="Comfortaa"/>
                <a:cs typeface="Comfortaa"/>
                <a:sym typeface="Comfortaa"/>
              </a:rPr>
              <a:t>Метод 5. Приведение логарифмов к одинаковому основанию</a:t>
            </a:r>
            <a:endParaRPr b="1" sz="27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72925" y="1705550"/>
            <a:ext cx="9144000" cy="46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Рассмотрим практическое применение метода на примере уравнения: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log3x </a:t>
            </a:r>
            <a:r>
              <a:rPr lang="ru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– 2log(1/3)x = 6</a:t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Область допустимых значений: х &gt; 0.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При переходе к основанию 3 получим: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log3x – 2log3x/log3(1/3) = 6</a:t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Соответственно: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log3x – 2log3x = 6</a:t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1900" y="4167075"/>
            <a:ext cx="211445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247650" y="391300"/>
            <a:ext cx="86487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700">
                <a:latin typeface="Comfortaa"/>
                <a:ea typeface="Comfortaa"/>
                <a:cs typeface="Comfortaa"/>
                <a:sym typeface="Comfortaa"/>
              </a:rPr>
              <a:t>6 метод. Функционально-графический способ</a:t>
            </a:r>
            <a:endParaRPr b="1" sz="27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4958300" y="1342950"/>
            <a:ext cx="4260300" cy="43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Логарифмические уравнения можно решать путем построения графика Рассмотрим пример:</a:t>
            </a:r>
            <a:endParaRPr sz="19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215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log2x = 3 - x</a:t>
            </a:r>
            <a:endParaRPr sz="215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15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Построим график двух функций и найдем абсциссу точек пересечения:</a:t>
            </a:r>
            <a:endParaRPr sz="19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1900" y="4167075"/>
            <a:ext cx="211445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график двух функций" id="130" name="Google Shape;1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650" y="1531100"/>
            <a:ext cx="4373600" cy="29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268600" y="416325"/>
            <a:ext cx="87561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Второй способ не предполагает построение графика. В этом случае можно руководствоваться правилом: когда одна из функций y = f(x) возрастает, а другая y = g(x) убывает на промежутке Х, уравнение y(x) = f(x) обладает не более чем одним корнем на промежутке X.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Поэтому при наличии корня, его можно определить. Применимо к условиям задачи: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y = log2x</a:t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функция возрастает, если x&gt;0.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y = 3 - x</a:t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функция убывает при любом x, включая x&gt;0.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В результате уравнение имеет не более одного решения. При x = 2 уравнение становится справедливым равенством, так как: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log22 = 3 – 2; 1 = 1</a:t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1900" y="4167075"/>
            <a:ext cx="211445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673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720">
                <a:latin typeface="Comfortaa"/>
                <a:ea typeface="Comfortaa"/>
                <a:cs typeface="Comfortaa"/>
                <a:sym typeface="Comfortaa"/>
              </a:rPr>
              <a:t>Понятие логарифма</a:t>
            </a:r>
            <a:endParaRPr sz="272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231150" y="1555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Логарифмом называют такой показатель степени, в которую необходимо возвести основание логарифма для получения числа.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Логарифмическое уравнение — уравнение с неизвестным, заключенным внутри логарифма.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2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7278" y="4211075"/>
            <a:ext cx="211447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4175" y="4143900"/>
            <a:ext cx="2114424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604325" y="1489650"/>
            <a:ext cx="3760200" cy="21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log</a:t>
            </a:r>
            <a:r>
              <a:rPr lang="ru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</a:t>
            </a:r>
            <a:r>
              <a:rPr lang="ru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(bc) = </a:t>
            </a:r>
            <a:r>
              <a:rPr lang="ru" sz="2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log</a:t>
            </a:r>
            <a:r>
              <a:rPr lang="ru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</a:t>
            </a:r>
            <a:r>
              <a:rPr lang="ru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</a:t>
            </a:r>
            <a:r>
              <a:rPr lang="ru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ru" sz="19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+ </a:t>
            </a:r>
            <a:r>
              <a:rPr lang="ru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log</a:t>
            </a:r>
            <a:r>
              <a:rPr lang="ru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</a:t>
            </a:r>
            <a:r>
              <a:rPr lang="ru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</a:t>
            </a:r>
            <a:endParaRPr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log</a:t>
            </a:r>
            <a:r>
              <a:rPr lang="ru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</a:t>
            </a:r>
            <a:r>
              <a:rPr lang="ru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(b:c) = log</a:t>
            </a:r>
            <a:r>
              <a:rPr lang="ru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</a:t>
            </a:r>
            <a:r>
              <a:rPr lang="ru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(b) – log</a:t>
            </a:r>
            <a:r>
              <a:rPr lang="ru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</a:t>
            </a:r>
            <a:r>
              <a:rPr lang="ru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(c)</a:t>
            </a:r>
            <a:endParaRPr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log</a:t>
            </a:r>
            <a:r>
              <a:rPr lang="ru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</a:t>
            </a:r>
            <a:r>
              <a:rPr baseline="30000" lang="ru" sz="2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k</a:t>
            </a:r>
            <a:r>
              <a:rPr baseline="30000" lang="ru" sz="2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ru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 = 1/k log</a:t>
            </a:r>
            <a:r>
              <a:rPr lang="ru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</a:t>
            </a:r>
            <a:r>
              <a:rPr lang="ru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</a:t>
            </a:r>
            <a:endParaRPr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log</a:t>
            </a:r>
            <a:r>
              <a:rPr lang="ru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</a:t>
            </a:r>
            <a:r>
              <a:rPr lang="ru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</a:t>
            </a:r>
            <a:r>
              <a:rPr baseline="30000" lang="ru" sz="2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k</a:t>
            </a:r>
            <a:r>
              <a:rPr lang="ru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= k*</a:t>
            </a:r>
            <a:r>
              <a:rPr lang="ru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log</a:t>
            </a:r>
            <a:r>
              <a:rPr lang="ru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</a:t>
            </a:r>
            <a:r>
              <a:rPr lang="ru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</a:t>
            </a:r>
            <a:endParaRPr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277775" y="1501650"/>
            <a:ext cx="3000000" cy="20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log</a:t>
            </a:r>
            <a:r>
              <a:rPr lang="ru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</a:t>
            </a:r>
            <a:r>
              <a:rPr baseline="30000" lang="ru" sz="2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k</a:t>
            </a:r>
            <a:r>
              <a:rPr lang="ru" sz="19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</a:t>
            </a:r>
            <a:r>
              <a:rPr baseline="30000" lang="ru" sz="19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n</a:t>
            </a:r>
            <a:r>
              <a:rPr lang="ru" sz="19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= n/k*log</a:t>
            </a:r>
            <a:r>
              <a:rPr lang="ru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</a:t>
            </a:r>
            <a:r>
              <a:rPr lang="ru" sz="19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</a:t>
            </a:r>
            <a:endParaRPr sz="19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log</a:t>
            </a:r>
            <a:r>
              <a:rPr lang="ru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</a:t>
            </a:r>
            <a:r>
              <a:rPr lang="ru" sz="19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 = 1</a:t>
            </a:r>
            <a:endParaRPr sz="19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log</a:t>
            </a:r>
            <a:r>
              <a:rPr lang="ru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</a:t>
            </a:r>
            <a:r>
              <a:rPr lang="ru" sz="19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1/a = -1</a:t>
            </a:r>
            <a:endParaRPr sz="19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9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log</a:t>
            </a:r>
            <a:r>
              <a:rPr lang="ru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</a:t>
            </a:r>
            <a:r>
              <a:rPr lang="ru" sz="19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 = log</a:t>
            </a:r>
            <a:r>
              <a:rPr lang="ru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</a:t>
            </a:r>
            <a:r>
              <a:rPr lang="ru" sz="19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a/log</a:t>
            </a:r>
            <a:r>
              <a:rPr lang="ru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</a:t>
            </a:r>
            <a:r>
              <a:rPr lang="ru" sz="19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</a:t>
            </a:r>
            <a:endParaRPr sz="19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556500" y="663475"/>
            <a:ext cx="8031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80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b="1" lang="ru" sz="2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Основные свойства логарифмов</a:t>
            </a:r>
            <a:endParaRPr b="1" sz="2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-26850" y="418200"/>
            <a:ext cx="9197700" cy="12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700">
                <a:latin typeface="Comfortaa"/>
                <a:ea typeface="Comfortaa"/>
                <a:cs typeface="Comfortaa"/>
                <a:sym typeface="Comfortaa"/>
              </a:rPr>
              <a:t>1 метод решения. Согласно определению логарифма.</a:t>
            </a:r>
            <a:endParaRPr b="1" sz="27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b="1" sz="29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7832" y="4130325"/>
            <a:ext cx="2114467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523750" y="2148725"/>
            <a:ext cx="7493700" cy="24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Опираясь на понятие логарифма, решают уравнения, которые имеют вид: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log</a:t>
            </a:r>
            <a:r>
              <a:rPr lang="ru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</a:t>
            </a:r>
            <a:r>
              <a:rPr lang="ru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x = b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Способ решения: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logax = b ⇔ a</a:t>
            </a:r>
            <a:r>
              <a:rPr baseline="30000" lang="ru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</a:t>
            </a:r>
            <a:r>
              <a:rPr lang="ru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= x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80000"/>
              </a:lnSpc>
              <a:spcBef>
                <a:spcPts val="800"/>
              </a:spcBef>
              <a:spcAft>
                <a:spcPts val="210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807625"/>
            <a:ext cx="8520600" cy="9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700">
                <a:latin typeface="Comfortaa"/>
                <a:ea typeface="Comfortaa"/>
                <a:cs typeface="Comfortaa"/>
                <a:sym typeface="Comfortaa"/>
              </a:rPr>
              <a:t>2 метод. Потенцирование</a:t>
            </a:r>
            <a:endParaRPr b="1" sz="27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80000"/>
              </a:lnSpc>
              <a:spcBef>
                <a:spcPts val="21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7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651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Потенцирование предполагает необходимость в переходе от логарифма заданного уравнения к непосредственно данному уравнению: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100"/>
              </a:spcAft>
              <a:buNone/>
            </a:pPr>
            <a:r>
              <a:t/>
            </a:r>
            <a:endParaRPr sz="1500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7263" y="4140400"/>
            <a:ext cx="2114436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402875" y="2005675"/>
            <a:ext cx="6234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/>
              <a:t>   </a:t>
            </a:r>
            <a:r>
              <a:rPr lang="ru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                           	 </a:t>
            </a:r>
            <a:r>
              <a:rPr lang="ru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              f(x)&gt;0</a:t>
            </a:r>
            <a:endParaRPr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Log</a:t>
            </a:r>
            <a:r>
              <a:rPr lang="ru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</a:t>
            </a:r>
            <a:r>
              <a:rPr lang="ru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f(x) = Log</a:t>
            </a:r>
            <a:r>
              <a:rPr lang="ru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</a:t>
            </a:r>
            <a:r>
              <a:rPr lang="ru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g(x) &lt;=&gt;   g(x)&gt;0</a:t>
            </a:r>
            <a:endParaRPr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                                  	        f(x)=g(x)</a:t>
            </a:r>
            <a:endParaRPr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4451100" y="2753575"/>
            <a:ext cx="241800" cy="1504200"/>
          </a:xfrm>
          <a:prstGeom prst="leftBrace">
            <a:avLst>
              <a:gd fmla="val 50000" name="adj1"/>
              <a:gd fmla="val 50000" name="adj2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941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700">
                <a:latin typeface="Comfortaa"/>
                <a:ea typeface="Comfortaa"/>
                <a:cs typeface="Comfortaa"/>
                <a:sym typeface="Comfortaa"/>
              </a:rPr>
              <a:t>3 метод. Введение новой переменной</a:t>
            </a:r>
            <a:endParaRPr b="1" sz="27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62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Рассмотрим пример логарифмического уравнения, которое является квадратным по отношению к логарифму: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log</a:t>
            </a:r>
            <a:r>
              <a:rPr baseline="30000" lang="ru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2</a:t>
            </a:r>
            <a:r>
              <a:rPr lang="ru" sz="9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3</a:t>
            </a:r>
            <a:r>
              <a:rPr lang="ru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x – 2log</a:t>
            </a:r>
            <a:r>
              <a:rPr lang="ru" sz="1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3</a:t>
            </a:r>
            <a:r>
              <a:rPr lang="ru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x – 3 = 0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Решим уравнение методом ввода новой переменной. Для этого сначала определим область допустимых значений: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x&gt;0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Предположим что:  </a:t>
            </a:r>
            <a:r>
              <a:rPr lang="ru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log</a:t>
            </a:r>
            <a:r>
              <a:rPr lang="ru" sz="9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3</a:t>
            </a:r>
            <a:r>
              <a:rPr lang="ru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x = y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80000"/>
              </a:lnSpc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7844" y="4193897"/>
            <a:ext cx="2114457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646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8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ru" sz="2700">
                <a:latin typeface="Comfortaa"/>
                <a:ea typeface="Comfortaa"/>
                <a:cs typeface="Comfortaa"/>
                <a:sym typeface="Comfortaa"/>
              </a:rPr>
              <a:t>Продолжение))</a:t>
            </a:r>
            <a:endParaRPr sz="2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58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В таком случае уравнение можно записать таким образом: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y</a:t>
            </a:r>
            <a:r>
              <a:rPr baseline="30000" lang="ru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2</a:t>
            </a:r>
            <a:r>
              <a:rPr lang="ru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- 2y – 3 = 0</a:t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Далее - подобрать корни согласно теореме Виета или через дискриминант и выполнить подстановку: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log</a:t>
            </a:r>
            <a:r>
              <a:rPr baseline="30000" lang="ru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2</a:t>
            </a:r>
            <a:r>
              <a:rPr lang="ru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3x = 3</a:t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Остается только - решить уравнение, пользуясь 1 методом.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80000"/>
              </a:lnSpc>
              <a:spcBef>
                <a:spcPts val="1200"/>
              </a:spcBef>
              <a:spcAft>
                <a:spcPts val="1100"/>
              </a:spcAft>
              <a:buNone/>
            </a:pPr>
            <a:r>
              <a:t/>
            </a:r>
            <a:endParaRPr sz="1500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4119" y="4207322"/>
            <a:ext cx="2114457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1325" y="4173975"/>
            <a:ext cx="2092075" cy="5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322300" y="617750"/>
            <a:ext cx="832650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ru" sz="2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4 метод. Логарифмирование каждой из частей уравнения</a:t>
            </a:r>
            <a:endParaRPr b="1" sz="2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470025" y="1802775"/>
            <a:ext cx="7493700" cy="50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Решим уравнение: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x</a:t>
            </a:r>
            <a:r>
              <a:rPr baseline="30000" lang="ru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lgx + 3 </a:t>
            </a:r>
            <a:r>
              <a:rPr lang="ru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= 10000</a:t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Определим область допустимых значений: х &gt; 0.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Нужно выбрать основание 10 и прологарифмировать каждую из частей выражения: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lgx</a:t>
            </a:r>
            <a:r>
              <a:rPr baseline="30000" lang="ru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lgx + 3 </a:t>
            </a:r>
            <a:r>
              <a:rPr lang="ru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=lg10000</a:t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375975"/>
            <a:ext cx="8520600" cy="46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Используя свойство логарифма, выполним вычисления: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(lgx + 3)lgx = lg10</a:t>
            </a:r>
            <a:r>
              <a:rPr baseline="30000" lang="ru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4</a:t>
            </a:r>
            <a:endParaRPr baseline="30000"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(lgx + 3)lgx = 4</a:t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Пусть lgx=y, тогда (y + 3)y = 4</a:t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y</a:t>
            </a:r>
            <a:r>
              <a:rPr baseline="30000" lang="ru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2</a:t>
            </a:r>
            <a:r>
              <a:rPr lang="ru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+ 3y – 4 = 0, (D&gt;0), корни по теореме Виета: y1 = -4 и y2 = 1</a:t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Выполним замену: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lgx = -4</a:t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lgx = 1</a:t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Ответ: 0,0001; 10.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1900" y="4167075"/>
            <a:ext cx="211445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