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A8E41C-6308-4B02-A4E3-33DDA9128CB0}">
  <a:tblStyle styleId="{75A8E41C-6308-4B02-A4E3-33DDA9128C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c2271a0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c2271a0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c2271a0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c2271a0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6233fb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6233fb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a6233fb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a6233fb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a6233fb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a6233fb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a6233fb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a6233fb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a6233fb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a6233fb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a6233fb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a6233fb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a6233fb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a6233fb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6233fb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6233fb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642" y="0"/>
            <a:ext cx="513936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0775" y="3155925"/>
            <a:ext cx="62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99733" y="93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Математика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latin typeface="Comfortaa"/>
                <a:ea typeface="Comfortaa"/>
                <a:cs typeface="Comfortaa"/>
                <a:sym typeface="Comfortaa"/>
              </a:rPr>
              <a:t>Методы решения экономических задач</a:t>
            </a:r>
            <a:endParaRPr sz="235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47650" y="512175"/>
            <a:ext cx="86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" sz="27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1910">
                <a:latin typeface="Comfortaa"/>
                <a:ea typeface="Comfortaa"/>
                <a:cs typeface="Comfortaa"/>
                <a:sym typeface="Comfortaa"/>
              </a:rPr>
              <a:t>Разберем задачу  с основными методами решения.</a:t>
            </a:r>
            <a:endParaRPr sz="33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75750" y="1235500"/>
            <a:ext cx="85206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 фермера есть 2 поля, площадь каждого из которых составляет 10 гектаров. На каждом поле можно выращивать пшеницу и ячмень. Урожайность пшеницы на первом поле составляет 500 ц/га, а на втором поле – 300 ц/га. Урожайность ячменя, наоборот, на первом поле составляет 300 ц/га, а на втором поле – 500 ц/га. При этом известно, что между данными злаками поля можно делить в любом соотношении.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Если известно, что на рынке установилась цена на пшеницу 7000 рублей за центнер, а цена на ячмень 9000 рублей за центнер, то какой наибольший доход фермер может получить?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7150" y="107425"/>
            <a:ext cx="9144000" cy="4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Итак. Имеем 2 поля с различными характеристиками.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целом, продавать ячмень выгоднее, чем продавать пшеницу, так как 9000 &gt; 7000 рублей.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Более того, известно, что на втором поле урожайность ячменя выше, чем урожайность пшеницы (500 ц/га против 300 ц/га). Тогда очевидно, что второе поле полностью фермер займёт ячменём, откуда получит: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10·500· 9000= 45000000 рублей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Ситуация с первым полем не так очевидна.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Продавать ячмень, как и прежде, выгоднее, чем продавать пшеницу. Однако на первом поле урожайность ячменя ниже, чем урожайность пшеницы (300 ц/га против 500 ц/га).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Поэтому необходимо сравнить соотношения этих величин: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Тогда получается, что засеять первое поле пшеницей выгоднее, так как низкая цена компенсируется высокой урожайностью.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Доход с первого поля: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 · 500 ·7000 = 35 000 000 рублей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Суммарный доход составит: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35 000 000 рублей + 45 000 000 рублей = 80 000 000 рублей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Ответ: 80 000 000 рублей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018"/>
              <a:buNone/>
            </a:pPr>
            <a:r>
              <a:t/>
            </a:r>
            <a:endParaRPr sz="196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3400" y="130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Существует 3 основных типа экономических задач: 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AutoNum type="arabicPeriod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 вкладами и кредитами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AutoNum type="arabicPeriod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 акциями и другими ценными бумагами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AutoNum type="arabicPeriod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 методами оптимальных решений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75" y="4143900"/>
            <a:ext cx="21144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 u="sng">
                <a:latin typeface="Comfortaa"/>
                <a:ea typeface="Comfortaa"/>
                <a:cs typeface="Comfortaa"/>
                <a:sym typeface="Comfortaa"/>
              </a:rPr>
              <a:t>Вклады и кредиты</a:t>
            </a:r>
            <a:endParaRPr b="1" sz="27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78875" y="1255675"/>
            <a:ext cx="45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Вклады и кредиты – самый обширный блок. Основная задача – упорядочить данные таким образом, чтобы большой массив текста превратился в удобную математическую схему.</a:t>
            </a:r>
            <a:endParaRPr sz="13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3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Чтобы правильно решать такие задачи, необходимо владеть формулой сложных процентов. Начисление по этой формуле предполагает, что каждый последующий год процент начисляется не на исходную сумму, а на исходную сумму, увеличенную предыдущим начислением процентов.</a:t>
            </a:r>
            <a:endParaRPr sz="13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78" y="4211075"/>
            <a:ext cx="211447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308650" y="1246525"/>
            <a:ext cx="3443100" cy="3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Формула выглядит следующим образом: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FV = PV*(1+p)</a:t>
            </a:r>
            <a:r>
              <a:rPr baseline="30000"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endParaRPr baseline="30000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где FV – будущая сумма.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PV – текущая сумма.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 – процент, в соответствии с которым происходит начисление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– количество лет начисления процента.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2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61150" y="537175"/>
            <a:ext cx="86217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Если начисления происходят не ежегодно, а чаще, например, ежеквартально, формула модифицируется в следующий вид: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FV = PV*(1+p/m)</a:t>
            </a:r>
            <a:r>
              <a:rPr baseline="30000"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nm</a:t>
            </a:r>
            <a:endParaRPr baseline="30000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где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FV – будущая сумма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PV – текущая сумма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 – процент, в соответствии с которым происходит начисление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– количество лет начисления процента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 – количество начислений в год (например, m=4, если начисления ежеквартальные).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32" y="4130325"/>
            <a:ext cx="21144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73325"/>
            <a:ext cx="83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Пример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2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46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Алексей положил 100 000 рублей в банк под 6% годовых на 3 года. Какая сумма будет у Алексея через год? Через 2 года? Через 3 года?</a:t>
            </a:r>
            <a:endParaRPr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Решение:</a:t>
            </a:r>
            <a:endParaRPr b="1"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Рассчитаем по формуле сложного процента сумму через год</a:t>
            </a:r>
            <a:endParaRPr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FV = PV*(1+p)</a:t>
            </a:r>
            <a:r>
              <a:rPr baseline="30000"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</a:t>
            </a: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 100000*(1+0,06) = 106000</a:t>
            </a:r>
            <a:endParaRPr sz="5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Теперь сумму через 2 года:</a:t>
            </a:r>
            <a:endParaRPr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FV = PV*(1+p)</a:t>
            </a:r>
            <a:r>
              <a:rPr baseline="30000"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</a:t>
            </a: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 100000*(1+0,06)</a:t>
            </a:r>
            <a:r>
              <a:rPr baseline="30000"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= 112360</a:t>
            </a:r>
            <a:endParaRPr sz="5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Теперь сумму через 3 года:</a:t>
            </a:r>
            <a:endParaRPr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FV = PV*(1+p)</a:t>
            </a:r>
            <a:r>
              <a:rPr baseline="30000"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</a:t>
            </a: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 100000*(1+0,06)</a:t>
            </a:r>
            <a:r>
              <a:rPr baseline="30000"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= 119101.6</a:t>
            </a:r>
            <a:endParaRPr sz="5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8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110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263" y="4140400"/>
            <a:ext cx="21144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1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omfortaa"/>
                <a:ea typeface="Comfortaa"/>
                <a:cs typeface="Comfortaa"/>
                <a:sym typeface="Comfortaa"/>
              </a:rPr>
              <a:t>Акции и ценные бумаги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62375"/>
            <a:ext cx="8520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Самое главное, что нужно знать о ценных бумагах - они могут приносить доход, а также типы ценных бумаг.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844" y="4193897"/>
            <a:ext cx="21144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хема разделения дохода в задачах о ценных бумагах"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50" y="2140027"/>
            <a:ext cx="5781199" cy="24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89875"/>
            <a:ext cx="8520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Comfortaa"/>
                <a:ea typeface="Comfortaa"/>
                <a:cs typeface="Comfortaa"/>
                <a:sym typeface="Comfortaa"/>
              </a:rPr>
              <a:t>Пример.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80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324200" y="189875"/>
            <a:ext cx="45081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665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Решение:</a:t>
            </a:r>
            <a:endParaRPr b="1" sz="166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ru" sz="134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Продать бумагу нужно тогда, когда прирост стоимости ценной бумаги станет меньше, чем банковский процент. Пусть это случится в год n.</a:t>
            </a:r>
            <a:endParaRPr sz="134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ru" sz="134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 этому моменту n к изначальной цене акции 9000 прибавится n раз по 2000, тогда на текущий момент её цена составит:</a:t>
            </a:r>
            <a:endParaRPr sz="134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ru" sz="134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9000 + 2000n</a:t>
            </a:r>
            <a:endParaRPr sz="134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ru" sz="134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Чтобы получить прирост, который Григорий получит, если хранить деньги в форме акции, необходимо ежегодный прирост (в данной задаче – 2000 рублей) поделить на накопленную к данному моменту сумму.</a:t>
            </a:r>
            <a:endParaRPr sz="134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ru" sz="134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Прирост денежной суммы в банке всегда одинаков и равен предложенному проценту, то есть 0,12.</a:t>
            </a:r>
            <a:endParaRPr sz="134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58"/>
              <a:buNone/>
            </a:pPr>
            <a:r>
              <a:t/>
            </a:r>
            <a:endParaRPr sz="1338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119" y="4207322"/>
            <a:ext cx="211445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1700" y="662525"/>
            <a:ext cx="39618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Григорий приобрёл ценную бумагу компании за 9000 рублей в начале 2016 года. Компания находится на стадии активного роста, поэтому цена данной бумаги каждый год возрастает на 2000 рублей. В любой момент Григорий может продать бумагу и положить вырученные деньги на банковский счёт. Каждый год сумма на счёте будет увеличиваться на 12 %. В начале какого года Григорий должен продать ценную бумагу, чтобы через 15 лет после покупки этой бумаги сумма на банковском счёте была наибольшей?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16300" y="2737375"/>
            <a:ext cx="59718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Либо можем составить уравнение, которое объединит все строчки нашей таблицы: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FV = PV*(1+p)</a:t>
            </a:r>
            <a:r>
              <a:rPr baseline="30000"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</a:t>
            </a: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 100000*(1+0,06)</a:t>
            </a:r>
            <a:r>
              <a:rPr baseline="30000"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= 119101.6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2000/(9000+2000n) = 0.12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2000 = 1080 + 240n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240n = 920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 = 3.8 (4)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325" y="4173975"/>
            <a:ext cx="2092075" cy="566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310225" y="146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{75A8E41C-6308-4B02-A4E3-33DDA9128CB0}</a:tableStyleId>
              </a:tblPr>
              <a:tblGrid>
                <a:gridCol w="1544050"/>
                <a:gridCol w="1544050"/>
                <a:gridCol w="1544050"/>
                <a:gridCol w="3464475"/>
              </a:tblGrid>
              <a:tr h="4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Год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Цена акции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Прирост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В сравнении с 0,15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2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2000/9000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&gt;0.12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2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2000/11000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&gt;0.12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2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2000/13000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&gt;0.12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2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2000/15000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&gt;0.12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2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2000/17000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&lt;</a:t>
                      </a:r>
                      <a:r>
                        <a:rPr lang="ru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0.12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4249025" y="3209325"/>
            <a:ext cx="33789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 прошествии четырёх лет Григорий должен продать бумагу, то есть в начале 2020 года.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8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ru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Ответ: 2020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47650" y="807625"/>
            <a:ext cx="86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" sz="2700">
                <a:latin typeface="Comfortaa"/>
                <a:ea typeface="Comfortaa"/>
                <a:cs typeface="Comfortaa"/>
                <a:sym typeface="Comfortaa"/>
              </a:rPr>
              <a:t> Методы оптимальных решений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75750" y="1557800"/>
            <a:ext cx="85206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4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Это блок, требующий максимизировать одну целевую функцию при учёте данных в условии ограничений.</a:t>
            </a:r>
            <a:endParaRPr sz="14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Основные типы заданий в этом блоке:</a:t>
            </a:r>
            <a:endParaRPr sz="14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 Оптимизация работы на производстве с учётом цен на рынке товара и факторов производства;</a:t>
            </a:r>
            <a:endParaRPr sz="14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Многозаводское производство (включая разные заводы/ отели/ другие рабочие пространства);</a:t>
            </a:r>
            <a:endParaRPr sz="14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41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Транспортная задача.</a:t>
            </a:r>
            <a:endParaRPr sz="141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87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4167075"/>
            <a:ext cx="2114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