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omfortaa SemiBold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0DDD4A-5D66-4933-B958-724ACD5DB706}">
  <a:tblStyle styleId="{8F0DDD4A-5D66-4933-B958-724ACD5DB7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Comfortaa-regular.fntdata"/><Relationship Id="rId16" Type="http://schemas.openxmlformats.org/officeDocument/2006/relationships/font" Target="fonts/Comfortaa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45551b0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45551b0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45551b0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45551b0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45551b00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45551b00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45551b00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45551b00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45551b00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45551b00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45551b00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45551b00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45551b00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45551b00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44444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642" y="0"/>
            <a:ext cx="513936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Математика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тригонометрия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700800" y="416525"/>
            <a:ext cx="46692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Тригонометрический круг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3625" y="511200"/>
            <a:ext cx="4901700" cy="4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Тригонометрический круг</a:t>
            </a: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– это окружность единичного радиуса с центром в начале координат. 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Такая окружность пересекает ось х в точках (−1;0) и (1;0), ось y в точках (0;−1) и (0;1).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Косинус угла – координата точки A по оси x (ось абсцисс), синус угла координата точки A по оси y (ось ординат).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Синус тупого угла – положительная величина, а косинус – отрицательная.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Тангенс – это отношение синуса к косинусу. При делении положительной величины на отрицательную результат отрицательный. </a:t>
            </a:r>
            <a:r>
              <a:rPr b="1"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Тангенс тупого угла отрицательный</a:t>
            </a: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Котангенс – отношение косинуса к синусу. При делении отрицательной величины на положительную результат отрицательный. </a:t>
            </a:r>
            <a:r>
              <a:rPr b="1"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Котангенс тупого угла отрицательный</a:t>
            </a: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95">
              <a:solidFill>
                <a:schemeClr val="lt1"/>
              </a:solidFill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525" y="1436100"/>
            <a:ext cx="3267625" cy="27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725" y="4417750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Основные понятия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378525" y="445025"/>
            <a:ext cx="46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Рассмотрим прямоугольный треугольник. Для каждого из острых углов найдем прилежащий к нему катет и противолежащий.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Синус угла</a:t>
            </a: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– отношение противолежащего катета к гипотенузе.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Косинус угла</a:t>
            </a: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– отношение прилежащего катета к гипотенузе.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Тангенс угла</a:t>
            </a: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– отношение противолежащего катета к прилежащему (или отношение синуса к косинусу).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Котангенс угла</a:t>
            </a: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– отношение прилежащего катета к противолежащему (или отношение косинуса к синусу).</a:t>
            </a:r>
            <a:endParaRPr b="1"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61" y="1152475"/>
            <a:ext cx="3573013" cy="3170275"/>
          </a:xfrm>
          <a:prstGeom prst="rect">
            <a:avLst/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875" y="4427875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928475"/>
            <a:ext cx="85206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Основное тригонометрическое тождество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095025"/>
            <a:ext cx="85206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sin</a:t>
            </a:r>
            <a:r>
              <a:rPr lang="ru" sz="37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²</a:t>
            </a:r>
            <a:r>
              <a:rPr lang="ru" sz="39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x+cos</a:t>
            </a:r>
            <a:r>
              <a:rPr lang="ru" sz="37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²x=1</a:t>
            </a:r>
            <a:endParaRPr sz="39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Данное тождество – теорема Пифагора в прямоугольном треугольнике.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75" y="4427875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62075" y="2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Таблица значений тригонометрических функций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1132738" y="13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{8F0DDD4A-5D66-4933-B958-724ACD5DB706}</a:tableStyleId>
              </a:tblPr>
              <a:tblGrid>
                <a:gridCol w="1046050"/>
                <a:gridCol w="988875"/>
                <a:gridCol w="976025"/>
                <a:gridCol w="1001700"/>
                <a:gridCol w="988875"/>
                <a:gridCol w="988875"/>
                <a:gridCol w="988875"/>
              </a:tblGrid>
              <a:tr h="43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угол в градусах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0°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30°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45°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60°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90°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180°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угол в радианах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п/6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п/4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п/3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п/2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sina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1/2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1/√2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√3/2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cosa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√3/2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1/√2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1/2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-1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tga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1/√3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√3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не сущ.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ctga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не сущ.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√3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1/√3</a:t>
                      </a:r>
                      <a:endParaRPr sz="13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не сущ.</a:t>
                      </a:r>
                      <a:endParaRPr sz="12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A7D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75" y="4427875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3400" y="57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Формулы приведения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891050" y="390000"/>
            <a:ext cx="41256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Тригонометрия на окружности имеет некоторые закономерности. Если внимательно рассмотреть данный рисунок, можно заметить, что: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sin180°=sin(180°−0°)=sin0°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sin150°=sin(180°−30°)=sin30°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sin135°=sin(180°−45°)=sin45°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sin120°=sin(180°−60°)=sin60°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cos180°=cos(180°−0°)=−cos0°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cos150°=cos(180°−30°)=−cos30°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cos135°=cos(180°−45°)=−cos45°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cos120°=cos(180°−60°)=−cos60°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4" y="1586026"/>
            <a:ext cx="4249086" cy="29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875" y="4427875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16400" y="7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Теорема синусов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816400" y="881675"/>
            <a:ext cx="41502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44444"/>
                </a:solidFill>
                <a:latin typeface="Comfortaa"/>
                <a:ea typeface="Comfortaa"/>
                <a:cs typeface="Comfortaa"/>
                <a:sym typeface="Comfortaa"/>
              </a:rPr>
              <a:t>В произвольном треугольнике стороны пропорциональны синусам противолежащих углов.</a:t>
            </a:r>
            <a:endParaRPr sz="1400">
              <a:solidFill>
                <a:srgbClr val="44444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a)/(sin∠A)=(b)/(sin∠B)=(c)/(sin∠C)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00" y="2055150"/>
            <a:ext cx="329565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150" y="297200"/>
            <a:ext cx="32956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966700" y="3200425"/>
            <a:ext cx="39840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Расширенная теорема синусов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(a)/(sin∠A)=(b)/(sin∠B)=(c)/(sin∠C) = 2R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875" y="4427875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711000" y="565875"/>
            <a:ext cx="77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Теорема косинусов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65425" y="1267050"/>
            <a:ext cx="43887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Квадрат стороны треугольника равен сумме квадратов двух других сторон минус удвоенное произведение этих сторон на косинус угла между ними.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a^(2)=b^(2)+c^(2)−2bc⋅cos∠A</a:t>
            </a:r>
            <a:endParaRPr sz="1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625" y="1267050"/>
            <a:ext cx="3555750" cy="30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875" y="4427875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