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1"/>
  </p:sldMasterIdLst>
  <p:notesMasterIdLst>
    <p:notesMasterId r:id="rId11"/>
  </p:notesMasterIdLst>
  <p:sldIdLst>
    <p:sldId id="263" r:id="rId2"/>
    <p:sldId id="266" r:id="rId3"/>
    <p:sldId id="267" r:id="rId4"/>
    <p:sldId id="268" r:id="rId5"/>
    <p:sldId id="265" r:id="rId6"/>
    <p:sldId id="264" r:id="rId7"/>
    <p:sldId id="257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7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8"/>
  </p:normalViewPr>
  <p:slideViewPr>
    <p:cSldViewPr snapToGrid="0">
      <p:cViewPr varScale="1">
        <p:scale>
          <a:sx n="75" d="100"/>
          <a:sy n="75" d="100"/>
        </p:scale>
        <p:origin x="3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E6276-4F16-A841-B1E7-39CD155FDE5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7482B-DF73-834A-8EA0-BF119BADA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7482B-DF73-834A-8EA0-BF119BADA62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65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7482B-DF73-834A-8EA0-BF119BADA62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23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7482B-DF73-834A-8EA0-BF119BADA6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08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7482B-DF73-834A-8EA0-BF119BADA62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7482B-DF73-834A-8EA0-BF119BADA62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7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4F3-7D41-F045-8C8A-77D3D08F2FB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510-484F-C848-AB83-C7E2F1E1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06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4F3-7D41-F045-8C8A-77D3D08F2FB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510-484F-C848-AB83-C7E2F1E1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46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4F3-7D41-F045-8C8A-77D3D08F2FB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510-484F-C848-AB83-C7E2F1E1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4F3-7D41-F045-8C8A-77D3D08F2FB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510-484F-C848-AB83-C7E2F1E1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96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4F3-7D41-F045-8C8A-77D3D08F2FB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510-484F-C848-AB83-C7E2F1E1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4F3-7D41-F045-8C8A-77D3D08F2FB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510-484F-C848-AB83-C7E2F1E1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48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4F3-7D41-F045-8C8A-77D3D08F2FB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510-484F-C848-AB83-C7E2F1E1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53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4F3-7D41-F045-8C8A-77D3D08F2FB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510-484F-C848-AB83-C7E2F1E1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65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4F3-7D41-F045-8C8A-77D3D08F2FB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510-484F-C848-AB83-C7E2F1E1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73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4F3-7D41-F045-8C8A-77D3D08F2FB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510-484F-C848-AB83-C7E2F1E1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8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4F3-7D41-F045-8C8A-77D3D08F2FB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510-484F-C848-AB83-C7E2F1E1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2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04F3-7D41-F045-8C8A-77D3D08F2FB1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BD510-484F-C848-AB83-C7E2F1E1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89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E29F1-7E3C-A232-1528-EFBC244C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Comfortaa" pitchFamily="2" charset="0"/>
              </a:rPr>
              <a:t>НЕ с частями речи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01A57-24F5-9C15-A53B-AC73604C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301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  <a:latin typeface="Comfortaa" pitchFamily="2" charset="0"/>
              </a:rPr>
              <a:t>Задание 13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A0D0D1-CA3F-4342-4968-3C8014909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 trans="80000"/>
                    </a14:imgEffect>
                    <a14:imgEffect>
                      <a14:sharpenSoften amount="-48000"/>
                    </a14:imgEffect>
                    <a14:imgEffect>
                      <a14:saturation sat="64000"/>
                    </a14:imgEffect>
                    <a14:imgEffect>
                      <a14:brightnessContrast bright="1000" contras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84" y="2928718"/>
            <a:ext cx="4766198" cy="48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3A931AC-6A24-C792-BA34-5DB9BFB44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51320"/>
              </p:ext>
            </p:extLst>
          </p:nvPr>
        </p:nvGraphicFramePr>
        <p:xfrm>
          <a:off x="8878" y="0"/>
          <a:ext cx="12183122" cy="6857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84012">
                  <a:extLst>
                    <a:ext uri="{9D8B030D-6E8A-4147-A177-3AD203B41FA5}">
                      <a16:colId xmlns:a16="http://schemas.microsoft.com/office/drawing/2014/main" val="2748656686"/>
                    </a:ext>
                  </a:extLst>
                </a:gridCol>
                <a:gridCol w="6099110">
                  <a:extLst>
                    <a:ext uri="{9D8B030D-6E8A-4147-A177-3AD203B41FA5}">
                      <a16:colId xmlns:a16="http://schemas.microsoft.com/office/drawing/2014/main" val="3121422555"/>
                    </a:ext>
                  </a:extLst>
                </a:gridCol>
              </a:tblGrid>
              <a:tr h="686221">
                <a:tc gridSpan="2">
                  <a:txBody>
                    <a:bodyPr/>
                    <a:lstStyle/>
                    <a:p>
                      <a:pPr algn="ctr"/>
                      <a:r>
                        <a:rPr lang="ru-RU" sz="3600" b="1" i="0" u="sng" kern="1200" dirty="0">
                          <a:solidFill>
                            <a:schemeClr val="lt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 Правописание «НЕ» и «НИ» с существительными </a:t>
                      </a:r>
                      <a:endParaRPr lang="ru-RU" sz="3600" b="1" i="0" u="sng" dirty="0">
                        <a:latin typeface="Comfortaa"/>
                      </a:endParaRPr>
                    </a:p>
                  </a:txBody>
                  <a:tcPr>
                    <a:solidFill>
                      <a:srgbClr val="FF91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33849"/>
                  </a:ext>
                </a:extLst>
              </a:tr>
              <a:tr h="3085888">
                <a:tc>
                  <a:txBody>
                    <a:bodyPr/>
                    <a:lstStyle/>
                    <a:p>
                      <a:pPr algn="ctr"/>
                      <a:r>
                        <a:rPr lang="ru-RU" i="1" u="sng" dirty="0"/>
                        <a:t>СЛИТНОЕ написание частицы</a:t>
                      </a:r>
                    </a:p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имя существительное никогда не употребляется без неё, то такие слова пишем слитно</a:t>
                      </a:r>
                    </a:p>
                    <a:p>
                      <a:pPr algn="ctr"/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Также слитно пишут слова, в которых частица «НЕ» выступает в качестве приставки. К ним можно подобрать близкие по смыслу синонимы без частицы</a:t>
                      </a:r>
                      <a:endParaRPr lang="ru-RU" b="1" dirty="0"/>
                    </a:p>
                  </a:txBody>
                  <a:tcP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u="sng" dirty="0"/>
                        <a:t> РАЗДЕЛЬНОЕ написание частицы</a:t>
                      </a:r>
                    </a:p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 предложении есть противопоставление, которое выражают союзы «а» или «но», то такие слова пишутся раздельно</a:t>
                      </a:r>
                      <a:endParaRPr lang="ru-RU" b="1" dirty="0"/>
                    </a:p>
                  </a:txBody>
                  <a:tcP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731906"/>
                  </a:ext>
                </a:extLst>
              </a:tr>
              <a:tr h="3085890">
                <a:tc>
                  <a:txBody>
                    <a:bodyPr/>
                    <a:lstStyle/>
                    <a:p>
                      <a:r>
                        <a:rPr lang="ru-RU" dirty="0"/>
                        <a:t> Примеры </a:t>
                      </a:r>
                    </a:p>
                    <a:p>
                      <a:endParaRPr lang="ru-RU" i="1" dirty="0"/>
                    </a:p>
                    <a:p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невежда, ненависть, небрежность, нектар, некрофил, небеса.</a:t>
                      </a:r>
                    </a:p>
                    <a:p>
                      <a:endParaRPr lang="ru-RU" sz="1800" b="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неправда (ложь), немощь (слабость), неудача (провал)</a:t>
                      </a:r>
                      <a:endParaRPr lang="ru-RU" i="1" dirty="0"/>
                    </a:p>
                  </a:txBody>
                  <a:tcP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не правда, а откровенная ложь; его ждала не удача, но разочарование </a:t>
                      </a:r>
                      <a:endParaRPr lang="ru-RU" i="1" dirty="0"/>
                    </a:p>
                  </a:txBody>
                  <a:tcP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93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D719111-9C95-8FD3-E55A-A251B5512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49598"/>
              </p:ext>
            </p:extLst>
          </p:nvPr>
        </p:nvGraphicFramePr>
        <p:xfrm>
          <a:off x="0" y="0"/>
          <a:ext cx="1218578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0155569"/>
                    </a:ext>
                  </a:extLst>
                </a:gridCol>
                <a:gridCol w="6089780">
                  <a:extLst>
                    <a:ext uri="{9D8B030D-6E8A-4147-A177-3AD203B41FA5}">
                      <a16:colId xmlns:a16="http://schemas.microsoft.com/office/drawing/2014/main" val="1910647673"/>
                    </a:ext>
                  </a:extLst>
                </a:gridCol>
              </a:tblGrid>
              <a:tr h="793445">
                <a:tc gridSpan="2">
                  <a:txBody>
                    <a:bodyPr/>
                    <a:lstStyle/>
                    <a:p>
                      <a:pPr algn="ctr"/>
                      <a:r>
                        <a:rPr lang="ru-RU" sz="3600" b="1" i="0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Правила написания «НЕ» и «НИ» с прилагательными</a:t>
                      </a:r>
                      <a:endParaRPr lang="ru-RU" sz="36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61532"/>
                  </a:ext>
                </a:extLst>
              </a:tr>
              <a:tr h="550131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/>
                        </a:rPr>
                        <a:t> Слитно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Раздельно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166461"/>
                  </a:ext>
                </a:extLst>
              </a:tr>
              <a:tr h="5514424">
                <a:tc>
                  <a:txBody>
                    <a:bodyPr/>
                    <a:lstStyle/>
                    <a:p>
                      <a:endParaRPr lang="ru-RU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ysClr val="windowText" lastClr="000000"/>
                          </a:solidFill>
                        </a:rPr>
                        <a:t>определения, которые не используют без «НЕ», пишут слитно с частицей: </a:t>
                      </a:r>
                    </a:p>
                    <a:p>
                      <a:pPr algn="ctr"/>
                      <a:r>
                        <a:rPr lang="ru-RU" sz="2000" i="1" dirty="0">
                          <a:solidFill>
                            <a:sysClr val="windowText" lastClr="000000"/>
                          </a:solidFill>
                          <a:effectLst/>
                        </a:rPr>
                        <a:t>ненастная, нелюдимый, немецкий, неказистый</a:t>
                      </a:r>
                      <a:r>
                        <a:rPr lang="ru-RU" sz="2000" dirty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algn="ctr"/>
                      <a:endParaRPr lang="ru-RU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ru-RU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ru-RU" sz="20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ysClr val="windowText" lastClr="000000"/>
                          </a:solidFill>
                        </a:rPr>
                        <a:t>прилагательные с приставкой также имеют слитное написание: </a:t>
                      </a:r>
                    </a:p>
                    <a:p>
                      <a:pPr algn="ctr"/>
                      <a:r>
                        <a:rPr lang="ru-RU" sz="2000" i="1" dirty="0">
                          <a:solidFill>
                            <a:sysClr val="windowText" lastClr="000000"/>
                          </a:solidFill>
                          <a:effectLst/>
                        </a:rPr>
                        <a:t>неверная, немилый, непростой</a:t>
                      </a:r>
                      <a:r>
                        <a:rPr lang="ru-RU" sz="2000" dirty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ysClr val="windowText" lastClr="000000"/>
                          </a:solidFill>
                        </a:rPr>
                        <a:t>но если есть противопоставление, иной смысл требует раздельного употребления:</a:t>
                      </a:r>
                    </a:p>
                    <a:p>
                      <a:pPr algn="ctr"/>
                      <a:r>
                        <a:rPr lang="ru-RU" sz="2000" dirty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  <a:r>
                        <a:rPr lang="ru-RU" sz="2000" i="1" dirty="0">
                          <a:solidFill>
                            <a:sysClr val="windowText" lastClr="000000"/>
                          </a:solidFill>
                          <a:effectLst/>
                        </a:rPr>
                        <a:t>не любимый, а ненавистный; не верный, но предательский</a:t>
                      </a:r>
                      <a:r>
                        <a:rPr lang="ru-RU" sz="2000" dirty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algn="ctr"/>
                      <a:endParaRPr lang="ru-RU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ru-RU" sz="20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ysClr val="windowText" lastClr="000000"/>
                          </a:solidFill>
                        </a:rPr>
                        <a:t>а частицу «НИ» всегда пишут раздельно: </a:t>
                      </a:r>
                    </a:p>
                    <a:p>
                      <a:pPr algn="ctr"/>
                      <a:r>
                        <a:rPr lang="ru-RU" sz="2000" i="1" dirty="0">
                          <a:solidFill>
                            <a:sysClr val="windowText" lastClr="000000"/>
                          </a:solidFill>
                          <a:effectLst/>
                        </a:rPr>
                        <a:t>ни привлекательные черты лица, ни прекрасные глаза — ничто не вызывало в нём сочувствия</a:t>
                      </a:r>
                      <a:r>
                        <a:rPr lang="ru-RU" sz="20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9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60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22F9722A-9CA2-B950-0FFE-3D1E07231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89518"/>
              </p:ext>
            </p:extLst>
          </p:nvPr>
        </p:nvGraphicFramePr>
        <p:xfrm>
          <a:off x="0" y="0"/>
          <a:ext cx="12192000" cy="705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12923132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62597317"/>
                    </a:ext>
                  </a:extLst>
                </a:gridCol>
              </a:tblGrid>
              <a:tr h="953281">
                <a:tc gridSpan="2">
                  <a:txBody>
                    <a:bodyPr/>
                    <a:lstStyle/>
                    <a:p>
                      <a:pPr algn="ctr"/>
                      <a:r>
                        <a:rPr lang="ru-RU" sz="3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Правописание «НЕ» и «НИ» с наречиями</a:t>
                      </a:r>
                      <a:endParaRPr lang="ru-RU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Слитно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Раздельно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43564"/>
                  </a:ext>
                </a:extLst>
              </a:tr>
              <a:tr h="5370569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наречия пишутся слитно, если их не употребляют без частицы «НЕ»</a:t>
                      </a: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Пример: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нелепо, невдомёк, невмоготу.</a:t>
                      </a:r>
                    </a:p>
                    <a:p>
                      <a:pPr algn="ctr"/>
                      <a:endParaRPr lang="ru-RU" sz="1800" b="1" i="0" kern="1200" dirty="0">
                        <a:solidFill>
                          <a:schemeClr val="dk1"/>
                        </a:solidFill>
                        <a:effectLst/>
                        <a:latin typeface="Comforta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Если наречие, оканчивающееся на –о или –е, можно заменить синонимом без «НЕ», его также пишут слитно.</a:t>
                      </a: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Пример: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 неведомо, невероятно, несолоно.</a:t>
                      </a:r>
                    </a:p>
                    <a:p>
                      <a:pPr algn="ctr"/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Comforta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bg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с наречиями дружит частица «НИ». Она пишется слитно с такими словами как:</a:t>
                      </a:r>
                    </a:p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никогда;</a:t>
                      </a:r>
                    </a:p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нигде;</a:t>
                      </a:r>
                    </a:p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никуда;</a:t>
                      </a:r>
                    </a:p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ниоткуда;</a:t>
                      </a:r>
                    </a:p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никак;</a:t>
                      </a:r>
                    </a:p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нисколько;</a:t>
                      </a:r>
                    </a:p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нимало;</a:t>
                      </a:r>
                    </a:p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нипочём;</a:t>
                      </a:r>
                    </a:p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ничуть.</a:t>
                      </a:r>
                      <a:endParaRPr lang="ru-RU" dirty="0">
                        <a:latin typeface="Comforta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пишут раздельно, если присутствует противопоставление (союзы «а», «но»).</a:t>
                      </a:r>
                    </a:p>
                    <a:p>
                      <a:pPr algn="ctr"/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Comforta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b="1" dirty="0">
                          <a:effectLst/>
                          <a:latin typeface="Comfortaa"/>
                        </a:rPr>
                        <a:t>Пример:</a:t>
                      </a:r>
                      <a:r>
                        <a:rPr lang="ru-RU" dirty="0">
                          <a:effectLst/>
                          <a:latin typeface="Comfortaa"/>
                        </a:rPr>
                        <a:t> не солоно, а сладко; не разумно, но глупо.</a:t>
                      </a:r>
                    </a:p>
                    <a:p>
                      <a:pPr algn="ctr"/>
                      <a:endParaRPr lang="ru-RU" dirty="0">
                        <a:effectLst/>
                        <a:latin typeface="Comfortaa"/>
                      </a:endParaRPr>
                    </a:p>
                    <a:p>
                      <a:pPr algn="ctr"/>
                      <a:endParaRPr lang="ru-RU" dirty="0">
                        <a:effectLst/>
                        <a:latin typeface="Comfortaa"/>
                      </a:endParaRP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если последняя — это часть таких сочетаний, как:</a:t>
                      </a: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вовсе не;</a:t>
                      </a: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совсем не;</a:t>
                      </a: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далеко не;</a:t>
                      </a: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никогда не;</a:t>
                      </a: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отнюдь не;</a:t>
                      </a: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Comfortaa"/>
                          <a:ea typeface="+mn-ea"/>
                          <a:cs typeface="+mn-cs"/>
                        </a:rPr>
                        <a:t>нисколько не.</a:t>
                      </a:r>
                    </a:p>
                    <a:p>
                      <a:pPr algn="ctr"/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Comforta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b="1" dirty="0">
                          <a:effectLst/>
                          <a:latin typeface="Comfortaa"/>
                        </a:rPr>
                        <a:t>Пример:</a:t>
                      </a:r>
                      <a:r>
                        <a:rPr lang="ru-RU" dirty="0">
                          <a:effectLst/>
                          <a:latin typeface="Comfortaa"/>
                        </a:rPr>
                        <a:t> далеко не глупый, совсем не приятно, нисколько не знакомо.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4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51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5FEA41E-26C5-E915-0BCA-CC6FA02F8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68386"/>
              </p:ext>
            </p:extLst>
          </p:nvPr>
        </p:nvGraphicFramePr>
        <p:xfrm>
          <a:off x="0" y="0"/>
          <a:ext cx="12192000" cy="701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352">
                  <a:extLst>
                    <a:ext uri="{9D8B030D-6E8A-4147-A177-3AD203B41FA5}">
                      <a16:colId xmlns:a16="http://schemas.microsoft.com/office/drawing/2014/main" val="3113366858"/>
                    </a:ext>
                  </a:extLst>
                </a:gridCol>
                <a:gridCol w="6327648">
                  <a:extLst>
                    <a:ext uri="{9D8B030D-6E8A-4147-A177-3AD203B41FA5}">
                      <a16:colId xmlns:a16="http://schemas.microsoft.com/office/drawing/2014/main" val="2026354285"/>
                    </a:ext>
                  </a:extLst>
                </a:gridCol>
              </a:tblGrid>
              <a:tr h="541176"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Comfortaa" pitchFamily="2" charset="0"/>
                        </a:rPr>
                        <a:t>Написание «НЕ» с глаголами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24687"/>
                  </a:ext>
                </a:extLst>
              </a:tr>
              <a:tr h="38366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 pitchFamily="2" charset="0"/>
                        </a:rPr>
                        <a:t>Слитно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 pitchFamily="2" charset="0"/>
                        </a:rPr>
                        <a:t>Раздельно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63074"/>
                  </a:ext>
                </a:extLst>
              </a:tr>
              <a:tr h="6006745">
                <a:tc>
                  <a:txBody>
                    <a:bodyPr/>
                    <a:lstStyle/>
                    <a:p>
                      <a:pPr algn="ctr"/>
                      <a:endParaRPr lang="ru-RU" sz="2000" b="1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" sz="2000" b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 глагольной приставке НЕДО-, обозначающей несоответствие требуемой норме, недостаток или нехватку чего-либо:</a:t>
                      </a:r>
                    </a:p>
                    <a:p>
                      <a:pPr algn="ctr"/>
                      <a:endParaRPr lang="ru-RU" sz="2000" b="1" i="1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недовыполнить план (выполнить ниже требуемой нормы),</a:t>
                      </a:r>
                    </a:p>
                    <a:p>
                      <a:pPr algn="ctr"/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постоянно недосыпать (спать меньше нормы).</a:t>
                      </a:r>
                    </a:p>
                    <a:p>
                      <a:pPr algn="l"/>
                      <a:endParaRPr lang="ru-RU" sz="2800" dirty="0">
                        <a:latin typeface="Comforta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﻿﻿﻿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В глаголах с приставкой до-, имеющей впереди себя отрицание НЕ и обозначающей не доведённое до конца действие: 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endParaRPr lang="ru-RU" sz="2000" b="1" i="1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 дочитать книгу, не допить чай, не досмотреть пьесу.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ru-RU" sz="2000" i="1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ru-RU" sz="2000" i="1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000" b="1" i="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Со всеми остальными глаголами: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000" b="1" i="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 быть, не иметь, не знать, не думать.</a:t>
                      </a:r>
                    </a:p>
                    <a:p>
                      <a:endParaRPr lang="ru-RU" sz="2400" i="1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1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53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5FEA41E-26C5-E915-0BCA-CC6FA02F8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92783"/>
              </p:ext>
            </p:extLst>
          </p:nvPr>
        </p:nvGraphicFramePr>
        <p:xfrm>
          <a:off x="0" y="0"/>
          <a:ext cx="12192000" cy="690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352">
                  <a:extLst>
                    <a:ext uri="{9D8B030D-6E8A-4147-A177-3AD203B41FA5}">
                      <a16:colId xmlns:a16="http://schemas.microsoft.com/office/drawing/2014/main" val="3113366858"/>
                    </a:ext>
                  </a:extLst>
                </a:gridCol>
                <a:gridCol w="6327648">
                  <a:extLst>
                    <a:ext uri="{9D8B030D-6E8A-4147-A177-3AD203B41FA5}">
                      <a16:colId xmlns:a16="http://schemas.microsoft.com/office/drawing/2014/main" val="2026354285"/>
                    </a:ext>
                  </a:extLst>
                </a:gridCol>
              </a:tblGrid>
              <a:tr h="467591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omfortaa" pitchFamily="2" charset="0"/>
                        </a:rPr>
                        <a:t>Написание «НЕ» с деепричастиями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24687"/>
                  </a:ext>
                </a:extLst>
              </a:tr>
              <a:tr h="38366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 pitchFamily="2" charset="0"/>
                        </a:rPr>
                        <a:t>Слитно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 pitchFamily="2" charset="0"/>
                        </a:rPr>
                        <a:t>Раздельно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63074"/>
                  </a:ext>
                </a:extLst>
              </a:tr>
              <a:tr h="6006745">
                <a:tc>
                  <a:txBody>
                    <a:bodyPr/>
                    <a:lstStyle/>
                    <a:p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В деепричастиях, образованных от глаголов с приставкой недо-, пишутся слитно:</a:t>
                      </a:r>
                    </a:p>
                    <a:p>
                      <a:endParaRPr lang="ru-RU" sz="2000" b="1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постоянно недосыпая, недовыполнив норму.</a:t>
                      </a:r>
                    </a:p>
                    <a:p>
                      <a:pPr algn="l"/>
                      <a:endParaRPr lang="ru-RU" sz="2400" dirty="0">
                        <a:latin typeface="Comforta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В деепричастиях, которые могут употребляться без НЕ:</a:t>
                      </a:r>
                    </a:p>
                    <a:p>
                      <a:endParaRPr lang="ru-RU" sz="2000" b="1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  <a:p>
                      <a:endParaRPr lang="ru-RU" sz="2000" b="1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2000" b="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 думая, не зная.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1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09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5FEA41E-26C5-E915-0BCA-CC6FA02F8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35323"/>
              </p:ext>
            </p:extLst>
          </p:nvPr>
        </p:nvGraphicFramePr>
        <p:xfrm>
          <a:off x="0" y="0"/>
          <a:ext cx="12192000" cy="690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352">
                  <a:extLst>
                    <a:ext uri="{9D8B030D-6E8A-4147-A177-3AD203B41FA5}">
                      <a16:colId xmlns:a16="http://schemas.microsoft.com/office/drawing/2014/main" val="3113366858"/>
                    </a:ext>
                  </a:extLst>
                </a:gridCol>
                <a:gridCol w="6327648">
                  <a:extLst>
                    <a:ext uri="{9D8B030D-6E8A-4147-A177-3AD203B41FA5}">
                      <a16:colId xmlns:a16="http://schemas.microsoft.com/office/drawing/2014/main" val="2026354285"/>
                    </a:ext>
                  </a:extLst>
                </a:gridCol>
              </a:tblGrid>
              <a:tr h="467591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omfortaa" pitchFamily="2" charset="0"/>
                        </a:rPr>
                        <a:t>Написание «НЕ» с причастиями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24687"/>
                  </a:ext>
                </a:extLst>
              </a:tr>
              <a:tr h="38366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 pitchFamily="2" charset="0"/>
                        </a:rPr>
                        <a:t>Слитно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 pitchFamily="2" charset="0"/>
                        </a:rPr>
                        <a:t>Раздельно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63074"/>
                  </a:ext>
                </a:extLst>
              </a:tr>
              <a:tr h="6006745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﻿﻿﻿Если полные причастия не имеют при себе зависимые слова: </a:t>
                      </a: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нераспустившийся цветок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Если зависимыми словами при причастии являются наречия МЕРЫ, СТЕПЕНИ: </a:t>
                      </a: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крайне необдуманное решение, совершенно неподходящий пример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/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﻿﻿﻿</a:t>
                      </a:r>
                      <a:r>
                        <a:rPr lang="en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HO: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совершенно не подходящий к правилу пример 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(не пишется раздельно ввиду наличия при причастии другого зависимого слова, не имеющего значения меры и степени).</a:t>
                      </a:r>
                    </a:p>
                    <a:p>
                      <a:pPr algn="l"/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sz="2000" dirty="0">
                        <a:latin typeface="Comforta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Если полные причастия имеют при себе зависимые слова: </a:t>
                      </a: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 пришедший 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(когда?) вовремя ученик,                               </a:t>
                      </a: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 написанное 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(кем?) </a:t>
                      </a: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учеником сочинение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С краткими причастиями: </a:t>
                      </a: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здание не построено, телеграмма не получена, письмо не прочитано</a:t>
                      </a:r>
                      <a:r>
                        <a:rPr lang="en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.﻿﻿﻿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При наличии противопоставления, выраженного союзом А: </a:t>
                      </a: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 засохшие, а распускающиеся цветы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﻿﻿﻿</a:t>
                      </a:r>
                      <a:endParaRPr lang="ru-RU" sz="2000" dirty="0">
                        <a:latin typeface="Comforta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1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5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5FEA41E-26C5-E915-0BCA-CC6FA02F8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77219"/>
              </p:ext>
            </p:extLst>
          </p:nvPr>
        </p:nvGraphicFramePr>
        <p:xfrm>
          <a:off x="0" y="0"/>
          <a:ext cx="12192000" cy="5822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352">
                  <a:extLst>
                    <a:ext uri="{9D8B030D-6E8A-4147-A177-3AD203B41FA5}">
                      <a16:colId xmlns:a16="http://schemas.microsoft.com/office/drawing/2014/main" val="3113366858"/>
                    </a:ext>
                  </a:extLst>
                </a:gridCol>
                <a:gridCol w="6327648">
                  <a:extLst>
                    <a:ext uri="{9D8B030D-6E8A-4147-A177-3AD203B41FA5}">
                      <a16:colId xmlns:a16="http://schemas.microsoft.com/office/drawing/2014/main" val="2026354285"/>
                    </a:ext>
                  </a:extLst>
                </a:gridCol>
              </a:tblGrid>
              <a:tr h="467591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omfortaa" pitchFamily="2" charset="0"/>
                        </a:rPr>
                        <a:t>Написание «НЕ» с союзами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24687"/>
                  </a:ext>
                </a:extLst>
              </a:tr>
              <a:tr h="38366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 pitchFamily="2" charset="0"/>
                        </a:rPr>
                        <a:t>Слитно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 pitchFamily="2" charset="0"/>
                        </a:rPr>
                        <a:t>Раздельно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63074"/>
                  </a:ext>
                </a:extLst>
              </a:tr>
              <a:tr h="4927755"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В составе уступительного союза:</a:t>
                      </a:r>
                    </a:p>
                    <a:p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несмотря на то что 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(в значении хотя).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 всегда пишется раздельно с сочинительными союзами:</a:t>
                      </a:r>
                    </a:p>
                    <a:p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 то, не то.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14029"/>
                  </a:ext>
                </a:extLst>
              </a:tr>
            </a:tbl>
          </a:graphicData>
        </a:graphic>
      </p:graphicFrame>
      <p:graphicFrame>
        <p:nvGraphicFramePr>
          <p:cNvPr id="2" name="Таблица 7">
            <a:extLst>
              <a:ext uri="{FF2B5EF4-FFF2-40B4-BE49-F238E27FC236}">
                <a16:creationId xmlns:a16="http://schemas.microsoft.com/office/drawing/2014/main" id="{E7C7E55A-19E1-FAE4-F1AE-642E971C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00770"/>
              </p:ext>
            </p:extLst>
          </p:nvPr>
        </p:nvGraphicFramePr>
        <p:xfrm>
          <a:off x="0" y="1946476"/>
          <a:ext cx="12192000" cy="46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352">
                  <a:extLst>
                    <a:ext uri="{9D8B030D-6E8A-4147-A177-3AD203B41FA5}">
                      <a16:colId xmlns:a16="http://schemas.microsoft.com/office/drawing/2014/main" val="3113366858"/>
                    </a:ext>
                  </a:extLst>
                </a:gridCol>
                <a:gridCol w="6327648">
                  <a:extLst>
                    <a:ext uri="{9D8B030D-6E8A-4147-A177-3AD203B41FA5}">
                      <a16:colId xmlns:a16="http://schemas.microsoft.com/office/drawing/2014/main" val="2026354285"/>
                    </a:ext>
                  </a:extLst>
                </a:gridCol>
              </a:tblGrid>
              <a:tr h="467591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omfortaa" pitchFamily="2" charset="0"/>
                        </a:rPr>
                        <a:t>Написание «НЕ» с частицами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24687"/>
                  </a:ext>
                </a:extLst>
              </a:tr>
              <a:tr h="38366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 pitchFamily="2" charset="0"/>
                        </a:rPr>
                        <a:t>Слитно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 pitchFamily="2" charset="0"/>
                        </a:rPr>
                        <a:t>Раздельно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63074"/>
                  </a:ext>
                </a:extLst>
              </a:tr>
              <a:tr h="3722059"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В вопросительной частице 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неужели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Остальные частицы, кроме </a:t>
                      </a: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неужели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, пишутся с НЕ раздельно:</a:t>
                      </a:r>
                    </a:p>
                    <a:p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 только.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14029"/>
                  </a:ext>
                </a:extLst>
              </a:tr>
            </a:tbl>
          </a:graphicData>
        </a:graphic>
      </p:graphicFrame>
      <p:graphicFrame>
        <p:nvGraphicFramePr>
          <p:cNvPr id="3" name="Таблица 7">
            <a:extLst>
              <a:ext uri="{FF2B5EF4-FFF2-40B4-BE49-F238E27FC236}">
                <a16:creationId xmlns:a16="http://schemas.microsoft.com/office/drawing/2014/main" id="{E6D94B76-F2AA-BEE8-3AC8-C6FA98D46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21690"/>
              </p:ext>
            </p:extLst>
          </p:nvPr>
        </p:nvGraphicFramePr>
        <p:xfrm>
          <a:off x="0" y="3950825"/>
          <a:ext cx="12192000" cy="290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352">
                  <a:extLst>
                    <a:ext uri="{9D8B030D-6E8A-4147-A177-3AD203B41FA5}">
                      <a16:colId xmlns:a16="http://schemas.microsoft.com/office/drawing/2014/main" val="3113366858"/>
                    </a:ext>
                  </a:extLst>
                </a:gridCol>
                <a:gridCol w="6327648">
                  <a:extLst>
                    <a:ext uri="{9D8B030D-6E8A-4147-A177-3AD203B41FA5}">
                      <a16:colId xmlns:a16="http://schemas.microsoft.com/office/drawing/2014/main" val="2026354285"/>
                    </a:ext>
                  </a:extLst>
                </a:gridCol>
              </a:tblGrid>
              <a:tr h="467591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omfortaa" pitchFamily="2" charset="0"/>
                        </a:rPr>
                        <a:t>Написание «НЕ» с предлогами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24687"/>
                  </a:ext>
                </a:extLst>
              </a:tr>
              <a:tr h="38366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 pitchFamily="2" charset="0"/>
                        </a:rPr>
                        <a:t>Слитно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mfortaa" pitchFamily="2" charset="0"/>
                        </a:rPr>
                        <a:t>Раздельно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63074"/>
                  </a:ext>
                </a:extLst>
              </a:tr>
              <a:tr h="2007077"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В производных предлогах: </a:t>
                      </a: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несмотря на, невзирая на 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(в значении 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вопреки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С непроизводными предлогами: </a:t>
                      </a:r>
                      <a:r>
                        <a:rPr lang="ru-RU" sz="2000" i="1" kern="1200" dirty="0">
                          <a:solidFill>
                            <a:schemeClr val="dk1"/>
                          </a:solidFill>
                          <a:effectLst/>
                          <a:latin typeface="Comfortaa" pitchFamily="2" charset="0"/>
                          <a:ea typeface="+mn-ea"/>
                          <a:cs typeface="+mn-cs"/>
                        </a:rPr>
                        <a:t>не из..., не под..., не над нами.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1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94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5FEA41E-26C5-E915-0BCA-CC6FA02F8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03979"/>
              </p:ext>
            </p:extLst>
          </p:nvPr>
        </p:nvGraphicFramePr>
        <p:xfrm>
          <a:off x="0" y="0"/>
          <a:ext cx="12192000" cy="690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352">
                  <a:extLst>
                    <a:ext uri="{9D8B030D-6E8A-4147-A177-3AD203B41FA5}">
                      <a16:colId xmlns:a16="http://schemas.microsoft.com/office/drawing/2014/main" val="3113366858"/>
                    </a:ext>
                  </a:extLst>
                </a:gridCol>
                <a:gridCol w="6327648">
                  <a:extLst>
                    <a:ext uri="{9D8B030D-6E8A-4147-A177-3AD203B41FA5}">
                      <a16:colId xmlns:a16="http://schemas.microsoft.com/office/drawing/2014/main" val="2026354285"/>
                    </a:ext>
                  </a:extLst>
                </a:gridCol>
              </a:tblGrid>
              <a:tr h="467591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Употребление частицы НЕ и частицы НИ</a:t>
                      </a:r>
                      <a:endParaRPr lang="ru-RU" sz="2400" dirty="0">
                        <a:latin typeface="Comfortaa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24687"/>
                  </a:ext>
                </a:extLst>
              </a:tr>
              <a:tr h="38366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НЕ</a:t>
                      </a:r>
                      <a:endParaRPr lang="ru-RU" sz="2200" dirty="0">
                        <a:latin typeface="Comforta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НИ</a:t>
                      </a:r>
                      <a:endParaRPr lang="ru-RU" sz="2200" dirty="0">
                        <a:latin typeface="Comforta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63074"/>
                  </a:ext>
                </a:extLst>
              </a:tr>
              <a:tr h="600674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1. Частица НЕ придает отрицательное значение всему предложению или отдельным его членам: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Не бывать этому.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Озеро не большое, а маленькое.</a:t>
                      </a:r>
                    </a:p>
                    <a:p>
                      <a:endParaRPr lang="ru-RU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2. Частица НЕ пишется в независимых восклицательных и вопросительных предложениях: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Куда только мы не обращались! Почему не спишь?</a:t>
                      </a:r>
                    </a:p>
                    <a:p>
                      <a:endParaRPr lang="ru-RU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3. Частица НЕ употребляется при двойном отрицании: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Я не мог не обратиться.</a:t>
                      </a:r>
                    </a:p>
                    <a:p>
                      <a:pPr algn="l"/>
                      <a:endParaRPr lang="ru-RU" sz="2400" dirty="0">
                        <a:latin typeface="Comforta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700" kern="1200" dirty="0">
                          <a:solidFill>
                            <a:schemeClr val="dk1"/>
                          </a:solidFill>
                          <a:effectLst/>
                        </a:rPr>
                        <a:t>Используется для усиления отрицания в предложениях без подлежащего: Кругом ни деревца.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700" kern="1200" dirty="0">
                          <a:solidFill>
                            <a:schemeClr val="dk1"/>
                          </a:solidFill>
                          <a:effectLst/>
                        </a:rPr>
                        <a:t>Пишется в придаточных предложениях для усиления утвердительного смысла после слов КТО, ЧТО, КАК, КУДА и т.д.: Куда ни поеду, всюду встречаю друзей.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700" kern="1200" dirty="0">
                          <a:solidFill>
                            <a:schemeClr val="dk1"/>
                          </a:solidFill>
                          <a:effectLst/>
                        </a:rPr>
                        <a:t>Пишется для усиления отрицания, которое выражается частицей НЕ или словом </a:t>
                      </a:r>
                      <a:r>
                        <a:rPr lang="en" sz="1700" kern="1200" dirty="0">
                          <a:solidFill>
                            <a:schemeClr val="dk1"/>
                          </a:solidFill>
                          <a:effectLst/>
                        </a:rPr>
                        <a:t>HET:</a:t>
                      </a:r>
                      <a:r>
                        <a:rPr lang="ru-RU" sz="1700" kern="1200" dirty="0">
                          <a:solidFill>
                            <a:schemeClr val="dk1"/>
                          </a:solidFill>
                          <a:effectLst/>
                        </a:rPr>
                        <a:t> Не слышно ни звука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700" kern="1200" dirty="0">
                          <a:solidFill>
                            <a:schemeClr val="dk1"/>
                          </a:solidFill>
                          <a:effectLst/>
                        </a:rPr>
                        <a:t>Отрицательная частица НИ с существительным в родительном падеже и с глаголом в форме повелительного наклонения (или инфинитива) употребляется для выражения категорического приказания или запрещения: Стоять и ни с места!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700" kern="1200" dirty="0">
                          <a:solidFill>
                            <a:schemeClr val="dk1"/>
                          </a:solidFill>
                          <a:effectLst/>
                        </a:rPr>
                        <a:t>В устойчивых оборотах (в этих фразеологизмах перед второй частью повторяющегося союза запятая не ставится): ни жив ни мертв, ни свет ни заря, ни днем ни ночью, ни взад ни вперед, ни туда ни сюда, ни тот ни другой, ни конному ни пешему, ни к селу ни к городу и другие.</a:t>
                      </a:r>
                      <a:endParaRPr lang="ru-RU" sz="1700" kern="1200" dirty="0">
                        <a:solidFill>
                          <a:schemeClr val="dk1"/>
                        </a:solidFill>
                        <a:effectLst/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1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89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975</Words>
  <Application>Microsoft Office PowerPoint</Application>
  <PresentationFormat>Широкоэкранный</PresentationFormat>
  <Paragraphs>148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Comfortaa</vt:lpstr>
      <vt:lpstr>Office Theme</vt:lpstr>
      <vt:lpstr>НЕ с частями речи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55</dc:creator>
  <cp:lastModifiedBy>Маргарита Жфкарис</cp:lastModifiedBy>
  <cp:revision>6</cp:revision>
  <dcterms:created xsi:type="dcterms:W3CDTF">2022-12-04T19:57:33Z</dcterms:created>
  <dcterms:modified xsi:type="dcterms:W3CDTF">2022-12-05T11:45:20Z</dcterms:modified>
</cp:coreProperties>
</file>