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mAYYJp0PlzYHz9lkseh3A4u7C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14A3C9-D131-46C4-A45D-3C889DB3E5F6}">
  <a:tblStyle styleId="{7814A3C9-D131-46C4-A45D-3C889DB3E5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33000">
              <a:srgbClr val="F7CAAC">
                <a:alpha val="65882"/>
              </a:srgbClr>
            </a:gs>
            <a:gs pos="52000">
              <a:srgbClr val="F7CAAC"/>
            </a:gs>
            <a:gs pos="88000">
              <a:srgbClr val="F4B081"/>
            </a:gs>
            <a:gs pos="100000">
              <a:srgbClr val="F4B081"/>
            </a:gs>
          </a:gsLst>
          <a:lin ang="81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8960" y="2918382"/>
            <a:ext cx="4766198" cy="48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mfortaa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Правописание корней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290320" y="3591878"/>
            <a:ext cx="9144000" cy="54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Задание 9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843280" y="477520"/>
            <a:ext cx="5857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Типы чередования: 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839343" y="2043946"/>
            <a:ext cx="22159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 ударения 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3144520" y="2501036"/>
            <a:ext cx="32562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 последующей  согласной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5943600" y="3390984"/>
            <a:ext cx="55666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 наличия либо отсутствия суффикса –а–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157924" y="4676319"/>
            <a:ext cx="30011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 значения корня 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593840" y="3238919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78559" y="5076429"/>
            <a:ext cx="20697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Редкие корни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{7814A3C9-D131-46C4-A45D-3C889DB3E5F6}</a:tableStyleId>
              </a:tblPr>
              <a:tblGrid>
                <a:gridCol w="3012275"/>
                <a:gridCol w="2984025"/>
                <a:gridCol w="3155000"/>
                <a:gridCol w="3040725"/>
              </a:tblGrid>
              <a:tr h="44532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2200" u="sng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 Корни в которых чередование зависит от ударения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  </a:t>
                      </a:r>
                      <a:r>
                        <a:rPr b="0" i="1" lang="ru-RU" sz="22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-ЗАР- / -ЗОР-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  <a:r>
                        <a:rPr i="1" lang="ru-RU" sz="2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 </a:t>
                      </a:r>
                      <a:r>
                        <a:rPr b="0" i="1" lang="ru-RU" sz="22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-ГАР-/ -ГОР-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 </a:t>
                      </a:r>
                      <a:r>
                        <a:rPr b="0" i="1" lang="ru-RU" sz="22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–КЛАН- / -КЛОН-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 -</a:t>
                      </a:r>
                      <a:r>
                        <a:rPr b="0" i="1" lang="ru-RU" sz="22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ТВАР-/-ТВОР- 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72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Под ударением пишется О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зóрька, зóренька, зóри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Под ударением пишется </a:t>
                      </a:r>
                      <a:r>
                        <a:rPr b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fortaa"/>
                        <a:buNone/>
                      </a:pPr>
                      <a:r>
                        <a:rPr i="0" lang="ru-RU" sz="1800" u="non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загАр</a:t>
                      </a:r>
                      <a:endParaRPr i="0" sz="1800" u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sz="1800" u="sng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Под ударением пишется </a:t>
                      </a:r>
                      <a:r>
                        <a:rPr b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клАняться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fortaa"/>
                        <a:buNone/>
                      </a:pPr>
                      <a:r>
                        <a:rPr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Под ударением пишется </a:t>
                      </a:r>
                      <a:r>
                        <a:rPr b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261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ударения пишется  </a:t>
                      </a:r>
                      <a:r>
                        <a:rPr b="1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 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sng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fortaa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заря, зарница, озарять, озарённый, озарение, зарево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ударения пишется </a:t>
                      </a:r>
                      <a:r>
                        <a:rPr b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заг</a:t>
                      </a:r>
                      <a:r>
                        <a:rPr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</a:t>
                      </a: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рЕлый, уг</a:t>
                      </a:r>
                      <a:r>
                        <a:rPr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</a:t>
                      </a: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рЕлый, разг</a:t>
                      </a:r>
                      <a:r>
                        <a:rPr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</a:t>
                      </a: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рЕться, горЕть, загорЕть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НО горевать от слова горе – это не чередование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ударения пишется буква -О- 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поклонение, склонить, поклониться, наклониться, склонять, наклонение, поклон, 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ударения пишется буква -О- 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творение, творчество, творить, творец, творческий, творящий 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149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Исключения!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ЗоревАть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Исключения!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выгАрки изгАрь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пригАрь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omfortaa"/>
                        <a:buNone/>
                      </a:pPr>
                      <a:r>
                        <a:rPr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Исключения!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omfortaa"/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утвАрь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4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{7814A3C9-D131-46C4-A45D-3C889DB3E5F6}</a:tableStyleId>
              </a:tblPr>
              <a:tblGrid>
                <a:gridCol w="3859550"/>
                <a:gridCol w="4343250"/>
                <a:gridCol w="3989200"/>
              </a:tblGrid>
              <a:tr h="8833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 </a:t>
                      </a:r>
                      <a:r>
                        <a:rPr lang="ru-RU" sz="24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Корни, в  которых  чередование зависит от последующей согласной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  <a:tr h="93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ru-RU" sz="2800" u="non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</a:t>
                      </a:r>
                      <a:r>
                        <a:rPr b="0" i="1" lang="ru-RU" sz="2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-скак- / -скоч-</a:t>
                      </a:r>
                      <a:endParaRPr b="0" i="1" sz="2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ru-RU" sz="2800" u="non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</a:t>
                      </a:r>
                      <a:r>
                        <a:rPr b="0" i="1" lang="ru-RU" sz="2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-раст-/-рос-/-ращ-</a:t>
                      </a:r>
                      <a:endParaRPr b="0" i="1" sz="2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ru-RU" sz="2800" u="non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</a:t>
                      </a:r>
                      <a:r>
                        <a:rPr b="0" i="1" lang="ru-RU" sz="2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-лаг- / -лож-</a:t>
                      </a:r>
                      <a:endParaRPr b="0" i="1" sz="2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139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перед -Ч- пишется -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вскОчил 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Перед -С- пишется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-О-</a:t>
                      </a:r>
                      <a:endParaRPr b="1"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Перед -Ж- пишется -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О-</a:t>
                      </a: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полОжить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прилОжение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146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Перед -К- пишется –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А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скАкать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Перед -СТ- и -Щ- пишется -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А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–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вырАсти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вырАщу 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перед -Г- пишется -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А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прилАгательное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полАгать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2177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Исключение!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скачу, скачи, скачок, скача</a:t>
                      </a:r>
                      <a:r>
                        <a:rPr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(образованы от глагола </a:t>
                      </a:r>
                      <a:r>
                        <a:rPr b="1" lang="ru-RU" sz="1800" u="sng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скакать</a:t>
                      </a:r>
                      <a:r>
                        <a:rPr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Скачкообразно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Скачущий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Исключения!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рОсток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РОстов рОстовщик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РОстислав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на вырОст отрАсль подростковый 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Исключения!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пол</a:t>
                      </a:r>
                      <a:r>
                        <a:rPr b="1" lang="ru-RU" sz="1800" u="sng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</a:t>
                      </a: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г 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подлОг 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залОг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C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налОг</a:t>
                      </a:r>
                      <a:endParaRPr sz="1800">
                        <a:solidFill>
                          <a:srgbClr val="C0000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5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{7814A3C9-D131-46C4-A45D-3C889DB3E5F6}</a:tableStyleId>
              </a:tblPr>
              <a:tblGrid>
                <a:gridCol w="2242475"/>
                <a:gridCol w="2397550"/>
                <a:gridCol w="2519325"/>
                <a:gridCol w="2353225"/>
                <a:gridCol w="2679425"/>
              </a:tblGrid>
              <a:tr h="45162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 Корни, в  которых  чередование зависит от наличия либо отсутсвия суффикса -а-</a:t>
                      </a:r>
                      <a:endParaRPr b="0"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69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 </a:t>
                      </a:r>
                      <a:r>
                        <a:rPr b="1" i="1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-бер- / -бир-</a:t>
                      </a:r>
                      <a:br>
                        <a:rPr b="1" i="1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endParaRPr b="1" i="1" sz="1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 </a:t>
                      </a:r>
                      <a:r>
                        <a:rPr b="1" i="1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-тер- / -тир-</a:t>
                      </a:r>
                      <a:endParaRPr b="1" i="1" sz="1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 </a:t>
                      </a:r>
                      <a:r>
                        <a:rPr b="1" i="1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-пер- / -пир-</a:t>
                      </a:r>
                      <a:endParaRPr b="1" i="1" sz="1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 </a:t>
                      </a:r>
                      <a:r>
                        <a:rPr b="1" i="1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-дер- / -дир-</a:t>
                      </a:r>
                      <a:endParaRPr b="1" i="1" sz="1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  <a:r>
                        <a:rPr b="1" i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 </a:t>
                      </a:r>
                      <a:r>
                        <a:rPr b="1" i="1" lang="ru-RU" sz="1800" u="sng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-мер- / -мир-</a:t>
                      </a:r>
                      <a:endParaRPr b="1" i="1" sz="18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248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собИрать</a:t>
                      </a: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обтИрать</a:t>
                      </a: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–А-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запИрать 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обдИрать, </a:t>
                      </a: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замИрать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322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собЕрёт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обтЕреть,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запЕреть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обдЕрёт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замЕреть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6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{7814A3C9-D131-46C4-A45D-3C889DB3E5F6}</a:tableStyleId>
              </a:tblPr>
              <a:tblGrid>
                <a:gridCol w="2374825"/>
                <a:gridCol w="2726650"/>
                <a:gridCol w="2480400"/>
                <a:gridCol w="2492100"/>
                <a:gridCol w="2118025"/>
              </a:tblGrid>
              <a:tr h="676450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 Корни, в  которых  чередование зависит от наличия либо отсутсвия суффикса -а-</a:t>
                      </a:r>
                      <a:endParaRPr b="0"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66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6. </a:t>
                      </a:r>
                      <a:r>
                        <a:rPr b="1" i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-стел- / -стил-</a:t>
                      </a:r>
                      <a:endParaRPr b="1" i="1" sz="1800" u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7. </a:t>
                      </a:r>
                      <a:r>
                        <a:rPr b="1" i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-блест- / -блист-</a:t>
                      </a:r>
                      <a:endParaRPr b="1" i="1" sz="1800" u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8. </a:t>
                      </a:r>
                      <a:r>
                        <a:rPr b="1" i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-чет- / -чит- </a:t>
                      </a:r>
                      <a:endParaRPr b="1" i="1" sz="1800" u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9. </a:t>
                      </a:r>
                      <a:r>
                        <a:rPr b="1" i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-жег- / -жиг</a:t>
                      </a:r>
                      <a:endParaRPr b="1" i="1" sz="1800" u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10. </a:t>
                      </a:r>
                      <a:r>
                        <a:rPr b="1" i="1" lang="ru-RU" sz="18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-кос(н)- / -кас-</a:t>
                      </a:r>
                      <a:endParaRPr b="1" i="1" sz="1800" u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240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ЗастИлать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БлистАть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–А-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ВычИтать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</a:b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СжИгать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С суффиксом </a:t>
                      </a:r>
                      <a:r>
                        <a:rPr b="1"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–А- </a:t>
                      </a: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пишется –и-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ПрикАсаться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  <a:tr h="311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ЗастЕлить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БлЕстеть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ВычЕт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ВыжЕг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Без суффикса –А- пишем –Е-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ПрикОснуться</a:t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7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{7814A3C9-D131-46C4-A45D-3C889DB3E5F6}</a:tableStyleId>
              </a:tblPr>
              <a:tblGrid>
                <a:gridCol w="5675575"/>
                <a:gridCol w="6516425"/>
              </a:tblGrid>
              <a:tr h="451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fortaa"/>
                        <a:buNone/>
                      </a:pPr>
                      <a:r>
                        <a:rPr lang="ru-RU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 Корни, в  которых  чередование зависит от значения корня 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69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-равн- / -ровн-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-мак- / -мок-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89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«погружать в жидкость» — с буквой а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«пропускать жидкость» — с буквой о</a:t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«делать(-ся) ровным, гладким» — с буквой о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«быть/делать равным кому-то, чему-то» — с буквой 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2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Макать, обмакнуть, промочить, вымокнуть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Выровнять (ряды), уравнять (количество)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FF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Исключения: ровесник, равнина, уровень, равнение (направо)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8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{7814A3C9-D131-46C4-A45D-3C889DB3E5F6}</a:tableStyleId>
              </a:tblPr>
              <a:tblGrid>
                <a:gridCol w="12192000"/>
              </a:tblGrid>
              <a:tr h="42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mfortaa"/>
                        <a:buNone/>
                      </a:pPr>
                      <a:r>
                        <a:rPr lang="ru-RU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5. Редкие корни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6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-RU" sz="1800" u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-ча-/-чин-, -мя-/-мин-, -жа-/-жим-, -ня-/-ним-, -кля-/-клин-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34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fortaa"/>
                        <a:buNone/>
                      </a:pPr>
                      <a:r>
                        <a:rPr lang="ru-RU" sz="1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Буква и в них пишется, если после корня находится суффикс -а-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3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fortaa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начать — начинать, примять — обминать, нажать — отжимать, принять — занимать, заклятие — проклинать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2022-11-17T19:21:53Z</dcterms:created>
  <dc:creator>Маргарита Жфкарис</dc:creator>
</cp:coreProperties>
</file>