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bril Fatface"/>
      <p:regular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ZidJf6ZqVAXkHj91utQnhh8/J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font" Target="fonts/AbrilFatface-regular.fntdata"/><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descr="Tag=AccentColor&#10;Flavor=Light&#10;Target=Fill" id="16" name="Google Shape;16;p13"/>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 name="Google Shape;17;p13"/>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descr="Tag=AccentColor&#10;Flavor=Light&#10;Target=Fill" id="78" name="Google Shape;78;p22"/>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9" name="Google Shape;79;p22"/>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p:nvPr>
            <p:ph idx="2" type="pic"/>
          </p:nvPr>
        </p:nvSpPr>
        <p:spPr>
          <a:xfrm>
            <a:off x="6711696" y="640079"/>
            <a:ext cx="4837176" cy="5568696"/>
          </a:xfrm>
          <a:prstGeom prst="rect">
            <a:avLst/>
          </a:prstGeom>
          <a:noFill/>
          <a:ln>
            <a:noFill/>
          </a:ln>
        </p:spPr>
      </p:sp>
      <p:sp>
        <p:nvSpPr>
          <p:cNvPr id="81" name="Google Shape;81;p22"/>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descr="Tag=AccentColor&#10;Flavor=Light&#10;Target=Fill" id="23" name="Google Shape;23;p14"/>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4" name="Google Shape;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type="blank">
  <p:cSld name="BLANK">
    <p:spTree>
      <p:nvGrpSpPr>
        <p:cNvPr id="29" name="Shape 29"/>
        <p:cNvGrpSpPr/>
        <p:nvPr/>
      </p:nvGrpSpPr>
      <p:grpSpPr>
        <a:xfrm>
          <a:off x="0" y="0"/>
          <a:ext cx="0" cy="0"/>
          <a:chOff x="0" y="0"/>
          <a:chExt cx="0" cy="0"/>
        </a:xfrm>
      </p:grpSpPr>
      <p:sp>
        <p:nvSpPr>
          <p:cNvPr descr="Mask ID=&#10;Mask position=bottom, center&#10;Mask family= brushstroke, landscape, wide" id="30" name="Google Shape;30;p15"/>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descr="Tag=AccentColor&#10;Flavor=Light&#10;Target=Fill" id="35" name="Google Shape;35;p16"/>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6" name="Google Shape;36;p16"/>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descr="Tag=AccentColor&#10;Flavor=Light&#10;Target=Fill" id="41" name="Google Shape;41;p17"/>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 name="Google Shape;42;p17"/>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descr="Tag=AccentColor&#10;Flavor=Light&#10;Target=Fill" id="48" name="Google Shape;48;p18"/>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9" name="Google Shape;4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descr="Tag=AccentColor&#10;Flavor=Light&#10;Target=Fill" id="56" name="Google Shape;56;p19"/>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7" name="Google Shape;5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9"/>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65" name="Shape 65"/>
        <p:cNvGrpSpPr/>
        <p:nvPr/>
      </p:nvGrpSpPr>
      <p:grpSpPr>
        <a:xfrm>
          <a:off x="0" y="0"/>
          <a:ext cx="0" cy="0"/>
          <a:chOff x="0" y="0"/>
          <a:chExt cx="0" cy="0"/>
        </a:xfrm>
      </p:grpSpPr>
      <p:sp>
        <p:nvSpPr>
          <p:cNvPr id="66" name="Google Shape;6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descr="Tag=AccentColor&#10;Flavor=Light&#10;Target=Fill" id="70" name="Google Shape;70;p21"/>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1" name="Google Shape;71;p21"/>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1"/>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8.jpg"/><Relationship Id="rId6"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02" name="Google Shape;102;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3" name="Google Shape;103;p1"/>
          <p:cNvSpPr txBox="1"/>
          <p:nvPr>
            <p:ph type="ctrTitle"/>
          </p:nvPr>
        </p:nvSpPr>
        <p:spPr>
          <a:xfrm>
            <a:off x="542925" y="365125"/>
            <a:ext cx="5292391" cy="18073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ru-RU" sz="4400" u="sng">
                <a:latin typeface="Times New Roman"/>
                <a:ea typeface="Times New Roman"/>
                <a:cs typeface="Times New Roman"/>
                <a:sym typeface="Times New Roman"/>
              </a:rPr>
              <a:t>БЛОК 1</a:t>
            </a:r>
            <a:br>
              <a:rPr lang="ru-RU" sz="4400" u="sng">
                <a:latin typeface="Times New Roman"/>
                <a:ea typeface="Times New Roman"/>
                <a:cs typeface="Times New Roman"/>
                <a:sym typeface="Times New Roman"/>
              </a:rPr>
            </a:br>
            <a:r>
              <a:rPr lang="ru-RU" sz="4400" u="sng">
                <a:latin typeface="Times New Roman"/>
                <a:ea typeface="Times New Roman"/>
                <a:cs typeface="Times New Roman"/>
                <a:sym typeface="Times New Roman"/>
              </a:rPr>
              <a:t>Человек и общество</a:t>
            </a:r>
            <a:endParaRPr sz="4400" u="sng">
              <a:latin typeface="Times New Roman"/>
              <a:ea typeface="Times New Roman"/>
              <a:cs typeface="Times New Roman"/>
              <a:sym typeface="Times New Roman"/>
            </a:endParaRPr>
          </a:p>
        </p:txBody>
      </p:sp>
      <p:sp>
        <p:nvSpPr>
          <p:cNvPr id="104" name="Google Shape;104;p1"/>
          <p:cNvSpPr txBox="1"/>
          <p:nvPr>
            <p:ph idx="1" type="subTitle"/>
          </p:nvPr>
        </p:nvSpPr>
        <p:spPr>
          <a:xfrm>
            <a:off x="649705" y="2334126"/>
            <a:ext cx="4077022" cy="434339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ru-RU" sz="5100">
                <a:latin typeface="Times New Roman"/>
                <a:ea typeface="Times New Roman"/>
                <a:cs typeface="Times New Roman"/>
                <a:sym typeface="Times New Roman"/>
              </a:rPr>
              <a:t>ТЕМА 3 :</a:t>
            </a:r>
            <a:br>
              <a:rPr lang="ru-RU" sz="5100">
                <a:latin typeface="Times New Roman"/>
                <a:ea typeface="Times New Roman"/>
                <a:cs typeface="Times New Roman"/>
                <a:sym typeface="Times New Roman"/>
              </a:rPr>
            </a:br>
            <a:r>
              <a:rPr lang="ru-RU" sz="3000">
                <a:latin typeface="Times New Roman"/>
                <a:ea typeface="Times New Roman"/>
                <a:cs typeface="Times New Roman"/>
                <a:sym typeface="Times New Roman"/>
              </a:rPr>
              <a:t>ВИДЫ ЗНАНИЙ</a:t>
            </a:r>
            <a:endParaRPr sz="3000"/>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t/>
            </a:r>
            <a:endParaRPr sz="2000"/>
          </a:p>
          <a:p>
            <a:pPr indent="0" lvl="0" marL="0" rtl="0" algn="l">
              <a:lnSpc>
                <a:spcPct val="100000"/>
              </a:lnSpc>
              <a:spcBef>
                <a:spcPts val="1000"/>
              </a:spcBef>
              <a:spcAft>
                <a:spcPts val="0"/>
              </a:spcAft>
              <a:buClr>
                <a:schemeClr val="dk1"/>
              </a:buClr>
              <a:buSzPct val="100000"/>
              <a:buNone/>
            </a:pPr>
            <a:r>
              <a:rPr lang="ru-RU" sz="2000"/>
              <a:t>             </a:t>
            </a:r>
            <a:endParaRPr/>
          </a:p>
          <a:p>
            <a:pPr indent="0" lvl="0" marL="0" rtl="0" algn="ctr">
              <a:lnSpc>
                <a:spcPct val="100000"/>
              </a:lnSpc>
              <a:spcBef>
                <a:spcPts val="1000"/>
              </a:spcBef>
              <a:spcAft>
                <a:spcPts val="0"/>
              </a:spcAft>
              <a:buClr>
                <a:schemeClr val="dk1"/>
              </a:buClr>
              <a:buSzPct val="100000"/>
              <a:buNone/>
            </a:pPr>
            <a:r>
              <a:rPr lang="ru-RU" sz="1800">
                <a:latin typeface="Times New Roman"/>
                <a:ea typeface="Times New Roman"/>
                <a:cs typeface="Times New Roman"/>
                <a:sym typeface="Times New Roman"/>
              </a:rPr>
              <a:t>                                 </a:t>
            </a:r>
            <a:endParaRPr/>
          </a:p>
          <a:p>
            <a:pPr indent="0" lvl="0" marL="0" rtl="0" algn="ctr">
              <a:lnSpc>
                <a:spcPct val="100000"/>
              </a:lnSpc>
              <a:spcBef>
                <a:spcPts val="1000"/>
              </a:spcBef>
              <a:spcAft>
                <a:spcPts val="0"/>
              </a:spcAft>
              <a:buClr>
                <a:schemeClr val="dk1"/>
              </a:buClr>
              <a:buSzPct val="100000"/>
              <a:buNone/>
            </a:pPr>
            <a:r>
              <a:rPr lang="ru-RU" sz="1800">
                <a:latin typeface="Times New Roman"/>
                <a:ea typeface="Times New Roman"/>
                <a:cs typeface="Times New Roman"/>
                <a:sym typeface="Times New Roman"/>
              </a:rPr>
              <a:t>                          МОСКВА 2022</a:t>
            </a:r>
            <a:endParaRPr/>
          </a:p>
          <a:p>
            <a:pPr indent="117475" lvl="0" marL="0" rtl="0" algn="l">
              <a:lnSpc>
                <a:spcPct val="100000"/>
              </a:lnSpc>
              <a:spcBef>
                <a:spcPts val="1000"/>
              </a:spcBef>
              <a:spcAft>
                <a:spcPts val="0"/>
              </a:spcAft>
              <a:buClr>
                <a:schemeClr val="dk1"/>
              </a:buClr>
              <a:buSzPct val="100000"/>
              <a:buFont typeface="Arial"/>
              <a:buNone/>
            </a:pPr>
            <a:r>
              <a:t/>
            </a:r>
            <a:endParaRPr sz="2000"/>
          </a:p>
          <a:p>
            <a:pPr indent="117475" lvl="0" marL="0" rtl="0" algn="l">
              <a:lnSpc>
                <a:spcPct val="100000"/>
              </a:lnSpc>
              <a:spcBef>
                <a:spcPts val="1000"/>
              </a:spcBef>
              <a:spcAft>
                <a:spcPts val="0"/>
              </a:spcAft>
              <a:buClr>
                <a:schemeClr val="dk1"/>
              </a:buClr>
              <a:buSzPct val="100000"/>
              <a:buFont typeface="Arial"/>
              <a:buNone/>
            </a:pPr>
            <a:r>
              <a:t/>
            </a:r>
            <a:endParaRPr sz="2000"/>
          </a:p>
          <a:p>
            <a:pPr indent="117475" lvl="0" marL="0" rtl="0" algn="l">
              <a:lnSpc>
                <a:spcPct val="100000"/>
              </a:lnSpc>
              <a:spcBef>
                <a:spcPts val="1000"/>
              </a:spcBef>
              <a:spcAft>
                <a:spcPts val="0"/>
              </a:spcAft>
              <a:buClr>
                <a:schemeClr val="dk1"/>
              </a:buClr>
              <a:buSzPct val="100000"/>
              <a:buFont typeface="Arial"/>
              <a:buNone/>
            </a:pPr>
            <a:r>
              <a:t/>
            </a:r>
            <a:endParaRPr sz="2000"/>
          </a:p>
        </p:txBody>
      </p:sp>
      <p:pic>
        <p:nvPicPr>
          <p:cNvPr descr="Изображение выглядит как карта&#10;&#10;Автоматически созданное описание" id="105" name="Google Shape;105;p1"/>
          <p:cNvPicPr preferRelativeResize="0"/>
          <p:nvPr/>
        </p:nvPicPr>
        <p:blipFill rotWithShape="1">
          <a:blip r:embed="rId3">
            <a:alphaModFix/>
          </a:blip>
          <a:srcRect b="-1" l="9977" r="18110" t="0"/>
          <a:stretch/>
        </p:blipFill>
        <p:spPr>
          <a:xfrm>
            <a:off x="4726728" y="10"/>
            <a:ext cx="7472381" cy="685799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noFill/>
          <a:ln>
            <a:noFill/>
          </a:ln>
        </p:spPr>
      </p:pic>
      <p:pic>
        <p:nvPicPr>
          <p:cNvPr descr="Изображение выглядит как карта&#10;&#10;Автоматически созданное описание" id="106" name="Google Shape;106;p1"/>
          <p:cNvPicPr preferRelativeResize="0"/>
          <p:nvPr/>
        </p:nvPicPr>
        <p:blipFill rotWithShape="1">
          <a:blip r:embed="rId3">
            <a:alphaModFix/>
          </a:blip>
          <a:srcRect b="-1" l="9977" r="18110" t="0"/>
          <a:stretch/>
        </p:blipFill>
        <p:spPr>
          <a:xfrm>
            <a:off x="4726727" y="10"/>
            <a:ext cx="7472381" cy="685799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noFill/>
          <a:ln>
            <a:noFill/>
          </a:ln>
        </p:spPr>
      </p:pic>
      <p:pic>
        <p:nvPicPr>
          <p:cNvPr id="107" name="Google Shape;107;p1"/>
          <p:cNvPicPr preferRelativeResize="0"/>
          <p:nvPr/>
        </p:nvPicPr>
        <p:blipFill rotWithShape="1">
          <a:blip r:embed="rId4">
            <a:alphaModFix/>
          </a:blip>
          <a:srcRect b="0" l="0" r="0" t="0"/>
          <a:stretch/>
        </p:blipFill>
        <p:spPr>
          <a:xfrm>
            <a:off x="200024" y="6285551"/>
            <a:ext cx="1484397" cy="3919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357188" y="949234"/>
            <a:ext cx="11315700" cy="4150586"/>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Verdana"/>
              <a:buNone/>
            </a:pPr>
            <a:r>
              <a:rPr b="0" i="0" lang="ru-RU" sz="3200">
                <a:solidFill>
                  <a:srgbClr val="000000"/>
                </a:solidFill>
                <a:latin typeface="Verdana"/>
                <a:ea typeface="Verdana"/>
                <a:cs typeface="Verdana"/>
                <a:sym typeface="Verdana"/>
              </a:rPr>
              <a:t>Ниже приведён перечень терминов. Все они, за исключением двух, представляют собой виды знаний.</a:t>
            </a:r>
            <a:br>
              <a:rPr b="0" i="0" lang="ru-RU" sz="3200">
                <a:solidFill>
                  <a:srgbClr val="000000"/>
                </a:solidFill>
                <a:latin typeface="Verdana"/>
                <a:ea typeface="Verdana"/>
                <a:cs typeface="Verdana"/>
                <a:sym typeface="Verdana"/>
              </a:rPr>
            </a:br>
            <a:r>
              <a:rPr b="0" i="0" lang="ru-RU" sz="3200">
                <a:solidFill>
                  <a:srgbClr val="000000"/>
                </a:solidFill>
                <a:latin typeface="Verdana"/>
                <a:ea typeface="Verdana"/>
                <a:cs typeface="Verdana"/>
                <a:sym typeface="Verdana"/>
              </a:rPr>
              <a:t> </a:t>
            </a:r>
            <a:br>
              <a:rPr b="0" i="0" lang="ru-RU" sz="3200">
                <a:solidFill>
                  <a:srgbClr val="000000"/>
                </a:solidFill>
                <a:latin typeface="Verdana"/>
                <a:ea typeface="Verdana"/>
                <a:cs typeface="Verdana"/>
                <a:sym typeface="Verdana"/>
              </a:rPr>
            </a:br>
            <a:r>
              <a:rPr b="0" lang="ru-RU" sz="3200">
                <a:solidFill>
                  <a:schemeClr val="dk1"/>
                </a:solidFill>
                <a:latin typeface="Times New Roman"/>
                <a:ea typeface="Times New Roman"/>
                <a:cs typeface="Times New Roman"/>
                <a:sym typeface="Times New Roman"/>
              </a:rPr>
              <a:t>1) житейское; 2) трудовое; 3) научное; 4) социальное; 5) гипотетическое; 6) религиозное</a:t>
            </a:r>
            <a:br>
              <a:rPr b="0" i="0" lang="ru-RU" sz="3200">
                <a:solidFill>
                  <a:srgbClr val="000000"/>
                </a:solidFill>
                <a:latin typeface="Verdana"/>
                <a:ea typeface="Verdana"/>
                <a:cs typeface="Verdana"/>
                <a:sym typeface="Verdana"/>
              </a:rPr>
            </a:br>
            <a:endParaRPr sz="3200"/>
          </a:p>
        </p:txBody>
      </p:sp>
      <p:sp>
        <p:nvSpPr>
          <p:cNvPr id="194" name="Google Shape;194;p10"/>
          <p:cNvSpPr txBox="1"/>
          <p:nvPr/>
        </p:nvSpPr>
        <p:spPr>
          <a:xfrm flipH="1">
            <a:off x="9950116" y="6089868"/>
            <a:ext cx="1722772" cy="36933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strike="noStrike">
                <a:solidFill>
                  <a:srgbClr val="000000"/>
                </a:solidFill>
                <a:latin typeface="Verdana"/>
                <a:ea typeface="Verdana"/>
                <a:cs typeface="Verdana"/>
                <a:sym typeface="Verdana"/>
              </a:rPr>
              <a:t>Ответ: </a:t>
            </a:r>
            <a:r>
              <a:rPr lang="ru-RU" sz="1800">
                <a:solidFill>
                  <a:srgbClr val="000000"/>
                </a:solidFill>
                <a:latin typeface="Verdana"/>
                <a:ea typeface="Verdana"/>
                <a:cs typeface="Verdana"/>
                <a:sym typeface="Verdana"/>
              </a:rPr>
              <a:t>25</a:t>
            </a:r>
            <a:r>
              <a:rPr b="0" i="0" lang="ru-RU" sz="1800" u="none" strike="noStrike">
                <a:solidFill>
                  <a:srgbClr val="000000"/>
                </a:solidFill>
                <a:latin typeface="Verdana"/>
                <a:ea typeface="Verdana"/>
                <a:cs typeface="Verdana"/>
                <a:sym typeface="Verdana"/>
              </a:rPr>
              <a:t>.</a:t>
            </a:r>
            <a:endParaRPr sz="1800">
              <a:solidFill>
                <a:schemeClr val="dk1"/>
              </a:solidFill>
              <a:latin typeface="Century Gothic"/>
              <a:ea typeface="Century Gothic"/>
              <a:cs typeface="Century Gothic"/>
              <a:sym typeface="Century Gothic"/>
            </a:endParaRPr>
          </a:p>
        </p:txBody>
      </p:sp>
      <p:pic>
        <p:nvPicPr>
          <p:cNvPr id="195" name="Google Shape;195;p10"/>
          <p:cNvPicPr preferRelativeResize="0"/>
          <p:nvPr/>
        </p:nvPicPr>
        <p:blipFill rotWithShape="1">
          <a:blip r:embed="rId3">
            <a:alphaModFix/>
          </a:blip>
          <a:srcRect b="0" l="0" r="0" t="0"/>
          <a:stretch/>
        </p:blipFill>
        <p:spPr>
          <a:xfrm>
            <a:off x="26375" y="6447700"/>
            <a:ext cx="1484397" cy="391973"/>
          </a:xfrm>
          <a:prstGeom prst="rect">
            <a:avLst/>
          </a:prstGeom>
          <a:solidFill>
            <a:schemeClr val="lt1"/>
          </a:solidFill>
          <a:ln cap="flat" cmpd="sng" w="12700">
            <a:solidFill>
              <a:schemeClr val="accent2"/>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1"/>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1" name="Google Shape;201;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p11"/>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11"/>
          <p:cNvSpPr txBox="1"/>
          <p:nvPr>
            <p:ph type="title"/>
          </p:nvPr>
        </p:nvSpPr>
        <p:spPr>
          <a:xfrm>
            <a:off x="643468" y="643467"/>
            <a:ext cx="4620584" cy="317129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bril Fatface"/>
              <a:buNone/>
            </a:pPr>
            <a:r>
              <a:rPr b="1" lang="ru-RU" sz="4800" u="sng"/>
              <a:t>Спасибо за внимание!</a:t>
            </a:r>
            <a:endParaRPr/>
          </a:p>
        </p:txBody>
      </p:sp>
      <p:pic>
        <p:nvPicPr>
          <p:cNvPr descr="Изображение выглядит как текст, красный, кот, енот&#10;&#10;Автоматически созданное описание" id="204" name="Google Shape;204;p11"/>
          <p:cNvPicPr preferRelativeResize="0"/>
          <p:nvPr/>
        </p:nvPicPr>
        <p:blipFill rotWithShape="1">
          <a:blip r:embed="rId3">
            <a:alphaModFix/>
          </a:blip>
          <a:srcRect b="0" l="0" r="0" t="0"/>
          <a:stretch/>
        </p:blipFill>
        <p:spPr>
          <a:xfrm>
            <a:off x="6848967" y="643467"/>
            <a:ext cx="4456852" cy="5571066"/>
          </a:xfrm>
          <a:prstGeom prst="rect">
            <a:avLst/>
          </a:prstGeom>
          <a:noFill/>
          <a:ln>
            <a:noFill/>
          </a:ln>
        </p:spPr>
      </p:pic>
      <p:pic>
        <p:nvPicPr>
          <p:cNvPr descr="Изображение выглядит как текст&#10;&#10;Автоматически созданное описание" id="205" name="Google Shape;205;p11"/>
          <p:cNvPicPr preferRelativeResize="0"/>
          <p:nvPr/>
        </p:nvPicPr>
        <p:blipFill rotWithShape="1">
          <a:blip r:embed="rId4">
            <a:alphaModFix/>
          </a:blip>
          <a:srcRect b="0" l="0" r="0" t="0"/>
          <a:stretch/>
        </p:blipFill>
        <p:spPr>
          <a:xfrm>
            <a:off x="10495539" y="6430072"/>
            <a:ext cx="1620560" cy="427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13" name="Google Shape;113;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4" name="Google Shape;114;p2"/>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5" name="Google Shape;115;p2"/>
          <p:cNvSpPr txBox="1"/>
          <p:nvPr>
            <p:ph type="title"/>
          </p:nvPr>
        </p:nvSpPr>
        <p:spPr>
          <a:xfrm>
            <a:off x="0" y="2906486"/>
            <a:ext cx="4764504" cy="228992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4F1C"/>
              </a:buClr>
              <a:buSzPts val="5400"/>
              <a:buFont typeface="Times New Roman"/>
              <a:buNone/>
            </a:pPr>
            <a:r>
              <a:rPr b="1" lang="ru-RU" sz="5400" u="sng">
                <a:solidFill>
                  <a:srgbClr val="2A4F1C"/>
                </a:solidFill>
                <a:latin typeface="Times New Roman"/>
                <a:ea typeface="Times New Roman"/>
                <a:cs typeface="Times New Roman"/>
                <a:sym typeface="Times New Roman"/>
              </a:rPr>
              <a:t>Знания</a:t>
            </a:r>
            <a:r>
              <a:rPr b="1" lang="ru-RU" sz="3800" u="sng">
                <a:solidFill>
                  <a:srgbClr val="2A4F1C"/>
                </a:solidFill>
                <a:latin typeface="Times New Roman"/>
                <a:ea typeface="Times New Roman"/>
                <a:cs typeface="Times New Roman"/>
                <a:sym typeface="Times New Roman"/>
              </a:rPr>
              <a:t> </a:t>
            </a:r>
            <a:r>
              <a:rPr lang="ru-RU" sz="3800" u="none" strike="noStrike">
                <a:latin typeface="Times New Roman"/>
                <a:ea typeface="Times New Roman"/>
                <a:cs typeface="Times New Roman"/>
                <a:sym typeface="Times New Roman"/>
              </a:rPr>
              <a:t> - </a:t>
            </a:r>
            <a:r>
              <a:rPr lang="ru-RU">
                <a:latin typeface="Times New Roman"/>
                <a:ea typeface="Times New Roman"/>
                <a:cs typeface="Times New Roman"/>
                <a:sym typeface="Times New Roman"/>
              </a:rPr>
              <a:t>результат познания действительности, вся совокупность сведений об объекте, полученных в ходе эмпирического и теоретического уровней познания</a:t>
            </a:r>
            <a:r>
              <a:rPr b="0" i="0" lang="ru-RU">
                <a:solidFill>
                  <a:srgbClr val="444444"/>
                </a:solidFill>
                <a:latin typeface="Times New Roman"/>
                <a:ea typeface="Times New Roman"/>
                <a:cs typeface="Times New Roman"/>
                <a:sym typeface="Times New Roman"/>
              </a:rPr>
              <a:t>.</a:t>
            </a:r>
            <a:r>
              <a:rPr lang="ru-RU" u="none" strike="noStrike">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116" name="Google Shape;116;p2"/>
          <p:cNvPicPr preferRelativeResize="0"/>
          <p:nvPr>
            <p:ph idx="1" type="body"/>
          </p:nvPr>
        </p:nvPicPr>
        <p:blipFill rotWithShape="1">
          <a:blip r:embed="rId3">
            <a:alphaModFix/>
          </a:blip>
          <a:srcRect b="0" l="0" r="0" t="0"/>
          <a:stretch/>
        </p:blipFill>
        <p:spPr>
          <a:xfrm>
            <a:off x="6988243" y="643467"/>
            <a:ext cx="4178299" cy="5571066"/>
          </a:xfrm>
          <a:prstGeom prst="rect">
            <a:avLst/>
          </a:prstGeom>
          <a:noFill/>
          <a:ln>
            <a:noFill/>
          </a:ln>
        </p:spPr>
      </p:pic>
      <p:pic>
        <p:nvPicPr>
          <p:cNvPr id="117" name="Google Shape;117;p2"/>
          <p:cNvPicPr preferRelativeResize="0"/>
          <p:nvPr/>
        </p:nvPicPr>
        <p:blipFill rotWithShape="1">
          <a:blip r:embed="rId4">
            <a:alphaModFix/>
          </a:blip>
          <a:srcRect b="0" l="0" r="0" t="0"/>
          <a:stretch/>
        </p:blipFill>
        <p:spPr>
          <a:xfrm>
            <a:off x="10475086" y="6340280"/>
            <a:ext cx="1484397" cy="3919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3" name="Google Shape;123;p3"/>
          <p:cNvSpPr/>
          <p:nvPr/>
        </p:nvSpPr>
        <p:spPr>
          <a:xfrm>
            <a:off x="4654295" y="0"/>
            <a:ext cx="7537705" cy="6858000"/>
          </a:xfrm>
          <a:custGeom>
            <a:rect b="b" l="l" r="r" t="t"/>
            <a:pathLst>
              <a:path extrusionOk="0" h="6858000" w="7299977">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24" name="Google Shape;124;p3"/>
          <p:cNvSpPr txBox="1"/>
          <p:nvPr>
            <p:ph type="title"/>
          </p:nvPr>
        </p:nvSpPr>
        <p:spPr>
          <a:xfrm>
            <a:off x="248258" y="1500188"/>
            <a:ext cx="4280879" cy="31025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800"/>
              <a:buFont typeface="Abril Fatface"/>
              <a:buNone/>
            </a:pPr>
            <a:r>
              <a:rPr lang="ru-RU" sz="800">
                <a:solidFill>
                  <a:schemeClr val="lt1"/>
                </a:solidFill>
              </a:rPr>
              <a:t>.</a:t>
            </a:r>
            <a:endParaRPr sz="800">
              <a:solidFill>
                <a:schemeClr val="lt1"/>
              </a:solidFill>
            </a:endParaRPr>
          </a:p>
        </p:txBody>
      </p:sp>
      <p:sp>
        <p:nvSpPr>
          <p:cNvPr id="125" name="Google Shape;125;p3"/>
          <p:cNvSpPr txBox="1"/>
          <p:nvPr>
            <p:ph idx="1" type="body"/>
          </p:nvPr>
        </p:nvSpPr>
        <p:spPr>
          <a:xfrm>
            <a:off x="6804401" y="713313"/>
            <a:ext cx="4549400" cy="5431376"/>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100000"/>
              </a:lnSpc>
              <a:spcBef>
                <a:spcPts val="0"/>
              </a:spcBef>
              <a:spcAft>
                <a:spcPts val="0"/>
              </a:spcAft>
              <a:buClr>
                <a:schemeClr val="dk1"/>
              </a:buClr>
              <a:buSzPct val="100000"/>
              <a:buNone/>
            </a:pPr>
            <a:r>
              <a:rPr b="1" i="1" lang="ru-RU" sz="4300" u="sng" strike="noStrike">
                <a:latin typeface="Times New Roman"/>
                <a:ea typeface="Times New Roman"/>
                <a:cs typeface="Times New Roman"/>
                <a:sym typeface="Times New Roman"/>
              </a:rPr>
              <a:t>Виды знаний:</a:t>
            </a:r>
            <a:endParaRPr/>
          </a:p>
          <a:p>
            <a:pPr indent="-234950" lvl="0" marL="228600" rtl="0" algn="l">
              <a:lnSpc>
                <a:spcPct val="100000"/>
              </a:lnSpc>
              <a:spcBef>
                <a:spcPts val="1000"/>
              </a:spcBef>
              <a:spcAft>
                <a:spcPts val="0"/>
              </a:spcAft>
              <a:buClr>
                <a:schemeClr val="dk1"/>
              </a:buClr>
              <a:buSzPct val="100000"/>
              <a:buFont typeface="Arial"/>
              <a:buChar char="•"/>
            </a:pPr>
            <a:r>
              <a:rPr i="1" lang="ru-RU" sz="4000">
                <a:latin typeface="Times New Roman"/>
                <a:ea typeface="Times New Roman"/>
                <a:cs typeface="Times New Roman"/>
                <a:sym typeface="Times New Roman"/>
              </a:rPr>
              <a:t>Заблуждение;</a:t>
            </a:r>
            <a:endParaRPr b="0" i="1" sz="4000" u="none" strike="noStrike">
              <a:latin typeface="Times New Roman"/>
              <a:ea typeface="Times New Roman"/>
              <a:cs typeface="Times New Roman"/>
              <a:sym typeface="Times New Roman"/>
            </a:endParaRPr>
          </a:p>
          <a:p>
            <a:pPr indent="-234950" lvl="0" marL="228600" rtl="0" algn="l">
              <a:lnSpc>
                <a:spcPct val="100000"/>
              </a:lnSpc>
              <a:spcBef>
                <a:spcPts val="1000"/>
              </a:spcBef>
              <a:spcAft>
                <a:spcPts val="0"/>
              </a:spcAft>
              <a:buClr>
                <a:schemeClr val="dk1"/>
              </a:buClr>
              <a:buSzPct val="100000"/>
              <a:buFont typeface="Arial"/>
              <a:buChar char="•"/>
            </a:pPr>
            <a:r>
              <a:rPr i="1" lang="ru-RU" sz="4000">
                <a:latin typeface="Times New Roman"/>
                <a:ea typeface="Times New Roman"/>
                <a:cs typeface="Times New Roman"/>
                <a:sym typeface="Times New Roman"/>
              </a:rPr>
              <a:t>Житейское</a:t>
            </a:r>
            <a:r>
              <a:rPr b="0" i="1" lang="ru-RU" sz="4000" u="none" strike="noStrike">
                <a:latin typeface="Times New Roman"/>
                <a:ea typeface="Times New Roman"/>
                <a:cs typeface="Times New Roman"/>
                <a:sym typeface="Times New Roman"/>
              </a:rPr>
              <a:t>;</a:t>
            </a:r>
            <a:endParaRPr/>
          </a:p>
          <a:p>
            <a:pPr indent="-234950" lvl="0" marL="228600" rtl="0" algn="l">
              <a:lnSpc>
                <a:spcPct val="100000"/>
              </a:lnSpc>
              <a:spcBef>
                <a:spcPts val="1000"/>
              </a:spcBef>
              <a:spcAft>
                <a:spcPts val="0"/>
              </a:spcAft>
              <a:buClr>
                <a:schemeClr val="dk1"/>
              </a:buClr>
              <a:buSzPct val="100000"/>
              <a:buFont typeface="Arial"/>
              <a:buChar char="•"/>
            </a:pPr>
            <a:r>
              <a:rPr b="0" i="1" lang="ru-RU" sz="4000" u="none" strike="noStrike">
                <a:latin typeface="Times New Roman"/>
                <a:ea typeface="Times New Roman"/>
                <a:cs typeface="Times New Roman"/>
                <a:sym typeface="Times New Roman"/>
              </a:rPr>
              <a:t>практическое;</a:t>
            </a:r>
            <a:endParaRPr/>
          </a:p>
          <a:p>
            <a:pPr indent="-234950" lvl="0" marL="228600" rtl="0" algn="l">
              <a:lnSpc>
                <a:spcPct val="100000"/>
              </a:lnSpc>
              <a:spcBef>
                <a:spcPts val="1000"/>
              </a:spcBef>
              <a:spcAft>
                <a:spcPts val="0"/>
              </a:spcAft>
              <a:buClr>
                <a:schemeClr val="dk1"/>
              </a:buClr>
              <a:buSzPct val="100000"/>
              <a:buFont typeface="Arial"/>
              <a:buChar char="•"/>
            </a:pPr>
            <a:r>
              <a:rPr b="0" i="1" lang="ru-RU" sz="4000" u="none" strike="noStrike">
                <a:latin typeface="Times New Roman"/>
                <a:ea typeface="Times New Roman"/>
                <a:cs typeface="Times New Roman"/>
                <a:sym typeface="Times New Roman"/>
              </a:rPr>
              <a:t>художественное;</a:t>
            </a:r>
            <a:endParaRPr/>
          </a:p>
          <a:p>
            <a:pPr indent="-234950" lvl="0" marL="228600" rtl="0" algn="l">
              <a:lnSpc>
                <a:spcPct val="100000"/>
              </a:lnSpc>
              <a:spcBef>
                <a:spcPts val="1000"/>
              </a:spcBef>
              <a:spcAft>
                <a:spcPts val="0"/>
              </a:spcAft>
              <a:buClr>
                <a:schemeClr val="dk1"/>
              </a:buClr>
              <a:buSzPct val="100000"/>
              <a:buFont typeface="Arial"/>
              <a:buChar char="•"/>
            </a:pPr>
            <a:r>
              <a:rPr b="0" i="1" lang="ru-RU" sz="4000" u="none" strike="noStrike">
                <a:latin typeface="Times New Roman"/>
                <a:ea typeface="Times New Roman"/>
                <a:cs typeface="Times New Roman"/>
                <a:sym typeface="Times New Roman"/>
              </a:rPr>
              <a:t>научное;</a:t>
            </a:r>
            <a:endParaRPr/>
          </a:p>
          <a:p>
            <a:pPr indent="-234950" lvl="0" marL="228600" rtl="0" algn="l">
              <a:lnSpc>
                <a:spcPct val="100000"/>
              </a:lnSpc>
              <a:spcBef>
                <a:spcPts val="1000"/>
              </a:spcBef>
              <a:spcAft>
                <a:spcPts val="0"/>
              </a:spcAft>
              <a:buClr>
                <a:schemeClr val="dk1"/>
              </a:buClr>
              <a:buSzPct val="100000"/>
              <a:buFont typeface="Arial"/>
              <a:buChar char="•"/>
            </a:pPr>
            <a:r>
              <a:rPr i="1" lang="ru-RU" sz="4000">
                <a:latin typeface="Times New Roman"/>
                <a:ea typeface="Times New Roman"/>
                <a:cs typeface="Times New Roman"/>
                <a:sym typeface="Times New Roman"/>
              </a:rPr>
              <a:t>рациональное;</a:t>
            </a:r>
            <a:endParaRPr/>
          </a:p>
          <a:p>
            <a:pPr indent="-234950" lvl="0" marL="228600" rtl="0" algn="l">
              <a:lnSpc>
                <a:spcPct val="100000"/>
              </a:lnSpc>
              <a:spcBef>
                <a:spcPts val="1000"/>
              </a:spcBef>
              <a:spcAft>
                <a:spcPts val="0"/>
              </a:spcAft>
              <a:buClr>
                <a:schemeClr val="dk1"/>
              </a:buClr>
              <a:buSzPct val="100000"/>
              <a:buFont typeface="Arial"/>
              <a:buChar char="•"/>
            </a:pPr>
            <a:r>
              <a:rPr b="0" i="1" lang="ru-RU" sz="4000" u="none" strike="noStrike">
                <a:latin typeface="Times New Roman"/>
                <a:ea typeface="Times New Roman"/>
                <a:cs typeface="Times New Roman"/>
                <a:sym typeface="Times New Roman"/>
              </a:rPr>
              <a:t>иррациональное;</a:t>
            </a:r>
            <a:endParaRPr/>
          </a:p>
          <a:p>
            <a:pPr indent="0" lvl="0" marL="0" rtl="0" algn="l">
              <a:lnSpc>
                <a:spcPct val="100000"/>
              </a:lnSpc>
              <a:spcBef>
                <a:spcPts val="1000"/>
              </a:spcBef>
              <a:spcAft>
                <a:spcPts val="0"/>
              </a:spcAft>
              <a:buClr>
                <a:schemeClr val="dk1"/>
              </a:buClr>
              <a:buSzPct val="100000"/>
              <a:buNone/>
            </a:pPr>
            <a:r>
              <a:t/>
            </a:r>
            <a:endParaRPr sz="2000"/>
          </a:p>
        </p:txBody>
      </p:sp>
      <p:pic>
        <p:nvPicPr>
          <p:cNvPr id="126" name="Google Shape;126;p3"/>
          <p:cNvPicPr preferRelativeResize="0"/>
          <p:nvPr/>
        </p:nvPicPr>
        <p:blipFill rotWithShape="1">
          <a:blip r:embed="rId3">
            <a:alphaModFix/>
          </a:blip>
          <a:srcRect b="0" l="0" r="0" t="0"/>
          <a:stretch/>
        </p:blipFill>
        <p:spPr>
          <a:xfrm>
            <a:off x="243494" y="1121569"/>
            <a:ext cx="4421981" cy="4622006"/>
          </a:xfrm>
          <a:prstGeom prst="rect">
            <a:avLst/>
          </a:prstGeom>
          <a:noFill/>
          <a:ln>
            <a:noFill/>
          </a:ln>
        </p:spPr>
      </p:pic>
      <p:pic>
        <p:nvPicPr>
          <p:cNvPr id="127" name="Google Shape;127;p3"/>
          <p:cNvPicPr preferRelativeResize="0"/>
          <p:nvPr/>
        </p:nvPicPr>
        <p:blipFill rotWithShape="1">
          <a:blip r:embed="rId4">
            <a:alphaModFix/>
          </a:blip>
          <a:srcRect b="0" l="0" r="0" t="0"/>
          <a:stretch/>
        </p:blipFill>
        <p:spPr>
          <a:xfrm>
            <a:off x="243494" y="6254555"/>
            <a:ext cx="1484397" cy="391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3" name="Google Shape;13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4" name="Google Shape;134;p4"/>
          <p:cNvSpPr/>
          <p:nvPr/>
        </p:nvSpPr>
        <p:spPr>
          <a:xfrm rot="10800000">
            <a:off x="-1" y="-2"/>
            <a:ext cx="9379192" cy="4251280"/>
          </a:xfrm>
          <a:custGeom>
            <a:rect b="b" l="l" r="r" t="t"/>
            <a:pathLst>
              <a:path extrusionOk="0" h="3752527" w="9379192">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5" name="Google Shape;135;p4"/>
          <p:cNvSpPr/>
          <p:nvPr/>
        </p:nvSpPr>
        <p:spPr>
          <a:xfrm flipH="1" rot="-10250098">
            <a:off x="5210629" y="4242714"/>
            <a:ext cx="7104297" cy="3137347"/>
          </a:xfrm>
          <a:custGeom>
            <a:rect b="b" l="l" r="r" t="t"/>
            <a:pathLst>
              <a:path extrusionOk="0" h="3137347" w="710429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6" name="Google Shape;136;p4"/>
          <p:cNvSpPr txBox="1"/>
          <p:nvPr>
            <p:ph type="title"/>
          </p:nvPr>
        </p:nvSpPr>
        <p:spPr>
          <a:xfrm>
            <a:off x="671514" y="123317"/>
            <a:ext cx="10029824" cy="58059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Times New Roman"/>
              <a:buNone/>
            </a:pPr>
            <a:r>
              <a:rPr b="1" lang="ru-RU" sz="6000">
                <a:latin typeface="Times New Roman"/>
                <a:ea typeface="Times New Roman"/>
                <a:cs typeface="Times New Roman"/>
                <a:sym typeface="Times New Roman"/>
              </a:rPr>
              <a:t>                  </a:t>
            </a:r>
            <a:r>
              <a:rPr b="1" lang="ru-RU" sz="6000" u="sng">
                <a:latin typeface="Times New Roman"/>
                <a:ea typeface="Times New Roman"/>
                <a:cs typeface="Times New Roman"/>
                <a:sym typeface="Times New Roman"/>
              </a:rPr>
              <a:t>Носители: </a:t>
            </a:r>
            <a:br>
              <a:rPr b="1" lang="ru-RU" sz="6000" u="sng">
                <a:latin typeface="Times New Roman"/>
                <a:ea typeface="Times New Roman"/>
                <a:cs typeface="Times New Roman"/>
                <a:sym typeface="Times New Roman"/>
              </a:rPr>
            </a:br>
            <a:r>
              <a:rPr lang="ru-RU" sz="6000">
                <a:latin typeface="Times New Roman"/>
                <a:ea typeface="Times New Roman"/>
                <a:cs typeface="Times New Roman"/>
                <a:sym typeface="Times New Roman"/>
              </a:rPr>
              <a:t>1. Отдельная личность;</a:t>
            </a:r>
            <a:br>
              <a:rPr lang="ru-RU" sz="6000">
                <a:latin typeface="Times New Roman"/>
                <a:ea typeface="Times New Roman"/>
                <a:cs typeface="Times New Roman"/>
                <a:sym typeface="Times New Roman"/>
              </a:rPr>
            </a:br>
            <a:br>
              <a:rPr lang="ru-RU" sz="6000">
                <a:latin typeface="Times New Roman"/>
                <a:ea typeface="Times New Roman"/>
                <a:cs typeface="Times New Roman"/>
                <a:sym typeface="Times New Roman"/>
              </a:rPr>
            </a:br>
            <a:r>
              <a:rPr lang="ru-RU" sz="6000">
                <a:latin typeface="Times New Roman"/>
                <a:ea typeface="Times New Roman"/>
                <a:cs typeface="Times New Roman"/>
                <a:sym typeface="Times New Roman"/>
              </a:rPr>
              <a:t>2. Социальная группа;</a:t>
            </a:r>
            <a:br>
              <a:rPr lang="ru-RU" sz="6000">
                <a:latin typeface="Times New Roman"/>
                <a:ea typeface="Times New Roman"/>
                <a:cs typeface="Times New Roman"/>
                <a:sym typeface="Times New Roman"/>
              </a:rPr>
            </a:br>
            <a:br>
              <a:rPr lang="ru-RU" sz="6000">
                <a:latin typeface="Times New Roman"/>
                <a:ea typeface="Times New Roman"/>
                <a:cs typeface="Times New Roman"/>
                <a:sym typeface="Times New Roman"/>
              </a:rPr>
            </a:br>
            <a:r>
              <a:rPr lang="ru-RU" sz="6000">
                <a:latin typeface="Times New Roman"/>
                <a:ea typeface="Times New Roman"/>
                <a:cs typeface="Times New Roman"/>
                <a:sym typeface="Times New Roman"/>
              </a:rPr>
              <a:t>3. Общество в целом;</a:t>
            </a:r>
            <a:endParaRPr sz="6000">
              <a:latin typeface="Times New Roman"/>
              <a:ea typeface="Times New Roman"/>
              <a:cs typeface="Times New Roman"/>
              <a:sym typeface="Times New Roman"/>
            </a:endParaRPr>
          </a:p>
        </p:txBody>
      </p:sp>
      <p:pic>
        <p:nvPicPr>
          <p:cNvPr id="137" name="Google Shape;137;p4"/>
          <p:cNvPicPr preferRelativeResize="0"/>
          <p:nvPr/>
        </p:nvPicPr>
        <p:blipFill rotWithShape="1">
          <a:blip r:embed="rId3">
            <a:alphaModFix/>
          </a:blip>
          <a:srcRect b="0" l="0" r="0" t="0"/>
          <a:stretch/>
        </p:blipFill>
        <p:spPr>
          <a:xfrm>
            <a:off x="9304206" y="1227954"/>
            <a:ext cx="2003325" cy="1539101"/>
          </a:xfrm>
          <a:prstGeom prst="rect">
            <a:avLst/>
          </a:prstGeom>
          <a:noFill/>
          <a:ln>
            <a:noFill/>
          </a:ln>
        </p:spPr>
      </p:pic>
      <p:pic>
        <p:nvPicPr>
          <p:cNvPr id="138" name="Google Shape;138;p4"/>
          <p:cNvPicPr preferRelativeResize="0"/>
          <p:nvPr/>
        </p:nvPicPr>
        <p:blipFill rotWithShape="1">
          <a:blip r:embed="rId4">
            <a:alphaModFix/>
          </a:blip>
          <a:srcRect b="0" l="0" r="0" t="0"/>
          <a:stretch/>
        </p:blipFill>
        <p:spPr>
          <a:xfrm>
            <a:off x="9596255" y="3285396"/>
            <a:ext cx="1419225" cy="1419225"/>
          </a:xfrm>
          <a:prstGeom prst="rect">
            <a:avLst/>
          </a:prstGeom>
          <a:noFill/>
          <a:ln>
            <a:noFill/>
          </a:ln>
        </p:spPr>
      </p:pic>
      <p:pic>
        <p:nvPicPr>
          <p:cNvPr id="139" name="Google Shape;139;p4"/>
          <p:cNvPicPr preferRelativeResize="0"/>
          <p:nvPr/>
        </p:nvPicPr>
        <p:blipFill rotWithShape="1">
          <a:blip r:embed="rId5">
            <a:alphaModFix/>
          </a:blip>
          <a:srcRect b="0" l="0" r="0" t="0"/>
          <a:stretch/>
        </p:blipFill>
        <p:spPr>
          <a:xfrm>
            <a:off x="9672735" y="5029573"/>
            <a:ext cx="1266263" cy="1266263"/>
          </a:xfrm>
          <a:prstGeom prst="rect">
            <a:avLst/>
          </a:prstGeom>
          <a:solidFill>
            <a:schemeClr val="accent1"/>
          </a:solidFill>
          <a:ln cap="flat" cmpd="sng" w="19050">
            <a:solidFill>
              <a:schemeClr val="lt1"/>
            </a:solidFill>
            <a:prstDash val="solid"/>
            <a:miter lim="800000"/>
            <a:headEnd len="sm" w="sm" type="none"/>
            <a:tailEnd len="sm" w="sm" type="none"/>
          </a:ln>
        </p:spPr>
      </p:pic>
      <p:pic>
        <p:nvPicPr>
          <p:cNvPr id="140" name="Google Shape;140;p4"/>
          <p:cNvPicPr preferRelativeResize="0"/>
          <p:nvPr/>
        </p:nvPicPr>
        <p:blipFill rotWithShape="1">
          <a:blip r:embed="rId6">
            <a:alphaModFix/>
          </a:blip>
          <a:srcRect b="0" l="0" r="0" t="0"/>
          <a:stretch/>
        </p:blipFill>
        <p:spPr>
          <a:xfrm>
            <a:off x="129644" y="6342710"/>
            <a:ext cx="1484397" cy="391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b="0" l="0" r="0" t="0"/>
          <a:stretch/>
        </p:blipFill>
        <p:spPr>
          <a:xfrm>
            <a:off x="10474241" y="6232078"/>
            <a:ext cx="1484397" cy="391973"/>
          </a:xfrm>
          <a:prstGeom prst="rect">
            <a:avLst/>
          </a:prstGeom>
          <a:noFill/>
          <a:ln>
            <a:noFill/>
          </a:ln>
        </p:spPr>
      </p:pic>
      <p:sp>
        <p:nvSpPr>
          <p:cNvPr id="146" name="Google Shape;146;p5"/>
          <p:cNvSpPr txBox="1"/>
          <p:nvPr/>
        </p:nvSpPr>
        <p:spPr>
          <a:xfrm>
            <a:off x="1772195" y="0"/>
            <a:ext cx="864761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ru-RU" sz="4000" u="sng">
                <a:solidFill>
                  <a:srgbClr val="2A4F1C"/>
                </a:solidFill>
                <a:latin typeface="Century Gothic"/>
                <a:ea typeface="Century Gothic"/>
                <a:cs typeface="Century Gothic"/>
                <a:sym typeface="Century Gothic"/>
              </a:rPr>
              <a:t>Структура процесса знания</a:t>
            </a:r>
            <a:r>
              <a:rPr b="1" i="1" lang="ru-RU" sz="4000" u="sng">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47" name="Google Shape;147;p5"/>
          <p:cNvSpPr txBox="1"/>
          <p:nvPr/>
        </p:nvSpPr>
        <p:spPr>
          <a:xfrm>
            <a:off x="1210486" y="991740"/>
            <a:ext cx="8778240" cy="5632311"/>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bril Fatface"/>
              <a:buAutoNum type="arabicPeriod"/>
            </a:pPr>
            <a:r>
              <a:rPr i="1" lang="ru-RU" sz="2400">
                <a:solidFill>
                  <a:schemeClr val="dk1"/>
                </a:solidFill>
                <a:latin typeface="Times New Roman"/>
                <a:ea typeface="Times New Roman"/>
                <a:cs typeface="Times New Roman"/>
                <a:sym typeface="Times New Roman"/>
              </a:rPr>
              <a:t>Субъект знания – активно действующий индивид, социальная группа или общество в целом, наделённые сознанием и целеполаганием.</a:t>
            </a:r>
            <a:br>
              <a:rPr i="1" lang="ru-RU" sz="2400">
                <a:solidFill>
                  <a:schemeClr val="dk1"/>
                </a:solidFill>
                <a:latin typeface="Times New Roman"/>
                <a:ea typeface="Times New Roman"/>
                <a:cs typeface="Times New Roman"/>
                <a:sym typeface="Times New Roman"/>
              </a:rPr>
            </a:br>
            <a:br>
              <a:rPr i="1" lang="ru-RU" sz="2400">
                <a:solidFill>
                  <a:schemeClr val="dk1"/>
                </a:solidFill>
                <a:latin typeface="Times New Roman"/>
                <a:ea typeface="Times New Roman"/>
                <a:cs typeface="Times New Roman"/>
                <a:sym typeface="Times New Roman"/>
              </a:rPr>
            </a:br>
            <a:endParaRPr i="1"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bril Fatface"/>
              <a:buAutoNum type="arabicPeriod"/>
            </a:pPr>
            <a:r>
              <a:rPr i="1" lang="ru-RU" sz="2400">
                <a:solidFill>
                  <a:schemeClr val="dk1"/>
                </a:solidFill>
                <a:latin typeface="Times New Roman"/>
                <a:ea typeface="Times New Roman"/>
                <a:cs typeface="Times New Roman"/>
                <a:sym typeface="Times New Roman"/>
              </a:rPr>
              <a:t>Объект знания — то, на что направлена познавательная активность субъекта. Может быть одушевлённым (сам человек, животное) и неодушевлённым (явления природы); материальным (реально существующий объект) или идеальный (гипотеза, теория).</a:t>
            </a:r>
            <a:br>
              <a:rPr i="1" lang="ru-RU" sz="2400">
                <a:solidFill>
                  <a:schemeClr val="dk1"/>
                </a:solidFill>
                <a:latin typeface="Times New Roman"/>
                <a:ea typeface="Times New Roman"/>
                <a:cs typeface="Times New Roman"/>
                <a:sym typeface="Times New Roman"/>
              </a:rPr>
            </a:br>
            <a:br>
              <a:rPr i="1" lang="ru-RU" sz="2400">
                <a:solidFill>
                  <a:schemeClr val="dk1"/>
                </a:solidFill>
                <a:latin typeface="Times New Roman"/>
                <a:ea typeface="Times New Roman"/>
                <a:cs typeface="Times New Roman"/>
                <a:sym typeface="Times New Roman"/>
              </a:rPr>
            </a:br>
            <a:endParaRPr i="1"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Abril Fatface"/>
              <a:buAutoNum type="arabicPeriod"/>
            </a:pPr>
            <a:r>
              <a:rPr i="1" lang="ru-RU" sz="2400">
                <a:solidFill>
                  <a:schemeClr val="dk1"/>
                </a:solidFill>
                <a:latin typeface="Times New Roman"/>
                <a:ea typeface="Times New Roman"/>
                <a:cs typeface="Times New Roman"/>
                <a:sym typeface="Times New Roman"/>
              </a:rPr>
              <a:t>Результат знания – знание – продукт отношения мысли к действительности, существующий в логически языковой форме, в виде понятий, суждений, символов, знаков.</a:t>
            </a:r>
            <a:endParaRPr/>
          </a:p>
        </p:txBody>
      </p:sp>
      <p:pic>
        <p:nvPicPr>
          <p:cNvPr id="148" name="Google Shape;148;p5"/>
          <p:cNvPicPr preferRelativeResize="0"/>
          <p:nvPr/>
        </p:nvPicPr>
        <p:blipFill rotWithShape="1">
          <a:blip r:embed="rId4">
            <a:alphaModFix/>
          </a:blip>
          <a:srcRect b="0" l="0" r="0" t="0"/>
          <a:stretch/>
        </p:blipFill>
        <p:spPr>
          <a:xfrm>
            <a:off x="0" y="991740"/>
            <a:ext cx="1079856" cy="1079856"/>
          </a:xfrm>
          <a:prstGeom prst="rect">
            <a:avLst/>
          </a:prstGeom>
          <a:noFill/>
          <a:ln>
            <a:noFill/>
          </a:ln>
        </p:spPr>
      </p:pic>
      <p:pic>
        <p:nvPicPr>
          <p:cNvPr id="149" name="Google Shape;149;p5"/>
          <p:cNvPicPr preferRelativeResize="0"/>
          <p:nvPr/>
        </p:nvPicPr>
        <p:blipFill rotWithShape="1">
          <a:blip r:embed="rId5">
            <a:alphaModFix/>
          </a:blip>
          <a:srcRect b="0" l="0" r="0" t="0"/>
          <a:stretch/>
        </p:blipFill>
        <p:spPr>
          <a:xfrm>
            <a:off x="154187" y="3285929"/>
            <a:ext cx="803860" cy="910667"/>
          </a:xfrm>
          <a:prstGeom prst="rect">
            <a:avLst/>
          </a:prstGeom>
          <a:noFill/>
          <a:ln>
            <a:noFill/>
          </a:ln>
        </p:spPr>
      </p:pic>
      <p:pic>
        <p:nvPicPr>
          <p:cNvPr id="150" name="Google Shape;150;p5"/>
          <p:cNvPicPr preferRelativeResize="0"/>
          <p:nvPr/>
        </p:nvPicPr>
        <p:blipFill rotWithShape="1">
          <a:blip r:embed="rId6">
            <a:alphaModFix/>
          </a:blip>
          <a:srcRect b="0" l="0" r="0" t="0"/>
          <a:stretch/>
        </p:blipFill>
        <p:spPr>
          <a:xfrm>
            <a:off x="97691" y="5410927"/>
            <a:ext cx="1047480" cy="910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nvSpPr>
        <p:spPr>
          <a:xfrm>
            <a:off x="224277" y="-66973"/>
            <a:ext cx="11852366" cy="69249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ru-RU" sz="3600" u="sng">
                <a:solidFill>
                  <a:schemeClr val="dk1"/>
                </a:solidFill>
                <a:latin typeface="Times New Roman"/>
                <a:ea typeface="Times New Roman"/>
                <a:cs typeface="Times New Roman"/>
                <a:sym typeface="Times New Roman"/>
              </a:rPr>
              <a:t>Формы знаний</a:t>
            </a:r>
            <a:r>
              <a:rPr b="1" i="1" lang="ru-RU" sz="3600" u="sng" strike="noStrike">
                <a:solidFill>
                  <a:schemeClr val="dk1"/>
                </a:solidFill>
                <a:latin typeface="Times New Roman"/>
                <a:ea typeface="Times New Roman"/>
                <a:cs typeface="Times New Roman"/>
                <a:sym typeface="Times New Roman"/>
              </a:rPr>
              <a:t>:</a:t>
            </a:r>
            <a:endParaRPr/>
          </a:p>
          <a:p>
            <a:pPr indent="-152400" lvl="0" marL="0" marR="0" rtl="0" algn="r">
              <a:spcBef>
                <a:spcPts val="0"/>
              </a:spcBef>
              <a:spcAft>
                <a:spcPts val="0"/>
              </a:spcAft>
              <a:buClr>
                <a:schemeClr val="dk1"/>
              </a:buClr>
              <a:buSzPts val="2400"/>
              <a:buFont typeface="Arial"/>
              <a:buChar char="•"/>
            </a:pPr>
            <a:r>
              <a:rPr b="1" i="1" lang="ru-RU" sz="2400" u="none" strike="noStrike">
                <a:solidFill>
                  <a:schemeClr val="dk1"/>
                </a:solidFill>
                <a:latin typeface="Times New Roman"/>
                <a:ea typeface="Times New Roman"/>
                <a:cs typeface="Times New Roman"/>
                <a:sym typeface="Times New Roman"/>
              </a:rPr>
              <a:t>Научное знание.</a:t>
            </a:r>
            <a:r>
              <a:rPr b="0" i="1" lang="ru-RU" sz="2400" u="none" strike="noStrike">
                <a:solidFill>
                  <a:schemeClr val="dk1"/>
                </a:solidFill>
                <a:latin typeface="Times New Roman"/>
                <a:ea typeface="Times New Roman"/>
                <a:cs typeface="Times New Roman"/>
                <a:sym typeface="Times New Roman"/>
              </a:rPr>
              <a:t> </a:t>
            </a:r>
            <a:r>
              <a:rPr b="0" i="0" lang="ru-RU" sz="2400">
                <a:solidFill>
                  <a:schemeClr val="dk1"/>
                </a:solidFill>
                <a:latin typeface="Times New Roman"/>
                <a:ea typeface="Times New Roman"/>
                <a:cs typeface="Times New Roman"/>
                <a:sym typeface="Times New Roman"/>
              </a:rPr>
              <a:t>арактеризуется стремлением к объективности, системностью, логичностью, существует в форме понятий и категорий, общих принципов, законов, теорий</a:t>
            </a:r>
            <a:r>
              <a:rPr b="0" i="0" lang="ru-RU" sz="2400">
                <a:solidFill>
                  <a:srgbClr val="444444"/>
                </a:solidFill>
                <a:latin typeface="Times New Roman"/>
                <a:ea typeface="Times New Roman"/>
                <a:cs typeface="Times New Roman"/>
                <a:sym typeface="Times New Roman"/>
              </a:rPr>
              <a:t>.</a:t>
            </a:r>
            <a:r>
              <a:rPr b="0" i="1" lang="ru-RU" sz="2400" u="none" strike="noStrike">
                <a:solidFill>
                  <a:schemeClr val="dk1"/>
                </a:solidFill>
                <a:latin typeface="Times New Roman"/>
                <a:ea typeface="Times New Roman"/>
                <a:cs typeface="Times New Roman"/>
                <a:sym typeface="Times New Roman"/>
              </a:rPr>
              <a:t>. </a:t>
            </a:r>
            <a:endParaRPr/>
          </a:p>
          <a:p>
            <a:pPr indent="-152400" lvl="0" marL="0" marR="0" rtl="0" algn="r">
              <a:spcBef>
                <a:spcPts val="0"/>
              </a:spcBef>
              <a:spcAft>
                <a:spcPts val="0"/>
              </a:spcAft>
              <a:buClr>
                <a:schemeClr val="dk1"/>
              </a:buClr>
              <a:buSzPts val="2400"/>
              <a:buFont typeface="Arial"/>
              <a:buChar char="•"/>
            </a:pPr>
            <a:br>
              <a:rPr b="1" i="1" lang="ru-RU" sz="2400" u="none" strike="noStrike">
                <a:solidFill>
                  <a:schemeClr val="dk1"/>
                </a:solidFill>
                <a:latin typeface="Times New Roman"/>
                <a:ea typeface="Times New Roman"/>
                <a:cs typeface="Times New Roman"/>
                <a:sym typeface="Times New Roman"/>
              </a:rPr>
            </a:br>
            <a:r>
              <a:rPr b="1" i="1" lang="ru-RU" sz="2400" u="none" strike="noStrike">
                <a:solidFill>
                  <a:schemeClr val="dk1"/>
                </a:solidFill>
                <a:latin typeface="Times New Roman"/>
                <a:ea typeface="Times New Roman"/>
                <a:cs typeface="Times New Roman"/>
                <a:sym typeface="Times New Roman"/>
              </a:rPr>
              <a:t>  Донаучное знание. </a:t>
            </a:r>
            <a:r>
              <a:rPr b="0" i="0" lang="ru-RU" sz="2400">
                <a:solidFill>
                  <a:schemeClr val="dk1"/>
                </a:solidFill>
                <a:latin typeface="Arial"/>
                <a:ea typeface="Arial"/>
                <a:cs typeface="Arial"/>
                <a:sym typeface="Arial"/>
              </a:rPr>
              <a:t>обычно предшествует научному (предпосылки научного знания), например, алхимия - химии, астрология - астрономии.</a:t>
            </a:r>
            <a:r>
              <a:rPr b="0" i="1" lang="ru-RU" sz="2400" u="none" strike="noStrike">
                <a:solidFill>
                  <a:schemeClr val="dk1"/>
                </a:solidFill>
                <a:latin typeface="Times New Roman"/>
                <a:ea typeface="Times New Roman"/>
                <a:cs typeface="Times New Roman"/>
                <a:sym typeface="Times New Roman"/>
              </a:rPr>
              <a:t>. </a:t>
            </a:r>
            <a:endParaRPr/>
          </a:p>
          <a:p>
            <a:pPr indent="0" lvl="0" marL="0" marR="0" rtl="0" algn="r">
              <a:spcBef>
                <a:spcPts val="0"/>
              </a:spcBef>
              <a:spcAft>
                <a:spcPts val="0"/>
              </a:spcAft>
              <a:buClr>
                <a:schemeClr val="dk1"/>
              </a:buClr>
              <a:buSzPts val="2400"/>
              <a:buFont typeface="Arial"/>
              <a:buNone/>
            </a:pPr>
            <a:r>
              <a:t/>
            </a:r>
            <a:endParaRPr b="0" i="1" sz="2400" u="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ru-RU" sz="2400" u="none" strike="noStrike">
                <a:solidFill>
                  <a:schemeClr val="dk1"/>
                </a:solidFill>
                <a:latin typeface="Arial"/>
                <a:ea typeface="Arial"/>
                <a:cs typeface="Arial"/>
                <a:sym typeface="Arial"/>
              </a:rPr>
              <a:t>Лже научное</a:t>
            </a:r>
            <a:r>
              <a:rPr b="1" i="1" lang="ru-RU" sz="2400" u="none" strike="noStrike">
                <a:solidFill>
                  <a:schemeClr val="dk1"/>
                </a:solidFill>
                <a:latin typeface="Times New Roman"/>
                <a:ea typeface="Times New Roman"/>
                <a:cs typeface="Times New Roman"/>
                <a:sym typeface="Times New Roman"/>
              </a:rPr>
              <a:t>. </a:t>
            </a:r>
            <a:r>
              <a:rPr b="0" i="0" lang="ru-RU" sz="2400">
                <a:solidFill>
                  <a:schemeClr val="dk1"/>
                </a:solidFill>
                <a:latin typeface="Times New Roman"/>
                <a:ea typeface="Times New Roman"/>
                <a:cs typeface="Times New Roman"/>
                <a:sym typeface="Times New Roman"/>
              </a:rPr>
              <a:t>редставляет собой недоказанные домыслы, взгляды и предрассудки (новости о контактах с НЛО, о чудодейственных препаратах «от всех болезней», об эликсирах молодости или бессмертия и т. п.)</a:t>
            </a:r>
            <a:endParaRPr b="0" i="1" sz="2400" u="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Clr>
                <a:schemeClr val="dk1"/>
              </a:buClr>
              <a:buSzPts val="2400"/>
              <a:buFont typeface="Arial"/>
              <a:buNone/>
            </a:pPr>
            <a:r>
              <a:t/>
            </a:r>
            <a:endParaRPr b="0" i="1" sz="2400" u="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i="1" lang="ru-RU" sz="2400">
                <a:solidFill>
                  <a:schemeClr val="dk1"/>
                </a:solidFill>
                <a:latin typeface="Times New Roman"/>
                <a:ea typeface="Times New Roman"/>
                <a:cs typeface="Times New Roman"/>
                <a:sym typeface="Times New Roman"/>
              </a:rPr>
              <a:t>Паранаучное знание </a:t>
            </a:r>
            <a:r>
              <a:rPr b="1" i="1" lang="ru-RU" sz="2400" u="none" strike="noStrike">
                <a:solidFill>
                  <a:schemeClr val="dk1"/>
                </a:solidFill>
                <a:latin typeface="Times New Roman"/>
                <a:ea typeface="Times New Roman"/>
                <a:cs typeface="Times New Roman"/>
                <a:sym typeface="Times New Roman"/>
              </a:rPr>
              <a:t>.</a:t>
            </a:r>
            <a:r>
              <a:rPr b="0" i="1" lang="ru-RU" sz="2400" u="none" strike="noStrike">
                <a:solidFill>
                  <a:schemeClr val="dk1"/>
                </a:solidFill>
                <a:latin typeface="Times New Roman"/>
                <a:ea typeface="Times New Roman"/>
                <a:cs typeface="Times New Roman"/>
                <a:sym typeface="Times New Roman"/>
              </a:rPr>
              <a:t> </a:t>
            </a:r>
            <a:r>
              <a:rPr b="0" i="0" lang="ru-RU" sz="2400">
                <a:solidFill>
                  <a:schemeClr val="dk1"/>
                </a:solidFill>
                <a:latin typeface="Times New Roman"/>
                <a:ea typeface="Times New Roman"/>
                <a:cs typeface="Times New Roman"/>
                <a:sym typeface="Times New Roman"/>
              </a:rPr>
              <a:t>не признанное современной наукой)</a:t>
            </a:r>
            <a:r>
              <a:rPr b="1" i="0" lang="ru-RU" sz="2400">
                <a:solidFill>
                  <a:schemeClr val="dk1"/>
                </a:solidFill>
                <a:latin typeface="Times New Roman"/>
                <a:ea typeface="Times New Roman"/>
                <a:cs typeface="Times New Roman"/>
                <a:sym typeface="Times New Roman"/>
              </a:rPr>
              <a:t> </a:t>
            </a:r>
            <a:r>
              <a:rPr b="0" i="0" lang="ru-RU" sz="2400">
                <a:solidFill>
                  <a:schemeClr val="dk1"/>
                </a:solidFill>
                <a:latin typeface="Times New Roman"/>
                <a:ea typeface="Times New Roman"/>
                <a:cs typeface="Times New Roman"/>
                <a:sym typeface="Times New Roman"/>
              </a:rPr>
              <a:t>невозможно объяснить с точки зрения науки - это различные гипотезы, идеи и учения о таинственных явлениях природы, психических особенностей людей и животных, это экстрасенсорика, мистика, спиритизм, астрология, хиромантия и т. п</a:t>
            </a:r>
            <a:r>
              <a:rPr b="0" i="0" lang="ru-RU" sz="2400">
                <a:solidFill>
                  <a:srgbClr val="444444"/>
                </a:solidFill>
                <a:latin typeface="Times New Roman"/>
                <a:ea typeface="Times New Roman"/>
                <a:cs typeface="Times New Roman"/>
                <a:sym typeface="Times New Roman"/>
              </a:rPr>
              <a:t>.</a:t>
            </a:r>
            <a:r>
              <a:rPr b="0" i="1" lang="ru-RU" sz="2400" u="none" strike="noStrike">
                <a:solidFill>
                  <a:schemeClr val="dk1"/>
                </a:solidFill>
                <a:latin typeface="Times New Roman"/>
                <a:ea typeface="Times New Roman"/>
                <a:cs typeface="Times New Roman"/>
                <a:sym typeface="Times New Roman"/>
              </a:rPr>
              <a:t>. </a:t>
            </a:r>
            <a:endParaRPr/>
          </a:p>
          <a:p>
            <a:pPr indent="0" lvl="0" marL="0" marR="0" rtl="0" algn="r">
              <a:spcBef>
                <a:spcPts val="0"/>
              </a:spcBef>
              <a:spcAft>
                <a:spcPts val="0"/>
              </a:spcAft>
              <a:buClr>
                <a:schemeClr val="dk1"/>
              </a:buClr>
              <a:buSzPts val="2400"/>
              <a:buFont typeface="Arial"/>
              <a:buNone/>
            </a:pPr>
            <a:r>
              <a:t/>
            </a:r>
            <a:endParaRPr b="0" i="1" sz="2400" u="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0" i="1" lang="ru-RU" sz="2400" u="none" strike="noStrike">
                <a:solidFill>
                  <a:schemeClr val="dk1"/>
                </a:solidFill>
                <a:latin typeface="Times New Roman"/>
                <a:ea typeface="Times New Roman"/>
                <a:cs typeface="Times New Roman"/>
                <a:sym typeface="Times New Roman"/>
              </a:rPr>
              <a:t>.</a:t>
            </a:r>
            <a:endParaRPr/>
          </a:p>
        </p:txBody>
      </p:sp>
      <p:pic>
        <p:nvPicPr>
          <p:cNvPr id="157" name="Google Shape;157;p6"/>
          <p:cNvPicPr preferRelativeResize="0"/>
          <p:nvPr/>
        </p:nvPicPr>
        <p:blipFill rotWithShape="1">
          <a:blip r:embed="rId3">
            <a:alphaModFix/>
          </a:blip>
          <a:srcRect b="0" l="0" r="0" t="0"/>
          <a:stretch/>
        </p:blipFill>
        <p:spPr>
          <a:xfrm>
            <a:off x="115357" y="6366013"/>
            <a:ext cx="1484397" cy="391973"/>
          </a:xfrm>
          <a:prstGeom prst="rect">
            <a:avLst/>
          </a:prstGeom>
          <a:noFill/>
          <a:ln>
            <a:noFill/>
          </a:ln>
        </p:spPr>
      </p:pic>
      <p:pic>
        <p:nvPicPr>
          <p:cNvPr id="158" name="Google Shape;158;p6"/>
          <p:cNvPicPr preferRelativeResize="0"/>
          <p:nvPr/>
        </p:nvPicPr>
        <p:blipFill rotWithShape="1">
          <a:blip r:embed="rId4">
            <a:alphaModFix/>
          </a:blip>
          <a:srcRect b="0" l="0" r="0" t="0"/>
          <a:stretch/>
        </p:blipFill>
        <p:spPr>
          <a:xfrm>
            <a:off x="-84839" y="248583"/>
            <a:ext cx="1099426" cy="1099426"/>
          </a:xfrm>
          <a:prstGeom prst="rect">
            <a:avLst/>
          </a:prstGeom>
          <a:noFill/>
          <a:ln>
            <a:noFill/>
          </a:ln>
        </p:spPr>
      </p:pic>
      <p:pic>
        <p:nvPicPr>
          <p:cNvPr id="159" name="Google Shape;159;p6"/>
          <p:cNvPicPr preferRelativeResize="0"/>
          <p:nvPr/>
        </p:nvPicPr>
        <p:blipFill rotWithShape="1">
          <a:blip r:embed="rId5">
            <a:alphaModFix/>
          </a:blip>
          <a:srcRect b="0" l="0" r="0" t="0"/>
          <a:stretch/>
        </p:blipFill>
        <p:spPr>
          <a:xfrm>
            <a:off x="94072" y="1890159"/>
            <a:ext cx="669187" cy="669187"/>
          </a:xfrm>
          <a:prstGeom prst="rect">
            <a:avLst/>
          </a:prstGeom>
          <a:noFill/>
          <a:ln>
            <a:noFill/>
          </a:ln>
        </p:spPr>
      </p:pic>
      <p:pic>
        <p:nvPicPr>
          <p:cNvPr id="160" name="Google Shape;160;p6"/>
          <p:cNvPicPr preferRelativeResize="0"/>
          <p:nvPr/>
        </p:nvPicPr>
        <p:blipFill rotWithShape="1">
          <a:blip r:embed="rId6">
            <a:alphaModFix/>
          </a:blip>
          <a:srcRect b="0" l="0" r="0" t="0"/>
          <a:stretch/>
        </p:blipFill>
        <p:spPr>
          <a:xfrm>
            <a:off x="115357" y="3243632"/>
            <a:ext cx="699034" cy="430561"/>
          </a:xfrm>
          <a:prstGeom prst="rect">
            <a:avLst/>
          </a:prstGeom>
          <a:noFill/>
          <a:ln>
            <a:noFill/>
          </a:ln>
        </p:spPr>
      </p:pic>
      <p:pic>
        <p:nvPicPr>
          <p:cNvPr id="161" name="Google Shape;161;p6"/>
          <p:cNvPicPr preferRelativeResize="0"/>
          <p:nvPr/>
        </p:nvPicPr>
        <p:blipFill rotWithShape="1">
          <a:blip r:embed="rId7">
            <a:alphaModFix/>
          </a:blip>
          <a:srcRect b="0" l="0" r="0" t="0"/>
          <a:stretch/>
        </p:blipFill>
        <p:spPr>
          <a:xfrm>
            <a:off x="-132290" y="4358479"/>
            <a:ext cx="1194328" cy="664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8" name="Google Shape;168;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7"/>
          <p:cNvSpPr txBox="1"/>
          <p:nvPr/>
        </p:nvSpPr>
        <p:spPr>
          <a:xfrm>
            <a:off x="200025" y="214313"/>
            <a:ext cx="5443538" cy="66436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1" lang="ru-RU" sz="3600" u="sng" strike="noStrike">
                <a:solidFill>
                  <a:schemeClr val="dk1"/>
                </a:solidFill>
                <a:latin typeface="Times New Roman"/>
                <a:ea typeface="Times New Roman"/>
                <a:cs typeface="Times New Roman"/>
                <a:sym typeface="Times New Roman"/>
              </a:rPr>
              <a:t>Уровни :</a:t>
            </a:r>
            <a:endParaRPr/>
          </a:p>
          <a:p>
            <a:pPr indent="0" lvl="0" marL="0" marR="0" rtl="0" algn="l">
              <a:lnSpc>
                <a:spcPct val="90000"/>
              </a:lnSpc>
              <a:spcBef>
                <a:spcPts val="600"/>
              </a:spcBef>
              <a:spcAft>
                <a:spcPts val="0"/>
              </a:spcAft>
              <a:buNone/>
            </a:pPr>
            <a:r>
              <a:rPr b="1" i="0" lang="ru-RU" sz="2800">
                <a:solidFill>
                  <a:srgbClr val="333333"/>
                </a:solidFill>
                <a:latin typeface="Times New Roman"/>
                <a:ea typeface="Times New Roman"/>
                <a:cs typeface="Times New Roman"/>
                <a:sym typeface="Times New Roman"/>
              </a:rPr>
              <a:t>Эмпирический - </a:t>
            </a:r>
            <a:r>
              <a:rPr b="0" i="0" lang="ru-RU" sz="2800">
                <a:solidFill>
                  <a:srgbClr val="333333"/>
                </a:solidFill>
                <a:latin typeface="Times New Roman"/>
                <a:ea typeface="Times New Roman"/>
                <a:cs typeface="Times New Roman"/>
                <a:sym typeface="Times New Roman"/>
              </a:rPr>
              <a:t>Метод познания через ощущения, в котором знания могут быть либо представлены как описание этого ощущения, либо сведены к нему. Направление в теории познания</a:t>
            </a:r>
            <a:br>
              <a:rPr b="0" i="0" lang="ru-RU" sz="2800">
                <a:solidFill>
                  <a:srgbClr val="333333"/>
                </a:solidFill>
                <a:latin typeface="Times New Roman"/>
                <a:ea typeface="Times New Roman"/>
                <a:cs typeface="Times New Roman"/>
                <a:sym typeface="Times New Roman"/>
              </a:rPr>
            </a:br>
            <a:br>
              <a:rPr b="0" i="0" lang="ru-RU" sz="2800">
                <a:solidFill>
                  <a:srgbClr val="333333"/>
                </a:solidFill>
                <a:latin typeface="Times New Roman"/>
                <a:ea typeface="Times New Roman"/>
                <a:cs typeface="Times New Roman"/>
                <a:sym typeface="Times New Roman"/>
              </a:rPr>
            </a:br>
            <a:r>
              <a:rPr b="1" i="0" lang="ru-RU" sz="2800">
                <a:solidFill>
                  <a:srgbClr val="333333"/>
                </a:solidFill>
                <a:latin typeface="Times New Roman"/>
                <a:ea typeface="Times New Roman"/>
                <a:cs typeface="Times New Roman"/>
                <a:sym typeface="Times New Roman"/>
              </a:rPr>
              <a:t>Теоретический - </a:t>
            </a:r>
            <a:r>
              <a:rPr b="0" i="0" lang="ru-RU" sz="2800">
                <a:solidFill>
                  <a:srgbClr val="333333"/>
                </a:solidFill>
                <a:latin typeface="Times New Roman"/>
                <a:ea typeface="Times New Roman"/>
                <a:cs typeface="Times New Roman"/>
                <a:sym typeface="Times New Roman"/>
              </a:rPr>
              <a:t>это </a:t>
            </a:r>
            <a:r>
              <a:rPr i="0" lang="ru-RU" sz="2800">
                <a:solidFill>
                  <a:srgbClr val="333333"/>
                </a:solidFill>
                <a:latin typeface="Times New Roman"/>
                <a:ea typeface="Times New Roman"/>
                <a:cs typeface="Times New Roman"/>
                <a:sym typeface="Times New Roman"/>
              </a:rPr>
              <a:t>совокупность высказываний об идеализированных объектах, являющихся продуктами конструктивной, творческой деятельности мышления</a:t>
            </a:r>
            <a:r>
              <a:rPr b="0" i="0" lang="ru-RU" sz="2800">
                <a:solidFill>
                  <a:srgbClr val="333333"/>
                </a:solidFill>
                <a:latin typeface="Times New Roman"/>
                <a:ea typeface="Times New Roman"/>
                <a:cs typeface="Times New Roman"/>
                <a:sym typeface="Times New Roman"/>
              </a:rPr>
              <a:t>.</a:t>
            </a:r>
            <a:endParaRPr b="1" i="1" sz="2500" u="none" strike="noStrike">
              <a:solidFill>
                <a:schemeClr val="dk1"/>
              </a:solidFill>
              <a:latin typeface="Times New Roman"/>
              <a:ea typeface="Times New Roman"/>
              <a:cs typeface="Times New Roman"/>
              <a:sym typeface="Times New Roman"/>
            </a:endParaRPr>
          </a:p>
        </p:txBody>
      </p:sp>
      <p:pic>
        <p:nvPicPr>
          <p:cNvPr id="170" name="Google Shape;170;p7"/>
          <p:cNvPicPr preferRelativeResize="0"/>
          <p:nvPr/>
        </p:nvPicPr>
        <p:blipFill rotWithShape="1">
          <a:blip r:embed="rId3">
            <a:alphaModFix/>
          </a:blip>
          <a:srcRect b="-1" l="0" r="12832" t="0"/>
          <a:stretch/>
        </p:blipFill>
        <p:spPr>
          <a:xfrm>
            <a:off x="5243513" y="10"/>
            <a:ext cx="6955596" cy="685799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noFill/>
          <a:ln>
            <a:noFill/>
          </a:ln>
        </p:spPr>
      </p:pic>
      <p:sp>
        <p:nvSpPr>
          <p:cNvPr id="171" name="Google Shape;171;p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172" name="Google Shape;172;p7"/>
          <p:cNvPicPr preferRelativeResize="0"/>
          <p:nvPr/>
        </p:nvPicPr>
        <p:blipFill rotWithShape="1">
          <a:blip r:embed="rId4">
            <a:alphaModFix/>
          </a:blip>
          <a:srcRect b="0" l="0" r="0" t="0"/>
          <a:stretch/>
        </p:blipFill>
        <p:spPr>
          <a:xfrm>
            <a:off x="26375" y="6447700"/>
            <a:ext cx="1484397" cy="391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nvSpPr>
        <p:spPr>
          <a:xfrm>
            <a:off x="185738" y="-165462"/>
            <a:ext cx="11815762" cy="32932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ru-RU" sz="3600" u="sng" strike="noStrike">
                <a:solidFill>
                  <a:schemeClr val="dk1"/>
                </a:solidFill>
                <a:latin typeface="Times New Roman"/>
                <a:ea typeface="Times New Roman"/>
                <a:cs typeface="Times New Roman"/>
                <a:sym typeface="Times New Roman"/>
              </a:rPr>
              <a:t>Роль </a:t>
            </a:r>
            <a:r>
              <a:rPr b="1" i="1" lang="ru-RU" sz="3600" u="sng">
                <a:solidFill>
                  <a:schemeClr val="dk1"/>
                </a:solidFill>
                <a:latin typeface="Times New Roman"/>
                <a:ea typeface="Times New Roman"/>
                <a:cs typeface="Times New Roman"/>
                <a:sym typeface="Times New Roman"/>
              </a:rPr>
              <a:t>знаний</a:t>
            </a:r>
            <a:r>
              <a:rPr b="1" i="1" lang="ru-RU" sz="3600" u="sng" strike="noStrike">
                <a:solidFill>
                  <a:schemeClr val="dk1"/>
                </a:solidFill>
                <a:latin typeface="Times New Roman"/>
                <a:ea typeface="Times New Roman"/>
                <a:cs typeface="Times New Roman"/>
                <a:sym typeface="Times New Roman"/>
              </a:rPr>
              <a:t> в жизни человека: </a:t>
            </a:r>
            <a:endParaRPr/>
          </a:p>
          <a:p>
            <a:pPr indent="0" lvl="0" marL="0" marR="0" rtl="0" algn="l">
              <a:spcBef>
                <a:spcPts val="0"/>
              </a:spcBef>
              <a:spcAft>
                <a:spcPts val="0"/>
              </a:spcAft>
              <a:buNone/>
            </a:pPr>
            <a:r>
              <a:t/>
            </a:r>
            <a:endParaRPr b="1" i="1" sz="3200" u="sng"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1" lang="ru-RU" sz="3200" u="none" strike="noStrike">
                <a:solidFill>
                  <a:schemeClr val="dk1"/>
                </a:solidFill>
                <a:latin typeface="Times New Roman"/>
                <a:ea typeface="Times New Roman"/>
                <a:cs typeface="Times New Roman"/>
                <a:sym typeface="Times New Roman"/>
              </a:rPr>
              <a:t> </a:t>
            </a:r>
            <a:r>
              <a:rPr b="1" i="0" lang="ru-RU" sz="1800">
                <a:solidFill>
                  <a:schemeClr val="dk1"/>
                </a:solidFill>
                <a:latin typeface="Times New Roman"/>
                <a:ea typeface="Times New Roman"/>
                <a:cs typeface="Times New Roman"/>
                <a:sym typeface="Times New Roman"/>
              </a:rPr>
              <a:t>В жизни человека знания играют огромную роль в становлении личности</a:t>
            </a:r>
            <a:br>
              <a:rPr lang="ru-RU" sz="1800">
                <a:solidFill>
                  <a:schemeClr val="dk1"/>
                </a:solidFill>
                <a:latin typeface="Times New Roman"/>
                <a:ea typeface="Times New Roman"/>
                <a:cs typeface="Times New Roman"/>
                <a:sym typeface="Times New Roman"/>
              </a:rPr>
            </a:br>
            <a:r>
              <a:rPr b="0" i="0" lang="ru-RU" sz="1800">
                <a:solidFill>
                  <a:schemeClr val="dk1"/>
                </a:solidFill>
                <a:latin typeface="Times New Roman"/>
                <a:ea typeface="Times New Roman"/>
                <a:cs typeface="Times New Roman"/>
                <a:sym typeface="Times New Roman"/>
              </a:rPr>
              <a:t> ибо благодаря им мозг пополняется необходимой информацией, которая в дальнейшем может помочь в трудных ситуациях.</a:t>
            </a:r>
            <a:endParaRPr/>
          </a:p>
          <a:p>
            <a:pPr indent="0" lvl="0" marL="0" marR="0" rtl="0" algn="l">
              <a:spcBef>
                <a:spcPts val="0"/>
              </a:spcBef>
              <a:spcAft>
                <a:spcPts val="0"/>
              </a:spcAft>
              <a:buNone/>
            </a:pPr>
            <a:r>
              <a:rPr b="0" i="0" lang="ru-RU" sz="1800">
                <a:solidFill>
                  <a:schemeClr val="dk1"/>
                </a:solidFill>
                <a:latin typeface="Times New Roman"/>
                <a:ea typeface="Times New Roman"/>
                <a:cs typeface="Times New Roman"/>
                <a:sym typeface="Times New Roman"/>
              </a:rPr>
              <a:t>Знания – это багаж, который постоянно накапливается важной информацией. Собирая знания, мы приобретаем некий опыт, что может оказать неоценимую услугу в будущем.</a:t>
            </a:r>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pic>
        <p:nvPicPr>
          <p:cNvPr descr="Изображение выглядит как текст&#10;&#10;Автоматически созданное описание" id="178" name="Google Shape;178;p8"/>
          <p:cNvPicPr preferRelativeResize="0"/>
          <p:nvPr/>
        </p:nvPicPr>
        <p:blipFill rotWithShape="1">
          <a:blip r:embed="rId3">
            <a:alphaModFix/>
          </a:blip>
          <a:srcRect b="0" l="0" r="0" t="0"/>
          <a:stretch/>
        </p:blipFill>
        <p:spPr>
          <a:xfrm>
            <a:off x="185738" y="6317350"/>
            <a:ext cx="1620560" cy="427928"/>
          </a:xfrm>
          <a:prstGeom prst="rect">
            <a:avLst/>
          </a:prstGeom>
          <a:noFill/>
          <a:ln>
            <a:noFill/>
          </a:ln>
        </p:spPr>
      </p:pic>
      <p:sp>
        <p:nvSpPr>
          <p:cNvPr id="179" name="Google Shape;179;p8"/>
          <p:cNvSpPr txBox="1"/>
          <p:nvPr/>
        </p:nvSpPr>
        <p:spPr>
          <a:xfrm>
            <a:off x="185738" y="2644506"/>
            <a:ext cx="115301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800">
                <a:solidFill>
                  <a:srgbClr val="000000"/>
                </a:solidFill>
                <a:latin typeface="Times New Roman"/>
                <a:ea typeface="Times New Roman"/>
                <a:cs typeface="Times New Roman"/>
                <a:sym typeface="Times New Roman"/>
              </a:rPr>
              <a:t>Знания позволяют учиться сложным вещам быстрее</a:t>
            </a:r>
            <a:endParaRPr/>
          </a:p>
          <a:p>
            <a:pPr indent="0" lvl="0" marL="0" marR="0" rtl="0" algn="l">
              <a:spcBef>
                <a:spcPts val="0"/>
              </a:spcBef>
              <a:spcAft>
                <a:spcPts val="0"/>
              </a:spcAft>
              <a:buNone/>
            </a:pPr>
            <a:r>
              <a:rPr b="0" i="0" lang="ru-RU" sz="1800">
                <a:solidFill>
                  <a:srgbClr val="000000"/>
                </a:solidFill>
                <a:latin typeface="Times New Roman"/>
                <a:ea typeface="Times New Roman"/>
                <a:cs typeface="Times New Roman"/>
                <a:sym typeface="Times New Roman"/>
              </a:rPr>
              <a:t>Чем больше у вас знаний, тем легче вы сможете научиться другим вещам. Просто концепция, которая заставляет вас вечно учиться, может помешать вам продолжить изучение предмета, но как только вы уберете основы концепции, вы можете легко изучить более трудную работу.</a:t>
            </a:r>
            <a:endParaRPr/>
          </a:p>
        </p:txBody>
      </p:sp>
      <p:sp>
        <p:nvSpPr>
          <p:cNvPr id="180" name="Google Shape;180;p8"/>
          <p:cNvSpPr txBox="1"/>
          <p:nvPr/>
        </p:nvSpPr>
        <p:spPr>
          <a:xfrm>
            <a:off x="185738" y="4065430"/>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1800">
                <a:solidFill>
                  <a:srgbClr val="000000"/>
                </a:solidFill>
                <a:latin typeface="Times New Roman"/>
                <a:ea typeface="Times New Roman"/>
                <a:cs typeface="Times New Roman"/>
                <a:sym typeface="Times New Roman"/>
              </a:rPr>
              <a:t>Знание помогает решить проблемы</a:t>
            </a:r>
            <a:endParaRPr/>
          </a:p>
          <a:p>
            <a:pPr indent="0" lvl="0" marL="0" marR="0" rtl="0" algn="l">
              <a:spcBef>
                <a:spcPts val="0"/>
              </a:spcBef>
              <a:spcAft>
                <a:spcPts val="0"/>
              </a:spcAft>
              <a:buNone/>
            </a:pPr>
            <a:r>
              <a:rPr b="0" i="0" lang="ru-RU" sz="1800">
                <a:solidFill>
                  <a:srgbClr val="000000"/>
                </a:solidFill>
                <a:latin typeface="Times New Roman"/>
                <a:ea typeface="Times New Roman"/>
                <a:cs typeface="Times New Roman"/>
                <a:sym typeface="Times New Roman"/>
              </a:rPr>
              <a:t>В жизни вы будете постоянно сталкиваться с проблемами каждый день, иногда с проблемами, которые вы, возможно, не можете преодолеть. Со знанием вы можете критически оценить свои способности мышления. Проблемы, с которыми вы сталкиваетесь в школе, могут столкнуться в реальной жизни.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838200" y="311150"/>
            <a:ext cx="10515600" cy="749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ru-RU" u="sng">
                <a:latin typeface="Times New Roman"/>
                <a:ea typeface="Times New Roman"/>
                <a:cs typeface="Times New Roman"/>
                <a:sym typeface="Times New Roman"/>
              </a:rPr>
              <a:t>Примеры заданий на тему «Мировоззрение»:</a:t>
            </a:r>
            <a:endParaRPr/>
          </a:p>
        </p:txBody>
      </p:sp>
      <p:sp>
        <p:nvSpPr>
          <p:cNvPr id="186" name="Google Shape;186;p9"/>
          <p:cNvSpPr txBox="1"/>
          <p:nvPr>
            <p:ph idx="1" type="body"/>
          </p:nvPr>
        </p:nvSpPr>
        <p:spPr>
          <a:xfrm>
            <a:off x="314325" y="1200150"/>
            <a:ext cx="5029199" cy="5262979"/>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800"/>
              <a:buNone/>
            </a:pPr>
            <a:r>
              <a:rPr b="0" i="0" lang="ru-RU" u="none" strike="noStrike">
                <a:solidFill>
                  <a:srgbClr val="000000"/>
                </a:solidFill>
                <a:latin typeface="Times New Roman"/>
                <a:ea typeface="Times New Roman"/>
                <a:cs typeface="Times New Roman"/>
                <a:sym typeface="Times New Roman"/>
              </a:rPr>
              <a:t>24. Используя обществоведческие знания, составьте сложный план, позволяющий раскрыть по существу тему «Виды знаний». План должен содержать не менее трех пунктов, из которых два или более детализированы в подпунктах.</a:t>
            </a:r>
            <a:endParaRPr>
              <a:latin typeface="Times New Roman"/>
              <a:ea typeface="Times New Roman"/>
              <a:cs typeface="Times New Roman"/>
              <a:sym typeface="Times New Roman"/>
            </a:endParaRPr>
          </a:p>
        </p:txBody>
      </p:sp>
      <p:sp>
        <p:nvSpPr>
          <p:cNvPr id="187" name="Google Shape;187;p9"/>
          <p:cNvSpPr txBox="1"/>
          <p:nvPr/>
        </p:nvSpPr>
        <p:spPr>
          <a:xfrm>
            <a:off x="5614988" y="1200150"/>
            <a:ext cx="5819400" cy="52641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Один из вариантов плана раскрытия данной темы:</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1.  Понятие «знания»;</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2.  виды позн</a:t>
            </a:r>
            <a:r>
              <a:rPr lang="ru-RU" sz="2100">
                <a:latin typeface="Times New Roman"/>
                <a:ea typeface="Times New Roman"/>
                <a:cs typeface="Times New Roman"/>
                <a:sym typeface="Times New Roman"/>
              </a:rPr>
              <a:t>о</a:t>
            </a:r>
            <a:r>
              <a:rPr b="0" i="0" lang="ru-RU" sz="2100" u="none" strike="noStrike">
                <a:solidFill>
                  <a:srgbClr val="000000"/>
                </a:solidFill>
                <a:latin typeface="Times New Roman"/>
                <a:ea typeface="Times New Roman"/>
                <a:cs typeface="Times New Roman"/>
                <a:sym typeface="Times New Roman"/>
              </a:rPr>
              <a:t>вательное деятельности </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а)  философское;</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б)  обыденная;</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в)  научная;</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г)социальное.;</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3. Способы получения знаний:</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а)  чувственное;</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б)  рациональное ;</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4. Форма знаний:</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а)  практические;</a:t>
            </a:r>
            <a:endParaRPr/>
          </a:p>
          <a:p>
            <a:pPr indent="0" lvl="0" marL="0" marR="0" rtl="0" algn="just">
              <a:spcBef>
                <a:spcPts val="0"/>
              </a:spcBef>
              <a:spcAft>
                <a:spcPts val="0"/>
              </a:spcAft>
              <a:buNone/>
            </a:pPr>
            <a:r>
              <a:rPr b="0" i="0" lang="ru-RU" sz="2100" u="none" strike="noStrike">
                <a:solidFill>
                  <a:srgbClr val="000000"/>
                </a:solidFill>
                <a:latin typeface="Times New Roman"/>
                <a:ea typeface="Times New Roman"/>
                <a:cs typeface="Times New Roman"/>
                <a:sym typeface="Times New Roman"/>
              </a:rPr>
              <a:t>б)  теоретические;</a:t>
            </a:r>
            <a:endParaRPr/>
          </a:p>
          <a:p>
            <a:pPr indent="0" lvl="0" marL="0" marR="0" rtl="0" algn="just">
              <a:spcBef>
                <a:spcPts val="0"/>
              </a:spcBef>
              <a:spcAft>
                <a:spcPts val="0"/>
              </a:spcAft>
              <a:buNone/>
            </a:pPr>
            <a:r>
              <a:t/>
            </a:r>
            <a:endParaRPr b="0" i="0" sz="2100" u="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100" u="none" strike="noStrike">
              <a:solidFill>
                <a:srgbClr val="000000"/>
              </a:solidFill>
              <a:latin typeface="Times New Roman"/>
              <a:ea typeface="Times New Roman"/>
              <a:cs typeface="Times New Roman"/>
              <a:sym typeface="Times New Roman"/>
            </a:endParaRPr>
          </a:p>
        </p:txBody>
      </p:sp>
      <p:pic>
        <p:nvPicPr>
          <p:cNvPr id="188" name="Google Shape;188;p9"/>
          <p:cNvPicPr preferRelativeResize="0"/>
          <p:nvPr/>
        </p:nvPicPr>
        <p:blipFill rotWithShape="1">
          <a:blip r:embed="rId3">
            <a:alphaModFix/>
          </a:blip>
          <a:srcRect b="0" l="0" r="0" t="0"/>
          <a:stretch/>
        </p:blipFill>
        <p:spPr>
          <a:xfrm>
            <a:off x="26375" y="6447700"/>
            <a:ext cx="1484397" cy="391973"/>
          </a:xfrm>
          <a:prstGeom prst="rect">
            <a:avLst/>
          </a:prstGeom>
          <a:solidFill>
            <a:schemeClr val="lt1"/>
          </a:solidFill>
          <a:ln cap="flat" cmpd="sng" w="12700">
            <a:solidFill>
              <a:schemeClr val="accent2"/>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rushVTI">
  <a:themeElements>
    <a:clrScheme name="Зеленый">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2022-11-16T18:17:41Z</dcterms:created>
  <dc:creator>office</dc:creator>
</cp:coreProperties>
</file>