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58" r:id="rId4"/>
    <p:sldId id="265" r:id="rId5"/>
    <p:sldId id="262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6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E930-F9C5-4B21-8A86-B7B1AE24E746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09F5F-5454-412C-91F4-0CE64BF6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E2AF-0EA6-359B-4259-59A2266B6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F8B52-5A67-F016-B3F0-9F01639ED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8D2B1-A085-6786-4107-5802F274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2BBC-10CE-4B2D-837C-5D6A28B8C453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9A0E4-7A79-5A21-53F8-4DE57378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92277-46E8-1E89-CA1F-A2B90BA5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7690-F1FD-4FEA-BC1E-71D5D599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4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8121-55DE-3CBF-8662-6C3746D8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32877-DDB6-00EA-409C-7DE8A34C1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71828-0785-3A84-6A70-3861AFBA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B0F0-8E6B-4F30-B08D-360F32D36984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4CED4-F31E-0991-FACC-F670D347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69BBF-BB6A-3657-C955-BEAC8FE8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7690-F1FD-4FEA-BC1E-71D5D599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6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1B6E4-D9E2-68FB-57AD-3F1276C9C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1D9C4-A803-1E2A-870B-E2647914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9EAA-9B6B-2295-1785-45D20BA6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86A3-B428-4E1F-818C-8F9F26462551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409C-84DD-5FE8-69A3-DB3A9530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69706-BB19-EB3D-2665-9E2BCDCB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7690-F1FD-4FEA-BC1E-71D5D599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2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666D-A624-B58F-3A68-7E3FE699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66B46-61C8-59B3-3CB2-74D10837A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F1F8C-8C10-F68B-C2B0-1AA4782F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123E-389C-478C-A0A1-5A9CA1CD0F7A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9264D-EB90-7D3F-C022-570198E6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76D2D-8D83-27A8-0FB7-38E60A27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7690-F1FD-4FEA-BC1E-71D5D599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5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11A7-D286-8F3C-4F6F-2D88ECC7A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9276E-11B4-5F0B-AD13-B456FAF8C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6909B-D026-619A-A882-84DBA4F2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C5FE-8B71-4684-ABA9-942DC359F332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0DACE-8C68-6142-B13F-176E6A92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87BA9-4DED-E950-77C3-E373A587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7690-F1FD-4FEA-BC1E-71D5D599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4C02-664A-71A3-3A2E-888F06E3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D6C95-5C43-EC3D-6CF2-6A6B415A6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C13A1-1DA8-ED6C-5609-D390908A1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A847C-16FD-6D14-D811-E2060F4E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EA10-7957-4D2A-9933-ACA63BDA2AC4}" type="datetime1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AA25E-DB2B-56EF-A557-F9A5BE64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9C021-9E04-2777-3FFF-880B35BB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7690-F1FD-4FEA-BC1E-71D5D599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9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8576-04FB-7F5E-2780-9E2B49FC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EB817-3271-FBE4-7268-956BAB7B2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5B044-4F57-75DB-CEA4-547DD240F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CF25B-0B11-C4EA-274C-CEA358EC5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2F12D-1FD3-67B5-0D86-B1BC5BD3B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DB1B2-68BB-70C2-4FEE-FCA4DAB7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EDE3-E849-4A77-A87B-1DA995DACD64}" type="datetime1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DC0CD-2A72-1711-3AE8-D72F676B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54196-2B56-FB09-A49D-8DC26D32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7690-F1FD-4FEA-BC1E-71D5D599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8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5234-55E0-F84C-39E5-B99AAC3F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8FD6F-CE17-5B85-B3FB-1F1C4DA2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6E61-BB89-4242-86EF-D859E7ED11C5}" type="datetime1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1FC07-28DC-9663-AAFC-ACC959F8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51438-7F7C-E372-0D8F-6C098196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7690-F1FD-4FEA-BC1E-71D5D599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2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AF1D1-149A-DB28-CB1E-62F93A8F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467-AE23-44AB-829E-3A3002FB520C}" type="datetime1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80405-9AD6-0FEC-26D5-A3A2068F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80948-28F5-0711-D4E1-00472D1B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7690-F1FD-4FEA-BC1E-71D5D599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4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546C-1BE8-17AA-6D17-6A389948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4C86F-00B0-344E-938F-E39D7FC5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1D8F0-A981-B745-98EA-0F679F307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45BEA-ED6B-C5AA-4E6C-00E514B1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22FC-4D97-4BB6-B6A8-6EE4C351A0C6}" type="datetime1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6987F-3898-A37E-2A13-20A9F1DE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AB1A3-4669-AFE0-F6C5-3DC0DEDD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7690-F1FD-4FEA-BC1E-71D5D599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8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E576-015E-B5F9-424F-C59AF48B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204E0-43F5-30A6-15FE-95CA09809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55FD8-5D11-C884-0116-B01572873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DFE76-5002-467C-BC80-9D66799B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94AD-7053-427C-8C29-C1D8414E408C}" type="datetime1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9E125-2E98-4DB2-5AE2-8F28D81B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A7C03-3ED3-81EE-E9B5-9C354A8B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7690-F1FD-4FEA-BC1E-71D5D599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3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4C972-5ADF-99DA-6B7B-518D4B4B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3B604-98D3-05B0-1CA4-CE0DBC209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8BF74-D1A5-1D23-E5C8-F8FE05D1D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80D01-43EB-43AF-852E-42F5F7176188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E5ED0-1FE8-CDBE-6E9A-54059D7AE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6D4DC-3F90-EA5F-70D3-B75130411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4C7690-F1FD-4FEA-BC1E-71D5D599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7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A0C4D0-FAED-4D45-DAD9-4278BFA2F95A}"/>
              </a:ext>
            </a:extLst>
          </p:cNvPr>
          <p:cNvSpPr txBox="1"/>
          <p:nvPr/>
        </p:nvSpPr>
        <p:spPr>
          <a:xfrm>
            <a:off x="696959" y="812508"/>
            <a:ext cx="9225026" cy="28058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 b="1">
                <a:solidFill>
                  <a:srgbClr val="003366"/>
                </a:solidFill>
              </a:defRPr>
            </a:pPr>
            <a:r>
              <a:rPr dirty="0"/>
              <a:t>Interactive Visualization of</a:t>
            </a:r>
            <a:r>
              <a:rPr lang="en-US" dirty="0"/>
              <a:t> Global</a:t>
            </a:r>
          </a:p>
          <a:p>
            <a:pPr>
              <a:defRPr sz="3600" b="1">
                <a:solidFill>
                  <a:srgbClr val="003366"/>
                </a:solidFill>
              </a:defRPr>
            </a:pPr>
            <a:r>
              <a:rPr dirty="0"/>
              <a:t>Heatwaves and Drought Patterns</a:t>
            </a:r>
          </a:p>
          <a:p>
            <a:endParaRPr dirty="0"/>
          </a:p>
          <a:p>
            <a:pPr>
              <a:spcBef>
                <a:spcPts val="1000"/>
              </a:spcBef>
              <a:defRPr sz="2000"/>
            </a:pPr>
            <a:r>
              <a:rPr dirty="0"/>
              <a:t>Jegadit Sakthi Saravanan</a:t>
            </a:r>
            <a:br>
              <a:rPr dirty="0"/>
            </a:br>
            <a:r>
              <a:rPr dirty="0"/>
              <a:t>Client: Prof. Akintomide A. </a:t>
            </a:r>
            <a:r>
              <a:rPr dirty="0" err="1"/>
              <a:t>Akinsanola</a:t>
            </a:r>
            <a:r>
              <a:rPr dirty="0"/>
              <a:t>, PhD (Earth &amp; Environmental Sciences, UIC)</a:t>
            </a:r>
            <a:br>
              <a:rPr dirty="0"/>
            </a:br>
            <a:r>
              <a:rPr dirty="0"/>
              <a:t>Course: CS 529 </a:t>
            </a:r>
            <a:r>
              <a:rPr lang="en-US" dirty="0"/>
              <a:t>-</a:t>
            </a:r>
            <a:r>
              <a:rPr dirty="0"/>
              <a:t> Visual Data Science | Oct 2025</a:t>
            </a:r>
          </a:p>
        </p:txBody>
      </p:sp>
      <p:pic>
        <p:nvPicPr>
          <p:cNvPr id="1026" name="Picture 2" descr="Compound Droughts and Heat Waves over the Huai River Basin of China: From a  Perspective of the Magnitude Index in: Journal of Hydrometeorology Volume  22 Issue 11 (2021)">
            <a:extLst>
              <a:ext uri="{FF2B5EF4-FFF2-40B4-BE49-F238E27FC236}">
                <a16:creationId xmlns:a16="http://schemas.microsoft.com/office/drawing/2014/main" id="{9B7C4AE4-5B98-FA9F-A2A6-8E21D2149C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24" b="12511"/>
          <a:stretch>
            <a:fillRect/>
          </a:stretch>
        </p:blipFill>
        <p:spPr bwMode="auto">
          <a:xfrm>
            <a:off x="8085667" y="3211358"/>
            <a:ext cx="4106334" cy="364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AF305-88C2-FBF2-C41F-E24B0710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8534" y="243417"/>
            <a:ext cx="2743200" cy="365125"/>
          </a:xfrm>
        </p:spPr>
        <p:txBody>
          <a:bodyPr/>
          <a:lstStyle/>
          <a:p>
            <a:fld id="{E64C7690-F1FD-4FEA-BC1E-71D5D599DE8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B5EDB-C6E1-403B-0BB3-C10BEE384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EF7D-53FC-8103-6A02-710E319F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motivation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A0D6FE3-7D03-6F53-C6ED-EEBAE4D31FB1}"/>
              </a:ext>
            </a:extLst>
          </p:cNvPr>
          <p:cNvSpPr txBox="1">
            <a:spLocks/>
          </p:cNvSpPr>
          <p:nvPr/>
        </p:nvSpPr>
        <p:spPr>
          <a:xfrm>
            <a:off x="9008534" y="243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4C7690-F1FD-4FEA-BC1E-71D5D599DE8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43DB5D-3D60-5DC6-2758-C99C9CB94585}"/>
              </a:ext>
            </a:extLst>
          </p:cNvPr>
          <p:cNvSpPr/>
          <p:nvPr/>
        </p:nvSpPr>
        <p:spPr>
          <a:xfrm>
            <a:off x="2286001" y="1724556"/>
            <a:ext cx="7662332" cy="9678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Understanding long-term patterns is very difficult from raw data.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4EE384-43C2-2E43-226E-7BD7D9C7972B}"/>
              </a:ext>
            </a:extLst>
          </p:cNvPr>
          <p:cNvSpPr/>
          <p:nvPr/>
        </p:nvSpPr>
        <p:spPr>
          <a:xfrm>
            <a:off x="2142067" y="3248550"/>
            <a:ext cx="7806265" cy="10355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Current visualizations are static, global, &amp; hard to interpret regionally.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886F49-CCF2-F2AE-0387-16B1E425A845}"/>
              </a:ext>
            </a:extLst>
          </p:cNvPr>
          <p:cNvSpPr/>
          <p:nvPr/>
        </p:nvSpPr>
        <p:spPr>
          <a:xfrm>
            <a:off x="1854201" y="4799541"/>
            <a:ext cx="8094132" cy="9678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Limited interactive tools focused on global climate trends.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BA53FF-7F1E-2ED8-11F0-5D0A9AA56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933" y="1560178"/>
            <a:ext cx="1397000" cy="13338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4FF7CB-790F-3CFC-ACC0-D2C6A84C8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933" y="3170691"/>
            <a:ext cx="1205178" cy="12051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136438-785C-B0B0-A198-D777069DE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091" y="4785967"/>
            <a:ext cx="1084619" cy="120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6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CC23-B6D5-8615-D588-9373594D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238F1-DC9C-6EA4-A03E-3E0FE90E6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63786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Data:</a:t>
            </a:r>
            <a:br>
              <a:rPr lang="en-US" dirty="0"/>
            </a:br>
            <a:r>
              <a:rPr lang="en-US" dirty="0"/>
              <a:t>- CRU TS v4.09 (Temp., 1950 - present)</a:t>
            </a:r>
          </a:p>
          <a:p>
            <a:pPr>
              <a:buFontTx/>
              <a:buChar char="-"/>
            </a:pPr>
            <a:r>
              <a:rPr lang="en-US" dirty="0"/>
              <a:t>CRU Dataset (Drought anomaly, global)</a:t>
            </a:r>
          </a:p>
          <a:p>
            <a:pPr>
              <a:buFontTx/>
              <a:buChar char="-"/>
            </a:pPr>
            <a:r>
              <a:rPr lang="en-US" dirty="0"/>
              <a:t>Processed data from the client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Tech Stack:</a:t>
            </a:r>
            <a:br>
              <a:rPr lang="en-US" dirty="0"/>
            </a:br>
            <a:r>
              <a:rPr lang="en-US" dirty="0"/>
              <a:t>   - D3.js (Interactive visualization)</a:t>
            </a:r>
          </a:p>
          <a:p>
            <a:pPr marL="0" indent="0">
              <a:buNone/>
            </a:pPr>
            <a:r>
              <a:rPr lang="en-US" dirty="0"/>
              <a:t>   - JS / HTML / </a:t>
            </a:r>
            <a:r>
              <a:rPr lang="en-US" dirty="0" err="1"/>
              <a:t>NetCDF</a:t>
            </a:r>
            <a:r>
              <a:rPr lang="en-US" dirty="0"/>
              <a:t> / CSV data</a:t>
            </a:r>
          </a:p>
          <a:p>
            <a:pPr marL="0" indent="0">
              <a:buNone/>
            </a:pPr>
            <a:r>
              <a:rPr lang="en-US" dirty="0"/>
              <a:t>   - Python (data preprocessing)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64D88C5-B9C2-F79D-6880-EAF50C0DE654}"/>
              </a:ext>
            </a:extLst>
          </p:cNvPr>
          <p:cNvSpPr txBox="1">
            <a:spLocks/>
          </p:cNvSpPr>
          <p:nvPr/>
        </p:nvSpPr>
        <p:spPr>
          <a:xfrm>
            <a:off x="9008534" y="243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4C7690-F1FD-4FEA-BC1E-71D5D599DE8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1FC109-BB2A-2364-AB9A-4C5529ADC0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857"/>
          <a:stretch>
            <a:fillRect/>
          </a:stretch>
        </p:blipFill>
        <p:spPr>
          <a:xfrm>
            <a:off x="7599661" y="1315774"/>
            <a:ext cx="4152073" cy="35498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9FB8462-15C1-34DF-1DEE-4A1997A17D33}"/>
              </a:ext>
            </a:extLst>
          </p:cNvPr>
          <p:cNvSpPr/>
          <p:nvPr/>
        </p:nvSpPr>
        <p:spPr>
          <a:xfrm>
            <a:off x="7713133" y="1978556"/>
            <a:ext cx="4038601" cy="17621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9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C26B6-84B8-41B4-4527-F67C96AC8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DFE3-3FF2-8225-2557-4CD0F207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Requirements and Project Goals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7AC029A-866E-B3C2-4DD2-EB9876BB37D5}"/>
              </a:ext>
            </a:extLst>
          </p:cNvPr>
          <p:cNvSpPr txBox="1">
            <a:spLocks/>
          </p:cNvSpPr>
          <p:nvPr/>
        </p:nvSpPr>
        <p:spPr>
          <a:xfrm>
            <a:off x="9008534" y="243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4C7690-F1FD-4FEA-BC1E-71D5D599DE8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7A4898-1C81-7536-5AD5-47883DBB8A72}"/>
              </a:ext>
            </a:extLst>
          </p:cNvPr>
          <p:cNvSpPr/>
          <p:nvPr/>
        </p:nvSpPr>
        <p:spPr>
          <a:xfrm>
            <a:off x="973667" y="1507066"/>
            <a:ext cx="9965266" cy="4766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Overall, the tool must allow filtering, comparison, and export; helping researchers explore climate extremes intuitively.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559400-4497-5B16-B62C-A1F89F9952BF}"/>
              </a:ext>
            </a:extLst>
          </p:cNvPr>
          <p:cNvSpPr/>
          <p:nvPr/>
        </p:nvSpPr>
        <p:spPr>
          <a:xfrm>
            <a:off x="1168400" y="1625600"/>
            <a:ext cx="9516533" cy="35729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The client wants a web based(deployable) interactive system that visualizes Global heatwave trends from 1950 to the present at a country level.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28BD5352-156C-5B97-993C-CA9E726D4A23}"/>
              </a:ext>
            </a:extLst>
          </p:cNvPr>
          <p:cNvSpPr/>
          <p:nvPr/>
        </p:nvSpPr>
        <p:spPr>
          <a:xfrm>
            <a:off x="1439333" y="2489200"/>
            <a:ext cx="4318000" cy="2345267"/>
          </a:xfrm>
          <a:prstGeom prst="round2Diag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Clicking on any country should reveal its temperature trend over time.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2C8F1583-48C1-E045-C3BB-700EB33655BE}"/>
              </a:ext>
            </a:extLst>
          </p:cNvPr>
          <p:cNvSpPr/>
          <p:nvPr/>
        </p:nvSpPr>
        <p:spPr>
          <a:xfrm>
            <a:off x="6096000" y="2489200"/>
            <a:ext cx="4318000" cy="2345267"/>
          </a:xfrm>
          <a:prstGeom prst="round2Diag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Should also integrate global drought data to analyze intensity, variability, and correlations with heatwaves.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3B761E-535A-D2F4-2EC9-68B6F279A64B}"/>
              </a:ext>
            </a:extLst>
          </p:cNvPr>
          <p:cNvSpPr txBox="1"/>
          <p:nvPr/>
        </p:nvSpPr>
        <p:spPr>
          <a:xfrm>
            <a:off x="3368943" y="2704180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u="sng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D267B5-3B6A-908E-5F26-42E5313F72F9}"/>
              </a:ext>
            </a:extLst>
          </p:cNvPr>
          <p:cNvSpPr txBox="1"/>
          <p:nvPr/>
        </p:nvSpPr>
        <p:spPr>
          <a:xfrm>
            <a:off x="8025610" y="2704180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u="sng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8070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9D924-1F53-17C8-7B73-6C7A967AB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224C-0E63-645F-0453-1A9D8247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633" y="2766218"/>
            <a:ext cx="5020733" cy="1325563"/>
          </a:xfrm>
        </p:spPr>
        <p:txBody>
          <a:bodyPr>
            <a:normAutofit/>
          </a:bodyPr>
          <a:lstStyle/>
          <a:p>
            <a:r>
              <a:rPr lang="en-US" sz="8800" dirty="0"/>
              <a:t>Thank you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B747A35-C25F-FEC3-CE6B-50619287EFA3}"/>
              </a:ext>
            </a:extLst>
          </p:cNvPr>
          <p:cNvSpPr txBox="1">
            <a:spLocks/>
          </p:cNvSpPr>
          <p:nvPr/>
        </p:nvSpPr>
        <p:spPr>
          <a:xfrm>
            <a:off x="9008534" y="243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4C7690-F1FD-4FEA-BC1E-71D5D599DE8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8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2FDE-DA04-1AB0-3908-D87143D2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1: Deliverables: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CFACE-1455-4B72-0742-69D02B7B7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Timeline &amp; Next Steps</a:t>
            </a:r>
          </a:p>
          <a:p>
            <a:pPr marL="457200" lvl="1" indent="0">
              <a:buNone/>
            </a:pPr>
            <a:r>
              <a:rPr lang="en-US" dirty="0"/>
              <a:t>Weeks 1-2: Data collection &amp; preprocessing</a:t>
            </a:r>
          </a:p>
          <a:p>
            <a:pPr marL="457200" lvl="1" indent="0">
              <a:buNone/>
            </a:pPr>
            <a:r>
              <a:rPr lang="en-US" dirty="0"/>
              <a:t>Weeks 3-4: D3 map + spiral prototype</a:t>
            </a:r>
          </a:p>
          <a:p>
            <a:pPr marL="457200" lvl="1" indent="0">
              <a:buNone/>
            </a:pPr>
            <a:r>
              <a:rPr lang="en-US" dirty="0"/>
              <a:t>Week 5: Global drought integration</a:t>
            </a:r>
          </a:p>
          <a:p>
            <a:pPr marL="457200" lvl="1" indent="0">
              <a:buNone/>
            </a:pPr>
            <a:r>
              <a:rPr lang="en-US" dirty="0"/>
              <a:t>Week 6: Refinement &amp; probe analysis</a:t>
            </a:r>
          </a:p>
          <a:p>
            <a:pPr marL="457200" lvl="1" indent="0">
              <a:buNone/>
            </a:pPr>
            <a:r>
              <a:rPr lang="en-US" dirty="0"/>
              <a:t>Week 7: Final presentation &amp; report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D6F9ACF-D36E-DC5E-D518-D980603B4BF9}"/>
              </a:ext>
            </a:extLst>
          </p:cNvPr>
          <p:cNvSpPr txBox="1">
            <a:spLocks/>
          </p:cNvSpPr>
          <p:nvPr/>
        </p:nvSpPr>
        <p:spPr>
          <a:xfrm>
            <a:off x="9008534" y="243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4C7690-F1FD-4FEA-BC1E-71D5D599DE8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9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A4EB6-3B81-B9B6-ABA8-E2E27E2C9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0035-6824-F129-6C19-A75D0627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2: Visualization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02BD-E868-82DC-965C-B8D6A1E72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Map: Hover → intensity color; Click → spiral view.</a:t>
            </a:r>
          </a:p>
          <a:p>
            <a:r>
              <a:rPr lang="en-US" dirty="0"/>
              <a:t>Spiral Chart: Shows yearly temp rise from 1950–present.</a:t>
            </a:r>
          </a:p>
          <a:p>
            <a:r>
              <a:rPr lang="en-US" dirty="0"/>
              <a:t>Global Drought Map: Displays deviation intensity overlay.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Expected Impact:</a:t>
            </a:r>
          </a:p>
          <a:p>
            <a:pPr>
              <a:buFontTx/>
              <a:buChar char="-"/>
            </a:pPr>
            <a:r>
              <a:rPr lang="en-US" dirty="0"/>
              <a:t>Help researchers explore spatial-temporal climate patterns.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9B85BA3-EA26-0F3F-E3F7-6CF62BA1152C}"/>
              </a:ext>
            </a:extLst>
          </p:cNvPr>
          <p:cNvSpPr txBox="1">
            <a:spLocks/>
          </p:cNvSpPr>
          <p:nvPr/>
        </p:nvSpPr>
        <p:spPr>
          <a:xfrm>
            <a:off x="9008534" y="2434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4C7690-F1FD-4FEA-BC1E-71D5D599DE8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4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323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Problem and motivation</vt:lpstr>
      <vt:lpstr>Data and Processing</vt:lpstr>
      <vt:lpstr>Client Requirements and Project Goals</vt:lpstr>
      <vt:lpstr>Thank you</vt:lpstr>
      <vt:lpstr>Appendix 1: Deliverables: Timeline</vt:lpstr>
      <vt:lpstr>Appendix 2: Visualization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Jegadit SS</dc:creator>
  <cp:lastModifiedBy>Jegadit SS</cp:lastModifiedBy>
  <cp:revision>2</cp:revision>
  <dcterms:created xsi:type="dcterms:W3CDTF">2025-10-14T17:53:41Z</dcterms:created>
  <dcterms:modified xsi:type="dcterms:W3CDTF">2025-10-14T18:43:42Z</dcterms:modified>
</cp:coreProperties>
</file>