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CAA3D-2C28-4BAD-B5DB-F6CE9D19E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FF3229-1CB5-46F4-B2CE-3DBDD1711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7B7A71-1C12-4252-B54F-367CA62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C913-3BA4-4276-AA8C-AB9AA207AED3}" type="datetimeFigureOut">
              <a:rPr lang="es-PA" smtClean="0"/>
              <a:t>07/08/2020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D32952-8F37-40EB-9B18-CE6DE570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EDC8F5-B9CB-4FC1-817B-F9DCCDE4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D19B-84DB-43DD-A026-32C07FEFE88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9295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23BD6-D255-4226-98E9-A26FC3C4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FD7DB0-F4A8-4F68-ACAB-C90082F93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00561D-B1E5-4237-A8E2-D589C0A3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C913-3BA4-4276-AA8C-AB9AA207AED3}" type="datetimeFigureOut">
              <a:rPr lang="es-PA" smtClean="0"/>
              <a:t>07/08/2020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3D984B-F3CB-43D3-9388-BE0D1BB4F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412DBD-C3ED-407F-80C8-78B74E79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D19B-84DB-43DD-A026-32C07FEFE88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9613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20D903-D962-4AB4-A969-8A7C4DC36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179BB6-B303-40AB-BEBB-C43AF75FE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C87AD4-F003-4B25-8E87-1C182828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C913-3BA4-4276-AA8C-AB9AA207AED3}" type="datetimeFigureOut">
              <a:rPr lang="es-PA" smtClean="0"/>
              <a:t>07/08/2020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A6B6A4-52F5-46B1-AA2E-613EF47E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A81F2A-0009-45DE-92FC-BF2A9CAE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D19B-84DB-43DD-A026-32C07FEFE88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523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73580-3E50-4620-B321-5127FACC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36D447-CFE1-42CB-9D50-CA26AFE54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BBD632-1B56-4D3E-9B3E-1018C6F4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C913-3BA4-4276-AA8C-AB9AA207AED3}" type="datetimeFigureOut">
              <a:rPr lang="es-PA" smtClean="0"/>
              <a:t>07/08/2020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BDF40F-F87E-4790-A329-ECE274386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D568D1-12C4-4B9C-86BC-B907AA3AB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D19B-84DB-43DD-A026-32C07FEFE88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68279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41A65-592F-4FFF-9262-D4271B1C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31CCE7-7CCB-40AD-91A6-E21D29E88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28BB4A-229E-42C5-9BB4-46EDCDB44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C913-3BA4-4276-AA8C-AB9AA207AED3}" type="datetimeFigureOut">
              <a:rPr lang="es-PA" smtClean="0"/>
              <a:t>07/08/2020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7D0906-9907-49C9-83C9-5790BB6B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85B17B-CD7C-4163-9568-9F271AEB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D19B-84DB-43DD-A026-32C07FEFE88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70310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B9D76-0E76-4660-8920-51D882BDC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2DCFBB-B0D3-425A-ACED-780582F80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C69E7A-30DF-4137-9110-307B29513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33ED7C-1C31-453B-98E2-2A1CD12A0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C913-3BA4-4276-AA8C-AB9AA207AED3}" type="datetimeFigureOut">
              <a:rPr lang="es-PA" smtClean="0"/>
              <a:t>07/08/2020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442B36-EE5C-4CDE-8CAF-8C51B0175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42E1CB-6B18-44F4-8B07-29861A73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D19B-84DB-43DD-A026-32C07FEFE88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15190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0BB5C-0E2A-43F2-9122-786025EDA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247605-B3EE-4DDF-B024-45D188CC2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F2CF6B-15F0-4D92-B5F3-3E120D867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1B2096-1EDC-4D42-8554-0D5BC7695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695C55-ACBF-4603-9AAE-122008AA8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42E8C73-3773-43FD-9996-227B42C4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C913-3BA4-4276-AA8C-AB9AA207AED3}" type="datetimeFigureOut">
              <a:rPr lang="es-PA" smtClean="0"/>
              <a:t>07/08/2020</a:t>
            </a:fld>
            <a:endParaRPr lang="es-PA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8F72B2C-88D5-41AA-8EC9-4DD26160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2F21197-D9E5-4B63-B734-099424B3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D19B-84DB-43DD-A026-32C07FEFE88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23430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3B1F8-47CB-497F-8814-D7922C5F7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8F8303F-756D-4AB5-BEF7-3EC4E45C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C913-3BA4-4276-AA8C-AB9AA207AED3}" type="datetimeFigureOut">
              <a:rPr lang="es-PA" smtClean="0"/>
              <a:t>07/08/2020</a:t>
            </a:fld>
            <a:endParaRPr lang="es-PA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E5C7CD-6D93-415E-A944-E0287C0FE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86A591-6904-4A61-83F2-97D5F059B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D19B-84DB-43DD-A026-32C07FEFE88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8690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29D66A-2C20-46E3-AE21-1EBF057F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C913-3BA4-4276-AA8C-AB9AA207AED3}" type="datetimeFigureOut">
              <a:rPr lang="es-PA" smtClean="0"/>
              <a:t>07/08/2020</a:t>
            </a:fld>
            <a:endParaRPr lang="es-PA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FE97C3-A921-4271-88BF-21FEECB4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90ABCF-6AE2-43D4-B758-6F12F65C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D19B-84DB-43DD-A026-32C07FEFE88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65763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FCE0B-6FDA-443D-A2DA-A071D546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F88B89-ABD8-4BAC-907D-F4A50CA5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CC77BF-0E08-4B8F-B0B1-61A2131D5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50B4E2-B78F-46EF-9D18-81F46ACF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C913-3BA4-4276-AA8C-AB9AA207AED3}" type="datetimeFigureOut">
              <a:rPr lang="es-PA" smtClean="0"/>
              <a:t>07/08/2020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286AE4-92CC-439F-A130-E62E2A74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28C094-CA98-4B45-82FA-E25A1814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D19B-84DB-43DD-A026-32C07FEFE88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87540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7AEA2-596C-44B3-B7C6-CCCA174F5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934FD5A-E7A7-4D63-B851-CF5DB27F8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7735E3-E4DF-4CBF-B98F-962CFB079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9F7CE2-D1F0-43B8-9C04-5536E96EE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C913-3BA4-4276-AA8C-AB9AA207AED3}" type="datetimeFigureOut">
              <a:rPr lang="es-PA" smtClean="0"/>
              <a:t>07/08/2020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2A9945-D3F5-460C-BCBB-E3926E29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8E6ED7-0D1D-436A-8490-17DAAC56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0D19B-84DB-43DD-A026-32C07FEFE88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69681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70DCF94-8305-4D66-811A-8ECA18D3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6EE82B-26A5-4307-A417-6A54B8256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2E62EF-1195-4F80-A690-2A79E4CC4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4C913-3BA4-4276-AA8C-AB9AA207AED3}" type="datetimeFigureOut">
              <a:rPr lang="es-PA" smtClean="0"/>
              <a:t>07/08/2020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B58354-5C1B-4E72-AFF7-ED575BF11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6717FA-D1A4-4F3E-A580-8895039AB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0D19B-84DB-43DD-A026-32C07FEFE88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86491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0E263-518C-4134-BE47-D49462FF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Acento Prosódico</a:t>
            </a:r>
            <a:endParaRPr lang="es-PA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D97FEB-0494-45DA-860C-A182DB61F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92784" cy="1218789"/>
          </a:xfrm>
        </p:spPr>
        <p:txBody>
          <a:bodyPr/>
          <a:lstStyle/>
          <a:p>
            <a:r>
              <a:rPr lang="es-MX" dirty="0"/>
              <a:t>La mayor intensidad con la que se pronuncia una sílaba en una palabra. </a:t>
            </a:r>
          </a:p>
          <a:p>
            <a:endParaRPr lang="es-PA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6CE49B4-D955-415E-9E89-3FA7CD2675BF}"/>
              </a:ext>
            </a:extLst>
          </p:cNvPr>
          <p:cNvSpPr txBox="1">
            <a:spLocks/>
          </p:cNvSpPr>
          <p:nvPr/>
        </p:nvSpPr>
        <p:spPr>
          <a:xfrm>
            <a:off x="5192356" y="2588298"/>
            <a:ext cx="2556735" cy="977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/>
              <a:t>Sílaba tónica</a:t>
            </a:r>
            <a:endParaRPr lang="es-PA" sz="32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4153FC3-FD3C-4B1D-9CDD-89E4F7560111}"/>
              </a:ext>
            </a:extLst>
          </p:cNvPr>
          <p:cNvSpPr txBox="1">
            <a:spLocks/>
          </p:cNvSpPr>
          <p:nvPr/>
        </p:nvSpPr>
        <p:spPr>
          <a:xfrm>
            <a:off x="8460888" y="4087759"/>
            <a:ext cx="2556735" cy="977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/>
              <a:t>Sílaba átona</a:t>
            </a:r>
            <a:endParaRPr lang="es-PA" sz="32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3AAAE9B5-B0EE-4A0F-83E9-AC80F72B1353}"/>
              </a:ext>
            </a:extLst>
          </p:cNvPr>
          <p:cNvSpPr txBox="1">
            <a:spLocks/>
          </p:cNvSpPr>
          <p:nvPr/>
        </p:nvSpPr>
        <p:spPr>
          <a:xfrm>
            <a:off x="5069541" y="3445586"/>
            <a:ext cx="3592158" cy="1218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Vó</a:t>
            </a:r>
            <a:r>
              <a:rPr lang="es-MX" dirty="0"/>
              <a:t>mito, vomi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tó</a:t>
            </a:r>
            <a:r>
              <a:rPr lang="es-MX" b="1" dirty="0"/>
              <a:t>, </a:t>
            </a:r>
            <a:r>
              <a:rPr lang="es-MX" dirty="0"/>
              <a:t>carre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</a:t>
            </a:r>
            <a:r>
              <a:rPr lang="es-MX" dirty="0"/>
              <a:t>ra.</a:t>
            </a:r>
            <a:endParaRPr lang="es-PA" b="1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1DFD3595-55DA-40C7-AF36-2CF8B6CA7D6E}"/>
              </a:ext>
            </a:extLst>
          </p:cNvPr>
          <p:cNvSpPr txBox="1">
            <a:spLocks/>
          </p:cNvSpPr>
          <p:nvPr/>
        </p:nvSpPr>
        <p:spPr>
          <a:xfrm>
            <a:off x="8460889" y="4910217"/>
            <a:ext cx="3592158" cy="1218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Vó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mito</a:t>
            </a:r>
            <a:r>
              <a:rPr lang="es-MX" dirty="0"/>
              <a:t>, 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vomi</a:t>
            </a:r>
            <a:r>
              <a:rPr lang="es-MX" dirty="0"/>
              <a:t>tó, 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carre</a:t>
            </a:r>
            <a:r>
              <a:rPr lang="es-MX" dirty="0"/>
              <a:t>te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</a:t>
            </a:r>
            <a:r>
              <a:rPr lang="es-MX" b="1" dirty="0"/>
              <a:t>.</a:t>
            </a:r>
            <a:endParaRPr lang="es-PA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7E8133A-6A60-47E7-9FA6-D6D0D7258582}"/>
              </a:ext>
            </a:extLst>
          </p:cNvPr>
          <p:cNvSpPr/>
          <p:nvPr/>
        </p:nvSpPr>
        <p:spPr>
          <a:xfrm>
            <a:off x="1078455" y="3907553"/>
            <a:ext cx="3270324" cy="22268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¡Todas las palabras en español tienen única y exclusivamente una sílaba tónica!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3336214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3DCF9-9553-44F2-A2F3-079906FD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Tilde diacrítica</a:t>
            </a:r>
            <a:endParaRPr lang="es-PA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663996-9845-40F6-8235-5DB063B26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56115" cy="1498488"/>
          </a:xfrm>
        </p:spPr>
        <p:txBody>
          <a:bodyPr/>
          <a:lstStyle/>
          <a:p>
            <a:pPr algn="just"/>
            <a:r>
              <a:rPr lang="es-MX" dirty="0"/>
              <a:t>Es una tilde que se le agrega a una palabra que permite distinguir palabras que pertenecen a diferentes categorías gramaticales, pero que se escriben igual.</a:t>
            </a:r>
            <a:endParaRPr lang="es-PA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F58BC9F-8E9E-434D-B81E-F3F72B365CB8}"/>
              </a:ext>
            </a:extLst>
          </p:cNvPr>
          <p:cNvSpPr txBox="1">
            <a:spLocks/>
          </p:cNvSpPr>
          <p:nvPr/>
        </p:nvSpPr>
        <p:spPr>
          <a:xfrm>
            <a:off x="426271" y="4404006"/>
            <a:ext cx="8212119" cy="710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dirty="0"/>
              <a:t>Te (pronombre personal) &lt;-&gt; Té (sustantivo de bebida)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AC77137-A2CF-4133-97E5-6A6B8B21421E}"/>
              </a:ext>
            </a:extLst>
          </p:cNvPr>
          <p:cNvSpPr txBox="1">
            <a:spLocks/>
          </p:cNvSpPr>
          <p:nvPr/>
        </p:nvSpPr>
        <p:spPr>
          <a:xfrm>
            <a:off x="426271" y="5274124"/>
            <a:ext cx="8130091" cy="76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dirty="0"/>
              <a:t>Tu (pronombre posesivo) &lt;-&gt; Tú (pronombre personal)</a:t>
            </a:r>
            <a:endParaRPr lang="es-PA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54DF3E1-53C3-479C-9EBE-D0B4BE9889F7}"/>
              </a:ext>
            </a:extLst>
          </p:cNvPr>
          <p:cNvSpPr txBox="1">
            <a:spLocks/>
          </p:cNvSpPr>
          <p:nvPr/>
        </p:nvSpPr>
        <p:spPr>
          <a:xfrm>
            <a:off x="426271" y="3533888"/>
            <a:ext cx="8212119" cy="710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dirty="0"/>
              <a:t> El (artículo) &lt;-&gt; Él (pronombre personal)</a:t>
            </a:r>
          </a:p>
        </p:txBody>
      </p:sp>
      <p:pic>
        <p:nvPicPr>
          <p:cNvPr id="1026" name="Picture 2" descr="Acentos en italiano. Aprende todo las normas para la acentuación">
            <a:extLst>
              <a:ext uri="{FF2B5EF4-FFF2-40B4-BE49-F238E27FC236}">
                <a16:creationId xmlns:a16="http://schemas.microsoft.com/office/drawing/2014/main" id="{6C6F5024-7432-4767-907E-B5CFABA61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628" y="3533888"/>
            <a:ext cx="2227282" cy="238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02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E5765-E147-4AD2-8627-E57CA17A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Monosílabos</a:t>
            </a:r>
            <a:endParaRPr lang="es-PA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4A0B12-7080-4076-A040-F3E6CE16E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468"/>
            <a:ext cx="9230958" cy="1603375"/>
          </a:xfrm>
        </p:spPr>
        <p:txBody>
          <a:bodyPr/>
          <a:lstStyle/>
          <a:p>
            <a:r>
              <a:rPr lang="es-MX" dirty="0"/>
              <a:t>Se refiere a palabras que tienen una sílaba.</a:t>
            </a:r>
          </a:p>
          <a:p>
            <a:r>
              <a:rPr lang="es-MX" i="1" dirty="0"/>
              <a:t>Mono </a:t>
            </a:r>
            <a:r>
              <a:rPr lang="es-MX" dirty="0"/>
              <a:t>(uno) y </a:t>
            </a:r>
            <a:r>
              <a:rPr lang="es-MX" i="1" dirty="0" err="1"/>
              <a:t>syllabe</a:t>
            </a:r>
            <a:r>
              <a:rPr lang="es-MX" i="1" dirty="0"/>
              <a:t> </a:t>
            </a:r>
            <a:r>
              <a:rPr lang="es-MX" dirty="0"/>
              <a:t>(letras que forman un sonido).</a:t>
            </a:r>
            <a:endParaRPr lang="es-PA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B88B088-199F-4843-8329-7965B2D31AEA}"/>
              </a:ext>
            </a:extLst>
          </p:cNvPr>
          <p:cNvSpPr txBox="1">
            <a:spLocks/>
          </p:cNvSpPr>
          <p:nvPr/>
        </p:nvSpPr>
        <p:spPr>
          <a:xfrm>
            <a:off x="1343810" y="2599533"/>
            <a:ext cx="4927899" cy="432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2000" dirty="0"/>
              <a:t>Por lo general, los monosílabos no se tildan.</a:t>
            </a:r>
            <a:endParaRPr lang="es-PA" sz="2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A60CDEE-95D0-4077-8CF7-6FB619F9C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2" y="4683124"/>
            <a:ext cx="5743575" cy="1952625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814D131-4B93-4ECC-A3AB-00E1AD443379}"/>
              </a:ext>
            </a:extLst>
          </p:cNvPr>
          <p:cNvSpPr txBox="1">
            <a:spLocks/>
          </p:cNvSpPr>
          <p:nvPr/>
        </p:nvSpPr>
        <p:spPr>
          <a:xfrm>
            <a:off x="375624" y="3429000"/>
            <a:ext cx="5896085" cy="12634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dirty="0"/>
              <a:t>La tabla abajo muestra palabras comunes que usualmente se consideran bisílabos que se tildan por consideración de la pronunciación. Pero que son monosílabos.</a:t>
            </a:r>
            <a:endParaRPr lang="es-PA" dirty="0"/>
          </a:p>
        </p:txBody>
      </p:sp>
      <p:pic>
        <p:nvPicPr>
          <p:cNvPr id="2050" name="Picture 2" descr="Acentos diacríticos en castellano - lista completa">
            <a:extLst>
              <a:ext uri="{FF2B5EF4-FFF2-40B4-BE49-F238E27FC236}">
                <a16:creationId xmlns:a16="http://schemas.microsoft.com/office/drawing/2014/main" id="{1957D30A-E198-4AF4-81E7-7DAFC4FB6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891" y="3032529"/>
            <a:ext cx="4411909" cy="352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36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9BDC0-9EB4-459E-936C-E0BD3BC21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Polisílabos</a:t>
            </a:r>
            <a:endParaRPr lang="es-PA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257162-8520-44FD-B373-55609FABB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 dirty="0"/>
          </a:p>
        </p:txBody>
      </p:sp>
      <p:pic>
        <p:nvPicPr>
          <p:cNvPr id="3074" name="Picture 2" descr="Cuadro sinóptico | 6º Educación Primaria – COLEGIO SEK ATLÁNTICO">
            <a:extLst>
              <a:ext uri="{FF2B5EF4-FFF2-40B4-BE49-F238E27FC236}">
                <a16:creationId xmlns:a16="http://schemas.microsoft.com/office/drawing/2014/main" id="{ACFCBC3C-85A0-4F80-9DE3-0031E4024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090" y="1825625"/>
            <a:ext cx="8026767" cy="463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93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BB36B-42CA-44B9-9258-93323358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Diptongos</a:t>
            </a:r>
            <a:endParaRPr lang="es-PA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2F43CF-2E8B-4884-8D9F-CCE49AD1A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638"/>
            <a:ext cx="9973235" cy="899297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Conjunto de dos vocales que se pronuncian en una misma sílaba. </a:t>
            </a:r>
          </a:p>
          <a:p>
            <a:r>
              <a:rPr lang="es-MX" dirty="0"/>
              <a:t>La H no impide la formación de un diptongo.</a:t>
            </a:r>
            <a:endParaRPr lang="es-PA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3452D10-FA39-4290-BA18-59B7F56F67B8}"/>
              </a:ext>
            </a:extLst>
          </p:cNvPr>
          <p:cNvSpPr txBox="1">
            <a:spLocks/>
          </p:cNvSpPr>
          <p:nvPr/>
        </p:nvSpPr>
        <p:spPr>
          <a:xfrm>
            <a:off x="328556" y="2386643"/>
            <a:ext cx="4958379" cy="648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¿Cuándo aparece un diptongo?</a:t>
            </a:r>
            <a:endParaRPr lang="es-PA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BAD64FA-D21E-49B4-88A0-CA97B7D25C3E}"/>
              </a:ext>
            </a:extLst>
          </p:cNvPr>
          <p:cNvSpPr txBox="1">
            <a:spLocks/>
          </p:cNvSpPr>
          <p:nvPr/>
        </p:nvSpPr>
        <p:spPr>
          <a:xfrm>
            <a:off x="328556" y="2991715"/>
            <a:ext cx="5588150" cy="91219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dirty="0"/>
              <a:t>Cuando existe una vocal abierta y una vocal cerrada o viceversa. Siempre y cuando la cerrada no sea tónica. De ser así se tilda. Ejemplo: oí, ahí.</a:t>
            </a:r>
            <a:endParaRPr lang="es-PA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9377F7A0-FB17-4415-9240-47C717DC3564}"/>
              </a:ext>
            </a:extLst>
          </p:cNvPr>
          <p:cNvSpPr txBox="1">
            <a:spLocks/>
          </p:cNvSpPr>
          <p:nvPr/>
        </p:nvSpPr>
        <p:spPr>
          <a:xfrm>
            <a:off x="328556" y="3823794"/>
            <a:ext cx="4359986" cy="365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2000" dirty="0"/>
              <a:t>Que se combinen dos vocales cerradas.</a:t>
            </a:r>
            <a:endParaRPr lang="es-PA" sz="2000" dirty="0"/>
          </a:p>
        </p:txBody>
      </p:sp>
      <p:pic>
        <p:nvPicPr>
          <p:cNvPr id="4098" name="Picture 2" descr="Ejemplos de Diptongo. El diptongo | Diptongo, Diptongo hiato ...">
            <a:extLst>
              <a:ext uri="{FF2B5EF4-FFF2-40B4-BE49-F238E27FC236}">
                <a16:creationId xmlns:a16="http://schemas.microsoft.com/office/drawing/2014/main" id="{D2D8DFD6-D3A6-423C-BE50-6E3CA57EE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02" y="4135685"/>
            <a:ext cx="3760694" cy="257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874E88D3-1FAC-4AF2-BF59-35F90EC417D7}"/>
              </a:ext>
            </a:extLst>
          </p:cNvPr>
          <p:cNvSpPr txBox="1">
            <a:spLocks/>
          </p:cNvSpPr>
          <p:nvPr/>
        </p:nvSpPr>
        <p:spPr>
          <a:xfrm>
            <a:off x="6817210" y="2399861"/>
            <a:ext cx="4958379" cy="648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¿Cuándo se tilda un diptongo?</a:t>
            </a:r>
            <a:endParaRPr lang="es-PA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9A748A3F-DE1C-4E45-AFD8-99D5D74E0EAC}"/>
              </a:ext>
            </a:extLst>
          </p:cNvPr>
          <p:cNvSpPr txBox="1">
            <a:spLocks/>
          </p:cNvSpPr>
          <p:nvPr/>
        </p:nvSpPr>
        <p:spPr>
          <a:xfrm>
            <a:off x="6806228" y="2991715"/>
            <a:ext cx="4958378" cy="365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2000" dirty="0"/>
              <a:t>Siguiendo las reglas generales de acentuación</a:t>
            </a:r>
            <a:endParaRPr lang="es-PA" sz="2000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88A1BD7B-BF88-47C1-B264-FD6D90B0D813}"/>
              </a:ext>
            </a:extLst>
          </p:cNvPr>
          <p:cNvSpPr txBox="1">
            <a:spLocks/>
          </p:cNvSpPr>
          <p:nvPr/>
        </p:nvSpPr>
        <p:spPr>
          <a:xfrm>
            <a:off x="6817211" y="3626652"/>
            <a:ext cx="4958378" cy="773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2000" dirty="0"/>
              <a:t>Diptongos compuestos por vocal abierta </a:t>
            </a:r>
            <a:r>
              <a:rPr lang="es-MX" sz="2000" b="1" dirty="0"/>
              <a:t>tónica</a:t>
            </a:r>
            <a:r>
              <a:rPr lang="es-MX" sz="2000" dirty="0"/>
              <a:t> y cerrada </a:t>
            </a:r>
            <a:r>
              <a:rPr lang="es-MX" sz="2000" b="1" dirty="0"/>
              <a:t>átona</a:t>
            </a:r>
            <a:r>
              <a:rPr lang="es-MX" sz="2000" dirty="0"/>
              <a:t> o viceversa. Siempre se tilda en la vocal abierta.</a:t>
            </a:r>
            <a:endParaRPr lang="es-PA" sz="2000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7F5B1D38-2ADC-4526-92BA-2F6C13F3B79A}"/>
              </a:ext>
            </a:extLst>
          </p:cNvPr>
          <p:cNvSpPr txBox="1">
            <a:spLocks/>
          </p:cNvSpPr>
          <p:nvPr/>
        </p:nvSpPr>
        <p:spPr>
          <a:xfrm>
            <a:off x="7105424" y="4399877"/>
            <a:ext cx="4359986" cy="365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2000" dirty="0"/>
              <a:t>Ejemplos: desp</a:t>
            </a:r>
            <a:r>
              <a:rPr lang="es-MX" sz="2000" b="1" dirty="0"/>
              <a:t>ué</a:t>
            </a:r>
            <a:r>
              <a:rPr lang="es-MX" sz="2000" dirty="0"/>
              <a:t>s, n</a:t>
            </a:r>
            <a:r>
              <a:rPr lang="es-MX" sz="2000" b="1" dirty="0"/>
              <a:t>áu</a:t>
            </a:r>
            <a:r>
              <a:rPr lang="es-MX" sz="2000" dirty="0"/>
              <a:t>tico, murc</a:t>
            </a:r>
            <a:r>
              <a:rPr lang="es-MX" sz="2000" b="1" dirty="0"/>
              <a:t>ié</a:t>
            </a:r>
            <a:r>
              <a:rPr lang="es-MX" sz="2000" dirty="0"/>
              <a:t>lago.</a:t>
            </a:r>
            <a:endParaRPr lang="es-PA" sz="2000" dirty="0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F6C13F3B-0CA9-4F71-8AEA-3601038161C2}"/>
              </a:ext>
            </a:extLst>
          </p:cNvPr>
          <p:cNvSpPr txBox="1">
            <a:spLocks/>
          </p:cNvSpPr>
          <p:nvPr/>
        </p:nvSpPr>
        <p:spPr>
          <a:xfrm>
            <a:off x="6806228" y="5026656"/>
            <a:ext cx="4958378" cy="773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2000" dirty="0"/>
              <a:t>Diptongos compuestos por vocales cerradas, la tilde se coloca en la segunda vocal</a:t>
            </a:r>
            <a:endParaRPr lang="es-PA" sz="2000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155D26D1-A234-4C7E-948A-1DA3A19EB7CA}"/>
              </a:ext>
            </a:extLst>
          </p:cNvPr>
          <p:cNvSpPr txBox="1">
            <a:spLocks/>
          </p:cNvSpPr>
          <p:nvPr/>
        </p:nvSpPr>
        <p:spPr>
          <a:xfrm>
            <a:off x="7203812" y="5833946"/>
            <a:ext cx="4359986" cy="365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2000" dirty="0"/>
              <a:t>Ejemplos: c</a:t>
            </a:r>
            <a:r>
              <a:rPr lang="es-MX" sz="2000" b="1" dirty="0"/>
              <a:t>uí</a:t>
            </a:r>
            <a:r>
              <a:rPr lang="es-MX" sz="2000" dirty="0"/>
              <a:t>date, ling</a:t>
            </a:r>
            <a:r>
              <a:rPr lang="es-MX" sz="2000" b="1" dirty="0"/>
              <a:t>üí</a:t>
            </a:r>
            <a:r>
              <a:rPr lang="es-MX" sz="2000" dirty="0"/>
              <a:t>stico.</a:t>
            </a:r>
            <a:endParaRPr lang="es-PA" sz="2000" dirty="0"/>
          </a:p>
        </p:txBody>
      </p:sp>
    </p:spTree>
    <p:extLst>
      <p:ext uri="{BB962C8B-B14F-4D97-AF65-F5344CB8AC3E}">
        <p14:creationId xmlns:p14="http://schemas.microsoft.com/office/powerpoint/2010/main" val="18059664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999EC3B7176C44E80108A304FB3EE32" ma:contentTypeVersion="2" ma:contentTypeDescription="Crear nuevo documento." ma:contentTypeScope="" ma:versionID="c4e099610f58acbbd9fcc16e0ae696f4">
  <xsd:schema xmlns:xsd="http://www.w3.org/2001/XMLSchema" xmlns:xs="http://www.w3.org/2001/XMLSchema" xmlns:p="http://schemas.microsoft.com/office/2006/metadata/properties" xmlns:ns2="bc337475-2705-4502-9bd0-75760678cff6" targetNamespace="http://schemas.microsoft.com/office/2006/metadata/properties" ma:root="true" ma:fieldsID="b61101e36bad2c9a6a03e0e1bcb8f6ac" ns2:_="">
    <xsd:import namespace="bc337475-2705-4502-9bd0-75760678cf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337475-2705-4502-9bd0-75760678cf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A27E5F-7308-4A49-A0CF-F242F0F1F414}"/>
</file>

<file path=customXml/itemProps2.xml><?xml version="1.0" encoding="utf-8"?>
<ds:datastoreItem xmlns:ds="http://schemas.openxmlformats.org/officeDocument/2006/customXml" ds:itemID="{485F045A-8298-4AD6-8165-17AE92104488}"/>
</file>

<file path=customXml/itemProps3.xml><?xml version="1.0" encoding="utf-8"?>
<ds:datastoreItem xmlns:ds="http://schemas.openxmlformats.org/officeDocument/2006/customXml" ds:itemID="{61DFAE6B-4F1B-448A-809B-636CAD24568E}"/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298</Words>
  <Application>Microsoft Office PowerPoint</Application>
  <PresentationFormat>Panorámica</PresentationFormat>
  <Paragraphs>30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Acento Prosódico</vt:lpstr>
      <vt:lpstr>Tilde diacrítica</vt:lpstr>
      <vt:lpstr>Monosílabos</vt:lpstr>
      <vt:lpstr>Polisílabos</vt:lpstr>
      <vt:lpstr>Diptongos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Acento Prosódico</dc:title>
  <dc:creator>Lu Zheng, Joaquin</dc:creator>
  <cp:lastModifiedBy>Lu Zheng, Joaquin</cp:lastModifiedBy>
  <cp:revision>29</cp:revision>
  <dcterms:created xsi:type="dcterms:W3CDTF">2020-07-08T22:59:06Z</dcterms:created>
  <dcterms:modified xsi:type="dcterms:W3CDTF">2020-07-09T00:11:20Z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0x010100C999EC3B7176C44E80108A304FB3EE32</vt:lpwstr>
  </property>
</Properties>
</file>