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4BAA"/>
    <a:srgbClr val="959599"/>
    <a:srgbClr val="8D5BBA"/>
    <a:srgbClr val="BB171E"/>
    <a:srgbClr val="4E79C7"/>
    <a:srgbClr val="70AD47"/>
    <a:srgbClr val="FFAC00"/>
    <a:srgbClr val="DF4B00"/>
    <a:srgbClr val="6F9F4E"/>
    <a:srgbClr val="CC1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050DF-A1F6-4991-AB91-EA0B84317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49380A-800A-4F43-9452-68D4DAD69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239AB-C0DC-4BA8-9339-293A029F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AF84-96A7-4C0C-9373-8F0AC4A81A75}" type="datetimeFigureOut">
              <a:rPr lang="es-PA" smtClean="0"/>
              <a:t>03/28/2020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4E3688-4631-4A58-813A-8FC32983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E3100-1DA4-4EBC-AB79-9E061AB3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03F1-312D-4EA8-900E-8DAE4A74730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74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4606F-1948-4426-8A82-CEE45619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D24AF4-5925-4A4A-B458-FEB623499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A6AF6-7F92-4990-BD9D-CE01A721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AF84-96A7-4C0C-9373-8F0AC4A81A75}" type="datetimeFigureOut">
              <a:rPr lang="es-PA" smtClean="0"/>
              <a:t>03/28/2020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28BA5-E93C-44E5-9D1D-D8D11342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7ACCD-FF70-413B-B77A-187EA956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03F1-312D-4EA8-900E-8DAE4A74730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9846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4F5076-72CF-4B76-878D-CBAD3378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9C9D63-3118-42AE-804A-249457A46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1E5EB-BB7C-4E0F-88F6-542AF505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AF84-96A7-4C0C-9373-8F0AC4A81A75}" type="datetimeFigureOut">
              <a:rPr lang="es-PA" smtClean="0"/>
              <a:t>03/28/2020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FEE15-FBD7-477E-B7A6-71E87977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962749-7B15-4E92-80C2-08F8C950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03F1-312D-4EA8-900E-8DAE4A74730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3248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621D3-71AF-435B-B5A4-9F900FFB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64355-1DF9-4820-8858-CF2B80808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7D7C4D-76FE-4417-AB1B-5EBAD606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AF84-96A7-4C0C-9373-8F0AC4A81A75}" type="datetimeFigureOut">
              <a:rPr lang="es-PA" smtClean="0"/>
              <a:t>03/28/2020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CD0262-004D-42D8-9EEE-FBB8F34F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B5B83A-9750-4136-9F3D-97D706DA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03F1-312D-4EA8-900E-8DAE4A74730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4601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0BF90-780C-422C-AB53-05500C02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2F31B-95BE-4E31-8632-13BE6AA8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03435-633E-442C-ACBB-E488E12C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AF84-96A7-4C0C-9373-8F0AC4A81A75}" type="datetimeFigureOut">
              <a:rPr lang="es-PA" smtClean="0"/>
              <a:t>03/28/2020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0B3FB-2F2A-46B8-B3D4-B9C30B09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84C33-8308-4286-8358-A7D0336D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03F1-312D-4EA8-900E-8DAE4A74730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2958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18E9A-1ED5-4126-BF64-6A9B9845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D39D8-88C9-4033-AE11-567FFB53F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E31F36-26A9-4B22-B6A0-36995F405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DA0927-D3DD-4C88-A99B-FEFE35E7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AF84-96A7-4C0C-9373-8F0AC4A81A75}" type="datetimeFigureOut">
              <a:rPr lang="es-PA" smtClean="0"/>
              <a:t>03/28/2020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485431-B4A2-477E-ACEF-867918DE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6B509F-D2C7-4D33-AF2E-51ED068A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03F1-312D-4EA8-900E-8DAE4A74730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5445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9A112-25E5-49E3-BA3D-A68C4551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8219C4-83FE-41F1-B130-4E27074C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E6941A-ABE6-4FBE-8D7D-F4870F4A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12596A-2DD9-4F2F-982F-AC8C44FDA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F1394B-AA35-4EAC-8811-CECDA6548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6F9ED7-99F9-4CA1-AA02-D6881914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AF84-96A7-4C0C-9373-8F0AC4A81A75}" type="datetimeFigureOut">
              <a:rPr lang="es-PA" smtClean="0"/>
              <a:t>03/28/2020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2C0DEA-EACC-48A1-8C3A-30D3C67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B74BAA-787A-4B24-B1AB-DDC6DF8A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03F1-312D-4EA8-900E-8DAE4A74730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008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A9B66-CDE0-4208-9AD2-4132ED5D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B058AE-3B2E-4A39-912C-8B281D95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AF84-96A7-4C0C-9373-8F0AC4A81A75}" type="datetimeFigureOut">
              <a:rPr lang="es-PA" smtClean="0"/>
              <a:t>03/28/2020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E82D9F-EEAF-479F-AC32-A5565897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B44C57-3BCF-4867-8674-3333EEDC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03F1-312D-4EA8-900E-8DAE4A74730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1808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018638-B45D-43CB-81A4-B003ABEA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AF84-96A7-4C0C-9373-8F0AC4A81A75}" type="datetimeFigureOut">
              <a:rPr lang="es-PA" smtClean="0"/>
              <a:t>03/28/2020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CDCA47-F4EB-4882-9AAE-A789C3B2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373020-1049-4190-9472-A91952BE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03F1-312D-4EA8-900E-8DAE4A74730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0171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C42BF-6F47-4B22-8C9D-1691517F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8CFDE-9D54-4904-9BB8-FBCB12912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243923-942F-4FAF-95CB-F029D9401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53D274-A62A-4E90-BAAE-DC053805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AF84-96A7-4C0C-9373-8F0AC4A81A75}" type="datetimeFigureOut">
              <a:rPr lang="es-PA" smtClean="0"/>
              <a:t>03/28/2020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859B87-39EB-4D90-8B30-95DD6509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FF3F4D-5F51-4244-97AF-B207FC6F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03F1-312D-4EA8-900E-8DAE4A74730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282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51816-3D7E-4397-B6D3-DBDAC9CC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169A56-42F1-47B2-846D-0619AB391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7F5AFA-3102-4EA3-A63E-EC1E5678F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9375A0-5BCC-4B28-8FFD-AF019266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AF84-96A7-4C0C-9373-8F0AC4A81A75}" type="datetimeFigureOut">
              <a:rPr lang="es-PA" smtClean="0"/>
              <a:t>03/28/2020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8066F2-27A4-48E7-9500-900D4E99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8F7E97-02AA-43A7-812B-3ED69DD6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03F1-312D-4EA8-900E-8DAE4A74730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4159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8D98C6-871F-4F32-84F1-D8451091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34EF6-9AEF-4543-9E86-0E708076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B50C6-5E5D-4421-BAA5-CFABD7057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7AF84-96A7-4C0C-9373-8F0AC4A81A75}" type="datetimeFigureOut">
              <a:rPr lang="es-PA" smtClean="0"/>
              <a:t>03/28/2020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09E4B-C6A8-4681-896D-5150B35CE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034796-B30A-4D35-9EFC-E803766E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03F1-312D-4EA8-900E-8DAE4A74730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221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montas001.blogspot.com/2016/02/uso-de-las-tic-en-sus-diferente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3CC9213-A7F4-4834-B788-A207E7E41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s-P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BIENVENIDOS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4E3B57F4-1347-41EA-BB68-2D9CBCD9B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s-PA" sz="2000" dirty="0"/>
              <a:t>A LA UNIVERSIDAD TECNOLÓGICA DE PANAMÁ (UTP) , A LA FACULTAD DE INGENIERÍA DE SISTEMAS COMPUTACIONALES (FISC)</a:t>
            </a:r>
          </a:p>
          <a:p>
            <a:r>
              <a:rPr lang="es-PA" sz="2000" dirty="0"/>
              <a:t>Y  </a:t>
            </a:r>
          </a:p>
          <a:p>
            <a:r>
              <a:rPr lang="es-PA" sz="2000" dirty="0"/>
              <a:t>Al MARAVILLOSO MUNDO DE LAS TECNOLOGÍAS DE INFORMACIÓN Y COMUNICACIÓN(TIC)  </a:t>
            </a: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1" name="Imagen 10" descr="Imagen que contiene computadora, teclado&#10;&#10;Descripción generada automáticamente">
            <a:extLst>
              <a:ext uri="{FF2B5EF4-FFF2-40B4-BE49-F238E27FC236}">
                <a16:creationId xmlns:a16="http://schemas.microsoft.com/office/drawing/2014/main" id="{EA8D2228-E59C-4E54-A8EA-6ED6584F6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0" r="18229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8DBC836-9B3D-4F37-8DF4-99C7CEA118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67125" y="1014413"/>
            <a:ext cx="4857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2DF4E1A-41FF-4B66-835C-5BF4E94E84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9525" y="1166813"/>
            <a:ext cx="4857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188DD5ED-8CC9-4553-BFFF-BBF76C818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1925" y="1319213"/>
            <a:ext cx="4857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4717B40C-4670-4EA5-BE4F-C97E23CC1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4325" y="1471613"/>
            <a:ext cx="4857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9B41EE9F-B2B7-4239-A714-EA7C33D5F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3109" y="729908"/>
            <a:ext cx="485775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11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64"/>
    </mc:Choice>
    <mc:Fallback xmlns="">
      <p:transition spd="slow" advTm="660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5FD5D0-40FE-46D0-8DA9-1A5A2BFBC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es-PA" sz="2000" dirty="0">
                <a:cs typeface="Arial" panose="020B0604020202020204" pitchFamily="34" charset="0"/>
              </a:rPr>
              <a:t>Queridos Estudiantes, le damos la más cordial Bienvenida al curso de las TIC. </a:t>
            </a:r>
            <a:br>
              <a:rPr lang="es-PA" sz="2000" dirty="0">
                <a:cs typeface="Arial" panose="020B0604020202020204" pitchFamily="34" charset="0"/>
              </a:rPr>
            </a:br>
            <a:r>
              <a:rPr lang="es-PA" sz="2000" dirty="0">
                <a:cs typeface="Arial" panose="020B0604020202020204" pitchFamily="34" charset="0"/>
              </a:rPr>
              <a:t>El objetivo del curso es: </a:t>
            </a:r>
            <a:r>
              <a:rPr lang="es-ES" sz="2000" dirty="0">
                <a:cs typeface="Arial" panose="020B0604020202020204" pitchFamily="34" charset="0"/>
              </a:rPr>
              <a:t>conocer los fundamentos de las Tecnologías de la Información y Comunicación (TIC), su evolución y tendencias; conceptualizando y haciendo usos de diversas herramientas que motiven al estudiante de manera práctica a seguir afianzando el uso de las TIC durante la carrera. </a:t>
            </a:r>
            <a:endParaRPr lang="es-PA" sz="2000" dirty="0">
              <a:cs typeface="Arial" panose="020B0604020202020204" pitchFamily="34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n 3" descr="Imagen que contiene tabla, computadora, diferente, laptop&#10;&#10;Descripción generada automáticamente">
            <a:extLst>
              <a:ext uri="{FF2B5EF4-FFF2-40B4-BE49-F238E27FC236}">
                <a16:creationId xmlns:a16="http://schemas.microsoft.com/office/drawing/2014/main" id="{6CDDBED4-3E5E-427E-AB19-D957F182E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578" r="921" b="-1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64"/>
    </mc:Choice>
    <mc:Fallback xmlns="">
      <p:transition spd="slow" advTm="660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719F1D-35CC-4462-843A-6B5975E4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PA" sz="2800" b="1">
                <a:solidFill>
                  <a:srgbClr val="FFFFFF"/>
                </a:solidFill>
                <a:latin typeface="Arial Black" panose="020B0A04020102020204" pitchFamily="34" charset="0"/>
              </a:rPr>
              <a:t>Competencias del curso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B99A9-545F-4F0A-B4A4-B2BF15CC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PA" sz="1800" dirty="0">
                <a:ea typeface="Arial" panose="020B0604020202020204" pitchFamily="34" charset="0"/>
              </a:rPr>
              <a:t>Una vez culminado el curso de las TIC, el estudiante será capaz de:</a:t>
            </a:r>
          </a:p>
          <a:p>
            <a:pPr marL="342900" lvl="0" indent="-342900">
              <a:spcAft>
                <a:spcPts val="1000"/>
              </a:spcAft>
              <a:buFont typeface="+mj-lt"/>
              <a:buAutoNum type="alphaLcPeriod"/>
            </a:pPr>
            <a:r>
              <a:rPr lang="es-PA" sz="1800" dirty="0">
                <a:ea typeface="Arial" panose="020B0604020202020204" pitchFamily="34" charset="0"/>
              </a:rPr>
              <a:t>Identificar el uso de las TIC en las diferentes áreas del quehacer de la sociedad, con el fin de mejorar la productividad, eficacia y eficiencia de los procesos que componen las mismas.  </a:t>
            </a:r>
            <a:endParaRPr lang="es-ES" sz="1800" dirty="0">
              <a:ea typeface="Arial" panose="020B0604020202020204" pitchFamily="34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lphaLcPeriod"/>
            </a:pPr>
            <a:r>
              <a:rPr lang="es-PA" sz="1800" dirty="0">
                <a:ea typeface="Arial" panose="020B0604020202020204" pitchFamily="34" charset="0"/>
              </a:rPr>
              <a:t>Comprender los componentes del computador, así como su funcionamiento interno.</a:t>
            </a:r>
            <a:endParaRPr lang="es-ES" sz="1800" dirty="0">
              <a:ea typeface="Arial" panose="020B0604020202020204" pitchFamily="34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lphaLcPeriod"/>
            </a:pPr>
            <a:r>
              <a:rPr lang="es-PA" sz="1800" dirty="0">
                <a:ea typeface="Arial" panose="020B0604020202020204" pitchFamily="34" charset="0"/>
              </a:rPr>
              <a:t>Reconocer los diferentes tipos de software que existen y su aplicabilidad. </a:t>
            </a:r>
            <a:endParaRPr lang="es-ES" sz="1800" dirty="0">
              <a:ea typeface="Arial" panose="020B0604020202020204" pitchFamily="34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lphaLcPeriod"/>
            </a:pPr>
            <a:r>
              <a:rPr lang="es-PA" sz="1800" dirty="0">
                <a:ea typeface="Arial" panose="020B0604020202020204" pitchFamily="34" charset="0"/>
              </a:rPr>
              <a:t>Comprender el uso de las redes de computadora y las TIC de Internet, su aplicación e importancia, en los sistemas de información.</a:t>
            </a:r>
            <a:endParaRPr lang="es-ES" sz="1800" dirty="0">
              <a:ea typeface="Arial" panose="020B0604020202020204" pitchFamily="34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lphaLcPeriod"/>
            </a:pPr>
            <a:r>
              <a:rPr lang="es-PA" sz="1800" dirty="0">
                <a:ea typeface="Arial" panose="020B0604020202020204" pitchFamily="34" charset="0"/>
              </a:rPr>
              <a:t>Reconocer el valor de la seguridad informática y de la ética de la profesión, en los sistemas de información empresarial.</a:t>
            </a:r>
            <a:endParaRPr lang="es-ES" sz="1800" dirty="0">
              <a:ea typeface="Arial" panose="020B0604020202020204" pitchFamily="34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lphaLcPeriod"/>
            </a:pPr>
            <a:r>
              <a:rPr lang="es-PA" sz="1800" dirty="0">
                <a:ea typeface="Arial" panose="020B0604020202020204" pitchFamily="34" charset="0"/>
              </a:rPr>
              <a:t>Usar con destreza herramientas ofimáticas en el manejo, búsqueda y elaboración de información y documentación. </a:t>
            </a:r>
            <a:endParaRPr lang="es-ES" sz="1800" dirty="0">
              <a:ea typeface="Arial" panose="020B0604020202020204" pitchFamily="34" charset="0"/>
            </a:endParaRPr>
          </a:p>
          <a:p>
            <a:pPr marL="360000" indent="0">
              <a:spcBef>
                <a:spcPts val="1800"/>
              </a:spcBef>
              <a:spcAft>
                <a:spcPts val="1800"/>
              </a:spcAft>
              <a:buNone/>
            </a:pPr>
            <a:endParaRPr lang="es-PA" sz="1500" dirty="0"/>
          </a:p>
        </p:txBody>
      </p:sp>
    </p:spTree>
    <p:extLst>
      <p:ext uri="{BB962C8B-B14F-4D97-AF65-F5344CB8AC3E}">
        <p14:creationId xmlns:p14="http://schemas.microsoft.com/office/powerpoint/2010/main" val="335380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01"/>
    </mc:Choice>
    <mc:Fallback xmlns="">
      <p:transition spd="slow" advTm="758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2EEBCA-8CF3-405A-91C1-402AB9FE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664344"/>
            <a:ext cx="12192000" cy="2516177"/>
          </a:xfr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7D4BAA"/>
                </a:solidFill>
                <a:latin typeface="Arial Black" panose="020B0A04020102020204" pitchFamily="34" charset="0"/>
              </a:rPr>
              <a:t>                                    </a:t>
            </a:r>
            <a:r>
              <a:rPr lang="en-US" sz="2400" dirty="0">
                <a:solidFill>
                  <a:srgbClr val="7D4BAA"/>
                </a:solidFill>
                <a:latin typeface="Arial Black" panose="020B0A04020102020204" pitchFamily="34" charset="0"/>
              </a:rPr>
              <a:t>Prof. </a:t>
            </a:r>
            <a:r>
              <a:rPr lang="en-US" sz="2400" dirty="0" err="1">
                <a:solidFill>
                  <a:srgbClr val="7D4BAA"/>
                </a:solidFill>
                <a:latin typeface="Arial Black" panose="020B0A04020102020204" pitchFamily="34" charset="0"/>
              </a:rPr>
              <a:t>Jeremías</a:t>
            </a:r>
            <a:r>
              <a:rPr lang="en-US" sz="2400" dirty="0">
                <a:solidFill>
                  <a:srgbClr val="7D4BAA"/>
                </a:solidFill>
                <a:latin typeface="Arial Black" panose="020B0A04020102020204" pitchFamily="34" charset="0"/>
              </a:rPr>
              <a:t> Herrera Domínguez</a:t>
            </a:r>
            <a:endParaRPr lang="en-US" sz="2000" dirty="0">
              <a:solidFill>
                <a:srgbClr val="7D4BAA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solidFill>
                  <a:srgbClr val="8D5BBA"/>
                </a:solidFill>
                <a:latin typeface="Arial Black" panose="020B0A04020102020204" pitchFamily="34" charset="0"/>
              </a:rPr>
              <a:t>                               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Docente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Tiempo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Completo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                                 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Facultad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de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Ingeniería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de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Sistemas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Computacionales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                               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Departamento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de Sistema de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Información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                                          Control y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Evaluación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de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Recursos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Informáticos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                                                jeremias.herrera@utp.ac.pa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31A1D21-AB4B-422D-9997-FE5C53BD3D7B}"/>
              </a:ext>
            </a:extLst>
          </p:cNvPr>
          <p:cNvSpPr/>
          <p:nvPr/>
        </p:nvSpPr>
        <p:spPr>
          <a:xfrm>
            <a:off x="888052" y="3792999"/>
            <a:ext cx="109063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PA" sz="2800" dirty="0">
                <a:latin typeface="Brush Script MT" panose="03060802040406070304" pitchFamily="66" charset="0"/>
              </a:rPr>
              <a:t>Para mi, será un honor ser el facilitador del curso.   </a:t>
            </a:r>
          </a:p>
          <a:p>
            <a:pPr>
              <a:spcAft>
                <a:spcPts val="600"/>
              </a:spcAft>
            </a:pPr>
            <a:r>
              <a:rPr lang="es-PA" sz="2800" dirty="0">
                <a:latin typeface="Brush Script MT" panose="03060802040406070304" pitchFamily="66" charset="0"/>
              </a:rPr>
              <a:t>Estaremos utilizando el Moodle (plataforma para cursos virtuales) como herramienta de apoyo y comunicación.  Todas sus asignaciones deben ser subidas a Moodle</a:t>
            </a:r>
            <a:r>
              <a:rPr lang="es-PA" sz="2800">
                <a:latin typeface="Brush Script MT" panose="03060802040406070304" pitchFamily="66" charset="0"/>
              </a:rPr>
              <a:t>. </a:t>
            </a:r>
            <a:endParaRPr lang="es-PA" sz="2800" dirty="0">
              <a:latin typeface="Brush Script MT" panose="03060802040406070304" pitchFamily="66" charset="0"/>
            </a:endParaRPr>
          </a:p>
          <a:p>
            <a:pPr>
              <a:spcAft>
                <a:spcPts val="600"/>
              </a:spcAft>
            </a:pPr>
            <a:r>
              <a:rPr lang="es-PA" sz="2800" dirty="0">
                <a:latin typeface="Brush Script MT" panose="03060802040406070304" pitchFamily="66" charset="0"/>
              </a:rPr>
              <a:t>Espero todos podamos comunicarnos usando las herramientas que proporciona </a:t>
            </a:r>
            <a:r>
              <a:rPr lang="es-PA" sz="2800" dirty="0" err="1">
                <a:latin typeface="Brush Script MT" panose="03060802040406070304" pitchFamily="66" charset="0"/>
              </a:rPr>
              <a:t>moodle</a:t>
            </a:r>
            <a:r>
              <a:rPr lang="es-PA" sz="2800" dirty="0">
                <a:latin typeface="Brush Script MT" panose="03060802040406070304" pitchFamily="66" charset="0"/>
              </a:rPr>
              <a:t> de una manera efectiva.  Sobre la marcha avanzaremos…. </a:t>
            </a:r>
          </a:p>
        </p:txBody>
      </p:sp>
      <p:pic>
        <p:nvPicPr>
          <p:cNvPr id="6" name="Marcador de contenido 5" descr="Un hombre con traje y corbata&#10;&#10;Descripción generada automáticamente">
            <a:extLst>
              <a:ext uri="{FF2B5EF4-FFF2-40B4-BE49-F238E27FC236}">
                <a16:creationId xmlns:a16="http://schemas.microsoft.com/office/drawing/2014/main" id="{E3A42BF4-2810-4D18-AECF-D5C60758A9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" y="664344"/>
            <a:ext cx="2314882" cy="2516176"/>
          </a:xfrm>
        </p:spPr>
      </p:pic>
    </p:spTree>
    <p:extLst>
      <p:ext uri="{BB962C8B-B14F-4D97-AF65-F5344CB8AC3E}">
        <p14:creationId xmlns:p14="http://schemas.microsoft.com/office/powerpoint/2010/main" val="264733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074A6-2D4C-4A50-AB66-996E5599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FORMA DE TRABAJO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2DD01E5-C8EB-4DE4-BDF5-E55245CB39D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Aft>
                <a:spcPts val="1200"/>
              </a:spcAft>
            </a:pPr>
            <a:r>
              <a:rPr lang="en-US" sz="2200" dirty="0"/>
              <a:t>Se dispone de un </a:t>
            </a:r>
            <a:r>
              <a:rPr lang="en-US" sz="2200" i="1" dirty="0"/>
              <a:t>FORO DE INTERCAMBIO </a:t>
            </a:r>
            <a:r>
              <a:rPr lang="en-US" sz="2200" dirty="0" err="1"/>
              <a:t>en</a:t>
            </a:r>
            <a:r>
              <a:rPr lang="en-US" sz="2200" dirty="0"/>
              <a:t> el </a:t>
            </a:r>
            <a:r>
              <a:rPr lang="en-US" sz="2200" dirty="0" err="1"/>
              <a:t>cual</a:t>
            </a:r>
            <a:r>
              <a:rPr lang="en-US" sz="2200" dirty="0"/>
              <a:t> </a:t>
            </a:r>
            <a:r>
              <a:rPr lang="en-US" sz="2200" dirty="0" err="1"/>
              <a:t>tendremos</a:t>
            </a:r>
            <a:r>
              <a:rPr lang="en-US" sz="2200" dirty="0"/>
              <a:t> la </a:t>
            </a:r>
            <a:r>
              <a:rPr lang="en-US" sz="2200" dirty="0" err="1"/>
              <a:t>oportunidad</a:t>
            </a:r>
            <a:r>
              <a:rPr lang="en-US" sz="2200" dirty="0"/>
              <a:t> de </a:t>
            </a:r>
            <a:r>
              <a:rPr lang="en-US" sz="2200" dirty="0" err="1"/>
              <a:t>intercambiar</a:t>
            </a:r>
            <a:r>
              <a:rPr lang="en-US" sz="2200" dirty="0"/>
              <a:t> ideas </a:t>
            </a:r>
            <a:r>
              <a:rPr lang="en-US" sz="2200" dirty="0" err="1"/>
              <a:t>sobre</a:t>
            </a:r>
            <a:r>
              <a:rPr lang="en-US" sz="2200" dirty="0"/>
              <a:t> </a:t>
            </a:r>
            <a:r>
              <a:rPr lang="en-US" sz="2200" dirty="0" err="1"/>
              <a:t>temas</a:t>
            </a:r>
            <a:r>
              <a:rPr lang="en-US" sz="2200" dirty="0"/>
              <a:t> </a:t>
            </a:r>
            <a:r>
              <a:rPr lang="en-US" sz="2200" dirty="0" err="1"/>
              <a:t>puntuales</a:t>
            </a:r>
            <a:r>
              <a:rPr lang="en-US" sz="2200" dirty="0"/>
              <a:t>.  Este </a:t>
            </a:r>
            <a:r>
              <a:rPr lang="en-US" sz="2200" dirty="0" err="1"/>
              <a:t>espacio</a:t>
            </a:r>
            <a:r>
              <a:rPr lang="en-US" sz="2200" dirty="0"/>
              <a:t> </a:t>
            </a:r>
            <a:r>
              <a:rPr lang="en-US" sz="2200" dirty="0" err="1"/>
              <a:t>esta</a:t>
            </a:r>
            <a:r>
              <a:rPr lang="en-US" sz="2200" dirty="0"/>
              <a:t> disponible para </a:t>
            </a:r>
            <a:r>
              <a:rPr lang="en-US" sz="2200" dirty="0" err="1"/>
              <a:t>colocar</a:t>
            </a:r>
            <a:r>
              <a:rPr lang="en-US" sz="2200" dirty="0"/>
              <a:t> </a:t>
            </a:r>
            <a:r>
              <a:rPr lang="en-US" sz="2200" dirty="0" err="1"/>
              <a:t>dudas</a:t>
            </a:r>
            <a:r>
              <a:rPr lang="en-US" sz="2200" dirty="0"/>
              <a:t> y </a:t>
            </a:r>
            <a:r>
              <a:rPr lang="en-US" sz="2200" dirty="0" err="1"/>
              <a:t>dar</a:t>
            </a:r>
            <a:r>
              <a:rPr lang="en-US" sz="2200" dirty="0"/>
              <a:t> </a:t>
            </a:r>
            <a:r>
              <a:rPr lang="en-US" sz="2200" dirty="0" err="1"/>
              <a:t>respuestas</a:t>
            </a:r>
            <a:r>
              <a:rPr lang="en-US" sz="2200" dirty="0"/>
              <a:t> a las </a:t>
            </a:r>
            <a:r>
              <a:rPr lang="en-US" sz="2200" dirty="0" err="1"/>
              <a:t>mismas</a:t>
            </a:r>
            <a:r>
              <a:rPr lang="en-US" sz="2200" dirty="0"/>
              <a:t>.  La </a:t>
            </a:r>
            <a:r>
              <a:rPr lang="en-US" sz="2200" dirty="0" err="1"/>
              <a:t>comunicación</a:t>
            </a:r>
            <a:r>
              <a:rPr lang="en-US" sz="2200" dirty="0"/>
              <a:t> es </a:t>
            </a:r>
            <a:r>
              <a:rPr lang="en-US" sz="2200" dirty="0" err="1"/>
              <a:t>abierta</a:t>
            </a:r>
            <a:r>
              <a:rPr lang="en-US" sz="2200" dirty="0"/>
              <a:t>.  </a:t>
            </a:r>
            <a:r>
              <a:rPr lang="en-US" sz="2200" dirty="0" err="1"/>
              <a:t>Cualquiera</a:t>
            </a:r>
            <a:r>
              <a:rPr lang="en-US" sz="2200" dirty="0"/>
              <a:t> </a:t>
            </a:r>
            <a:r>
              <a:rPr lang="en-US" sz="2200" dirty="0" err="1"/>
              <a:t>puede</a:t>
            </a:r>
            <a:r>
              <a:rPr lang="en-US" sz="2200" dirty="0"/>
              <a:t> </a:t>
            </a:r>
            <a:r>
              <a:rPr lang="en-US" sz="2200" dirty="0" err="1"/>
              <a:t>incluir</a:t>
            </a:r>
            <a:r>
              <a:rPr lang="en-US" sz="2200" dirty="0"/>
              <a:t> </a:t>
            </a:r>
            <a:r>
              <a:rPr lang="en-US" sz="2200" dirty="0" err="1"/>
              <a:t>nuevos</a:t>
            </a:r>
            <a:r>
              <a:rPr lang="en-US" sz="2200" dirty="0"/>
              <a:t> </a:t>
            </a:r>
            <a:r>
              <a:rPr lang="en-US" sz="2200" dirty="0" err="1"/>
              <a:t>temas</a:t>
            </a:r>
            <a:r>
              <a:rPr lang="en-US" sz="2200" dirty="0"/>
              <a:t> y </a:t>
            </a:r>
            <a:r>
              <a:rPr lang="en-US" sz="2200" dirty="0" err="1"/>
              <a:t>sobre</a:t>
            </a:r>
            <a:r>
              <a:rPr lang="en-US" sz="2200" dirty="0"/>
              <a:t> el </a:t>
            </a:r>
            <a:r>
              <a:rPr lang="en-US" sz="2200" dirty="0" err="1"/>
              <a:t>tema</a:t>
            </a:r>
            <a:r>
              <a:rPr lang="en-US" sz="2200" dirty="0"/>
              <a:t> </a:t>
            </a:r>
            <a:r>
              <a:rPr lang="en-US" sz="2200" dirty="0" err="1"/>
              <a:t>plantear</a:t>
            </a:r>
            <a:r>
              <a:rPr lang="en-US" sz="2200" dirty="0"/>
              <a:t> </a:t>
            </a:r>
            <a:r>
              <a:rPr lang="en-US" sz="2200" dirty="0" err="1"/>
              <a:t>preguntas</a:t>
            </a:r>
            <a:r>
              <a:rPr lang="en-US" sz="2200" dirty="0"/>
              <a:t> o </a:t>
            </a:r>
            <a:r>
              <a:rPr lang="en-US" sz="2200" dirty="0" err="1"/>
              <a:t>hacer</a:t>
            </a:r>
            <a:r>
              <a:rPr lang="en-US" sz="2200" dirty="0"/>
              <a:t> </a:t>
            </a:r>
            <a:r>
              <a:rPr lang="en-US" sz="2200" dirty="0" err="1"/>
              <a:t>aportes</a:t>
            </a:r>
            <a:r>
              <a:rPr lang="en-US" sz="2200" dirty="0"/>
              <a:t>.  Este FORO </a:t>
            </a:r>
            <a:r>
              <a:rPr lang="en-US" sz="2200" dirty="0" err="1"/>
              <a:t>estará</a:t>
            </a:r>
            <a:r>
              <a:rPr lang="en-US" sz="2200" dirty="0"/>
              <a:t> </a:t>
            </a:r>
            <a:r>
              <a:rPr lang="en-US" sz="2200" dirty="0" err="1"/>
              <a:t>siempre</a:t>
            </a:r>
            <a:r>
              <a:rPr lang="en-US" sz="2200" dirty="0"/>
              <a:t> </a:t>
            </a:r>
            <a:r>
              <a:rPr lang="en-US" sz="2200" dirty="0" err="1"/>
              <a:t>abierto</a:t>
            </a:r>
            <a:r>
              <a:rPr lang="en-US" sz="2200" dirty="0"/>
              <a:t> y </a:t>
            </a:r>
            <a:r>
              <a:rPr lang="en-US" sz="2200" dirty="0" err="1"/>
              <a:t>será</a:t>
            </a:r>
            <a:r>
              <a:rPr lang="en-US" sz="2200" dirty="0"/>
              <a:t> un medio para </a:t>
            </a:r>
            <a:r>
              <a:rPr lang="en-US" sz="2200" dirty="0" err="1"/>
              <a:t>mantenernos</a:t>
            </a:r>
            <a:r>
              <a:rPr lang="en-US" sz="2200" dirty="0"/>
              <a:t> 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comunicados</a:t>
            </a:r>
            <a:r>
              <a:rPr lang="en-US" sz="2200" dirty="0"/>
              <a:t> y que no se </a:t>
            </a:r>
            <a:r>
              <a:rPr lang="en-US" sz="2200" dirty="0" err="1"/>
              <a:t>repitan</a:t>
            </a:r>
            <a:r>
              <a:rPr lang="en-US" sz="2200" dirty="0"/>
              <a:t> los </a:t>
            </a:r>
            <a:r>
              <a:rPr lang="en-US" sz="2200" dirty="0" err="1"/>
              <a:t>aportes</a:t>
            </a:r>
            <a:r>
              <a:rPr lang="en-US" sz="2200" dirty="0"/>
              <a:t> o </a:t>
            </a:r>
            <a:r>
              <a:rPr lang="en-US" sz="2200" dirty="0" err="1"/>
              <a:t>preguntas</a:t>
            </a:r>
            <a:r>
              <a:rPr lang="en-US" sz="2200" dirty="0"/>
              <a:t> </a:t>
            </a:r>
            <a:r>
              <a:rPr lang="en-US" sz="2200" dirty="0" err="1"/>
              <a:t>ya</a:t>
            </a:r>
            <a:r>
              <a:rPr lang="en-US" sz="2200" dirty="0"/>
              <a:t> </a:t>
            </a:r>
            <a:r>
              <a:rPr lang="en-US" sz="2200" dirty="0" err="1"/>
              <a:t>discutidas</a:t>
            </a:r>
            <a:r>
              <a:rPr lang="en-US" sz="2200" dirty="0"/>
              <a:t>, </a:t>
            </a:r>
            <a:r>
              <a:rPr lang="en-US" sz="2200" dirty="0" err="1"/>
              <a:t>pues</a:t>
            </a:r>
            <a:r>
              <a:rPr lang="en-US" sz="2200" dirty="0"/>
              <a:t> </a:t>
            </a:r>
            <a:r>
              <a:rPr lang="en-US" sz="2200" dirty="0" err="1"/>
              <a:t>estarán</a:t>
            </a:r>
            <a:r>
              <a:rPr lang="en-US" sz="2200" dirty="0"/>
              <a:t> </a:t>
            </a:r>
            <a:r>
              <a:rPr lang="en-US" sz="2200" dirty="0" err="1"/>
              <a:t>clasificados</a:t>
            </a:r>
            <a:r>
              <a:rPr lang="en-US" sz="2200" dirty="0"/>
              <a:t> por </a:t>
            </a:r>
            <a:r>
              <a:rPr lang="en-US" sz="2200" dirty="0" err="1"/>
              <a:t>temas</a:t>
            </a:r>
            <a:r>
              <a:rPr lang="en-US" sz="2200" dirty="0"/>
              <a:t>. </a:t>
            </a:r>
          </a:p>
          <a:p>
            <a:endParaRPr lang="en-US" sz="2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19B7E1-FEF3-4D5E-8A65-A6A71BF9B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0" r="2758" b="-1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669"/>
    </mc:Choice>
    <mc:Fallback xmlns="">
      <p:transition spd="slow" advTm="1756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074A6-2D4C-4A50-AB66-996E5599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Directrices del curso</a:t>
            </a:r>
            <a:br>
              <a:rPr lang="en-US" b="1"/>
            </a:br>
            <a:endParaRPr lang="en-US" b="1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0E5BB14-EF5A-4E57-AC48-F3FF2C933291}"/>
              </a:ext>
            </a:extLst>
          </p:cNvPr>
          <p:cNvSpPr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Todo</a:t>
            </a:r>
            <a:r>
              <a:rPr lang="en-US" sz="2000" dirty="0"/>
              <a:t> el material </a:t>
            </a:r>
            <a:r>
              <a:rPr lang="en-US" sz="2000" dirty="0" err="1"/>
              <a:t>didáctico</a:t>
            </a:r>
            <a:r>
              <a:rPr lang="en-US" sz="2000" dirty="0"/>
              <a:t> </a:t>
            </a:r>
            <a:r>
              <a:rPr lang="en-US" sz="2000" dirty="0" err="1"/>
              <a:t>estará</a:t>
            </a:r>
            <a:r>
              <a:rPr lang="en-US" sz="2000" dirty="0"/>
              <a:t> disponible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plataforma</a:t>
            </a:r>
            <a:r>
              <a:rPr lang="en-US" sz="2000" dirty="0"/>
              <a:t> virtual. El </a:t>
            </a:r>
            <a:r>
              <a:rPr lang="en-US" sz="2000" dirty="0" err="1"/>
              <a:t>mismo</a:t>
            </a:r>
            <a:r>
              <a:rPr lang="en-US" sz="2000" dirty="0"/>
              <a:t>,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habilitado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las </a:t>
            </a:r>
            <a:r>
              <a:rPr lang="en-US" sz="2000" dirty="0" err="1"/>
              <a:t>semanas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medida</a:t>
            </a:r>
            <a:r>
              <a:rPr lang="en-US" sz="2000" dirty="0"/>
              <a:t> que </a:t>
            </a:r>
            <a:r>
              <a:rPr lang="en-US" sz="2000" dirty="0" err="1"/>
              <a:t>avanza</a:t>
            </a:r>
            <a:r>
              <a:rPr lang="en-US" sz="2000" dirty="0"/>
              <a:t> el </a:t>
            </a:r>
            <a:r>
              <a:rPr lang="en-US" sz="2000" dirty="0" err="1"/>
              <a:t>curso</a:t>
            </a:r>
            <a:r>
              <a:rPr lang="en-US" sz="2000" dirty="0"/>
              <a:t>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Trabajaremos</a:t>
            </a:r>
            <a:r>
              <a:rPr lang="en-US" sz="2000" dirty="0"/>
              <a:t> con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actividades</a:t>
            </a:r>
            <a:r>
              <a:rPr lang="en-US" sz="2000" dirty="0"/>
              <a:t>, tales </a:t>
            </a:r>
            <a:r>
              <a:rPr lang="en-US" sz="2000" dirty="0" err="1"/>
              <a:t>como</a:t>
            </a:r>
            <a:r>
              <a:rPr lang="en-US" sz="2000" dirty="0"/>
              <a:t>: </a:t>
            </a:r>
            <a:r>
              <a:rPr lang="en-US" sz="2000" dirty="0" err="1"/>
              <a:t>tareas</a:t>
            </a:r>
            <a:r>
              <a:rPr lang="en-US" sz="2000" dirty="0"/>
              <a:t>, </a:t>
            </a:r>
            <a:r>
              <a:rPr lang="en-US" sz="2000" dirty="0" err="1"/>
              <a:t>investigaciones</a:t>
            </a:r>
            <a:r>
              <a:rPr lang="en-US" sz="2000" dirty="0"/>
              <a:t>, </a:t>
            </a:r>
            <a:r>
              <a:rPr lang="en-US" sz="2000" dirty="0" err="1"/>
              <a:t>talleres</a:t>
            </a:r>
            <a:r>
              <a:rPr lang="en-US" sz="2000" dirty="0"/>
              <a:t>, </a:t>
            </a:r>
            <a:r>
              <a:rPr lang="en-US" sz="2000" dirty="0" err="1"/>
              <a:t>casos</a:t>
            </a:r>
            <a:r>
              <a:rPr lang="en-US" sz="2000" dirty="0"/>
              <a:t>, </a:t>
            </a:r>
            <a:r>
              <a:rPr lang="en-US" sz="2000" dirty="0" err="1"/>
              <a:t>foros</a:t>
            </a:r>
            <a:r>
              <a:rPr lang="en-US" sz="2000" dirty="0"/>
              <a:t>, </a:t>
            </a:r>
            <a:r>
              <a:rPr lang="en-US" sz="2000" dirty="0" err="1"/>
              <a:t>proyectos</a:t>
            </a:r>
            <a:r>
              <a:rPr lang="en-US" sz="2000" dirty="0"/>
              <a:t>, </a:t>
            </a:r>
            <a:r>
              <a:rPr lang="en-US" sz="2000" dirty="0" err="1"/>
              <a:t>parciales</a:t>
            </a:r>
            <a:r>
              <a:rPr lang="en-US" sz="2000" dirty="0"/>
              <a:t> entre </a:t>
            </a:r>
            <a:r>
              <a:rPr lang="en-US" sz="2000" dirty="0" err="1"/>
              <a:t>otros</a:t>
            </a:r>
            <a:r>
              <a:rPr lang="en-US" sz="2000" dirty="0"/>
              <a:t>. Toda </a:t>
            </a:r>
            <a:r>
              <a:rPr lang="en-US" sz="2000" dirty="0" err="1"/>
              <a:t>actividad</a:t>
            </a:r>
            <a:r>
              <a:rPr lang="en-US" sz="2000" dirty="0"/>
              <a:t> </a:t>
            </a:r>
            <a:r>
              <a:rPr lang="en-US" sz="2000" dirty="0" err="1"/>
              <a:t>deberá</a:t>
            </a:r>
            <a:r>
              <a:rPr lang="en-US" sz="2000" dirty="0"/>
              <a:t> ser </a:t>
            </a:r>
            <a:r>
              <a:rPr lang="en-US" sz="2000" dirty="0" err="1"/>
              <a:t>realizada</a:t>
            </a:r>
            <a:r>
              <a:rPr lang="en-US" sz="2000" dirty="0"/>
              <a:t> </a:t>
            </a:r>
            <a:r>
              <a:rPr lang="en-US" sz="2000" dirty="0" err="1"/>
              <a:t>según</a:t>
            </a:r>
            <a:r>
              <a:rPr lang="en-US" sz="2000" dirty="0"/>
              <a:t> las </a:t>
            </a:r>
            <a:r>
              <a:rPr lang="en-US" sz="2000" dirty="0" err="1"/>
              <a:t>indicaciones</a:t>
            </a:r>
            <a:r>
              <a:rPr lang="en-US" sz="2000" dirty="0"/>
              <a:t> para </a:t>
            </a:r>
            <a:r>
              <a:rPr lang="en-US" sz="2000" dirty="0" err="1"/>
              <a:t>cada</a:t>
            </a:r>
            <a:r>
              <a:rPr lang="en-US" sz="2000" dirty="0"/>
              <a:t> una.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Durante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periodo</a:t>
            </a:r>
            <a:r>
              <a:rPr lang="en-US" sz="2000" dirty="0"/>
              <a:t> de crisis COVID-19, las </a:t>
            </a:r>
            <a:r>
              <a:rPr lang="en-US" sz="2000" dirty="0" err="1"/>
              <a:t>actividades</a:t>
            </a:r>
            <a:r>
              <a:rPr lang="en-US" sz="2000" dirty="0"/>
              <a:t> se </a:t>
            </a:r>
            <a:r>
              <a:rPr lang="en-US" sz="2000" dirty="0" err="1"/>
              <a:t>realizan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las horas de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horario</a:t>
            </a:r>
            <a:r>
              <a:rPr lang="en-US" sz="2000" dirty="0"/>
              <a:t> </a:t>
            </a:r>
            <a:r>
              <a:rPr lang="en-US" sz="2000" dirty="0" err="1"/>
              <a:t>matriculado</a:t>
            </a:r>
            <a:r>
              <a:rPr lang="en-US" sz="2000" dirty="0"/>
              <a:t>. Durante </a:t>
            </a:r>
            <a:r>
              <a:rPr lang="en-US" sz="2000" dirty="0" err="1"/>
              <a:t>dichas</a:t>
            </a:r>
            <a:r>
              <a:rPr lang="en-US" sz="2000" dirty="0"/>
              <a:t> horas, </a:t>
            </a:r>
            <a:r>
              <a:rPr lang="en-US" sz="2000" dirty="0" err="1"/>
              <a:t>podrán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preguntas</a:t>
            </a:r>
            <a:r>
              <a:rPr lang="en-US" sz="2000" dirty="0"/>
              <a:t> del material o </a:t>
            </a:r>
            <a:r>
              <a:rPr lang="en-US" sz="2000" dirty="0" err="1"/>
              <a:t>actividad</a:t>
            </a:r>
            <a:r>
              <a:rPr lang="en-US" sz="2000" dirty="0"/>
              <a:t> que se </a:t>
            </a:r>
            <a:r>
              <a:rPr lang="en-US" sz="2000" dirty="0" err="1"/>
              <a:t>trata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dicha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.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19B7E1-FEF3-4D5E-8A65-A6A71BF9B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0" r="2758" b="-1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3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669"/>
    </mc:Choice>
    <mc:Fallback xmlns="">
      <p:transition spd="slow" advTm="1756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074A6-2D4C-4A50-AB66-996E5599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Directrices del </a:t>
            </a:r>
            <a:r>
              <a:rPr lang="en-US" sz="3200" b="1" dirty="0" err="1"/>
              <a:t>curso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19B7E1-FEF3-4D5E-8A65-A6A71BF9B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50" r="2758" b="-1"/>
          <a:stretch/>
        </p:blipFill>
        <p:spPr>
          <a:xfrm>
            <a:off x="1693364" y="364143"/>
            <a:ext cx="3426467" cy="3426462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4CBCCC-9939-4771-8A5A-FBE276408104}"/>
              </a:ext>
            </a:extLst>
          </p:cNvPr>
          <p:cNvSpPr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estudiante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evaluado</a:t>
            </a:r>
            <a:r>
              <a:rPr lang="en-US" dirty="0"/>
              <a:t> bajo los </a:t>
            </a:r>
            <a:r>
              <a:rPr lang="en-US" dirty="0" err="1"/>
              <a:t>criterios</a:t>
            </a:r>
            <a:r>
              <a:rPr lang="en-US" dirty="0"/>
              <a:t> que </a:t>
            </a:r>
            <a:r>
              <a:rPr lang="en-US" dirty="0" err="1"/>
              <a:t>aparecen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arriba</a:t>
            </a:r>
            <a:endParaRPr lang="en-US" dirty="0"/>
          </a:p>
          <a:p>
            <a:pPr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lnSpc>
                <a:spcPct val="90000"/>
              </a:lnSpc>
              <a:spcAft>
                <a:spcPts val="800"/>
              </a:spcAft>
            </a:pPr>
            <a:endParaRPr lang="en-US" dirty="0">
              <a:effectLst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92CADF9-6C29-4E70-AD88-FB423C4DA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79531"/>
              </p:ext>
            </p:extLst>
          </p:nvPr>
        </p:nvGraphicFramePr>
        <p:xfrm>
          <a:off x="6297264" y="473666"/>
          <a:ext cx="5136796" cy="32074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394044">
                  <a:extLst>
                    <a:ext uri="{9D8B030D-6E8A-4147-A177-3AD203B41FA5}">
                      <a16:colId xmlns:a16="http://schemas.microsoft.com/office/drawing/2014/main" val="3271470569"/>
                    </a:ext>
                  </a:extLst>
                </a:gridCol>
                <a:gridCol w="1742752">
                  <a:extLst>
                    <a:ext uri="{9D8B030D-6E8A-4147-A177-3AD203B41FA5}">
                      <a16:colId xmlns:a16="http://schemas.microsoft.com/office/drawing/2014/main" val="2391544101"/>
                    </a:ext>
                  </a:extLst>
                </a:gridCol>
              </a:tblGrid>
              <a:tr h="4371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CRITERIOS DE EVALUACIÓN</a:t>
                      </a:r>
                      <a:endParaRPr lang="es-E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PORCENTAJE</a:t>
                      </a:r>
                      <a:endParaRPr lang="es-E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03014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PARCIALES </a:t>
                      </a:r>
                      <a:endParaRPr lang="es-E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es-E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267880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SEMESTRAL </a:t>
                      </a:r>
                      <a:endParaRPr lang="es-E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33%</a:t>
                      </a:r>
                      <a:endParaRPr lang="es-E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20778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PROYECTOS</a:t>
                      </a:r>
                      <a:endParaRPr lang="es-E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s-E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71144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LABORATORIOS </a:t>
                      </a:r>
                      <a:endParaRPr lang="es-E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s-E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638430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PORTAFOLIO ESTUDIANTIL</a:t>
                      </a:r>
                      <a:endParaRPr lang="es-E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2%</a:t>
                      </a:r>
                      <a:endParaRPr lang="es-E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777738"/>
                  </a:ext>
                </a:extLst>
              </a:tr>
              <a:tr h="5551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TAREAS, INVESTIGACIONES, CASOS TALLERES, FOROS</a:t>
                      </a:r>
                      <a:endParaRPr lang="es-E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s-E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449894"/>
                  </a:ext>
                </a:extLst>
              </a:tr>
              <a:tr h="3691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</a:t>
                      </a:r>
                      <a:endParaRPr lang="es-E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s-E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468" marR="120351" marT="80234" marB="802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621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6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669"/>
    </mc:Choice>
    <mc:Fallback xmlns="">
      <p:transition spd="slow" advTm="1756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074A6-2D4C-4A50-AB66-996E5599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Directrices del curso</a:t>
            </a:r>
            <a:br>
              <a:rPr lang="en-US" sz="3600" b="1"/>
            </a:br>
            <a:endParaRPr lang="en-US" sz="3600" b="1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F6C033-9B20-40AF-BF10-79C11F002DC0}"/>
              </a:ext>
            </a:extLst>
          </p:cNvPr>
          <p:cNvSpPr/>
          <p:nvPr/>
        </p:nvSpPr>
        <p:spPr>
          <a:xfrm>
            <a:off x="643468" y="1002890"/>
            <a:ext cx="5452532" cy="548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Parciales</a:t>
            </a:r>
            <a:r>
              <a:rPr lang="en-US" sz="1200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Realizaremos</a:t>
            </a:r>
            <a:r>
              <a:rPr lang="en-US" sz="1200" dirty="0"/>
              <a:t> 3 </a:t>
            </a:r>
            <a:r>
              <a:rPr lang="en-US" sz="1200" dirty="0" err="1"/>
              <a:t>parciales</a:t>
            </a:r>
            <a:r>
              <a:rPr lang="en-US" sz="1200" dirty="0"/>
              <a:t> que </a:t>
            </a:r>
            <a:r>
              <a:rPr lang="en-US" sz="1200" dirty="0" err="1"/>
              <a:t>tienen</a:t>
            </a:r>
            <a:r>
              <a:rPr lang="en-US" sz="1200" dirty="0"/>
              <a:t> un valor de 25%.</a:t>
            </a:r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Se </a:t>
            </a:r>
            <a:r>
              <a:rPr lang="en-US" sz="1200" dirty="0" err="1"/>
              <a:t>anuncian</a:t>
            </a:r>
            <a:r>
              <a:rPr lang="en-US" sz="1200" dirty="0"/>
              <a:t> una </a:t>
            </a:r>
            <a:r>
              <a:rPr lang="en-US" sz="1200" dirty="0" err="1"/>
              <a:t>semana</a:t>
            </a:r>
            <a:r>
              <a:rPr lang="en-US" sz="1200" dirty="0"/>
              <a:t> antes, por </a:t>
            </a:r>
            <a:r>
              <a:rPr lang="en-US" sz="1200" dirty="0" err="1"/>
              <a:t>tal</a:t>
            </a:r>
            <a:r>
              <a:rPr lang="en-US" sz="1200" dirty="0"/>
              <a:t> </a:t>
            </a:r>
            <a:r>
              <a:rPr lang="en-US" sz="1200" dirty="0" err="1"/>
              <a:t>motivo</a:t>
            </a:r>
            <a:r>
              <a:rPr lang="en-US" sz="1200" dirty="0"/>
              <a:t>, NO se </a:t>
            </a:r>
            <a:r>
              <a:rPr lang="en-US" sz="1200" dirty="0" err="1"/>
              <a:t>cambian</a:t>
            </a:r>
            <a:r>
              <a:rPr lang="en-US" sz="1200" dirty="0"/>
              <a:t> de </a:t>
            </a:r>
            <a:r>
              <a:rPr lang="en-US" sz="1200" dirty="0" err="1"/>
              <a:t>fecha</a:t>
            </a:r>
            <a:r>
              <a:rPr lang="en-US" sz="1200" dirty="0"/>
              <a:t>. No se </a:t>
            </a:r>
            <a:r>
              <a:rPr lang="en-US" sz="1200" dirty="0" err="1"/>
              <a:t>puede</a:t>
            </a:r>
            <a:r>
              <a:rPr lang="en-US" sz="1200" dirty="0"/>
              <a:t> </a:t>
            </a:r>
            <a:r>
              <a:rPr lang="en-US" sz="1200" dirty="0" err="1"/>
              <a:t>faltar</a:t>
            </a:r>
            <a:r>
              <a:rPr lang="en-US" sz="1200" dirty="0"/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También</a:t>
            </a:r>
            <a:r>
              <a:rPr lang="en-US" sz="1200" dirty="0"/>
              <a:t> se les </a:t>
            </a:r>
            <a:r>
              <a:rPr lang="en-US" sz="1200" dirty="0" err="1"/>
              <a:t>indica</a:t>
            </a:r>
            <a:r>
              <a:rPr lang="en-US" sz="1200" dirty="0"/>
              <a:t> el material que </a:t>
            </a:r>
            <a:r>
              <a:rPr lang="en-US" sz="1200" dirty="0" err="1"/>
              <a:t>abarca</a:t>
            </a:r>
            <a:r>
              <a:rPr lang="en-US" sz="1200" dirty="0"/>
              <a:t> </a:t>
            </a: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uno</a:t>
            </a:r>
            <a:r>
              <a:rPr lang="en-US" sz="1200" dirty="0"/>
              <a:t>.</a:t>
            </a:r>
          </a:p>
          <a:p>
            <a:pPr lvl="0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Semestral</a:t>
            </a:r>
            <a:r>
              <a:rPr lang="en-US" sz="1200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La </a:t>
            </a:r>
            <a:r>
              <a:rPr lang="en-US" sz="1200" dirty="0" err="1"/>
              <a:t>fecha</a:t>
            </a:r>
            <a:r>
              <a:rPr lang="en-US" sz="1200" dirty="0"/>
              <a:t> es </a:t>
            </a:r>
            <a:r>
              <a:rPr lang="en-US" sz="1200" dirty="0" err="1"/>
              <a:t>anunciada</a:t>
            </a:r>
            <a:r>
              <a:rPr lang="en-US" sz="1200" dirty="0"/>
              <a:t> por </a:t>
            </a:r>
            <a:r>
              <a:rPr lang="en-US" sz="1200" dirty="0" err="1"/>
              <a:t>Vicerrectoría</a:t>
            </a:r>
            <a:r>
              <a:rPr lang="en-US" sz="1200" dirty="0"/>
              <a:t> </a:t>
            </a:r>
            <a:r>
              <a:rPr lang="en-US" sz="1200" dirty="0" err="1"/>
              <a:t>Académica</a:t>
            </a:r>
            <a:r>
              <a:rPr lang="en-US" sz="1200" dirty="0"/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El material es </a:t>
            </a:r>
            <a:r>
              <a:rPr lang="en-US" sz="1200" dirty="0" err="1"/>
              <a:t>indicado</a:t>
            </a:r>
            <a:r>
              <a:rPr lang="en-US" sz="1200" dirty="0"/>
              <a:t> por el </a:t>
            </a:r>
            <a:r>
              <a:rPr lang="en-US" sz="1200" dirty="0" err="1"/>
              <a:t>profesor</a:t>
            </a:r>
            <a:r>
              <a:rPr lang="en-US" sz="1200" dirty="0"/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Nadie</a:t>
            </a:r>
            <a:r>
              <a:rPr lang="en-US" sz="1200" dirty="0"/>
              <a:t> </a:t>
            </a:r>
            <a:r>
              <a:rPr lang="en-US" sz="1200" dirty="0" err="1"/>
              <a:t>puede</a:t>
            </a:r>
            <a:r>
              <a:rPr lang="en-US" sz="1200" dirty="0"/>
              <a:t> </a:t>
            </a:r>
            <a:r>
              <a:rPr lang="en-US" sz="1200" dirty="0" err="1"/>
              <a:t>faltar</a:t>
            </a:r>
            <a:r>
              <a:rPr lang="en-US" sz="1200" dirty="0"/>
              <a:t>.</a:t>
            </a:r>
          </a:p>
          <a:p>
            <a:pPr lvl="0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Proyectos</a:t>
            </a:r>
            <a:endParaRPr lang="en-US" sz="1200" dirty="0"/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Se </a:t>
            </a:r>
            <a:r>
              <a:rPr lang="en-US" sz="1200" dirty="0" err="1"/>
              <a:t>harán</a:t>
            </a:r>
            <a:r>
              <a:rPr lang="en-US" sz="1200" dirty="0"/>
              <a:t> 2 </a:t>
            </a:r>
            <a:r>
              <a:rPr lang="en-US" sz="1200" dirty="0" err="1"/>
              <a:t>proyectos</a:t>
            </a:r>
            <a:r>
              <a:rPr lang="en-US" sz="1200" dirty="0"/>
              <a:t>, el </a:t>
            </a:r>
            <a:r>
              <a:rPr lang="en-US" sz="1200" dirty="0" err="1"/>
              <a:t>profesor</a:t>
            </a:r>
            <a:r>
              <a:rPr lang="en-US" sz="1200" dirty="0"/>
              <a:t> </a:t>
            </a:r>
            <a:r>
              <a:rPr lang="en-US" sz="1200" dirty="0" err="1"/>
              <a:t>indicará</a:t>
            </a:r>
            <a:r>
              <a:rPr lang="en-US" sz="1200" dirty="0"/>
              <a:t> el </a:t>
            </a:r>
            <a:r>
              <a:rPr lang="en-US" sz="1200" dirty="0" err="1"/>
              <a:t>tema</a:t>
            </a:r>
            <a:r>
              <a:rPr lang="en-US" sz="1200" dirty="0"/>
              <a:t> y las </a:t>
            </a:r>
            <a:r>
              <a:rPr lang="en-US" sz="1200" dirty="0" err="1"/>
              <a:t>indicaciones</a:t>
            </a:r>
            <a:r>
              <a:rPr lang="en-US" sz="1200" dirty="0"/>
              <a:t>.</a:t>
            </a:r>
          </a:p>
          <a:p>
            <a:pPr lvl="0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Laboratorios</a:t>
            </a:r>
            <a:endParaRPr lang="en-US" sz="1200" dirty="0"/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estudiante</a:t>
            </a:r>
            <a:r>
              <a:rPr lang="en-US" sz="1200" dirty="0"/>
              <a:t> </a:t>
            </a:r>
            <a:r>
              <a:rPr lang="en-US" sz="1200" dirty="0" err="1"/>
              <a:t>realizará</a:t>
            </a:r>
            <a:r>
              <a:rPr lang="en-US" sz="1200" dirty="0"/>
              <a:t> el </a:t>
            </a:r>
            <a:r>
              <a:rPr lang="en-US" sz="1200" dirty="0" err="1"/>
              <a:t>laboratorio</a:t>
            </a:r>
            <a:r>
              <a:rPr lang="en-US" sz="1200" dirty="0"/>
              <a:t>, una </a:t>
            </a:r>
            <a:r>
              <a:rPr lang="en-US" sz="1200" dirty="0" err="1"/>
              <a:t>vez</a:t>
            </a:r>
            <a:r>
              <a:rPr lang="en-US" sz="1200" dirty="0"/>
              <a:t> </a:t>
            </a:r>
            <a:r>
              <a:rPr lang="en-US" sz="1200" dirty="0" err="1"/>
              <a:t>realizado</a:t>
            </a:r>
            <a:r>
              <a:rPr lang="en-US" sz="1200" dirty="0"/>
              <a:t> lo </a:t>
            </a:r>
            <a:r>
              <a:rPr lang="en-US" sz="1200" dirty="0" err="1"/>
              <a:t>subirá</a:t>
            </a:r>
            <a:r>
              <a:rPr lang="en-US" sz="1200" dirty="0"/>
              <a:t> el </a:t>
            </a:r>
            <a:r>
              <a:rPr lang="en-US" sz="1200" dirty="0" err="1"/>
              <a:t>archivo</a:t>
            </a:r>
            <a:r>
              <a:rPr lang="en-US" sz="1200" dirty="0"/>
              <a:t> a la </a:t>
            </a:r>
            <a:r>
              <a:rPr lang="en-US" sz="1200" dirty="0" err="1"/>
              <a:t>plataforma</a:t>
            </a:r>
            <a:r>
              <a:rPr lang="en-US" sz="1200" dirty="0"/>
              <a:t> </a:t>
            </a:r>
            <a:r>
              <a:rPr lang="en-US" sz="1200" dirty="0" err="1"/>
              <a:t>ecampus</a:t>
            </a:r>
            <a:r>
              <a:rPr lang="en-US" sz="1200" dirty="0"/>
              <a:t>. </a:t>
            </a:r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laboratorio</a:t>
            </a:r>
            <a:r>
              <a:rPr lang="en-US" sz="1200" dirty="0"/>
              <a:t> </a:t>
            </a:r>
            <a:r>
              <a:rPr lang="en-US" sz="1200" dirty="0" err="1"/>
              <a:t>cuenta</a:t>
            </a:r>
            <a:r>
              <a:rPr lang="en-US" sz="1200" dirty="0"/>
              <a:t> con una </a:t>
            </a:r>
            <a:r>
              <a:rPr lang="en-US" sz="1200" dirty="0" err="1"/>
              <a:t>guía</a:t>
            </a:r>
            <a:r>
              <a:rPr lang="en-US" sz="1200" dirty="0"/>
              <a:t>, la </a:t>
            </a:r>
            <a:r>
              <a:rPr lang="en-US" sz="1200" dirty="0" err="1"/>
              <a:t>cual</a:t>
            </a:r>
            <a:r>
              <a:rPr lang="en-US" sz="1200" dirty="0"/>
              <a:t> les </a:t>
            </a:r>
            <a:r>
              <a:rPr lang="en-US" sz="1200" dirty="0" err="1"/>
              <a:t>facilitará</a:t>
            </a:r>
            <a:r>
              <a:rPr lang="en-US" sz="1200" dirty="0"/>
              <a:t> el </a:t>
            </a:r>
            <a:r>
              <a:rPr lang="en-US" sz="1200" dirty="0" err="1"/>
              <a:t>desarrollo</a:t>
            </a:r>
            <a:r>
              <a:rPr lang="en-US" sz="1200" dirty="0"/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Independientemente</a:t>
            </a:r>
            <a:r>
              <a:rPr lang="en-US" sz="1200" dirty="0"/>
              <a:t> que </a:t>
            </a:r>
            <a:r>
              <a:rPr lang="en-US" sz="1200" dirty="0" err="1"/>
              <a:t>estemos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clases</a:t>
            </a:r>
            <a:r>
              <a:rPr lang="en-US" sz="1200" dirty="0"/>
              <a:t> </a:t>
            </a:r>
            <a:r>
              <a:rPr lang="en-US" sz="1200" dirty="0" err="1"/>
              <a:t>virtuales</a:t>
            </a:r>
            <a:r>
              <a:rPr lang="en-US" sz="1200" dirty="0"/>
              <a:t> o </a:t>
            </a:r>
            <a:r>
              <a:rPr lang="en-US" sz="1200" dirty="0" err="1"/>
              <a:t>presenciales</a:t>
            </a:r>
            <a:r>
              <a:rPr lang="en-US" sz="1200" dirty="0"/>
              <a:t>, </a:t>
            </a:r>
            <a:r>
              <a:rPr lang="en-US" sz="1200" dirty="0" err="1"/>
              <a:t>laboratorio</a:t>
            </a:r>
            <a:r>
              <a:rPr lang="en-US" sz="1200" dirty="0"/>
              <a:t> </a:t>
            </a:r>
            <a:r>
              <a:rPr lang="en-US" sz="1200" dirty="0" err="1"/>
              <a:t>desarrollado</a:t>
            </a:r>
            <a:r>
              <a:rPr lang="en-US" sz="1200" dirty="0"/>
              <a:t> </a:t>
            </a:r>
            <a:r>
              <a:rPr lang="en-US" sz="1200" dirty="0" err="1"/>
              <a:t>tiene</a:t>
            </a:r>
            <a:r>
              <a:rPr lang="en-US" sz="1200" dirty="0"/>
              <a:t> que </a:t>
            </a:r>
            <a:r>
              <a:rPr lang="en-US" sz="1200" dirty="0" err="1"/>
              <a:t>subirse</a:t>
            </a:r>
            <a:r>
              <a:rPr lang="en-US" sz="1200" dirty="0"/>
              <a:t> a la </a:t>
            </a:r>
            <a:r>
              <a:rPr lang="en-US" sz="1200" dirty="0" err="1"/>
              <a:t>plataforma</a:t>
            </a:r>
            <a:r>
              <a:rPr lang="en-US" sz="1200" dirty="0"/>
              <a:t> </a:t>
            </a:r>
            <a:r>
              <a:rPr lang="en-US" sz="1200" dirty="0" err="1"/>
              <a:t>ecampus</a:t>
            </a:r>
            <a:r>
              <a:rPr lang="en-US" sz="1200" dirty="0"/>
              <a:t>, </a:t>
            </a:r>
            <a:r>
              <a:rPr lang="en-US" sz="1200" dirty="0" err="1"/>
              <a:t>en</a:t>
            </a:r>
            <a:r>
              <a:rPr lang="en-US" sz="1200" dirty="0"/>
              <a:t> la </a:t>
            </a:r>
            <a:r>
              <a:rPr lang="en-US" sz="1200" dirty="0" err="1"/>
              <a:t>fecha</a:t>
            </a:r>
            <a:r>
              <a:rPr lang="en-US" sz="1200" dirty="0"/>
              <a:t> y hora </a:t>
            </a:r>
            <a:r>
              <a:rPr lang="en-US" sz="1200" dirty="0" err="1"/>
              <a:t>indicada</a:t>
            </a:r>
            <a:r>
              <a:rPr lang="en-US" sz="1200" dirty="0"/>
              <a:t>. 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200" dirty="0"/>
              <a:t> </a:t>
            </a:r>
          </a:p>
          <a:p>
            <a:pPr lvl="0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Portafolio</a:t>
            </a:r>
            <a:r>
              <a:rPr lang="en-US" sz="1200" dirty="0"/>
              <a:t> </a:t>
            </a:r>
            <a:r>
              <a:rPr lang="en-US" sz="1200" dirty="0" err="1"/>
              <a:t>Estudiantil</a:t>
            </a:r>
            <a:endParaRPr lang="en-US" sz="1200" dirty="0"/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Al final del </a:t>
            </a:r>
            <a:r>
              <a:rPr lang="en-US" sz="1200" dirty="0" err="1"/>
              <a:t>semestre</a:t>
            </a:r>
            <a:r>
              <a:rPr lang="en-US" sz="1200" dirty="0"/>
              <a:t> </a:t>
            </a:r>
            <a:r>
              <a:rPr lang="en-US" sz="1200" dirty="0" err="1"/>
              <a:t>deberán</a:t>
            </a:r>
            <a:r>
              <a:rPr lang="en-US" sz="1200" dirty="0"/>
              <a:t> </a:t>
            </a:r>
            <a:r>
              <a:rPr lang="en-US" sz="1200" dirty="0" err="1"/>
              <a:t>entregar</a:t>
            </a:r>
            <a:r>
              <a:rPr lang="en-US" sz="1200" dirty="0"/>
              <a:t> un </a:t>
            </a:r>
            <a:r>
              <a:rPr lang="en-US" sz="1200" dirty="0" err="1"/>
              <a:t>portafolio</a:t>
            </a:r>
            <a:r>
              <a:rPr lang="en-US" sz="1200" dirty="0"/>
              <a:t> </a:t>
            </a:r>
            <a:r>
              <a:rPr lang="en-US" sz="1200" dirty="0" err="1"/>
              <a:t>estudiantil</a:t>
            </a:r>
            <a:r>
              <a:rPr lang="en-US" sz="1200" dirty="0"/>
              <a:t> digital.</a:t>
            </a:r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grupo</a:t>
            </a:r>
            <a:r>
              <a:rPr lang="en-US" sz="1200" dirty="0"/>
              <a:t> de </a:t>
            </a:r>
            <a:r>
              <a:rPr lang="en-US" sz="1200" dirty="0" err="1"/>
              <a:t>actividades</a:t>
            </a:r>
            <a:r>
              <a:rPr lang="en-US" sz="1200" dirty="0"/>
              <a:t> </a:t>
            </a:r>
            <a:r>
              <a:rPr lang="en-US" sz="1200" dirty="0" err="1"/>
              <a:t>estará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una </a:t>
            </a:r>
            <a:r>
              <a:rPr lang="en-US" sz="1200" dirty="0" err="1"/>
              <a:t>carpeta</a:t>
            </a:r>
            <a:r>
              <a:rPr lang="en-US" sz="1200" dirty="0"/>
              <a:t>, </a:t>
            </a:r>
            <a:r>
              <a:rPr lang="en-US" sz="1200" dirty="0" err="1"/>
              <a:t>ver</a:t>
            </a:r>
            <a:r>
              <a:rPr lang="en-US" sz="1200" dirty="0"/>
              <a:t> </a:t>
            </a:r>
            <a:r>
              <a:rPr lang="en-US" sz="1200" dirty="0" err="1"/>
              <a:t>indicaciones</a:t>
            </a:r>
            <a:r>
              <a:rPr lang="en-US" sz="1200" dirty="0"/>
              <a:t> que </a:t>
            </a:r>
            <a:r>
              <a:rPr lang="en-US" sz="1200" dirty="0" err="1"/>
              <a:t>están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la </a:t>
            </a:r>
            <a:r>
              <a:rPr lang="en-US" sz="1200" dirty="0" err="1"/>
              <a:t>plataforma</a:t>
            </a:r>
            <a:r>
              <a:rPr lang="en-US" sz="1200" dirty="0"/>
              <a:t>. </a:t>
            </a:r>
          </a:p>
          <a:p>
            <a:pPr lvl="0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Tareas</a:t>
            </a:r>
            <a:r>
              <a:rPr lang="en-US" sz="1200" dirty="0"/>
              <a:t>, </a:t>
            </a:r>
            <a:r>
              <a:rPr lang="en-US" sz="1200" dirty="0" err="1"/>
              <a:t>investigaciones</a:t>
            </a:r>
            <a:r>
              <a:rPr lang="en-US" sz="1200" dirty="0"/>
              <a:t>, </a:t>
            </a:r>
            <a:r>
              <a:rPr lang="en-US" sz="1200" dirty="0" err="1"/>
              <a:t>trabajos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clase</a:t>
            </a:r>
            <a:r>
              <a:rPr lang="en-US" sz="1200" dirty="0"/>
              <a:t>, </a:t>
            </a:r>
            <a:r>
              <a:rPr lang="en-US" sz="1200" dirty="0" err="1"/>
              <a:t>foros</a:t>
            </a:r>
            <a:r>
              <a:rPr lang="en-US" sz="1200" dirty="0"/>
              <a:t>, </a:t>
            </a:r>
            <a:r>
              <a:rPr lang="en-US" sz="1200" dirty="0" err="1"/>
              <a:t>otros</a:t>
            </a:r>
            <a:r>
              <a:rPr lang="en-US" sz="1200" dirty="0"/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Cada</a:t>
            </a:r>
            <a:r>
              <a:rPr lang="en-US" sz="1200" dirty="0"/>
              <a:t> </a:t>
            </a:r>
            <a:r>
              <a:rPr lang="en-US" sz="1200" dirty="0" err="1"/>
              <a:t>actividad</a:t>
            </a:r>
            <a:r>
              <a:rPr lang="en-US" sz="1200" dirty="0"/>
              <a:t> se </a:t>
            </a:r>
            <a:r>
              <a:rPr lang="en-US" sz="1200" dirty="0" err="1"/>
              <a:t>habilitará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la </a:t>
            </a:r>
            <a:r>
              <a:rPr lang="en-US" sz="1200" dirty="0" err="1"/>
              <a:t>plataforma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la </a:t>
            </a:r>
            <a:r>
              <a:rPr lang="en-US" sz="1200" dirty="0" err="1"/>
              <a:t>medida</a:t>
            </a:r>
            <a:r>
              <a:rPr lang="en-US" sz="1200" dirty="0"/>
              <a:t> que </a:t>
            </a:r>
            <a:r>
              <a:rPr lang="en-US" sz="1200" dirty="0" err="1"/>
              <a:t>avanzamos</a:t>
            </a:r>
            <a:r>
              <a:rPr lang="en-US" sz="1200" dirty="0"/>
              <a:t>. </a:t>
            </a:r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Algunas</a:t>
            </a:r>
            <a:r>
              <a:rPr lang="en-US" sz="1200" dirty="0"/>
              <a:t> se </a:t>
            </a:r>
            <a:r>
              <a:rPr lang="en-US" sz="1200" dirty="0" err="1"/>
              <a:t>harán</a:t>
            </a:r>
            <a:r>
              <a:rPr lang="en-US" sz="1200" dirty="0"/>
              <a:t> </a:t>
            </a:r>
            <a:r>
              <a:rPr lang="en-US" sz="1200" dirty="0" err="1"/>
              <a:t>individuales</a:t>
            </a:r>
            <a:r>
              <a:rPr lang="en-US" sz="1200" dirty="0"/>
              <a:t> y </a:t>
            </a:r>
            <a:r>
              <a:rPr lang="en-US" sz="1200" dirty="0" err="1"/>
              <a:t>otras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grupo</a:t>
            </a:r>
            <a:r>
              <a:rPr lang="en-US" sz="1200" dirty="0"/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Las </a:t>
            </a:r>
            <a:r>
              <a:rPr lang="en-US" sz="1200" dirty="0" err="1"/>
              <a:t>indicaciones</a:t>
            </a:r>
            <a:r>
              <a:rPr lang="en-US" sz="1200" dirty="0"/>
              <a:t> se </a:t>
            </a:r>
            <a:r>
              <a:rPr lang="en-US" sz="1200" dirty="0" err="1"/>
              <a:t>darán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la </a:t>
            </a:r>
            <a:r>
              <a:rPr lang="en-US" sz="1200" dirty="0" err="1"/>
              <a:t>medida</a:t>
            </a:r>
            <a:r>
              <a:rPr lang="en-US" sz="1200" dirty="0"/>
              <a:t> que se </a:t>
            </a:r>
            <a:r>
              <a:rPr lang="en-US" sz="1200" dirty="0" err="1"/>
              <a:t>asignan</a:t>
            </a:r>
            <a:r>
              <a:rPr lang="en-US" sz="1200" dirty="0"/>
              <a:t> las </a:t>
            </a:r>
            <a:r>
              <a:rPr lang="en-US" sz="1200" dirty="0" err="1"/>
              <a:t>actividades</a:t>
            </a:r>
            <a:r>
              <a:rPr lang="en-US" sz="1200" dirty="0"/>
              <a:t>.</a:t>
            </a:r>
            <a:endParaRPr lang="en-US" sz="1200" dirty="0">
              <a:effectLst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8" name="Isosceles Triangle 18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19B7E1-FEF3-4D5E-8A65-A6A71BF9B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9" r="2760" b="1"/>
          <a:stretch/>
        </p:blipFill>
        <p:spPr>
          <a:xfrm>
            <a:off x="6255922" y="685726"/>
            <a:ext cx="5486548" cy="5486548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502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669"/>
    </mc:Choice>
    <mc:Fallback xmlns="">
      <p:transition spd="slow" advTm="17566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074A6-2D4C-4A50-AB66-996E5599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Directrices del curso</a:t>
            </a:r>
            <a:br>
              <a:rPr lang="en-US" sz="3600" b="1"/>
            </a:br>
            <a:endParaRPr lang="en-US" sz="3600" b="1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2A14C9-D18F-4808-A2AF-1F2364303736}"/>
              </a:ext>
            </a:extLst>
          </p:cNvPr>
          <p:cNvSpPr/>
          <p:nvPr/>
        </p:nvSpPr>
        <p:spPr>
          <a:xfrm>
            <a:off x="643468" y="1782981"/>
            <a:ext cx="4970877" cy="43939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Herramientas</a:t>
            </a:r>
            <a:r>
              <a:rPr lang="en-US" dirty="0"/>
              <a:t> de software </a:t>
            </a:r>
            <a:r>
              <a:rPr lang="en-US" dirty="0" err="1"/>
              <a:t>requeridos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estudiante</a:t>
            </a:r>
            <a:r>
              <a:rPr lang="en-US" dirty="0"/>
              <a:t> </a:t>
            </a:r>
            <a:r>
              <a:rPr lang="en-US" dirty="0" err="1"/>
              <a:t>deberá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</a:t>
            </a:r>
            <a:r>
              <a:rPr lang="en-US" dirty="0" err="1"/>
              <a:t>mínimos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operativo</a:t>
            </a:r>
            <a:r>
              <a:rPr lang="en-US" dirty="0"/>
              <a:t> Windows (</a:t>
            </a:r>
            <a:r>
              <a:rPr lang="en-US" dirty="0" err="1"/>
              <a:t>versión</a:t>
            </a:r>
            <a:r>
              <a:rPr lang="en-US" dirty="0"/>
              <a:t> que </a:t>
            </a:r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), Internet, Word,  Excel, Power Point.</a:t>
            </a:r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 suite </a:t>
            </a:r>
            <a:r>
              <a:rPr lang="en-US" dirty="0" err="1"/>
              <a:t>Ofimática</a:t>
            </a:r>
            <a:r>
              <a:rPr lang="en-US" dirty="0"/>
              <a:t> Microsoft Office 365 ( Word, Excel, Power Point, One Drive, Team, OneNote), es gratis.</a:t>
            </a:r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misma</a:t>
            </a:r>
            <a:r>
              <a:rPr lang="en-US" dirty="0"/>
              <a:t>, la </a:t>
            </a:r>
            <a:r>
              <a:rPr lang="en-US" dirty="0" err="1"/>
              <a:t>podrá</a:t>
            </a:r>
            <a:r>
              <a:rPr lang="en-US" dirty="0"/>
              <a:t> </a:t>
            </a:r>
            <a:r>
              <a:rPr lang="en-US" dirty="0" err="1"/>
              <a:t>instalar</a:t>
            </a:r>
            <a:r>
              <a:rPr lang="en-US" dirty="0"/>
              <a:t> y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la </a:t>
            </a:r>
            <a:r>
              <a:rPr lang="en-US" dirty="0" err="1"/>
              <a:t>plataforma</a:t>
            </a:r>
            <a:r>
              <a:rPr lang="en-US" dirty="0"/>
              <a:t> del </a:t>
            </a:r>
            <a:r>
              <a:rPr lang="en-US" dirty="0" err="1"/>
              <a:t>correo</a:t>
            </a:r>
            <a:r>
              <a:rPr lang="en-US" dirty="0"/>
              <a:t> UTP.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matriculado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UTP y </a:t>
            </a:r>
            <a:r>
              <a:rPr lang="en-US" dirty="0" err="1"/>
              <a:t>usar</a:t>
            </a:r>
            <a:r>
              <a:rPr lang="en-US" dirty="0"/>
              <a:t> el </a:t>
            </a:r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asignado</a:t>
            </a:r>
            <a:r>
              <a:rPr lang="en-US" dirty="0"/>
              <a:t>.</a:t>
            </a:r>
          </a:p>
          <a:p>
            <a:pPr marL="742950" lvl="1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usaremos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softwares</a:t>
            </a:r>
            <a:r>
              <a:rPr lang="en-US" dirty="0"/>
              <a:t>, los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solicitados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requieren</a:t>
            </a:r>
            <a:r>
              <a:rPr lang="en-US" dirty="0"/>
              <a:t>.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gratis.</a:t>
            </a:r>
          </a:p>
          <a:p>
            <a:pPr lvl="0" indent="-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Debido</a:t>
            </a:r>
            <a:r>
              <a:rPr lang="en-US" dirty="0"/>
              <a:t> a que las TIC </a:t>
            </a:r>
            <a:r>
              <a:rPr lang="en-US" dirty="0" err="1"/>
              <a:t>cambian</a:t>
            </a:r>
            <a:r>
              <a:rPr lang="en-US" dirty="0"/>
              <a:t> tan </a:t>
            </a:r>
            <a:r>
              <a:rPr lang="en-US" dirty="0" err="1"/>
              <a:t>rápido</a:t>
            </a:r>
            <a:r>
              <a:rPr lang="en-US" dirty="0"/>
              <a:t>, no </a:t>
            </a:r>
            <a:r>
              <a:rPr lang="en-US" dirty="0" err="1"/>
              <a:t>usaremos</a:t>
            </a:r>
            <a:r>
              <a:rPr lang="en-US" dirty="0"/>
              <a:t> </a:t>
            </a:r>
            <a:r>
              <a:rPr lang="en-US" dirty="0" err="1"/>
              <a:t>ningún</a:t>
            </a:r>
            <a:r>
              <a:rPr lang="en-US" dirty="0"/>
              <a:t> </a:t>
            </a:r>
            <a:r>
              <a:rPr lang="en-US" dirty="0" err="1"/>
              <a:t>libro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. Les </a:t>
            </a:r>
            <a:r>
              <a:rPr lang="en-US" dirty="0" err="1"/>
              <a:t>estaré</a:t>
            </a:r>
            <a:r>
              <a:rPr lang="en-US" dirty="0"/>
              <a:t> </a:t>
            </a:r>
            <a:r>
              <a:rPr lang="en-US" dirty="0" err="1"/>
              <a:t>facilitando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material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/>
              <a:t>plataforma.</a:t>
            </a:r>
            <a:endParaRPr lang="en-US" dirty="0"/>
          </a:p>
          <a:p>
            <a:pPr marL="22860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dirty="0">
              <a:effectLst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19B7E1-FEF3-4D5E-8A65-A6A71BF9B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9" r="2760" b="1"/>
          <a:stretch/>
        </p:blipFill>
        <p:spPr>
          <a:xfrm>
            <a:off x="6255922" y="685726"/>
            <a:ext cx="5486548" cy="5486548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106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669"/>
    </mc:Choice>
    <mc:Fallback xmlns="">
      <p:transition spd="slow" advTm="175669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809</Words>
  <Application>Microsoft Office PowerPoint</Application>
  <PresentationFormat>Panorámica</PresentationFormat>
  <Paragraphs>78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Brush Script MT</vt:lpstr>
      <vt:lpstr>Calibri</vt:lpstr>
      <vt:lpstr>Calibri Light</vt:lpstr>
      <vt:lpstr>Tema de Office</vt:lpstr>
      <vt:lpstr>BIENVENIDOS</vt:lpstr>
      <vt:lpstr>Queridos Estudiantes, le damos la más cordial Bienvenida al curso de las TIC.  El objetivo del curso es: conocer los fundamentos de las Tecnologías de la Información y Comunicación (TIC), su evolución y tendencias; conceptualizando y haciendo usos de diversas herramientas que motiven al estudiante de manera práctica a seguir afianzando el uso de las TIC durante la carrera. </vt:lpstr>
      <vt:lpstr>Competencias del curso</vt:lpstr>
      <vt:lpstr>Presentación de PowerPoint</vt:lpstr>
      <vt:lpstr>FORMA DE TRABAJO</vt:lpstr>
      <vt:lpstr>Directrices del curso </vt:lpstr>
      <vt:lpstr>Directrices del curso </vt:lpstr>
      <vt:lpstr>Directrices del curso </vt:lpstr>
      <vt:lpstr>Directrices del curso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</dc:title>
  <dc:creator>Jeremias Herrera</dc:creator>
  <cp:lastModifiedBy>Jeremias Herrera</cp:lastModifiedBy>
  <cp:revision>3</cp:revision>
  <dcterms:created xsi:type="dcterms:W3CDTF">2020-03-28T15:40:06Z</dcterms:created>
  <dcterms:modified xsi:type="dcterms:W3CDTF">2020-03-28T15:54:03Z</dcterms:modified>
</cp:coreProperties>
</file>