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56" r:id="rId3"/>
    <p:sldId id="267" r:id="rId4"/>
    <p:sldId id="272" r:id="rId5"/>
    <p:sldId id="275" r:id="rId6"/>
    <p:sldId id="299" r:id="rId7"/>
    <p:sldId id="288" r:id="rId8"/>
    <p:sldId id="316" r:id="rId9"/>
    <p:sldId id="276" r:id="rId10"/>
    <p:sldId id="278" r:id="rId11"/>
    <p:sldId id="280" r:id="rId12"/>
    <p:sldId id="302" r:id="rId13"/>
    <p:sldId id="295" r:id="rId14"/>
    <p:sldId id="315" r:id="rId15"/>
    <p:sldId id="298" r:id="rId16"/>
    <p:sldId id="291" r:id="rId17"/>
    <p:sldId id="301" r:id="rId18"/>
    <p:sldId id="304" r:id="rId19"/>
    <p:sldId id="268" r:id="rId20"/>
    <p:sldId id="281" r:id="rId21"/>
    <p:sldId id="297" r:id="rId22"/>
    <p:sldId id="296" r:id="rId23"/>
    <p:sldId id="284" r:id="rId24"/>
    <p:sldId id="307" r:id="rId25"/>
    <p:sldId id="306" r:id="rId26"/>
    <p:sldId id="308" r:id="rId27"/>
    <p:sldId id="309" r:id="rId28"/>
    <p:sldId id="310" r:id="rId29"/>
    <p:sldId id="311" r:id="rId30"/>
    <p:sldId id="313" r:id="rId31"/>
    <p:sldId id="31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2678" autoAdjust="0"/>
  </p:normalViewPr>
  <p:slideViewPr>
    <p:cSldViewPr snapToGrid="0">
      <p:cViewPr varScale="1">
        <p:scale>
          <a:sx n="63" d="100"/>
          <a:sy n="63"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DFE85-7AB9-4AA8-BCA6-8F7A9E269C2F}" type="datetimeFigureOut">
              <a:rPr lang="es-PA" smtClean="0"/>
              <a:t>06/17/2020</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1F2F-DC5D-4B4B-BD63-236F051CB68C}" type="slidenum">
              <a:rPr lang="es-PA" smtClean="0"/>
              <a:t>‹Nº›</a:t>
            </a:fld>
            <a:endParaRPr lang="es-PA"/>
          </a:p>
        </p:txBody>
      </p:sp>
    </p:spTree>
    <p:extLst>
      <p:ext uri="{BB962C8B-B14F-4D97-AF65-F5344CB8AC3E}">
        <p14:creationId xmlns:p14="http://schemas.microsoft.com/office/powerpoint/2010/main" val="302215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10"/>
          </p:nvPr>
        </p:nvSpPr>
        <p:spPr/>
        <p:txBody>
          <a:bodyPr/>
          <a:lstStyle/>
          <a:p>
            <a:fld id="{95C91F2F-DC5D-4B4B-BD63-236F051CB68C}" type="slidenum">
              <a:rPr lang="es-PA" smtClean="0"/>
              <a:t>13</a:t>
            </a:fld>
            <a:endParaRPr lang="es-PA"/>
          </a:p>
        </p:txBody>
      </p:sp>
    </p:spTree>
    <p:extLst>
      <p:ext uri="{BB962C8B-B14F-4D97-AF65-F5344CB8AC3E}">
        <p14:creationId xmlns:p14="http://schemas.microsoft.com/office/powerpoint/2010/main" val="86988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6B04D-4D97-4A1B-AB7D-44CC2C2C1A2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EA648F0-7FAA-48D7-B58F-C19E096A9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41A1AB-E91B-40DF-8EC9-1BC38EF3AD07}"/>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4774EAB2-8669-4B0F-83ED-BA949ABF9A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E4B900-3C29-42B2-A4CA-B412A8C21ADB}"/>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377889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DA1BC-5683-415B-8B5B-4CBFAA355D5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409AE2B-DB15-496B-8324-79DB48F271B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6A96804-EE38-49A6-A1C0-9254AF988A19}"/>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EEA5F954-818D-4F54-865E-9DA35FB9AE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727BD40-9A88-4DC7-A91F-579D3A6527B2}"/>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129490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41E604-35CF-4288-B9CD-9A4068C038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45FD79A-E15D-4EF0-8D6D-F6ED1DE50BE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20FF38C-9BC8-4A3B-8D4C-F12CFB545AC6}"/>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92A9E277-6E01-4CB0-931C-A969AC2153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E74CB7-7C9E-478A-9C3F-3192D850197C}"/>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149120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834D7-C368-4F43-8425-D32088C2C24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A65D06E-C925-4F58-A589-661B8F3BAAB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767954D-344C-4FFD-9E30-F11F7F589EC8}"/>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BD9F80D6-787C-4A6C-A2A0-DC9CF1D7329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83F978-E853-48D7-BFA1-B3D75E615BC8}"/>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394793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4CEEA-ABD0-453F-815A-0966B85A47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ACAF2E-0ADD-45B5-8B49-0CA826B0E4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27C76FA-416F-4ABE-8DBC-B7F4B564E445}"/>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74EABC43-A046-4C29-993D-EA49724A57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921EA7B-3E43-4F48-97E6-F301DFBC5BC9}"/>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94826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02439-5C2B-41CB-922E-9D731829FB8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A1151C4-9363-4FAA-8D21-D8CF796894B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B8F3AD7-0485-46AF-8CD5-A5642E22D4A6}"/>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FA7E1B11-D00E-4240-83B4-7571DD4BC696}"/>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6" name="Marcador de pie de página 5">
            <a:extLst>
              <a:ext uri="{FF2B5EF4-FFF2-40B4-BE49-F238E27FC236}">
                <a16:creationId xmlns:a16="http://schemas.microsoft.com/office/drawing/2014/main" id="{C4BC6F41-216F-488F-B408-A48782D4431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9CAB7C7-5666-48C0-A674-7E4E0C10155D}"/>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17720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E7029-972F-408B-993A-28504EDA82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E4A406E-A36A-4FAC-8854-5AA3869F08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A355579-51D5-459E-AD52-735B682F2AD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BEDDE51-A4CE-4ED1-8D1A-E59559048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45221C22-4F14-4C79-B7F5-00931B7EFF9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A03930B-053C-4EF3-B850-71EA4EE27E13}"/>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8" name="Marcador de pie de página 7">
            <a:extLst>
              <a:ext uri="{FF2B5EF4-FFF2-40B4-BE49-F238E27FC236}">
                <a16:creationId xmlns:a16="http://schemas.microsoft.com/office/drawing/2014/main" id="{28A2B0EF-FF8B-4B51-8FA2-71F57A3AFD4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87D38E2-BF95-4FD3-A14E-B69E143402DE}"/>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227284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689D6-F188-449A-B919-2A03014B50A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A555397-314D-4FBB-ABF4-3A591C01505A}"/>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4" name="Marcador de pie de página 3">
            <a:extLst>
              <a:ext uri="{FF2B5EF4-FFF2-40B4-BE49-F238E27FC236}">
                <a16:creationId xmlns:a16="http://schemas.microsoft.com/office/drawing/2014/main" id="{1A364EFE-4E9C-4987-8C48-B2C18186698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21EADDE-3A4D-4D21-8CBE-6C20537F03D6}"/>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31594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DBB21E-543D-4ABC-BC87-0B3C95B6C9FB}"/>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3" name="Marcador de pie de página 2">
            <a:extLst>
              <a:ext uri="{FF2B5EF4-FFF2-40B4-BE49-F238E27FC236}">
                <a16:creationId xmlns:a16="http://schemas.microsoft.com/office/drawing/2014/main" id="{C65D56D3-49A5-4D0D-87D5-D6F49879F7A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372D709-E201-4C11-88AD-7E9ABC08169C}"/>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204940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F573F-F85E-4AFE-A449-5C3852B9FB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3AEEC05-B77C-49D7-8F47-C433AB259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A3760F5-26CD-4D0E-8C0A-B89CF5D06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958B73E8-AE96-41F6-BA54-5F4A8DB54AFA}"/>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6" name="Marcador de pie de página 5">
            <a:extLst>
              <a:ext uri="{FF2B5EF4-FFF2-40B4-BE49-F238E27FC236}">
                <a16:creationId xmlns:a16="http://schemas.microsoft.com/office/drawing/2014/main" id="{7CA2BFA3-D6C2-4D54-AE94-28A40EA8C22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6F8E3C7-B112-48E3-8490-A0A69EE2C2C2}"/>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425152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386BA-1145-4A0F-BCD7-28050F70CC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6C8C323-923F-4741-87AA-CAD6AD104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D19E0BE-6AD2-4B74-B2CA-237BE099E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15FF488-5E9D-45E3-827E-2DB3112B131A}"/>
              </a:ext>
            </a:extLst>
          </p:cNvPr>
          <p:cNvSpPr>
            <a:spLocks noGrp="1"/>
          </p:cNvSpPr>
          <p:nvPr>
            <p:ph type="dt" sz="half" idx="10"/>
          </p:nvPr>
        </p:nvSpPr>
        <p:spPr/>
        <p:txBody>
          <a:bodyPr/>
          <a:lstStyle/>
          <a:p>
            <a:fld id="{503AD072-97C2-480C-A52E-6983DE317917}" type="datetimeFigureOut">
              <a:rPr lang="es-ES" smtClean="0"/>
              <a:t>17/06/2020</a:t>
            </a:fld>
            <a:endParaRPr lang="es-ES"/>
          </a:p>
        </p:txBody>
      </p:sp>
      <p:sp>
        <p:nvSpPr>
          <p:cNvPr id="6" name="Marcador de pie de página 5">
            <a:extLst>
              <a:ext uri="{FF2B5EF4-FFF2-40B4-BE49-F238E27FC236}">
                <a16:creationId xmlns:a16="http://schemas.microsoft.com/office/drawing/2014/main" id="{8A59792B-B6E0-4395-A54C-4C0D5A96F87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DB71E3-7551-4AE6-BFCE-1DB1D3E137FA}"/>
              </a:ext>
            </a:extLst>
          </p:cNvPr>
          <p:cNvSpPr>
            <a:spLocks noGrp="1"/>
          </p:cNvSpPr>
          <p:nvPr>
            <p:ph type="sldNum" sz="quarter" idx="12"/>
          </p:nvPr>
        </p:nvSpPr>
        <p:spPr/>
        <p:txBody>
          <a:bodyPr/>
          <a:lstStyle/>
          <a:p>
            <a:fld id="{E49B4F0F-BC94-4426-BAA7-74C1A1A1D66E}" type="slidenum">
              <a:rPr lang="es-ES" smtClean="0"/>
              <a:t>‹Nº›</a:t>
            </a:fld>
            <a:endParaRPr lang="es-ES"/>
          </a:p>
        </p:txBody>
      </p:sp>
    </p:spTree>
    <p:extLst>
      <p:ext uri="{BB962C8B-B14F-4D97-AF65-F5344CB8AC3E}">
        <p14:creationId xmlns:p14="http://schemas.microsoft.com/office/powerpoint/2010/main" val="40208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B890614-5FA1-46E2-8202-B39799EF5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B5875DD-CE54-4BA0-B59D-4DA46C3C9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653ABB-477A-4FDD-9CAB-9F244FEC0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AD072-97C2-480C-A52E-6983DE317917}" type="datetimeFigureOut">
              <a:rPr lang="es-ES" smtClean="0"/>
              <a:t>17/06/2020</a:t>
            </a:fld>
            <a:endParaRPr lang="es-ES"/>
          </a:p>
        </p:txBody>
      </p:sp>
      <p:sp>
        <p:nvSpPr>
          <p:cNvPr id="5" name="Marcador de pie de página 4">
            <a:extLst>
              <a:ext uri="{FF2B5EF4-FFF2-40B4-BE49-F238E27FC236}">
                <a16:creationId xmlns:a16="http://schemas.microsoft.com/office/drawing/2014/main" id="{FD8817C3-D5C9-435E-BC03-234A31B5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4F2FBA6-E33A-49AA-BB9B-BC11CC1C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B4F0F-BC94-4426-BAA7-74C1A1A1D66E}" type="slidenum">
              <a:rPr lang="es-ES" smtClean="0"/>
              <a:t>‹Nº›</a:t>
            </a:fld>
            <a:endParaRPr lang="es-ES"/>
          </a:p>
        </p:txBody>
      </p:sp>
    </p:spTree>
    <p:extLst>
      <p:ext uri="{BB962C8B-B14F-4D97-AF65-F5344CB8AC3E}">
        <p14:creationId xmlns:p14="http://schemas.microsoft.com/office/powerpoint/2010/main" val="367410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B87AA09-F388-424B-B252-C68B57565EBB}"/>
              </a:ext>
            </a:extLst>
          </p:cNvPr>
          <p:cNvSpPr>
            <a:spLocks noGrp="1"/>
          </p:cNvSpPr>
          <p:nvPr>
            <p:ph type="title" idx="4294967295"/>
          </p:nvPr>
        </p:nvSpPr>
        <p:spPr>
          <a:xfrm>
            <a:off x="694574" y="728456"/>
            <a:ext cx="6007608" cy="1106424"/>
          </a:xfrm>
        </p:spPr>
        <p:txBody>
          <a:bodyPr vert="horz" lIns="91440" tIns="45720" rIns="91440" bIns="45720" rtlCol="0" anchor="ctr">
            <a:normAutofit fontScale="90000"/>
          </a:bodyPr>
          <a:lstStyle/>
          <a:p>
            <a:br>
              <a:rPr lang="en-US" sz="1800" dirty="0"/>
            </a:br>
            <a:r>
              <a:rPr lang="en-US" sz="2400" dirty="0" err="1"/>
              <a:t>Comunicación</a:t>
            </a:r>
            <a:r>
              <a:rPr lang="en-US" sz="2400" dirty="0"/>
              <a:t> &amp; Redes de </a:t>
            </a:r>
            <a:r>
              <a:rPr lang="en-US" sz="2400" dirty="0" err="1"/>
              <a:t>Computadoras</a:t>
            </a:r>
            <a:br>
              <a:rPr lang="en-US" sz="2400" dirty="0"/>
            </a:br>
            <a:r>
              <a:rPr lang="en-US" sz="2400" dirty="0" err="1"/>
              <a:t>Dispositivos</a:t>
            </a:r>
            <a:r>
              <a:rPr lang="en-US" sz="2400" dirty="0"/>
              <a:t> de </a:t>
            </a:r>
            <a:r>
              <a:rPr lang="en-US" sz="2400" dirty="0" err="1"/>
              <a:t>Comunicación</a:t>
            </a:r>
            <a:br>
              <a:rPr lang="en-US" sz="2400" dirty="0"/>
            </a:br>
            <a:endParaRPr lang="en-US" sz="2400" dirty="0"/>
          </a:p>
        </p:txBody>
      </p:sp>
      <p:sp>
        <p:nvSpPr>
          <p:cNvPr id="14" name="Rectangle 13">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564031F5-0A4A-4D59-9F9D-810AC59175B2}"/>
              </a:ext>
            </a:extLst>
          </p:cNvPr>
          <p:cNvSpPr>
            <a:spLocks noGrp="1"/>
          </p:cNvSpPr>
          <p:nvPr>
            <p:ph sz="half" idx="4294967295"/>
          </p:nvPr>
        </p:nvSpPr>
        <p:spPr>
          <a:xfrm>
            <a:off x="582164" y="2267712"/>
            <a:ext cx="6007608" cy="3847372"/>
          </a:xfrm>
        </p:spPr>
        <p:txBody>
          <a:bodyPr vert="horz" lIns="91440" tIns="45720" rIns="91440" bIns="45720" rtlCol="0">
            <a:normAutofit/>
          </a:bodyPr>
          <a:lstStyle/>
          <a:p>
            <a:pPr marL="0" indent="0">
              <a:buClr>
                <a:srgbClr val="CA5C3D"/>
              </a:buClr>
              <a:buNone/>
            </a:pPr>
            <a:r>
              <a:rPr lang="en-US" sz="1700" dirty="0"/>
              <a:t>MODEM: </a:t>
            </a:r>
            <a:r>
              <a:rPr lang="en-US" sz="1700" dirty="0" err="1"/>
              <a:t>Convierte</a:t>
            </a:r>
            <a:r>
              <a:rPr lang="en-US" sz="1700" dirty="0"/>
              <a:t> la </a:t>
            </a:r>
            <a:r>
              <a:rPr lang="en-US" sz="1700" dirty="0" err="1"/>
              <a:t>información</a:t>
            </a:r>
            <a:r>
              <a:rPr lang="en-US" sz="1700" dirty="0"/>
              <a:t> digital </a:t>
            </a:r>
            <a:r>
              <a:rPr lang="en-US" sz="1700" dirty="0" err="1"/>
              <a:t>en</a:t>
            </a:r>
            <a:r>
              <a:rPr lang="en-US" sz="1700" dirty="0"/>
              <a:t> </a:t>
            </a:r>
            <a:r>
              <a:rPr lang="en-US" sz="1700" dirty="0" err="1"/>
              <a:t>analógica</a:t>
            </a:r>
            <a:r>
              <a:rPr lang="en-US" sz="1700" dirty="0"/>
              <a:t> (</a:t>
            </a:r>
            <a:r>
              <a:rPr lang="en-US" sz="1700" dirty="0" err="1"/>
              <a:t>modula</a:t>
            </a:r>
            <a:r>
              <a:rPr lang="en-US" sz="1700" dirty="0"/>
              <a:t>) y </a:t>
            </a:r>
            <a:r>
              <a:rPr lang="en-US" sz="1700" dirty="0" err="1"/>
              <a:t>viceversa</a:t>
            </a:r>
            <a:r>
              <a:rPr lang="en-US" sz="1700" dirty="0"/>
              <a:t> (</a:t>
            </a:r>
            <a:r>
              <a:rPr lang="en-US" sz="1700" dirty="0" err="1"/>
              <a:t>demodula</a:t>
            </a:r>
            <a:r>
              <a:rPr lang="en-US" sz="1700" dirty="0"/>
              <a:t>). </a:t>
            </a:r>
            <a:r>
              <a:rPr lang="en-US" sz="1700" dirty="0" err="1"/>
              <a:t>Su</a:t>
            </a:r>
            <a:r>
              <a:rPr lang="en-US" sz="1700" dirty="0"/>
              <a:t> </a:t>
            </a:r>
            <a:r>
              <a:rPr lang="en-US" sz="1700" dirty="0" err="1"/>
              <a:t>nombre</a:t>
            </a:r>
            <a:r>
              <a:rPr lang="en-US" sz="1700" dirty="0"/>
              <a:t> es un </a:t>
            </a:r>
            <a:r>
              <a:rPr lang="en-US" sz="1700" dirty="0" err="1"/>
              <a:t>acrónimo</a:t>
            </a:r>
            <a:r>
              <a:rPr lang="en-US" sz="1700" dirty="0"/>
              <a:t> de </a:t>
            </a:r>
            <a:r>
              <a:rPr lang="en-US" sz="1700" dirty="0" err="1"/>
              <a:t>MOdulador-DEModulador</a:t>
            </a:r>
            <a:r>
              <a:rPr lang="en-US" sz="1700" dirty="0"/>
              <a:t>.</a:t>
            </a:r>
          </a:p>
          <a:p>
            <a:pPr marL="0">
              <a:buClr>
                <a:srgbClr val="CA5C3D"/>
              </a:buClr>
            </a:pPr>
            <a:endParaRPr lang="en-US" sz="1700" dirty="0"/>
          </a:p>
          <a:p>
            <a:pPr marL="0" indent="0">
              <a:buClr>
                <a:srgbClr val="CA5C3D"/>
              </a:buClr>
              <a:buNone/>
            </a:pPr>
            <a:r>
              <a:rPr lang="en-US" sz="1700" dirty="0" err="1"/>
              <a:t>Su</a:t>
            </a:r>
            <a:r>
              <a:rPr lang="en-US" sz="1700" dirty="0"/>
              <a:t> principal </a:t>
            </a:r>
            <a:r>
              <a:rPr lang="en-US" sz="1700" dirty="0" err="1"/>
              <a:t>beneficio</a:t>
            </a:r>
            <a:r>
              <a:rPr lang="en-US" sz="1700" dirty="0"/>
              <a:t> es que </a:t>
            </a:r>
            <a:r>
              <a:rPr lang="en-US" sz="1700" dirty="0" err="1"/>
              <a:t>permite</a:t>
            </a:r>
            <a:r>
              <a:rPr lang="en-US" sz="1700" dirty="0"/>
              <a:t> la </a:t>
            </a:r>
            <a:r>
              <a:rPr lang="en-US" sz="1700" dirty="0" err="1"/>
              <a:t>comunicación</a:t>
            </a:r>
            <a:r>
              <a:rPr lang="en-US" sz="1700" dirty="0"/>
              <a:t> de </a:t>
            </a:r>
            <a:r>
              <a:rPr lang="en-US" sz="1700" dirty="0" err="1"/>
              <a:t>datos</a:t>
            </a:r>
            <a:r>
              <a:rPr lang="en-US" sz="1700" dirty="0"/>
              <a:t>, entre </a:t>
            </a:r>
            <a:r>
              <a:rPr lang="en-US" sz="1700" dirty="0" err="1"/>
              <a:t>equipos</a:t>
            </a:r>
            <a:r>
              <a:rPr lang="en-US" sz="1700" dirty="0"/>
              <a:t> que </a:t>
            </a:r>
            <a:r>
              <a:rPr lang="en-US" sz="1700" dirty="0" err="1"/>
              <a:t>procesan</a:t>
            </a:r>
            <a:r>
              <a:rPr lang="en-US" sz="1700" dirty="0"/>
              <a:t> </a:t>
            </a:r>
            <a:r>
              <a:rPr lang="en-US" sz="1700" dirty="0" err="1"/>
              <a:t>información</a:t>
            </a:r>
            <a:r>
              <a:rPr lang="en-US" sz="1700" dirty="0"/>
              <a:t> digital, a </a:t>
            </a:r>
            <a:r>
              <a:rPr lang="en-US" sz="1700" dirty="0" err="1"/>
              <a:t>través</a:t>
            </a:r>
            <a:r>
              <a:rPr lang="en-US" sz="1700" dirty="0"/>
              <a:t> de </a:t>
            </a:r>
            <a:r>
              <a:rPr lang="en-US" sz="1700" dirty="0" err="1"/>
              <a:t>medios</a:t>
            </a:r>
            <a:r>
              <a:rPr lang="en-US" sz="1700" dirty="0"/>
              <a:t> que </a:t>
            </a:r>
            <a:r>
              <a:rPr lang="en-US" sz="1700" dirty="0" err="1"/>
              <a:t>transmiten</a:t>
            </a:r>
            <a:r>
              <a:rPr lang="en-US" sz="1700" dirty="0"/>
              <a:t> </a:t>
            </a:r>
            <a:r>
              <a:rPr lang="en-US" sz="1700" dirty="0" err="1"/>
              <a:t>señales</a:t>
            </a:r>
            <a:r>
              <a:rPr lang="en-US" sz="1700" dirty="0"/>
              <a:t> </a:t>
            </a:r>
            <a:r>
              <a:rPr lang="en-US" sz="1700" dirty="0" err="1"/>
              <a:t>analógicas</a:t>
            </a:r>
            <a:r>
              <a:rPr lang="en-US" sz="1700" dirty="0"/>
              <a:t> (</a:t>
            </a:r>
            <a:r>
              <a:rPr lang="en-US" sz="1700" dirty="0" err="1"/>
              <a:t>líneas</a:t>
            </a:r>
            <a:r>
              <a:rPr lang="en-US" sz="1700" dirty="0"/>
              <a:t> </a:t>
            </a:r>
            <a:r>
              <a:rPr lang="en-US" sz="1700" dirty="0" err="1"/>
              <a:t>telefónicas</a:t>
            </a:r>
            <a:r>
              <a:rPr lang="en-US" sz="1700" dirty="0"/>
              <a:t>, </a:t>
            </a:r>
            <a:r>
              <a:rPr lang="en-US" sz="1700" dirty="0" err="1"/>
              <a:t>aire</a:t>
            </a:r>
            <a:r>
              <a:rPr lang="en-US" sz="1700" dirty="0"/>
              <a:t>, etc.) </a:t>
            </a:r>
          </a:p>
          <a:p>
            <a:pPr marL="0">
              <a:buClr>
                <a:srgbClr val="CA5C3D"/>
              </a:buClr>
            </a:pPr>
            <a:endParaRPr lang="en-US" sz="1700" dirty="0"/>
          </a:p>
          <a:p>
            <a:pPr marL="0" indent="0">
              <a:buClr>
                <a:srgbClr val="CA5C3D"/>
              </a:buClr>
              <a:buNone/>
            </a:pPr>
            <a:r>
              <a:rPr lang="en-US" sz="1700" dirty="0"/>
              <a:t>Es un </a:t>
            </a:r>
            <a:r>
              <a:rPr lang="en-US" sz="1700" dirty="0" err="1"/>
              <a:t>dispositivo</a:t>
            </a:r>
            <a:r>
              <a:rPr lang="en-US" sz="1700" dirty="0"/>
              <a:t> de entrada y de </a:t>
            </a:r>
            <a:r>
              <a:rPr lang="en-US" sz="1700" dirty="0" err="1"/>
              <a:t>salida</a:t>
            </a:r>
            <a:r>
              <a:rPr lang="en-US" sz="1700" dirty="0"/>
              <a:t>, </a:t>
            </a:r>
            <a:r>
              <a:rPr lang="en-US" sz="1700" dirty="0" err="1"/>
              <a:t>puesto</a:t>
            </a:r>
            <a:r>
              <a:rPr lang="en-US" sz="1700" dirty="0"/>
              <a:t> que se </a:t>
            </a:r>
            <a:r>
              <a:rPr lang="en-US" sz="1700" dirty="0" err="1"/>
              <a:t>usa</a:t>
            </a:r>
            <a:r>
              <a:rPr lang="en-US" sz="1700" dirty="0"/>
              <a:t> para </a:t>
            </a:r>
            <a:r>
              <a:rPr lang="en-US" sz="1700" dirty="0" err="1"/>
              <a:t>enviar</a:t>
            </a:r>
            <a:r>
              <a:rPr lang="en-US" sz="1700" dirty="0"/>
              <a:t> </a:t>
            </a:r>
            <a:r>
              <a:rPr lang="en-US" sz="1700" dirty="0" err="1"/>
              <a:t>datos</a:t>
            </a:r>
            <a:r>
              <a:rPr lang="en-US" sz="1700" dirty="0"/>
              <a:t> y </a:t>
            </a:r>
            <a:r>
              <a:rPr lang="en-US" sz="1700" dirty="0" err="1"/>
              <a:t>también</a:t>
            </a:r>
            <a:r>
              <a:rPr lang="en-US" sz="1700" dirty="0"/>
              <a:t> para </a:t>
            </a:r>
            <a:r>
              <a:rPr lang="en-US" sz="1700" dirty="0" err="1"/>
              <a:t>recibirlos</a:t>
            </a:r>
            <a:r>
              <a:rPr lang="en-US" sz="1700" dirty="0"/>
              <a:t>.</a:t>
            </a:r>
          </a:p>
          <a:p>
            <a:pPr marL="0">
              <a:buClr>
                <a:srgbClr val="CA5C3D"/>
              </a:buClr>
            </a:pPr>
            <a:endParaRPr lang="en-US" sz="1700" dirty="0"/>
          </a:p>
        </p:txBody>
      </p:sp>
      <p:pic>
        <p:nvPicPr>
          <p:cNvPr id="4" name="Imagen 3">
            <a:extLst>
              <a:ext uri="{FF2B5EF4-FFF2-40B4-BE49-F238E27FC236}">
                <a16:creationId xmlns:a16="http://schemas.microsoft.com/office/drawing/2014/main" id="{6C589D50-D01C-4BCC-99A2-822834016BB5}"/>
              </a:ext>
            </a:extLst>
          </p:cNvPr>
          <p:cNvPicPr>
            <a:picLocks noChangeAspect="1"/>
          </p:cNvPicPr>
          <p:nvPr/>
        </p:nvPicPr>
        <p:blipFill>
          <a:blip r:embed="rId2"/>
          <a:stretch>
            <a:fillRect/>
          </a:stretch>
        </p:blipFill>
        <p:spPr>
          <a:xfrm>
            <a:off x="7680960" y="1356036"/>
            <a:ext cx="4233672" cy="1206926"/>
          </a:xfrm>
          <a:prstGeom prst="rect">
            <a:avLst/>
          </a:prstGeom>
        </p:spPr>
      </p:pic>
      <p:pic>
        <p:nvPicPr>
          <p:cNvPr id="5" name="Marcador de contenido 4">
            <a:extLst>
              <a:ext uri="{FF2B5EF4-FFF2-40B4-BE49-F238E27FC236}">
                <a16:creationId xmlns:a16="http://schemas.microsoft.com/office/drawing/2014/main" id="{376C2C0F-B405-4B0C-BCD0-783856ADCE3F}"/>
              </a:ext>
            </a:extLst>
          </p:cNvPr>
          <p:cNvPicPr>
            <a:picLocks noGrp="1" noChangeAspect="1"/>
          </p:cNvPicPr>
          <p:nvPr>
            <p:ph sz="half" idx="4294967295"/>
          </p:nvPr>
        </p:nvPicPr>
        <p:blipFill rotWithShape="1">
          <a:blip r:embed="rId3"/>
          <a:srcRect l="17445" r="12165" b="-1"/>
          <a:stretch/>
        </p:blipFill>
        <p:spPr>
          <a:xfrm>
            <a:off x="7861763" y="3472468"/>
            <a:ext cx="3868509" cy="2651760"/>
          </a:xfrm>
          <a:prstGeom prst="rect">
            <a:avLst/>
          </a:prstGeom>
        </p:spPr>
      </p:pic>
    </p:spTree>
    <p:extLst>
      <p:ext uri="{BB962C8B-B14F-4D97-AF65-F5344CB8AC3E}">
        <p14:creationId xmlns:p14="http://schemas.microsoft.com/office/powerpoint/2010/main" val="73519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5BB03-7638-4F10-BB84-7E9789A4A089}"/>
              </a:ext>
            </a:extLst>
          </p:cNvPr>
          <p:cNvSpPr>
            <a:spLocks noGrp="1"/>
          </p:cNvSpPr>
          <p:nvPr>
            <p:ph type="title"/>
          </p:nvPr>
        </p:nvSpPr>
        <p:spPr>
          <a:xfrm>
            <a:off x="838200" y="963877"/>
            <a:ext cx="3474493" cy="4930246"/>
          </a:xfrm>
        </p:spPr>
        <p:txBody>
          <a:bodyPr>
            <a:normAutofit/>
          </a:bodyPr>
          <a:lstStyle/>
          <a:p>
            <a:pPr algn="r"/>
            <a:r>
              <a:rPr lang="es-ES" sz="4100" dirty="0">
                <a:solidFill>
                  <a:schemeClr val="accent1"/>
                </a:solidFill>
                <a:latin typeface="Calibri" panose="020F0502020204030204"/>
              </a:rPr>
              <a:t>Comunicación &amp; Redes de Computadoras</a:t>
            </a:r>
            <a:br>
              <a:rPr lang="es-ES" sz="4100" dirty="0">
                <a:solidFill>
                  <a:schemeClr val="accent1"/>
                </a:solidFill>
                <a:latin typeface="Calibri" panose="020F0502020204030204"/>
              </a:rPr>
            </a:br>
            <a:r>
              <a:rPr lang="es-ES" sz="4100" dirty="0">
                <a:solidFill>
                  <a:schemeClr val="accent1"/>
                </a:solidFill>
                <a:latin typeface="Calibri" panose="020F0502020204030204"/>
              </a:rPr>
              <a:t>Protocolos</a:t>
            </a:r>
            <a:br>
              <a:rPr lang="es-ES" sz="4100" dirty="0">
                <a:solidFill>
                  <a:schemeClr val="accent1"/>
                </a:solidFill>
                <a:latin typeface="Calibri" panose="020F0502020204030204"/>
              </a:rPr>
            </a:br>
            <a:endParaRPr lang="es-PA" sz="4100" dirty="0">
              <a:solidFill>
                <a:schemeClr val="accent1"/>
              </a:solidFill>
            </a:endParaRPr>
          </a:p>
        </p:txBody>
      </p:sp>
      <p:sp>
        <p:nvSpPr>
          <p:cNvPr id="3" name="Marcador de contenido 2">
            <a:extLst>
              <a:ext uri="{FF2B5EF4-FFF2-40B4-BE49-F238E27FC236}">
                <a16:creationId xmlns:a16="http://schemas.microsoft.com/office/drawing/2014/main" id="{B545A116-2506-46AB-AF02-8A1E20FD3237}"/>
              </a:ext>
            </a:extLst>
          </p:cNvPr>
          <p:cNvSpPr>
            <a:spLocks noGrp="1"/>
          </p:cNvSpPr>
          <p:nvPr>
            <p:ph idx="1"/>
          </p:nvPr>
        </p:nvSpPr>
        <p:spPr>
          <a:xfrm>
            <a:off x="4544705" y="436728"/>
            <a:ext cx="7069540" cy="5964072"/>
          </a:xfrm>
        </p:spPr>
        <p:txBody>
          <a:bodyPr anchor="ctr">
            <a:normAutofit/>
          </a:bodyPr>
          <a:lstStyle/>
          <a:p>
            <a:pPr marL="0" indent="0" algn="just">
              <a:buNone/>
            </a:pPr>
            <a:r>
              <a:rPr lang="es-PA" sz="2400" dirty="0"/>
              <a:t>¿Qué es el protocolo TCP(Protocolo de Control de Transmisión) /IP(Protocolo de Internet) ?</a:t>
            </a:r>
          </a:p>
          <a:p>
            <a:pPr marL="0" indent="0" algn="just">
              <a:buNone/>
            </a:pPr>
            <a:r>
              <a:rPr lang="es-PA" sz="2400" dirty="0"/>
              <a:t>TCP/IP define cuidadosamente como se mueve la información desde el remitente hasta el destinatario.</a:t>
            </a:r>
          </a:p>
          <a:p>
            <a:pPr marL="0" indent="0" algn="just">
              <a:buNone/>
            </a:pPr>
            <a:r>
              <a:rPr lang="es-PA" sz="2400" dirty="0"/>
              <a:t>TCP permite a dos anfitriones establecer una conexión e intercambiar datos. El TCP garantiza la entrega de datos, es decir, que los datos no se pierdan durante la transmisión y también garantiza que los paquetes sean entregados en el mismo orden en el cual fueron enviados.</a:t>
            </a:r>
          </a:p>
          <a:p>
            <a:pPr marL="0" indent="0" algn="just">
              <a:buNone/>
            </a:pPr>
            <a:r>
              <a:rPr lang="es-PA" sz="2400" dirty="0"/>
              <a:t>IP V4 utiliza direcciones que son series de cuatro números octetos (byte) con un formato de punto decimal, por ejemplo: 69.5.163.59</a:t>
            </a:r>
          </a:p>
          <a:p>
            <a:pPr marL="0" indent="0" algn="just">
              <a:buNone/>
            </a:pPr>
            <a:r>
              <a:rPr lang="es-ES" sz="2400" b="1" dirty="0"/>
              <a:t>Qué es Ethernet,</a:t>
            </a:r>
            <a:r>
              <a:rPr lang="es-ES" sz="2400" dirty="0"/>
              <a:t> es un estándar de redes de área local para computadores con acceso al medio por detección de la señal portadora y con detección de colisiones.</a:t>
            </a:r>
          </a:p>
          <a:p>
            <a:pPr marL="0" indent="0" algn="just">
              <a:buNone/>
            </a:pPr>
            <a:endParaRPr lang="es-PA" sz="2400" dirty="0"/>
          </a:p>
        </p:txBody>
      </p:sp>
    </p:spTree>
    <p:extLst>
      <p:ext uri="{BB962C8B-B14F-4D97-AF65-F5344CB8AC3E}">
        <p14:creationId xmlns:p14="http://schemas.microsoft.com/office/powerpoint/2010/main" val="80672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200B8E3-2CE1-45B0-9741-C104D2E12A8D}"/>
              </a:ext>
            </a:extLst>
          </p:cNvPr>
          <p:cNvSpPr>
            <a:spLocks noGrp="1"/>
          </p:cNvSpPr>
          <p:nvPr>
            <p:ph type="title"/>
          </p:nvPr>
        </p:nvSpPr>
        <p:spPr/>
        <p:txBody>
          <a:bodyPr>
            <a:normAutofit fontScale="90000"/>
          </a:bodyPr>
          <a:lstStyle/>
          <a:p>
            <a:pPr algn="ctr"/>
            <a:br>
              <a:rPr lang="es-ES" dirty="0"/>
            </a:br>
            <a:r>
              <a:rPr lang="es-ES" dirty="0"/>
              <a:t>Comunicación &amp; Redes de Computadoras</a:t>
            </a:r>
            <a:br>
              <a:rPr lang="es-ES" dirty="0"/>
            </a:br>
            <a:r>
              <a:rPr lang="es-ES" dirty="0"/>
              <a:t>Protocolo</a:t>
            </a:r>
            <a:br>
              <a:rPr lang="es-ES" dirty="0"/>
            </a:br>
            <a:endParaRPr lang="es-PA" dirty="0"/>
          </a:p>
        </p:txBody>
      </p:sp>
      <p:sp>
        <p:nvSpPr>
          <p:cNvPr id="3" name="Marcador de contenido 2">
            <a:extLst>
              <a:ext uri="{FF2B5EF4-FFF2-40B4-BE49-F238E27FC236}">
                <a16:creationId xmlns:a16="http://schemas.microsoft.com/office/drawing/2014/main" id="{9C97D36F-5229-46C1-A863-2223827D4FF3}"/>
              </a:ext>
            </a:extLst>
          </p:cNvPr>
          <p:cNvSpPr>
            <a:spLocks noGrp="1"/>
          </p:cNvSpPr>
          <p:nvPr>
            <p:ph idx="1"/>
          </p:nvPr>
        </p:nvSpPr>
        <p:spPr>
          <a:xfrm>
            <a:off x="838200" y="1825625"/>
            <a:ext cx="5503606" cy="4351338"/>
          </a:xfrm>
        </p:spPr>
        <p:txBody>
          <a:bodyPr>
            <a:normAutofit/>
          </a:bodyPr>
          <a:lstStyle/>
          <a:p>
            <a:pPr marL="0" indent="0" algn="just">
              <a:buNone/>
            </a:pPr>
            <a:r>
              <a:rPr lang="es-PA" b="1" dirty="0"/>
              <a:t>Dirección IP</a:t>
            </a:r>
            <a:r>
              <a:rPr lang="es-PA" dirty="0"/>
              <a:t>: Una dirección única que identifica a un equipo en una red mediante una dirección de 32 bits que es única en toda la red TCP/IP. Las direcciones IP se suelen representar en notación decimal con puntos, que representan cada octeto (8 bits o 1 byte) de una dirección IP como su valor decimal y separa cada octeto con un punto; por ejemplo, 198.20.250.1</a:t>
            </a:r>
          </a:p>
        </p:txBody>
      </p:sp>
      <p:pic>
        <p:nvPicPr>
          <p:cNvPr id="2" name="Imagen 1">
            <a:extLst>
              <a:ext uri="{FF2B5EF4-FFF2-40B4-BE49-F238E27FC236}">
                <a16:creationId xmlns:a16="http://schemas.microsoft.com/office/drawing/2014/main" id="{AC33DD58-CFF1-4D72-9954-76C5ADD73825}"/>
              </a:ext>
            </a:extLst>
          </p:cNvPr>
          <p:cNvPicPr>
            <a:picLocks noChangeAspect="1"/>
          </p:cNvPicPr>
          <p:nvPr/>
        </p:nvPicPr>
        <p:blipFill>
          <a:blip r:embed="rId2"/>
          <a:stretch>
            <a:fillRect/>
          </a:stretch>
        </p:blipFill>
        <p:spPr>
          <a:xfrm>
            <a:off x="7006712" y="2214562"/>
            <a:ext cx="4160997" cy="3227593"/>
          </a:xfrm>
          <a:prstGeom prst="rect">
            <a:avLst/>
          </a:prstGeom>
        </p:spPr>
      </p:pic>
    </p:spTree>
    <p:extLst>
      <p:ext uri="{BB962C8B-B14F-4D97-AF65-F5344CB8AC3E}">
        <p14:creationId xmlns:p14="http://schemas.microsoft.com/office/powerpoint/2010/main" val="311302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D41471C-1D80-423E-B0DE-16716B8443F3}"/>
              </a:ext>
            </a:extLst>
          </p:cNvPr>
          <p:cNvSpPr>
            <a:spLocks noGrp="1"/>
          </p:cNvSpPr>
          <p:nvPr>
            <p:ph type="title"/>
          </p:nvPr>
        </p:nvSpPr>
        <p:spPr/>
        <p:txBody>
          <a:bodyPr>
            <a:normAutofit fontScale="90000"/>
          </a:bodyPr>
          <a:lstStyle/>
          <a:p>
            <a:pPr algn="ctr"/>
            <a:r>
              <a:rPr lang="es-419" dirty="0"/>
              <a:t>Comunicación &amp; Redes de Computadoras</a:t>
            </a:r>
            <a:br>
              <a:rPr lang="es-419" dirty="0"/>
            </a:br>
            <a:r>
              <a:rPr lang="es-419" dirty="0"/>
              <a:t>Protocolo</a:t>
            </a:r>
            <a:br>
              <a:rPr lang="es-419" dirty="0"/>
            </a:br>
            <a:endParaRPr lang="es-419" dirty="0"/>
          </a:p>
        </p:txBody>
      </p:sp>
      <p:sp>
        <p:nvSpPr>
          <p:cNvPr id="5" name="Marcador de contenido 4">
            <a:extLst>
              <a:ext uri="{FF2B5EF4-FFF2-40B4-BE49-F238E27FC236}">
                <a16:creationId xmlns:a16="http://schemas.microsoft.com/office/drawing/2014/main" id="{B305B328-97F4-4A4B-9521-4EBEC75499EC}"/>
              </a:ext>
            </a:extLst>
          </p:cNvPr>
          <p:cNvSpPr>
            <a:spLocks noGrp="1"/>
          </p:cNvSpPr>
          <p:nvPr>
            <p:ph sz="half" idx="1"/>
          </p:nvPr>
        </p:nvSpPr>
        <p:spPr/>
        <p:txBody>
          <a:bodyPr>
            <a:normAutofit/>
          </a:bodyPr>
          <a:lstStyle/>
          <a:p>
            <a:pPr marL="0" indent="0" algn="just">
              <a:buNone/>
            </a:pPr>
            <a:r>
              <a:rPr lang="es-PA" sz="3200" dirty="0"/>
              <a:t>Una dirección IPv6 (128 bits) se representa mediante ocho grupos de cuatro dígitos hexadecimales, cada grupo representando 16 bits (dos octetos). Los grupos se separan mediante dos puntos (:). </a:t>
            </a:r>
            <a:endParaRPr lang="es-419" sz="3200" dirty="0"/>
          </a:p>
        </p:txBody>
      </p:sp>
      <p:pic>
        <p:nvPicPr>
          <p:cNvPr id="10" name="Marcador de contenido 9">
            <a:extLst>
              <a:ext uri="{FF2B5EF4-FFF2-40B4-BE49-F238E27FC236}">
                <a16:creationId xmlns:a16="http://schemas.microsoft.com/office/drawing/2014/main" id="{40A6BB7A-AE7A-4A39-B9A6-0133B0F017F2}"/>
              </a:ext>
            </a:extLst>
          </p:cNvPr>
          <p:cNvPicPr>
            <a:picLocks noGrp="1" noChangeAspect="1"/>
          </p:cNvPicPr>
          <p:nvPr>
            <p:ph sz="half" idx="2"/>
          </p:nvPr>
        </p:nvPicPr>
        <p:blipFill>
          <a:blip r:embed="rId2"/>
          <a:stretch>
            <a:fillRect/>
          </a:stretch>
        </p:blipFill>
        <p:spPr>
          <a:xfrm>
            <a:off x="6370163" y="1825625"/>
            <a:ext cx="5181600" cy="4351337"/>
          </a:xfrm>
          <a:prstGeom prst="rect">
            <a:avLst/>
          </a:prstGeom>
        </p:spPr>
      </p:pic>
    </p:spTree>
    <p:extLst>
      <p:ext uri="{BB962C8B-B14F-4D97-AF65-F5344CB8AC3E}">
        <p14:creationId xmlns:p14="http://schemas.microsoft.com/office/powerpoint/2010/main" val="58777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B926B25-E749-4120-97CB-7622FEEB6666}"/>
              </a:ext>
            </a:extLst>
          </p:cNvPr>
          <p:cNvSpPr>
            <a:spLocks noGrp="1"/>
          </p:cNvSpPr>
          <p:nvPr>
            <p:ph type="title"/>
          </p:nvPr>
        </p:nvSpPr>
        <p:spPr>
          <a:xfrm>
            <a:off x="838200" y="365126"/>
            <a:ext cx="10515600" cy="918730"/>
          </a:xfrm>
        </p:spPr>
        <p:txBody>
          <a:bodyPr>
            <a:noAutofit/>
          </a:bodyPr>
          <a:lstStyle/>
          <a:p>
            <a:pPr algn="ctr"/>
            <a:r>
              <a:rPr lang="es-PA" sz="3600" dirty="0"/>
              <a:t>Comunicación &amp; Redes de Computadoras</a:t>
            </a:r>
            <a:br>
              <a:rPr lang="es-PA" sz="3600" dirty="0"/>
            </a:br>
            <a:r>
              <a:rPr lang="es-PA" sz="3600" dirty="0"/>
              <a:t>Protocolos</a:t>
            </a:r>
          </a:p>
        </p:txBody>
      </p:sp>
      <p:sp>
        <p:nvSpPr>
          <p:cNvPr id="8" name="Marcador de contenido 7">
            <a:extLst>
              <a:ext uri="{FF2B5EF4-FFF2-40B4-BE49-F238E27FC236}">
                <a16:creationId xmlns:a16="http://schemas.microsoft.com/office/drawing/2014/main" id="{DC9EC15D-2898-46CA-B413-32D78FE1C72E}"/>
              </a:ext>
            </a:extLst>
          </p:cNvPr>
          <p:cNvSpPr>
            <a:spLocks noGrp="1"/>
          </p:cNvSpPr>
          <p:nvPr>
            <p:ph sz="half" idx="1"/>
          </p:nvPr>
        </p:nvSpPr>
        <p:spPr>
          <a:xfrm>
            <a:off x="838200" y="1825625"/>
            <a:ext cx="5181600" cy="4351338"/>
          </a:xfrm>
        </p:spPr>
        <p:txBody>
          <a:bodyPr>
            <a:normAutofit fontScale="62500" lnSpcReduction="20000"/>
          </a:bodyPr>
          <a:lstStyle/>
          <a:p>
            <a:pPr marL="0" indent="0">
              <a:buNone/>
            </a:pPr>
            <a:r>
              <a:rPr lang="es-PA" sz="3600" b="1" dirty="0"/>
              <a:t>Tipo de Uso de las IP </a:t>
            </a:r>
          </a:p>
          <a:p>
            <a:pPr marL="0" indent="0">
              <a:buNone/>
            </a:pPr>
            <a:r>
              <a:rPr lang="es-PA" sz="2900" b="1" dirty="0"/>
              <a:t>IP Pública</a:t>
            </a:r>
            <a:r>
              <a:rPr lang="es-PA" sz="3300" b="1" dirty="0"/>
              <a:t>,</a:t>
            </a:r>
            <a:r>
              <a:rPr lang="es-PA" dirty="0"/>
              <a:t> Es la que tiene asignada cualquier equipo o dispositivo conectado de forma directa a Internet.</a:t>
            </a:r>
          </a:p>
          <a:p>
            <a:pPr marL="0" indent="0">
              <a:buNone/>
            </a:pPr>
            <a:r>
              <a:rPr lang="es-PA" dirty="0"/>
              <a:t>Algunos ejemplos son: los servidores que alojan sitios web como Google, los </a:t>
            </a:r>
            <a:r>
              <a:rPr lang="es-PA" dirty="0" err="1"/>
              <a:t>router</a:t>
            </a:r>
            <a:r>
              <a:rPr lang="es-PA" dirty="0"/>
              <a:t> o </a:t>
            </a:r>
            <a:r>
              <a:rPr lang="es-PA" dirty="0" err="1"/>
              <a:t>modems</a:t>
            </a:r>
            <a:r>
              <a:rPr lang="es-PA" dirty="0"/>
              <a:t> que dan a acceso a Internet, otros elementos de hardware que forman parte de su infraestructura, etc.</a:t>
            </a:r>
          </a:p>
          <a:p>
            <a:pPr marL="0" indent="0">
              <a:buNone/>
            </a:pPr>
            <a:r>
              <a:rPr lang="es-PA" dirty="0"/>
              <a:t>Las IP públicas son siempre únicas.</a:t>
            </a:r>
          </a:p>
          <a:p>
            <a:pPr marL="0" indent="0">
              <a:buNone/>
            </a:pPr>
            <a:r>
              <a:rPr lang="es-PA" sz="2900" b="1" dirty="0"/>
              <a:t>IP Privada</a:t>
            </a:r>
          </a:p>
          <a:p>
            <a:pPr marL="0" indent="0">
              <a:buNone/>
            </a:pPr>
            <a:r>
              <a:rPr lang="es-PA" dirty="0"/>
              <a:t>Se utiliza para identificar equipos o dispositivos dentro de una red doméstica o privada. En general, en redes que no sean la propia Internet y utilicen su mismo protocolo (el mismo "idioma" de comunicación).</a:t>
            </a:r>
          </a:p>
          <a:p>
            <a:pPr marL="0" indent="0">
              <a:buNone/>
            </a:pPr>
            <a:r>
              <a:rPr lang="es-PA" dirty="0"/>
              <a:t>Las IP privadas están en cierto modo aisladas de las públicas. Se reservan para ellas determinados rangos de direcciones. </a:t>
            </a:r>
          </a:p>
        </p:txBody>
      </p:sp>
      <p:pic>
        <p:nvPicPr>
          <p:cNvPr id="13" name="Marcador de contenido 12">
            <a:extLst>
              <a:ext uri="{FF2B5EF4-FFF2-40B4-BE49-F238E27FC236}">
                <a16:creationId xmlns:a16="http://schemas.microsoft.com/office/drawing/2014/main" id="{8FAE0842-EBE6-435A-8A89-C42174B674E0}"/>
              </a:ext>
            </a:extLst>
          </p:cNvPr>
          <p:cNvPicPr>
            <a:picLocks noGrp="1" noChangeAspect="1"/>
          </p:cNvPicPr>
          <p:nvPr>
            <p:ph sz="half" idx="2"/>
          </p:nvPr>
        </p:nvPicPr>
        <p:blipFill>
          <a:blip r:embed="rId3"/>
          <a:stretch>
            <a:fillRect/>
          </a:stretch>
        </p:blipFill>
        <p:spPr>
          <a:xfrm>
            <a:off x="6372225" y="2586182"/>
            <a:ext cx="4981575" cy="3315854"/>
          </a:xfrm>
          <a:prstGeom prst="rect">
            <a:avLst/>
          </a:prstGeom>
        </p:spPr>
      </p:pic>
    </p:spTree>
    <p:extLst>
      <p:ext uri="{BB962C8B-B14F-4D97-AF65-F5344CB8AC3E}">
        <p14:creationId xmlns:p14="http://schemas.microsoft.com/office/powerpoint/2010/main" val="63749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9661B0D-A03E-4388-B433-63E91FE2571F}"/>
              </a:ext>
            </a:extLst>
          </p:cNvPr>
          <p:cNvPicPr>
            <a:picLocks noChangeAspect="1"/>
          </p:cNvPicPr>
          <p:nvPr/>
        </p:nvPicPr>
        <p:blipFill rotWithShape="1">
          <a:blip r:embed="rId2"/>
          <a:srcRect t="8303" r="-1" b="3839"/>
          <a:stretch/>
        </p:blipFill>
        <p:spPr>
          <a:xfrm>
            <a:off x="321733" y="321733"/>
            <a:ext cx="11548534" cy="6214534"/>
          </a:xfrm>
          <a:prstGeom prst="rect">
            <a:avLst/>
          </a:prstGeom>
        </p:spPr>
      </p:pic>
    </p:spTree>
    <p:extLst>
      <p:ext uri="{BB962C8B-B14F-4D97-AF65-F5344CB8AC3E}">
        <p14:creationId xmlns:p14="http://schemas.microsoft.com/office/powerpoint/2010/main" val="1416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Marcador de contenido 5">
            <a:extLst>
              <a:ext uri="{FF2B5EF4-FFF2-40B4-BE49-F238E27FC236}">
                <a16:creationId xmlns:a16="http://schemas.microsoft.com/office/drawing/2014/main" id="{2B90FCA9-99FD-4829-A9D0-523A5A6594F0}"/>
              </a:ext>
            </a:extLst>
          </p:cNvPr>
          <p:cNvPicPr>
            <a:picLocks noChangeAspect="1"/>
          </p:cNvPicPr>
          <p:nvPr/>
        </p:nvPicPr>
        <p:blipFill>
          <a:blip r:embed="rId2"/>
          <a:stretch>
            <a:fillRect/>
          </a:stretch>
        </p:blipFill>
        <p:spPr>
          <a:xfrm>
            <a:off x="4207933" y="655058"/>
            <a:ext cx="7347537" cy="5548859"/>
          </a:xfrm>
          <a:prstGeom prst="rect">
            <a:avLst/>
          </a:prstGeom>
        </p:spPr>
      </p:pic>
      <p:sp>
        <p:nvSpPr>
          <p:cNvPr id="2" name="Título 1">
            <a:extLst>
              <a:ext uri="{FF2B5EF4-FFF2-40B4-BE49-F238E27FC236}">
                <a16:creationId xmlns:a16="http://schemas.microsoft.com/office/drawing/2014/main" id="{C24A6959-EA71-45C1-9959-541D62857A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Comunicación &amp; Redes de Computadoras</a:t>
            </a:r>
            <a:br>
              <a:rPr lang="en-US" sz="3200" kern="1200">
                <a:solidFill>
                  <a:srgbClr val="FFFFFF"/>
                </a:solidFill>
                <a:latin typeface="+mj-lt"/>
                <a:ea typeface="+mj-ea"/>
                <a:cs typeface="+mj-cs"/>
              </a:rPr>
            </a:br>
            <a:r>
              <a:rPr lang="en-US" sz="3200" kern="1200">
                <a:solidFill>
                  <a:srgbClr val="FFFFFF"/>
                </a:solidFill>
                <a:latin typeface="+mj-lt"/>
                <a:ea typeface="+mj-ea"/>
                <a:cs typeface="+mj-cs"/>
              </a:rPr>
              <a:t>Rangos de Ips/ Clases de Redes</a:t>
            </a:r>
          </a:p>
        </p:txBody>
      </p:sp>
    </p:spTree>
    <p:extLst>
      <p:ext uri="{BB962C8B-B14F-4D97-AF65-F5344CB8AC3E}">
        <p14:creationId xmlns:p14="http://schemas.microsoft.com/office/powerpoint/2010/main" val="411272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F7ADE7-F8E9-41B1-80E5-321070609AB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err="1"/>
              <a:t>Comunicación</a:t>
            </a:r>
            <a:r>
              <a:rPr lang="en-US" dirty="0"/>
              <a:t> &amp; Redes de </a:t>
            </a:r>
            <a:r>
              <a:rPr lang="en-US" dirty="0" err="1"/>
              <a:t>Computadoras</a:t>
            </a:r>
            <a:br>
              <a:rPr lang="en-US" dirty="0"/>
            </a:br>
            <a:r>
              <a:rPr lang="en-US" dirty="0" err="1"/>
              <a:t>Protocolos</a:t>
            </a:r>
            <a:r>
              <a:rPr lang="en-US" dirty="0"/>
              <a:t>/</a:t>
            </a:r>
            <a:r>
              <a:rPr lang="en-US" dirty="0" err="1"/>
              <a:t>Datagrama</a:t>
            </a:r>
            <a:endParaRPr lang="en-US" dirty="0"/>
          </a:p>
        </p:txBody>
      </p:sp>
      <p:sp>
        <p:nvSpPr>
          <p:cNvPr id="6" name="Marcador de contenido 5">
            <a:extLst>
              <a:ext uri="{FF2B5EF4-FFF2-40B4-BE49-F238E27FC236}">
                <a16:creationId xmlns:a16="http://schemas.microsoft.com/office/drawing/2014/main" id="{C3CA4C4F-BEAD-4FF3-A203-9DEB2837115A}"/>
              </a:ext>
            </a:extLst>
          </p:cNvPr>
          <p:cNvSpPr>
            <a:spLocks noGrp="1"/>
          </p:cNvSpPr>
          <p:nvPr>
            <p:ph sz="half" idx="1"/>
          </p:nvPr>
        </p:nvSpPr>
        <p:spPr>
          <a:xfrm>
            <a:off x="838200" y="1825625"/>
            <a:ext cx="4132006" cy="4351338"/>
          </a:xfrm>
        </p:spPr>
        <p:txBody>
          <a:bodyPr vert="horz" lIns="91440" tIns="45720" rIns="91440" bIns="45720" rtlCol="0">
            <a:normAutofit/>
          </a:bodyPr>
          <a:lstStyle/>
          <a:p>
            <a:pPr marL="0" indent="0" algn="just">
              <a:buNone/>
            </a:pPr>
            <a:r>
              <a:rPr lang="en-US" sz="2000" dirty="0"/>
              <a:t>Los </a:t>
            </a:r>
            <a:r>
              <a:rPr lang="en-US" sz="2000" dirty="0" err="1"/>
              <a:t>datos</a:t>
            </a:r>
            <a:r>
              <a:rPr lang="en-US" sz="2000" dirty="0"/>
              <a:t> </a:t>
            </a:r>
            <a:r>
              <a:rPr lang="en-US" sz="2000" dirty="0" err="1"/>
              <a:t>circulan</a:t>
            </a:r>
            <a:r>
              <a:rPr lang="en-US" sz="2000" dirty="0"/>
              <a:t> </a:t>
            </a:r>
            <a:r>
              <a:rPr lang="en-US" sz="2000" dirty="0" err="1"/>
              <a:t>en</a:t>
            </a:r>
            <a:r>
              <a:rPr lang="en-US" sz="2000" dirty="0"/>
              <a:t> Internet </a:t>
            </a:r>
            <a:r>
              <a:rPr lang="en-US" sz="2000" dirty="0" err="1"/>
              <a:t>en</a:t>
            </a:r>
            <a:r>
              <a:rPr lang="en-US" sz="2000" dirty="0"/>
              <a:t> forma de </a:t>
            </a:r>
            <a:r>
              <a:rPr lang="en-US" sz="2000" dirty="0" err="1"/>
              <a:t>datagramas</a:t>
            </a:r>
            <a:r>
              <a:rPr lang="en-US" sz="2000" dirty="0"/>
              <a:t> (</a:t>
            </a:r>
            <a:r>
              <a:rPr lang="en-US" sz="2000" dirty="0" err="1"/>
              <a:t>también</a:t>
            </a:r>
            <a:r>
              <a:rPr lang="en-US" sz="2000" dirty="0"/>
              <a:t> </a:t>
            </a:r>
            <a:r>
              <a:rPr lang="en-US" sz="2000" dirty="0" err="1"/>
              <a:t>conocidos</a:t>
            </a:r>
            <a:r>
              <a:rPr lang="en-US" sz="2000" dirty="0"/>
              <a:t> </a:t>
            </a:r>
            <a:r>
              <a:rPr lang="en-US" sz="2000" dirty="0" err="1"/>
              <a:t>como</a:t>
            </a:r>
            <a:r>
              <a:rPr lang="en-US" sz="2000" dirty="0"/>
              <a:t> </a:t>
            </a:r>
            <a:r>
              <a:rPr lang="en-US" sz="2000" dirty="0" err="1"/>
              <a:t>paquetes</a:t>
            </a:r>
            <a:r>
              <a:rPr lang="en-US" sz="2000" dirty="0"/>
              <a:t>). Los </a:t>
            </a:r>
            <a:r>
              <a:rPr lang="en-US" sz="2000" dirty="0" err="1"/>
              <a:t>datagramas</a:t>
            </a:r>
            <a:r>
              <a:rPr lang="en-US" sz="2000" dirty="0"/>
              <a:t> son </a:t>
            </a:r>
            <a:r>
              <a:rPr lang="en-US" sz="2000" dirty="0" err="1"/>
              <a:t>datos</a:t>
            </a:r>
            <a:r>
              <a:rPr lang="en-US" sz="2000" dirty="0"/>
              <a:t> </a:t>
            </a:r>
            <a:r>
              <a:rPr lang="en-US" sz="2000" dirty="0" err="1"/>
              <a:t>encapsulados</a:t>
            </a:r>
            <a:r>
              <a:rPr lang="en-US" sz="2000" dirty="0"/>
              <a:t>, </a:t>
            </a:r>
            <a:r>
              <a:rPr lang="en-US" sz="2000" dirty="0" err="1"/>
              <a:t>es</a:t>
            </a:r>
            <a:r>
              <a:rPr lang="en-US" sz="2000" dirty="0"/>
              <a:t> </a:t>
            </a:r>
            <a:r>
              <a:rPr lang="en-US" sz="2000" dirty="0" err="1"/>
              <a:t>decir</a:t>
            </a:r>
            <a:r>
              <a:rPr lang="en-US" sz="2000" dirty="0"/>
              <a:t>, </a:t>
            </a:r>
            <a:r>
              <a:rPr lang="en-US" sz="2000" dirty="0" err="1"/>
              <a:t>datos</a:t>
            </a:r>
            <a:r>
              <a:rPr lang="en-US" sz="2000" dirty="0"/>
              <a:t> a </a:t>
            </a:r>
            <a:r>
              <a:rPr lang="en-US" sz="2000" dirty="0" err="1"/>
              <a:t>los</a:t>
            </a:r>
            <a:r>
              <a:rPr lang="en-US" sz="2000" dirty="0"/>
              <a:t> que se les </a:t>
            </a:r>
            <a:r>
              <a:rPr lang="en-US" sz="2000" dirty="0" err="1"/>
              <a:t>agrega</a:t>
            </a:r>
            <a:r>
              <a:rPr lang="en-US" sz="2000" dirty="0"/>
              <a:t> un </a:t>
            </a:r>
            <a:r>
              <a:rPr lang="en-US" sz="2000" dirty="0" err="1"/>
              <a:t>encabezado</a:t>
            </a:r>
            <a:r>
              <a:rPr lang="en-US" sz="2000" dirty="0"/>
              <a:t> que </a:t>
            </a:r>
            <a:r>
              <a:rPr lang="en-US" sz="2000" dirty="0" err="1"/>
              <a:t>contiene</a:t>
            </a:r>
            <a:r>
              <a:rPr lang="en-US" sz="2000" dirty="0"/>
              <a:t> </a:t>
            </a:r>
            <a:r>
              <a:rPr lang="en-US" sz="2000" dirty="0" err="1"/>
              <a:t>información</a:t>
            </a:r>
            <a:r>
              <a:rPr lang="en-US" sz="2000" dirty="0"/>
              <a:t> </a:t>
            </a:r>
            <a:r>
              <a:rPr lang="en-US" sz="2000" dirty="0" err="1"/>
              <a:t>sobre</a:t>
            </a:r>
            <a:r>
              <a:rPr lang="en-US" sz="2000" dirty="0"/>
              <a:t> </a:t>
            </a:r>
            <a:r>
              <a:rPr lang="en-US" sz="2000" dirty="0" err="1"/>
              <a:t>su</a:t>
            </a:r>
            <a:r>
              <a:rPr lang="en-US" sz="2000" dirty="0"/>
              <a:t> </a:t>
            </a:r>
            <a:r>
              <a:rPr lang="en-US" sz="2000" dirty="0" err="1"/>
              <a:t>transporte</a:t>
            </a:r>
            <a:r>
              <a:rPr lang="en-US" sz="2000" dirty="0"/>
              <a:t> (</a:t>
            </a:r>
            <a:r>
              <a:rPr lang="en-US" sz="2000" dirty="0" err="1"/>
              <a:t>como</a:t>
            </a:r>
            <a:r>
              <a:rPr lang="en-US" sz="2000" dirty="0"/>
              <a:t> la </a:t>
            </a:r>
            <a:r>
              <a:rPr lang="en-US" sz="2000" dirty="0" err="1"/>
              <a:t>dirección</a:t>
            </a:r>
            <a:r>
              <a:rPr lang="en-US" sz="2000" dirty="0"/>
              <a:t> IP de </a:t>
            </a:r>
            <a:r>
              <a:rPr lang="en-US" sz="2000" dirty="0" err="1"/>
              <a:t>destino</a:t>
            </a:r>
            <a:r>
              <a:rPr lang="en-US" sz="2000" dirty="0"/>
              <a:t>). </a:t>
            </a:r>
          </a:p>
          <a:p>
            <a:pPr marL="0" indent="0" algn="just">
              <a:buNone/>
            </a:pPr>
            <a:r>
              <a:rPr lang="es-PA" sz="2000" dirty="0"/>
              <a:t>Sus campos se representan siempre alineados en múltiplos de 32 bits</a:t>
            </a:r>
            <a:endParaRPr lang="en-US" sz="2000" dirty="0"/>
          </a:p>
        </p:txBody>
      </p:sp>
      <p:pic>
        <p:nvPicPr>
          <p:cNvPr id="7" name="Marcador de contenido 6">
            <a:extLst>
              <a:ext uri="{FF2B5EF4-FFF2-40B4-BE49-F238E27FC236}">
                <a16:creationId xmlns:a16="http://schemas.microsoft.com/office/drawing/2014/main" id="{C4207A5A-9854-4C42-89D8-A3A2AA062557}"/>
              </a:ext>
            </a:extLst>
          </p:cNvPr>
          <p:cNvPicPr>
            <a:picLocks noGrp="1" noChangeAspect="1"/>
          </p:cNvPicPr>
          <p:nvPr>
            <p:ph sz="half" idx="2"/>
          </p:nvPr>
        </p:nvPicPr>
        <p:blipFill rotWithShape="1">
          <a:blip r:embed="rId2"/>
          <a:srcRect r="3" b="2632"/>
          <a:stretch/>
        </p:blipFill>
        <p:spPr>
          <a:xfrm>
            <a:off x="5120640" y="1825625"/>
            <a:ext cx="6233160" cy="4272681"/>
          </a:xfrm>
          <a:prstGeom prst="rect">
            <a:avLst/>
          </a:prstGeom>
        </p:spPr>
      </p:pic>
    </p:spTree>
    <p:extLst>
      <p:ext uri="{BB962C8B-B14F-4D97-AF65-F5344CB8AC3E}">
        <p14:creationId xmlns:p14="http://schemas.microsoft.com/office/powerpoint/2010/main" val="100466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52F8A05-C6C8-4A1F-9E51-6069B25181C2}"/>
              </a:ext>
            </a:extLst>
          </p:cNvPr>
          <p:cNvGraphicFramePr>
            <a:graphicFrameLocks noGrp="1"/>
          </p:cNvGraphicFramePr>
          <p:nvPr>
            <p:extLst>
              <p:ext uri="{D42A27DB-BD31-4B8C-83A1-F6EECF244321}">
                <p14:modId xmlns:p14="http://schemas.microsoft.com/office/powerpoint/2010/main" val="52496060"/>
              </p:ext>
            </p:extLst>
          </p:nvPr>
        </p:nvGraphicFramePr>
        <p:xfrm>
          <a:off x="516194" y="221225"/>
          <a:ext cx="11223522" cy="6459794"/>
        </p:xfrm>
        <a:graphic>
          <a:graphicData uri="http://schemas.openxmlformats.org/drawingml/2006/table">
            <a:tbl>
              <a:tblPr firstRow="1" firstCol="1" bandRow="1"/>
              <a:tblGrid>
                <a:gridCol w="11223522">
                  <a:extLst>
                    <a:ext uri="{9D8B030D-6E8A-4147-A177-3AD203B41FA5}">
                      <a16:colId xmlns:a16="http://schemas.microsoft.com/office/drawing/2014/main" val="1711652183"/>
                    </a:ext>
                  </a:extLst>
                </a:gridCol>
              </a:tblGrid>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Versión: 4 bits, se usa la versión 4 (IPv4), y ya está en funcionamiento la versión 6. Este campo permite a los </a:t>
                      </a:r>
                      <a:r>
                        <a:rPr lang="es-ES" sz="1400" dirty="0" err="1">
                          <a:effectLst/>
                          <a:latin typeface="Calibri" panose="020F0502020204030204" pitchFamily="34" charset="0"/>
                          <a:ea typeface="Calibri" panose="020F0502020204030204" pitchFamily="34" charset="0"/>
                          <a:cs typeface="Times New Roman" panose="02020603050405020304" pitchFamily="18" charset="0"/>
                        </a:rPr>
                        <a:t>routers</a:t>
                      </a:r>
                      <a:r>
                        <a:rPr lang="es-ES" sz="1400" dirty="0">
                          <a:effectLst/>
                          <a:latin typeface="Calibri" panose="020F0502020204030204" pitchFamily="34" charset="0"/>
                          <a:ea typeface="Calibri" panose="020F0502020204030204" pitchFamily="34" charset="0"/>
                          <a:cs typeface="Times New Roman" panose="02020603050405020304" pitchFamily="18" charset="0"/>
                        </a:rPr>
                        <a:t> discriminar si pueden tratar o no el paquete.</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775944"/>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Longitud de cabecera (IHL): 4 bits, indica el número de palabras de 32 bits que ocupa la cabecera. Esto es necesario porque la cabecera puede tener una longitud variable.</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3509170"/>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Tipo de servicio: 6 bits (+2 bits que no se usan) en este campo se pensaba recoger la prioridad del paquete y el tipo de servicio deseado</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079989"/>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Longitud del paquete: 16 bits, como esto lo incluye todo, el paquete más largo que puede enviar IP es de 65535 bytes. </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9725282"/>
                  </a:ext>
                </a:extLst>
              </a:tr>
              <a:tr h="880881">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Identificación: 16 bits, es un número de serie del paquete, si un paquete se parte en pedazos más pequeños (se fragmenta) por el camino, cada uno de los fragmentos llevará el mismo número de identificación.</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418433"/>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Desplazamiento de fragmento: es la posición en la que empieza este fragmento respecto del paquete original.</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7220280"/>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Tiempo de vida: 8 bits, en realidad se trata del número máximo de </a:t>
                      </a:r>
                      <a:r>
                        <a:rPr lang="es-ES" sz="1400" dirty="0" err="1">
                          <a:effectLst/>
                          <a:latin typeface="Calibri" panose="020F0502020204030204" pitchFamily="34" charset="0"/>
                          <a:ea typeface="Calibri" panose="020F0502020204030204" pitchFamily="34" charset="0"/>
                          <a:cs typeface="Times New Roman" panose="02020603050405020304" pitchFamily="18" charset="0"/>
                        </a:rPr>
                        <a:t>routers</a:t>
                      </a:r>
                      <a:r>
                        <a:rPr lang="es-ES" sz="1400" dirty="0">
                          <a:effectLst/>
                          <a:latin typeface="Calibri" panose="020F0502020204030204" pitchFamily="34" charset="0"/>
                          <a:ea typeface="Calibri" panose="020F0502020204030204" pitchFamily="34" charset="0"/>
                          <a:cs typeface="Times New Roman" panose="02020603050405020304" pitchFamily="18" charset="0"/>
                        </a:rPr>
                        <a:t> (o de saltos) que el paquete puede atravesar antes de ser descartado. Como máximo 30 saltos.</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600430"/>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Protocolo: 8 bits, este campo codifica el protocolo de nivel de transporte al que va destinado este paquete. </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287356"/>
                  </a:ext>
                </a:extLst>
              </a:tr>
              <a:tr h="587254">
                <a:tc>
                  <a:txBody>
                    <a:bodyPr/>
                    <a:lstStyle/>
                    <a:p>
                      <a:pPr>
                        <a:lnSpc>
                          <a:spcPct val="107000"/>
                        </a:lnSpc>
                        <a:spcAft>
                          <a:spcPts val="0"/>
                        </a:spcAft>
                      </a:pPr>
                      <a:r>
                        <a:rPr lang="es-ES" sz="1400" dirty="0" err="1">
                          <a:effectLst/>
                          <a:latin typeface="Calibri" panose="020F0502020204030204" pitchFamily="34" charset="0"/>
                          <a:ea typeface="Calibri" panose="020F0502020204030204" pitchFamily="34" charset="0"/>
                          <a:cs typeface="Times New Roman" panose="02020603050405020304" pitchFamily="18" charset="0"/>
                        </a:rPr>
                        <a:t>Checksum</a:t>
                      </a:r>
                      <a:r>
                        <a:rPr lang="es-ES" sz="1400" dirty="0">
                          <a:effectLst/>
                          <a:latin typeface="Calibri" panose="020F0502020204030204" pitchFamily="34" charset="0"/>
                          <a:ea typeface="Calibri" panose="020F0502020204030204" pitchFamily="34" charset="0"/>
                          <a:cs typeface="Times New Roman" panose="02020603050405020304" pitchFamily="18" charset="0"/>
                        </a:rPr>
                        <a:t> (suma de comprobación de encabezado): 16 bits, aunque no se comprueben los datos, la integridad de la cabecera sí es importante, por eso se comprueba.</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163542"/>
                  </a:ext>
                </a:extLst>
              </a:tr>
              <a:tr h="587254">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Direcciones de origen y destino: 32 bits cada una; son las direcciones IP de las estaciones de origen y destino.</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1121380"/>
                  </a:ext>
                </a:extLst>
              </a:tr>
              <a:tr h="293627">
                <a:tc>
                  <a:txBody>
                    <a:bodyPr/>
                    <a:lstStyle/>
                    <a:p>
                      <a:pPr>
                        <a:lnSpc>
                          <a:spcPct val="107000"/>
                        </a:lnSpc>
                        <a:spcAft>
                          <a:spcPts val="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Datos, se refiere a los datos a enviar.</a:t>
                      </a:r>
                      <a:endParaRPr lang="es-P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296249"/>
                  </a:ext>
                </a:extLst>
              </a:tr>
            </a:tbl>
          </a:graphicData>
        </a:graphic>
      </p:graphicFrame>
    </p:spTree>
    <p:extLst>
      <p:ext uri="{BB962C8B-B14F-4D97-AF65-F5344CB8AC3E}">
        <p14:creationId xmlns:p14="http://schemas.microsoft.com/office/powerpoint/2010/main" val="158565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722AB5B-B261-4DF3-99F6-EF6959F60FD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9560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E7A7445-8B9C-42A2-B5AD-FD6F7226ABCE}"/>
              </a:ext>
            </a:extLst>
          </p:cNvPr>
          <p:cNvSpPr>
            <a:spLocks noGrp="1"/>
          </p:cNvSpPr>
          <p:nvPr>
            <p:ph type="title"/>
          </p:nvPr>
        </p:nvSpPr>
        <p:spPr>
          <a:xfrm>
            <a:off x="838200" y="562949"/>
            <a:ext cx="10515600" cy="831214"/>
          </a:xfrm>
        </p:spPr>
        <p:txBody>
          <a:bodyPr>
            <a:noAutofit/>
          </a:bodyPr>
          <a:lstStyle/>
          <a:p>
            <a:br>
              <a:rPr lang="es-PA" sz="3000" dirty="0">
                <a:latin typeface="+mn-lt"/>
              </a:rPr>
            </a:br>
            <a:r>
              <a:rPr lang="es-PA" sz="3000" dirty="0">
                <a:latin typeface="+mn-lt"/>
              </a:rPr>
              <a:t>Comunicación &amp; Redes de Computadoras Protocolos </a:t>
            </a:r>
            <a:br>
              <a:rPr lang="es-PA" sz="3000" dirty="0">
                <a:latin typeface="+mn-lt"/>
              </a:rPr>
            </a:br>
            <a:r>
              <a:rPr lang="es-PA" sz="3000" dirty="0">
                <a:latin typeface="+mn-lt"/>
              </a:rPr>
              <a:t> SISTEMA OSI </a:t>
            </a:r>
            <a:br>
              <a:rPr lang="es-PA" sz="3000" dirty="0">
                <a:latin typeface="+mn-lt"/>
              </a:rPr>
            </a:br>
            <a:endParaRPr lang="es-PA" sz="3000" dirty="0">
              <a:latin typeface="+mn-lt"/>
            </a:endParaRPr>
          </a:p>
        </p:txBody>
      </p:sp>
      <p:sp>
        <p:nvSpPr>
          <p:cNvPr id="3" name="Marcador de contenido 2">
            <a:extLst>
              <a:ext uri="{FF2B5EF4-FFF2-40B4-BE49-F238E27FC236}">
                <a16:creationId xmlns:a16="http://schemas.microsoft.com/office/drawing/2014/main" id="{AD1913F8-67A3-49CA-B666-D6AD570CCECE}"/>
              </a:ext>
            </a:extLst>
          </p:cNvPr>
          <p:cNvSpPr>
            <a:spLocks noGrp="1"/>
          </p:cNvSpPr>
          <p:nvPr>
            <p:ph idx="1"/>
          </p:nvPr>
        </p:nvSpPr>
        <p:spPr>
          <a:xfrm>
            <a:off x="838200" y="1394163"/>
            <a:ext cx="10515600" cy="4784156"/>
          </a:xfrm>
        </p:spPr>
        <p:txBody>
          <a:bodyPr vert="horz" lIns="91440" tIns="45720" rIns="91440" bIns="45720" rtlCol="0">
            <a:normAutofit fontScale="92500" lnSpcReduction="20000"/>
          </a:bodyPr>
          <a:lstStyle/>
          <a:p>
            <a:pPr marL="0" indent="0">
              <a:buNone/>
            </a:pPr>
            <a:r>
              <a:rPr lang="en-US" sz="2200" dirty="0"/>
              <a:t>El </a:t>
            </a:r>
            <a:r>
              <a:rPr lang="en-US" sz="2200" dirty="0" err="1"/>
              <a:t>sistema</a:t>
            </a:r>
            <a:r>
              <a:rPr lang="en-US" sz="2200" dirty="0"/>
              <a:t> OSI </a:t>
            </a:r>
            <a:r>
              <a:rPr lang="en-US" sz="2200" dirty="0" err="1"/>
              <a:t>tiene</a:t>
            </a:r>
            <a:r>
              <a:rPr lang="en-US" sz="2200" dirty="0"/>
              <a:t> 7 </a:t>
            </a:r>
            <a:r>
              <a:rPr lang="en-US" sz="2200" dirty="0" err="1"/>
              <a:t>niveles</a:t>
            </a:r>
            <a:r>
              <a:rPr lang="en-US" sz="2200" dirty="0"/>
              <a:t> que son: </a:t>
            </a:r>
            <a:r>
              <a:rPr lang="en-US" sz="2200" dirty="0" err="1"/>
              <a:t>Físico</a:t>
            </a:r>
            <a:r>
              <a:rPr lang="en-US" sz="2200" dirty="0"/>
              <a:t>, Enlace, Red, </a:t>
            </a:r>
            <a:r>
              <a:rPr lang="en-US" sz="2200" dirty="0" err="1"/>
              <a:t>Transporte</a:t>
            </a:r>
            <a:r>
              <a:rPr lang="en-US" sz="2200" dirty="0"/>
              <a:t>, </a:t>
            </a:r>
            <a:r>
              <a:rPr lang="en-US" sz="2200" dirty="0" err="1"/>
              <a:t>Sesión</a:t>
            </a:r>
            <a:r>
              <a:rPr lang="en-US" sz="2200" dirty="0"/>
              <a:t>, </a:t>
            </a:r>
            <a:r>
              <a:rPr lang="en-US" sz="2200" dirty="0" err="1"/>
              <a:t>Presentación</a:t>
            </a:r>
            <a:r>
              <a:rPr lang="en-US" sz="2200" dirty="0"/>
              <a:t> y </a:t>
            </a:r>
            <a:r>
              <a:rPr lang="en-US" sz="2200" dirty="0" err="1"/>
              <a:t>Aplicación</a:t>
            </a:r>
            <a:r>
              <a:rPr lang="en-US" sz="2200" dirty="0"/>
              <a:t>. </a:t>
            </a:r>
            <a:r>
              <a:rPr lang="en-US" sz="2200" dirty="0" err="1"/>
              <a:t>Cada</a:t>
            </a:r>
            <a:r>
              <a:rPr lang="en-US" sz="2200" dirty="0"/>
              <a:t> </a:t>
            </a:r>
            <a:r>
              <a:rPr lang="en-US" sz="2200" dirty="0" err="1"/>
              <a:t>uno</a:t>
            </a:r>
            <a:r>
              <a:rPr lang="en-US" sz="2200" dirty="0"/>
              <a:t> de </a:t>
            </a:r>
            <a:r>
              <a:rPr lang="en-US" sz="2200" dirty="0" err="1"/>
              <a:t>estos</a:t>
            </a:r>
            <a:r>
              <a:rPr lang="en-US" sz="2200" dirty="0"/>
              <a:t> </a:t>
            </a:r>
            <a:r>
              <a:rPr lang="en-US" sz="2200" dirty="0" err="1"/>
              <a:t>niveles</a:t>
            </a:r>
            <a:r>
              <a:rPr lang="en-US" sz="2200" dirty="0"/>
              <a:t> es </a:t>
            </a:r>
            <a:r>
              <a:rPr lang="en-US" sz="2200" dirty="0" err="1"/>
              <a:t>realizado</a:t>
            </a:r>
            <a:r>
              <a:rPr lang="en-US" sz="2200" dirty="0"/>
              <a:t> por una </a:t>
            </a:r>
            <a:r>
              <a:rPr lang="en-US" sz="2200" dirty="0" err="1"/>
              <a:t>parte</a:t>
            </a:r>
            <a:r>
              <a:rPr lang="en-US" sz="2200" dirty="0"/>
              <a:t> de hardware y/o software del </a:t>
            </a:r>
            <a:r>
              <a:rPr lang="en-US" sz="2200" dirty="0" err="1"/>
              <a:t>sistema</a:t>
            </a:r>
            <a:r>
              <a:rPr lang="en-US" sz="2200" dirty="0"/>
              <a:t>.</a:t>
            </a:r>
          </a:p>
          <a:p>
            <a:r>
              <a:rPr lang="en-US" sz="1900" dirty="0"/>
              <a:t>(</a:t>
            </a:r>
            <a:r>
              <a:rPr lang="en-US" sz="1900" dirty="0" err="1"/>
              <a:t>Capa</a:t>
            </a:r>
            <a:r>
              <a:rPr lang="en-US" sz="1900" dirty="0"/>
              <a:t> 7) Nivel de </a:t>
            </a:r>
            <a:r>
              <a:rPr lang="en-US" sz="1900" dirty="0" err="1"/>
              <a:t>Aplicación</a:t>
            </a:r>
            <a:r>
              <a:rPr lang="en-US" sz="1900" dirty="0"/>
              <a:t> : Se </a:t>
            </a:r>
            <a:r>
              <a:rPr lang="en-US" sz="1900" dirty="0" err="1"/>
              <a:t>ocupa</a:t>
            </a:r>
            <a:r>
              <a:rPr lang="en-US" sz="1900" dirty="0"/>
              <a:t> de </a:t>
            </a:r>
            <a:r>
              <a:rPr lang="en-US" sz="1900" dirty="0" err="1"/>
              <a:t>emulación</a:t>
            </a:r>
            <a:r>
              <a:rPr lang="en-US" sz="1900" dirty="0"/>
              <a:t> de </a:t>
            </a:r>
            <a:r>
              <a:rPr lang="en-US" sz="1900" dirty="0" err="1"/>
              <a:t>terminales</a:t>
            </a:r>
            <a:r>
              <a:rPr lang="en-US" sz="1900" dirty="0"/>
              <a:t>, </a:t>
            </a:r>
            <a:r>
              <a:rPr lang="en-US" sz="1900" dirty="0" err="1"/>
              <a:t>transferencia</a:t>
            </a:r>
            <a:r>
              <a:rPr lang="en-US" sz="1900" dirty="0"/>
              <a:t> de </a:t>
            </a:r>
            <a:r>
              <a:rPr lang="en-US" sz="1900" dirty="0" err="1"/>
              <a:t>ficheros</a:t>
            </a:r>
            <a:r>
              <a:rPr lang="en-US" sz="1900" dirty="0"/>
              <a:t>, </a:t>
            </a:r>
            <a:r>
              <a:rPr lang="en-US" sz="1900" dirty="0" err="1"/>
              <a:t>correo</a:t>
            </a:r>
            <a:r>
              <a:rPr lang="en-US" sz="1900" dirty="0"/>
              <a:t> </a:t>
            </a:r>
            <a:r>
              <a:rPr lang="en-US" sz="1900" dirty="0" err="1"/>
              <a:t>electrónico</a:t>
            </a:r>
            <a:r>
              <a:rPr lang="en-US" sz="1900" dirty="0"/>
              <a:t> </a:t>
            </a:r>
            <a:r>
              <a:rPr lang="en-US" sz="1900" dirty="0" err="1"/>
              <a:t>aplicaciones</a:t>
            </a:r>
            <a:r>
              <a:rPr lang="en-US" sz="1900" dirty="0"/>
              <a:t>. </a:t>
            </a:r>
            <a:r>
              <a:rPr lang="en-US" sz="1900" dirty="0" err="1"/>
              <a:t>Protocolos</a:t>
            </a:r>
            <a:r>
              <a:rPr lang="en-US" sz="1900" dirty="0"/>
              <a:t> Telnet, HTTP, FTP, SMTP entre </a:t>
            </a:r>
            <a:r>
              <a:rPr lang="en-US" sz="1900" dirty="0" err="1"/>
              <a:t>otros</a:t>
            </a:r>
            <a:endParaRPr lang="en-US" sz="1900" dirty="0"/>
          </a:p>
          <a:p>
            <a:r>
              <a:rPr lang="en-US" sz="1900" dirty="0"/>
              <a:t>(</a:t>
            </a:r>
            <a:r>
              <a:rPr lang="en-US" sz="1900" dirty="0" err="1"/>
              <a:t>Capa</a:t>
            </a:r>
            <a:r>
              <a:rPr lang="en-US" sz="1900" dirty="0"/>
              <a:t> 6) Nivel de </a:t>
            </a:r>
            <a:r>
              <a:rPr lang="en-US" sz="1900" dirty="0" err="1"/>
              <a:t>Presentación</a:t>
            </a:r>
            <a:r>
              <a:rPr lang="en-US" sz="1900" dirty="0"/>
              <a:t> y </a:t>
            </a:r>
            <a:r>
              <a:rPr lang="en-US" sz="1900" dirty="0" err="1"/>
              <a:t>otras</a:t>
            </a:r>
            <a:r>
              <a:rPr lang="en-US" sz="1900" dirty="0"/>
              <a:t>. Se </a:t>
            </a:r>
            <a:r>
              <a:rPr lang="en-US" sz="1900" dirty="0" err="1"/>
              <a:t>ocupa</a:t>
            </a:r>
            <a:r>
              <a:rPr lang="en-US" sz="1900" dirty="0"/>
              <a:t> de los </a:t>
            </a:r>
            <a:r>
              <a:rPr lang="en-US" sz="1900" dirty="0" err="1"/>
              <a:t>aspectos</a:t>
            </a:r>
            <a:r>
              <a:rPr lang="en-US" sz="1900" dirty="0"/>
              <a:t> de </a:t>
            </a:r>
            <a:r>
              <a:rPr lang="en-US" sz="1900" dirty="0" err="1"/>
              <a:t>representación</a:t>
            </a:r>
            <a:r>
              <a:rPr lang="en-US" sz="1900" dirty="0"/>
              <a:t> de la </a:t>
            </a:r>
            <a:r>
              <a:rPr lang="en-US" sz="1900" dirty="0" err="1"/>
              <a:t>información</a:t>
            </a:r>
            <a:r>
              <a:rPr lang="en-US" sz="1900" dirty="0"/>
              <a:t>. </a:t>
            </a:r>
            <a:r>
              <a:rPr lang="en-US" sz="1900" dirty="0" err="1"/>
              <a:t>Formatos</a:t>
            </a:r>
            <a:r>
              <a:rPr lang="en-US" sz="1900" dirty="0"/>
              <a:t> JPEG, ASCII, MP3, GIF etc.</a:t>
            </a:r>
          </a:p>
          <a:p>
            <a:r>
              <a:rPr lang="en-US" sz="1900" dirty="0"/>
              <a:t>(</a:t>
            </a:r>
            <a:r>
              <a:rPr lang="en-US" sz="1900" dirty="0" err="1"/>
              <a:t>Capa</a:t>
            </a:r>
            <a:r>
              <a:rPr lang="en-US" sz="1900" dirty="0"/>
              <a:t> 5) Nivel de </a:t>
            </a:r>
            <a:r>
              <a:rPr lang="en-US" sz="1900" dirty="0" err="1"/>
              <a:t>Sesión</a:t>
            </a:r>
            <a:r>
              <a:rPr lang="en-US" sz="1900" dirty="0"/>
              <a:t> : </a:t>
            </a:r>
            <a:r>
              <a:rPr lang="en-US" sz="1900" dirty="0" err="1"/>
              <a:t>Gestiona</a:t>
            </a:r>
            <a:r>
              <a:rPr lang="en-US" sz="1900" dirty="0"/>
              <a:t> el control de </a:t>
            </a:r>
            <a:r>
              <a:rPr lang="en-US" sz="1900" dirty="0" err="1"/>
              <a:t>diálogo</a:t>
            </a:r>
            <a:r>
              <a:rPr lang="en-US" sz="1900" dirty="0"/>
              <a:t> entre los </a:t>
            </a:r>
            <a:r>
              <a:rPr lang="en-US" sz="1900" dirty="0" err="1"/>
              <a:t>usuarios</a:t>
            </a:r>
            <a:r>
              <a:rPr lang="en-US" sz="1900" dirty="0"/>
              <a:t> de </a:t>
            </a:r>
            <a:r>
              <a:rPr lang="en-US" sz="1900" dirty="0" err="1"/>
              <a:t>diferentes</a:t>
            </a:r>
            <a:r>
              <a:rPr lang="en-US" sz="1900" dirty="0"/>
              <a:t> </a:t>
            </a:r>
            <a:r>
              <a:rPr lang="en-US" sz="1900" dirty="0" err="1"/>
              <a:t>máquinas</a:t>
            </a:r>
            <a:r>
              <a:rPr lang="en-US" sz="1900" dirty="0"/>
              <a:t> </a:t>
            </a:r>
            <a:r>
              <a:rPr lang="en-US" sz="1900" dirty="0" err="1"/>
              <a:t>mejorando</a:t>
            </a:r>
            <a:r>
              <a:rPr lang="en-US" sz="1900" dirty="0"/>
              <a:t> los </a:t>
            </a:r>
            <a:r>
              <a:rPr lang="en-US" sz="1900" dirty="0" err="1"/>
              <a:t>servicios</a:t>
            </a:r>
            <a:r>
              <a:rPr lang="en-US" sz="1900" dirty="0"/>
              <a:t> entre </a:t>
            </a:r>
            <a:r>
              <a:rPr lang="en-US" sz="1900" dirty="0" err="1"/>
              <a:t>aplicaciones</a:t>
            </a:r>
            <a:r>
              <a:rPr lang="en-US" sz="1900" dirty="0"/>
              <a:t> </a:t>
            </a:r>
            <a:r>
              <a:rPr lang="en-US" sz="1900" dirty="0" err="1"/>
              <a:t>cooperativas</a:t>
            </a:r>
            <a:r>
              <a:rPr lang="en-US" sz="1900" dirty="0"/>
              <a:t>. SQL Server, NFS(Network File System), etc.</a:t>
            </a:r>
          </a:p>
          <a:p>
            <a:r>
              <a:rPr lang="en-US" sz="1900" dirty="0"/>
              <a:t>(</a:t>
            </a:r>
            <a:r>
              <a:rPr lang="en-US" sz="1900" dirty="0" err="1"/>
              <a:t>Capa</a:t>
            </a:r>
            <a:r>
              <a:rPr lang="en-US" sz="1900" dirty="0"/>
              <a:t> 4) Nivel de </a:t>
            </a:r>
            <a:r>
              <a:rPr lang="en-US" sz="1900" dirty="0" err="1"/>
              <a:t>Transporte</a:t>
            </a:r>
            <a:r>
              <a:rPr lang="en-US" sz="1900" dirty="0"/>
              <a:t> : </a:t>
            </a:r>
            <a:r>
              <a:rPr lang="en-US" sz="1900" dirty="0" err="1"/>
              <a:t>Realiza</a:t>
            </a:r>
            <a:r>
              <a:rPr lang="en-US" sz="1900" dirty="0"/>
              <a:t> una </a:t>
            </a:r>
            <a:r>
              <a:rPr lang="en-US" sz="1900" dirty="0" err="1"/>
              <a:t>conexión</a:t>
            </a:r>
            <a:r>
              <a:rPr lang="en-US" sz="1900" dirty="0"/>
              <a:t> </a:t>
            </a:r>
            <a:r>
              <a:rPr lang="en-US" sz="1900" dirty="0" err="1"/>
              <a:t>extremo</a:t>
            </a:r>
            <a:r>
              <a:rPr lang="en-US" sz="1900" dirty="0"/>
              <a:t> a </a:t>
            </a:r>
            <a:r>
              <a:rPr lang="en-US" sz="1900" dirty="0" err="1"/>
              <a:t>extremo</a:t>
            </a:r>
            <a:r>
              <a:rPr lang="en-US" sz="1900" dirty="0"/>
              <a:t> entre los </a:t>
            </a:r>
            <a:r>
              <a:rPr lang="en-US" sz="1900" dirty="0" err="1"/>
              <a:t>niveles</a:t>
            </a:r>
            <a:r>
              <a:rPr lang="en-US" sz="1900" dirty="0"/>
              <a:t> de </a:t>
            </a:r>
            <a:r>
              <a:rPr lang="en-US" sz="1900" dirty="0" err="1"/>
              <a:t>transporte</a:t>
            </a:r>
            <a:r>
              <a:rPr lang="en-US" sz="1900" dirty="0"/>
              <a:t> de las </a:t>
            </a:r>
            <a:r>
              <a:rPr lang="en-US" sz="1900" dirty="0" err="1"/>
              <a:t>máquinas</a:t>
            </a:r>
            <a:r>
              <a:rPr lang="en-US" sz="1900" dirty="0"/>
              <a:t> </a:t>
            </a:r>
            <a:r>
              <a:rPr lang="en-US" sz="1900" dirty="0" err="1"/>
              <a:t>origen</a:t>
            </a:r>
            <a:r>
              <a:rPr lang="en-US" sz="1900" dirty="0"/>
              <a:t> y </a:t>
            </a:r>
            <a:r>
              <a:rPr lang="en-US" sz="1900" dirty="0" err="1"/>
              <a:t>destino</a:t>
            </a:r>
            <a:r>
              <a:rPr lang="en-US" sz="1900" dirty="0"/>
              <a:t>. </a:t>
            </a:r>
            <a:r>
              <a:rPr lang="en-US" sz="1900" dirty="0" err="1"/>
              <a:t>Detecta</a:t>
            </a:r>
            <a:r>
              <a:rPr lang="en-US" sz="1900" dirty="0"/>
              <a:t> y </a:t>
            </a:r>
            <a:r>
              <a:rPr lang="en-US" sz="1900" dirty="0" err="1"/>
              <a:t>corrige</a:t>
            </a:r>
            <a:r>
              <a:rPr lang="en-US" sz="1900" dirty="0"/>
              <a:t> </a:t>
            </a:r>
            <a:r>
              <a:rPr lang="en-US" sz="1900" dirty="0" err="1"/>
              <a:t>errores</a:t>
            </a:r>
            <a:r>
              <a:rPr lang="en-US" sz="1900" dirty="0"/>
              <a:t>.  </a:t>
            </a:r>
            <a:r>
              <a:rPr lang="en-US" sz="1900" dirty="0" err="1"/>
              <a:t>Incluye</a:t>
            </a:r>
            <a:r>
              <a:rPr lang="en-US" sz="1900" dirty="0"/>
              <a:t>  TCP (</a:t>
            </a:r>
            <a:r>
              <a:rPr lang="en-US" sz="1900" dirty="0" err="1"/>
              <a:t>Protocolo</a:t>
            </a:r>
            <a:r>
              <a:rPr lang="en-US" sz="1900" dirty="0"/>
              <a:t> de Control de </a:t>
            </a:r>
            <a:r>
              <a:rPr lang="en-US" sz="1900" dirty="0" err="1"/>
              <a:t>Transmisión</a:t>
            </a:r>
            <a:r>
              <a:rPr lang="en-US" sz="1900" dirty="0"/>
              <a:t>) y UDP (User Datagram Protocol)</a:t>
            </a:r>
          </a:p>
          <a:p>
            <a:r>
              <a:rPr lang="en-US" sz="1900" dirty="0"/>
              <a:t>(</a:t>
            </a:r>
            <a:r>
              <a:rPr lang="en-US" sz="1900" dirty="0" err="1"/>
              <a:t>Capa</a:t>
            </a:r>
            <a:r>
              <a:rPr lang="en-US" sz="1900" dirty="0"/>
              <a:t> 3) Nivel de Red : Se </a:t>
            </a:r>
            <a:r>
              <a:rPr lang="en-US" sz="1900" dirty="0" err="1"/>
              <a:t>encarga</a:t>
            </a:r>
            <a:r>
              <a:rPr lang="en-US" sz="1900" dirty="0"/>
              <a:t> de </a:t>
            </a:r>
            <a:r>
              <a:rPr lang="en-US" sz="1900" dirty="0" err="1"/>
              <a:t>encaminar</a:t>
            </a:r>
            <a:r>
              <a:rPr lang="en-US" sz="1900" dirty="0"/>
              <a:t> los </a:t>
            </a:r>
            <a:r>
              <a:rPr lang="en-US" sz="1900" dirty="0" err="1"/>
              <a:t>paquetes</a:t>
            </a:r>
            <a:r>
              <a:rPr lang="en-US" sz="1900" dirty="0"/>
              <a:t> </a:t>
            </a:r>
            <a:r>
              <a:rPr lang="en-US" sz="1900" dirty="0" err="1"/>
              <a:t>desde</a:t>
            </a:r>
            <a:r>
              <a:rPr lang="en-US" sz="1900" dirty="0"/>
              <a:t> </a:t>
            </a:r>
            <a:r>
              <a:rPr lang="en-US" sz="1900" dirty="0" err="1"/>
              <a:t>su</a:t>
            </a:r>
            <a:r>
              <a:rPr lang="en-US" sz="1900" dirty="0"/>
              <a:t> </a:t>
            </a:r>
            <a:r>
              <a:rPr lang="en-US" sz="1900" dirty="0" err="1"/>
              <a:t>origen</a:t>
            </a:r>
            <a:r>
              <a:rPr lang="en-US" sz="1900" dirty="0"/>
              <a:t> a </a:t>
            </a:r>
            <a:r>
              <a:rPr lang="en-US" sz="1900" dirty="0" err="1"/>
              <a:t>su</a:t>
            </a:r>
            <a:r>
              <a:rPr lang="en-US" sz="1900" dirty="0"/>
              <a:t> </a:t>
            </a:r>
            <a:r>
              <a:rPr lang="en-US" sz="1900" dirty="0" err="1"/>
              <a:t>destino</a:t>
            </a:r>
            <a:r>
              <a:rPr lang="en-US" sz="1900" dirty="0"/>
              <a:t>. </a:t>
            </a:r>
            <a:r>
              <a:rPr lang="en-US" sz="1900" dirty="0" err="1"/>
              <a:t>Incluye</a:t>
            </a:r>
            <a:r>
              <a:rPr lang="en-US" sz="1900" dirty="0"/>
              <a:t> IP entre </a:t>
            </a:r>
            <a:r>
              <a:rPr lang="en-US" sz="1900" dirty="0" err="1"/>
              <a:t>otros</a:t>
            </a:r>
            <a:r>
              <a:rPr lang="en-US" sz="1900" dirty="0"/>
              <a:t>. </a:t>
            </a:r>
            <a:r>
              <a:rPr lang="en-US" sz="1900" dirty="0" err="1"/>
              <a:t>Ejemplo</a:t>
            </a:r>
            <a:r>
              <a:rPr lang="en-US" sz="1900" dirty="0"/>
              <a:t> Router</a:t>
            </a:r>
          </a:p>
          <a:p>
            <a:r>
              <a:rPr lang="en-US" sz="1900" dirty="0"/>
              <a:t>(</a:t>
            </a:r>
            <a:r>
              <a:rPr lang="en-US" sz="1900" dirty="0" err="1"/>
              <a:t>Capa</a:t>
            </a:r>
            <a:r>
              <a:rPr lang="en-US" sz="1900" dirty="0"/>
              <a:t> 2) Nivel de Enlace : Se </a:t>
            </a:r>
            <a:r>
              <a:rPr lang="en-US" sz="1900" dirty="0" err="1"/>
              <a:t>refiere</a:t>
            </a:r>
            <a:r>
              <a:rPr lang="en-US" sz="1900" dirty="0"/>
              <a:t> a la </a:t>
            </a:r>
            <a:r>
              <a:rPr lang="en-US" sz="1900" dirty="0" err="1"/>
              <a:t>conexión</a:t>
            </a:r>
            <a:r>
              <a:rPr lang="en-US" sz="1900" dirty="0"/>
              <a:t> entre </a:t>
            </a:r>
            <a:r>
              <a:rPr lang="en-US" sz="1900" dirty="0" err="1"/>
              <a:t>máquinas</a:t>
            </a:r>
            <a:r>
              <a:rPr lang="en-US" sz="1900" dirty="0"/>
              <a:t> </a:t>
            </a:r>
            <a:r>
              <a:rPr lang="en-US" sz="1900" dirty="0" err="1"/>
              <a:t>adyacentes</a:t>
            </a:r>
            <a:r>
              <a:rPr lang="en-US" sz="1900" dirty="0"/>
              <a:t>. Debe </a:t>
            </a:r>
            <a:r>
              <a:rPr lang="en-US" sz="1900" dirty="0" err="1"/>
              <a:t>asegurar</a:t>
            </a:r>
            <a:r>
              <a:rPr lang="en-US" sz="1900" dirty="0"/>
              <a:t> la </a:t>
            </a:r>
            <a:r>
              <a:rPr lang="en-US" sz="1900" dirty="0" err="1"/>
              <a:t>transmisión</a:t>
            </a:r>
            <a:r>
              <a:rPr lang="en-US" sz="1900" dirty="0"/>
              <a:t> sin </a:t>
            </a:r>
            <a:r>
              <a:rPr lang="en-US" sz="1900" dirty="0" err="1"/>
              <a:t>errores</a:t>
            </a:r>
            <a:r>
              <a:rPr lang="en-US" sz="1900" dirty="0"/>
              <a:t>, para </a:t>
            </a:r>
            <a:r>
              <a:rPr lang="en-US" sz="1900" dirty="0" err="1"/>
              <a:t>ello</a:t>
            </a:r>
            <a:r>
              <a:rPr lang="en-US" sz="1900" dirty="0"/>
              <a:t> divide los </a:t>
            </a:r>
            <a:r>
              <a:rPr lang="en-US" sz="1900" dirty="0" err="1"/>
              <a:t>datos</a:t>
            </a:r>
            <a:r>
              <a:rPr lang="en-US" sz="1900" dirty="0"/>
              <a:t> </a:t>
            </a:r>
            <a:r>
              <a:rPr lang="en-US" sz="1900" dirty="0" err="1"/>
              <a:t>emitidos</a:t>
            </a:r>
            <a:r>
              <a:rPr lang="en-US" sz="1900" dirty="0"/>
              <a:t> </a:t>
            </a:r>
            <a:r>
              <a:rPr lang="en-US" sz="1900" dirty="0" err="1"/>
              <a:t>en</a:t>
            </a:r>
            <a:r>
              <a:rPr lang="en-US" sz="1900" dirty="0"/>
              <a:t> </a:t>
            </a:r>
            <a:r>
              <a:rPr lang="en-US" sz="1900" dirty="0" err="1"/>
              <a:t>tramas</a:t>
            </a:r>
            <a:r>
              <a:rPr lang="en-US" sz="1900" dirty="0"/>
              <a:t>. </a:t>
            </a:r>
            <a:r>
              <a:rPr lang="en-US" sz="1900" dirty="0" err="1"/>
              <a:t>Incluye</a:t>
            </a:r>
            <a:r>
              <a:rPr lang="en-US" sz="1900" dirty="0"/>
              <a:t>  Ethernet entre </a:t>
            </a:r>
            <a:r>
              <a:rPr lang="en-US" sz="1900" dirty="0" err="1"/>
              <a:t>otros</a:t>
            </a:r>
            <a:r>
              <a:rPr lang="en-US" sz="1900" dirty="0"/>
              <a:t>. </a:t>
            </a:r>
            <a:r>
              <a:rPr lang="en-US" sz="1900" dirty="0" err="1"/>
              <a:t>Ejemplo</a:t>
            </a:r>
            <a:r>
              <a:rPr lang="en-US" sz="1900" dirty="0"/>
              <a:t> switch</a:t>
            </a:r>
          </a:p>
          <a:p>
            <a:r>
              <a:rPr lang="en-US" sz="1900" dirty="0"/>
              <a:t>(</a:t>
            </a:r>
            <a:r>
              <a:rPr lang="en-US" sz="1900" dirty="0" err="1"/>
              <a:t>Capa</a:t>
            </a:r>
            <a:r>
              <a:rPr lang="en-US" sz="1900" dirty="0"/>
              <a:t> 1) Nivel </a:t>
            </a:r>
            <a:r>
              <a:rPr lang="en-US" sz="1900" dirty="0" err="1"/>
              <a:t>Físico</a:t>
            </a:r>
            <a:r>
              <a:rPr lang="en-US" sz="1900" dirty="0"/>
              <a:t> : Es </a:t>
            </a:r>
            <a:r>
              <a:rPr lang="en-US" sz="1900" dirty="0" err="1"/>
              <a:t>prácticamente</a:t>
            </a:r>
            <a:r>
              <a:rPr lang="en-US" sz="1900" dirty="0"/>
              <a:t> </a:t>
            </a:r>
            <a:r>
              <a:rPr lang="en-US" sz="1900" dirty="0" err="1"/>
              <a:t>todo</a:t>
            </a:r>
            <a:r>
              <a:rPr lang="en-US" sz="1900" dirty="0"/>
              <a:t> hardware y define el medio de </a:t>
            </a:r>
            <a:r>
              <a:rPr lang="en-US" sz="1900" dirty="0" err="1"/>
              <a:t>comunicación</a:t>
            </a:r>
            <a:r>
              <a:rPr lang="en-US" sz="1900" dirty="0"/>
              <a:t> (</a:t>
            </a:r>
            <a:r>
              <a:rPr lang="en-US" sz="1900" dirty="0" err="1"/>
              <a:t>tipo</a:t>
            </a:r>
            <a:r>
              <a:rPr lang="en-US" sz="1900" dirty="0"/>
              <a:t> de cable y </a:t>
            </a:r>
            <a:r>
              <a:rPr lang="en-US" sz="1900" dirty="0" err="1"/>
              <a:t>conectores</a:t>
            </a:r>
            <a:r>
              <a:rPr lang="en-US" sz="1900" dirty="0"/>
              <a:t>). </a:t>
            </a:r>
            <a:r>
              <a:rPr lang="en-US" sz="1900" dirty="0" err="1"/>
              <a:t>Incluye</a:t>
            </a:r>
            <a:r>
              <a:rPr lang="en-US" sz="1900" dirty="0"/>
              <a:t> RJ45, EIA/TIA-232</a:t>
            </a:r>
          </a:p>
          <a:p>
            <a:endParaRPr lang="en-US" sz="1500" dirty="0"/>
          </a:p>
        </p:txBody>
      </p:sp>
    </p:spTree>
    <p:extLst>
      <p:ext uri="{BB962C8B-B14F-4D97-AF65-F5344CB8AC3E}">
        <p14:creationId xmlns:p14="http://schemas.microsoft.com/office/powerpoint/2010/main" val="311844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4">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6">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ítulo 3">
            <a:extLst>
              <a:ext uri="{FF2B5EF4-FFF2-40B4-BE49-F238E27FC236}">
                <a16:creationId xmlns:a16="http://schemas.microsoft.com/office/drawing/2014/main" id="{E126860C-E835-478E-9896-530625701832}"/>
              </a:ext>
            </a:extLst>
          </p:cNvPr>
          <p:cNvSpPr>
            <a:spLocks noGrp="1"/>
          </p:cNvSpPr>
          <p:nvPr>
            <p:ph type="title"/>
          </p:nvPr>
        </p:nvSpPr>
        <p:spPr>
          <a:xfrm>
            <a:off x="438912" y="859536"/>
            <a:ext cx="4837176" cy="1243584"/>
          </a:xfrm>
        </p:spPr>
        <p:txBody>
          <a:bodyPr vert="horz" lIns="91440" tIns="45720" rIns="91440" bIns="45720" rtlCol="0" anchor="ctr">
            <a:normAutofit/>
          </a:bodyPr>
          <a:lstStyle/>
          <a:p>
            <a:r>
              <a:rPr lang="en-US" sz="2100" dirty="0" err="1"/>
              <a:t>Comunicación</a:t>
            </a:r>
            <a:r>
              <a:rPr lang="en-US" sz="2100" dirty="0"/>
              <a:t> &amp; Redes de </a:t>
            </a:r>
            <a:r>
              <a:rPr lang="en-US" sz="2100" dirty="0" err="1"/>
              <a:t>Computadoras</a:t>
            </a:r>
            <a:br>
              <a:rPr lang="en-US" sz="2100" dirty="0"/>
            </a:br>
            <a:r>
              <a:rPr lang="en-US" sz="2100" dirty="0" err="1"/>
              <a:t>Dispositivos</a:t>
            </a:r>
            <a:r>
              <a:rPr lang="en-US" sz="2100" dirty="0"/>
              <a:t> de </a:t>
            </a:r>
            <a:r>
              <a:rPr lang="en-US" sz="2100" dirty="0" err="1"/>
              <a:t>Comunicación</a:t>
            </a:r>
            <a:br>
              <a:rPr lang="en-US" sz="2100" dirty="0"/>
            </a:br>
            <a:endParaRPr lang="en-US" sz="2100" dirty="0"/>
          </a:p>
        </p:txBody>
      </p:sp>
      <p:sp>
        <p:nvSpPr>
          <p:cNvPr id="21" name="Rectangle 20">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29F88526-6119-43B6-9296-C3E4C8E77067}"/>
              </a:ext>
            </a:extLst>
          </p:cNvPr>
          <p:cNvSpPr>
            <a:spLocks noGrp="1"/>
          </p:cNvSpPr>
          <p:nvPr>
            <p:ph sz="half" idx="1"/>
          </p:nvPr>
        </p:nvSpPr>
        <p:spPr>
          <a:xfrm>
            <a:off x="438912" y="2303580"/>
            <a:ext cx="5667720" cy="4017972"/>
          </a:xfrm>
        </p:spPr>
        <p:txBody>
          <a:bodyPr vert="horz" lIns="91440" tIns="45720" rIns="91440" bIns="45720" rtlCol="0">
            <a:normAutofit/>
          </a:bodyPr>
          <a:lstStyle/>
          <a:p>
            <a:pPr marL="0"/>
            <a:r>
              <a:rPr lang="en-US" sz="1800" dirty="0"/>
              <a:t>Un </a:t>
            </a:r>
            <a:r>
              <a:rPr lang="en-US" sz="1800" b="1" dirty="0"/>
              <a:t>switch</a:t>
            </a:r>
            <a:r>
              <a:rPr lang="en-US" sz="1800" dirty="0"/>
              <a:t> o </a:t>
            </a:r>
            <a:r>
              <a:rPr lang="en-US" sz="1800" b="1" dirty="0" err="1"/>
              <a:t>conmutador</a:t>
            </a:r>
            <a:r>
              <a:rPr lang="en-US" sz="1800" dirty="0"/>
              <a:t> es un </a:t>
            </a:r>
            <a:r>
              <a:rPr lang="en-US" sz="1800" dirty="0" err="1"/>
              <a:t>dispositivo</a:t>
            </a:r>
            <a:r>
              <a:rPr lang="en-US" sz="1800" dirty="0"/>
              <a:t> de </a:t>
            </a:r>
            <a:r>
              <a:rPr lang="en-US" sz="1800" dirty="0" err="1"/>
              <a:t>interconexión</a:t>
            </a:r>
            <a:r>
              <a:rPr lang="en-US" sz="1800" dirty="0"/>
              <a:t> </a:t>
            </a:r>
            <a:r>
              <a:rPr lang="en-US" sz="1800" dirty="0" err="1"/>
              <a:t>utilizado</a:t>
            </a:r>
            <a:r>
              <a:rPr lang="en-US" sz="1800" dirty="0"/>
              <a:t> para </a:t>
            </a:r>
            <a:r>
              <a:rPr lang="en-US" sz="1800" dirty="0" err="1"/>
              <a:t>conectar</a:t>
            </a:r>
            <a:r>
              <a:rPr lang="en-US" sz="1800" dirty="0"/>
              <a:t> </a:t>
            </a:r>
            <a:r>
              <a:rPr lang="en-US" sz="1800" dirty="0" err="1"/>
              <a:t>equipos</a:t>
            </a:r>
            <a:r>
              <a:rPr lang="en-US" sz="1800" dirty="0"/>
              <a:t> </a:t>
            </a:r>
            <a:r>
              <a:rPr lang="en-US" sz="1800" dirty="0" err="1"/>
              <a:t>en</a:t>
            </a:r>
            <a:r>
              <a:rPr lang="en-US" sz="1800" dirty="0"/>
              <a:t> red </a:t>
            </a:r>
            <a:r>
              <a:rPr lang="en-US" sz="1800" dirty="0" err="1"/>
              <a:t>formando</a:t>
            </a:r>
            <a:r>
              <a:rPr lang="en-US" sz="1800" dirty="0"/>
              <a:t> lo que se </a:t>
            </a:r>
            <a:r>
              <a:rPr lang="en-US" sz="1800" dirty="0" err="1"/>
              <a:t>conoce</a:t>
            </a:r>
            <a:r>
              <a:rPr lang="en-US" sz="1800" dirty="0"/>
              <a:t> </a:t>
            </a:r>
            <a:r>
              <a:rPr lang="en-US" sz="1800" dirty="0" err="1"/>
              <a:t>como</a:t>
            </a:r>
            <a:r>
              <a:rPr lang="en-US" sz="1800" dirty="0"/>
              <a:t> una red de </a:t>
            </a:r>
            <a:r>
              <a:rPr lang="en-US" sz="1800" dirty="0" err="1"/>
              <a:t>área</a:t>
            </a:r>
            <a:r>
              <a:rPr lang="en-US" sz="1800" dirty="0"/>
              <a:t> local (LAN) y </a:t>
            </a:r>
            <a:r>
              <a:rPr lang="en-US" sz="1800" dirty="0" err="1"/>
              <a:t>cuyas</a:t>
            </a:r>
            <a:r>
              <a:rPr lang="en-US" sz="1800" dirty="0"/>
              <a:t> </a:t>
            </a:r>
            <a:r>
              <a:rPr lang="en-US" sz="1800" dirty="0" err="1"/>
              <a:t>especificaciones</a:t>
            </a:r>
            <a:r>
              <a:rPr lang="en-US" sz="1800" dirty="0"/>
              <a:t> </a:t>
            </a:r>
            <a:r>
              <a:rPr lang="en-US" sz="1800" dirty="0" err="1"/>
              <a:t>técnicas</a:t>
            </a:r>
            <a:r>
              <a:rPr lang="en-US" sz="1800" dirty="0"/>
              <a:t> </a:t>
            </a:r>
            <a:r>
              <a:rPr lang="en-US" sz="1800" dirty="0" err="1"/>
              <a:t>siguen</a:t>
            </a:r>
            <a:r>
              <a:rPr lang="en-US" sz="1800" dirty="0"/>
              <a:t> el </a:t>
            </a:r>
            <a:r>
              <a:rPr lang="en-US" sz="1800" dirty="0" err="1"/>
              <a:t>estándar</a:t>
            </a:r>
            <a:r>
              <a:rPr lang="en-US" sz="1800" dirty="0"/>
              <a:t> </a:t>
            </a:r>
            <a:r>
              <a:rPr lang="en-US" sz="1800" dirty="0" err="1"/>
              <a:t>conocido</a:t>
            </a:r>
            <a:r>
              <a:rPr lang="en-US" sz="1800" dirty="0"/>
              <a:t> </a:t>
            </a:r>
            <a:r>
              <a:rPr lang="en-US" sz="1800" dirty="0" err="1"/>
              <a:t>como</a:t>
            </a:r>
            <a:r>
              <a:rPr lang="en-US" sz="1800" dirty="0"/>
              <a:t> Ethernet (o </a:t>
            </a:r>
            <a:r>
              <a:rPr lang="en-US" sz="1800" dirty="0" err="1"/>
              <a:t>técnicamente</a:t>
            </a:r>
            <a:r>
              <a:rPr lang="en-US" sz="1800" dirty="0"/>
              <a:t> IEEE 802.3).</a:t>
            </a:r>
          </a:p>
          <a:p>
            <a:pPr marL="0"/>
            <a:r>
              <a:rPr lang="es-ES" sz="1800" dirty="0"/>
              <a:t>El </a:t>
            </a:r>
            <a:r>
              <a:rPr lang="es-ES" sz="1800" dirty="0" err="1"/>
              <a:t>switch</a:t>
            </a:r>
            <a:r>
              <a:rPr lang="es-ES" sz="1800" dirty="0"/>
              <a:t> genera su tabla de direcciones MAC grabando las direcciones MAC (Media Access Control)de los nodos que se encuentran conectados en cada uno de sus puertos. Cuando el nodo de destino responde, el </a:t>
            </a:r>
            <a:r>
              <a:rPr lang="es-ES" sz="1800" dirty="0" err="1"/>
              <a:t>switch</a:t>
            </a:r>
            <a:r>
              <a:rPr lang="es-ES" sz="1800" dirty="0"/>
              <a:t> registra la dirección MAC de éste en la tabla de direcciones del campo dirección de origen de la trama.</a:t>
            </a:r>
            <a:endParaRPr lang="en-US" sz="1800" dirty="0"/>
          </a:p>
          <a:p>
            <a:pPr marL="0"/>
            <a:r>
              <a:rPr lang="es-ES" sz="1800" dirty="0"/>
              <a:t>Una dirección MAC consiste en seis grupos de dos caracteres hexadecimales (48 bits), cada uno de ellos separado por dos puntos. 00:1B:44:11:3A:B7 </a:t>
            </a:r>
            <a:endParaRPr lang="en-US" sz="1800" dirty="0"/>
          </a:p>
        </p:txBody>
      </p:sp>
      <p:pic>
        <p:nvPicPr>
          <p:cNvPr id="8" name="Imagen 7">
            <a:extLst>
              <a:ext uri="{FF2B5EF4-FFF2-40B4-BE49-F238E27FC236}">
                <a16:creationId xmlns:a16="http://schemas.microsoft.com/office/drawing/2014/main" id="{AE279FAA-DF74-4024-9E40-58CFDBF3BA46}"/>
              </a:ext>
            </a:extLst>
          </p:cNvPr>
          <p:cNvPicPr>
            <a:picLocks noChangeAspect="1"/>
          </p:cNvPicPr>
          <p:nvPr/>
        </p:nvPicPr>
        <p:blipFill>
          <a:blip r:embed="rId2"/>
          <a:stretch>
            <a:fillRect/>
          </a:stretch>
        </p:blipFill>
        <p:spPr>
          <a:xfrm>
            <a:off x="6871716" y="859536"/>
            <a:ext cx="2505456" cy="1910409"/>
          </a:xfrm>
          <a:prstGeom prst="rect">
            <a:avLst/>
          </a:prstGeom>
        </p:spPr>
      </p:pic>
      <p:pic>
        <p:nvPicPr>
          <p:cNvPr id="10" name="Imagen 9">
            <a:extLst>
              <a:ext uri="{FF2B5EF4-FFF2-40B4-BE49-F238E27FC236}">
                <a16:creationId xmlns:a16="http://schemas.microsoft.com/office/drawing/2014/main" id="{5E6D1597-E3CC-41E4-BDBF-EACCCD58E20C}"/>
              </a:ext>
            </a:extLst>
          </p:cNvPr>
          <p:cNvPicPr>
            <a:picLocks noChangeAspect="1"/>
          </p:cNvPicPr>
          <p:nvPr/>
        </p:nvPicPr>
        <p:blipFill>
          <a:blip r:embed="rId3"/>
          <a:stretch>
            <a:fillRect/>
          </a:stretch>
        </p:blipFill>
        <p:spPr>
          <a:xfrm>
            <a:off x="9377172" y="903501"/>
            <a:ext cx="2236489" cy="1466511"/>
          </a:xfrm>
          <a:prstGeom prst="rect">
            <a:avLst/>
          </a:prstGeom>
        </p:spPr>
      </p:pic>
      <p:pic>
        <p:nvPicPr>
          <p:cNvPr id="7" name="Marcador de contenido 6">
            <a:extLst>
              <a:ext uri="{FF2B5EF4-FFF2-40B4-BE49-F238E27FC236}">
                <a16:creationId xmlns:a16="http://schemas.microsoft.com/office/drawing/2014/main" id="{607AD531-23D6-499E-B97F-BDC8B1BEE0E7}"/>
              </a:ext>
            </a:extLst>
          </p:cNvPr>
          <p:cNvPicPr>
            <a:picLocks noGrp="1" noChangeAspect="1"/>
          </p:cNvPicPr>
          <p:nvPr>
            <p:ph sz="half" idx="2"/>
          </p:nvPr>
        </p:nvPicPr>
        <p:blipFill>
          <a:blip r:embed="rId4"/>
          <a:stretch>
            <a:fillRect/>
          </a:stretch>
        </p:blipFill>
        <p:spPr>
          <a:xfrm>
            <a:off x="6871716" y="2958407"/>
            <a:ext cx="4555199" cy="941185"/>
          </a:xfrm>
          <a:prstGeom prst="rect">
            <a:avLst/>
          </a:prstGeom>
        </p:spPr>
      </p:pic>
      <p:pic>
        <p:nvPicPr>
          <p:cNvPr id="2" name="Imagen 1">
            <a:extLst>
              <a:ext uri="{FF2B5EF4-FFF2-40B4-BE49-F238E27FC236}">
                <a16:creationId xmlns:a16="http://schemas.microsoft.com/office/drawing/2014/main" id="{07BD996D-22D6-4F78-A1CC-D59A768A2275}"/>
              </a:ext>
            </a:extLst>
          </p:cNvPr>
          <p:cNvPicPr>
            <a:picLocks noChangeAspect="1"/>
          </p:cNvPicPr>
          <p:nvPr/>
        </p:nvPicPr>
        <p:blipFill>
          <a:blip r:embed="rId5"/>
          <a:stretch>
            <a:fillRect/>
          </a:stretch>
        </p:blipFill>
        <p:spPr>
          <a:xfrm>
            <a:off x="7100697" y="4312566"/>
            <a:ext cx="2276475" cy="1400175"/>
          </a:xfrm>
          <a:prstGeom prst="rect">
            <a:avLst/>
          </a:prstGeom>
        </p:spPr>
      </p:pic>
    </p:spTree>
    <p:extLst>
      <p:ext uri="{BB962C8B-B14F-4D97-AF65-F5344CB8AC3E}">
        <p14:creationId xmlns:p14="http://schemas.microsoft.com/office/powerpoint/2010/main" val="3747153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1268C-66D7-42A8-BD48-81B3F105AF33}"/>
              </a:ext>
            </a:extLst>
          </p:cNvPr>
          <p:cNvSpPr>
            <a:spLocks noGrp="1"/>
          </p:cNvSpPr>
          <p:nvPr>
            <p:ph type="title"/>
          </p:nvPr>
        </p:nvSpPr>
        <p:spPr>
          <a:xfrm>
            <a:off x="728325" y="963877"/>
            <a:ext cx="3494362" cy="4930246"/>
          </a:xfrm>
        </p:spPr>
        <p:txBody>
          <a:bodyPr>
            <a:normAutofit/>
          </a:bodyPr>
          <a:lstStyle/>
          <a:p>
            <a:pPr algn="r"/>
            <a:r>
              <a:rPr lang="es-ES" sz="4100" dirty="0">
                <a:solidFill>
                  <a:schemeClr val="accent1"/>
                </a:solidFill>
                <a:latin typeface="Calibri" panose="020F0502020204030204"/>
              </a:rPr>
              <a:t>Comunicación &amp; Redes de Computadoras</a:t>
            </a:r>
            <a:br>
              <a:rPr lang="es-ES" sz="4100" dirty="0">
                <a:solidFill>
                  <a:schemeClr val="accent1"/>
                </a:solidFill>
                <a:latin typeface="Calibri" panose="020F0502020204030204"/>
              </a:rPr>
            </a:br>
            <a:r>
              <a:rPr lang="es-ES" sz="4100" dirty="0">
                <a:solidFill>
                  <a:schemeClr val="accent1"/>
                </a:solidFill>
                <a:latin typeface="Calibri" panose="020F0502020204030204"/>
              </a:rPr>
              <a:t>Protocolos Capa 7 - OSI</a:t>
            </a:r>
            <a:br>
              <a:rPr lang="es-ES" sz="4100" dirty="0">
                <a:solidFill>
                  <a:schemeClr val="accent1"/>
                </a:solidFill>
                <a:latin typeface="Calibri" panose="020F0502020204030204"/>
              </a:rPr>
            </a:br>
            <a:endParaRPr lang="es-PA" sz="4100" dirty="0">
              <a:solidFill>
                <a:schemeClr val="accent1"/>
              </a:solidFill>
            </a:endParaRPr>
          </a:p>
        </p:txBody>
      </p:sp>
      <p:sp>
        <p:nvSpPr>
          <p:cNvPr id="3" name="Marcador de contenido 2">
            <a:extLst>
              <a:ext uri="{FF2B5EF4-FFF2-40B4-BE49-F238E27FC236}">
                <a16:creationId xmlns:a16="http://schemas.microsoft.com/office/drawing/2014/main" id="{E9A5E5C7-4BA7-4326-9EBD-7FD6FC02B167}"/>
              </a:ext>
            </a:extLst>
          </p:cNvPr>
          <p:cNvSpPr>
            <a:spLocks noGrp="1"/>
          </p:cNvSpPr>
          <p:nvPr>
            <p:ph idx="1"/>
          </p:nvPr>
        </p:nvSpPr>
        <p:spPr>
          <a:xfrm>
            <a:off x="4976031" y="963877"/>
            <a:ext cx="6377769" cy="4930246"/>
          </a:xfrm>
        </p:spPr>
        <p:txBody>
          <a:bodyPr anchor="ctr">
            <a:normAutofit/>
          </a:bodyPr>
          <a:lstStyle/>
          <a:p>
            <a:pPr marL="0" indent="0">
              <a:buNone/>
            </a:pPr>
            <a:endParaRPr lang="es-PA" sz="1900" dirty="0"/>
          </a:p>
          <a:p>
            <a:pPr marL="0" indent="0">
              <a:buNone/>
            </a:pPr>
            <a:r>
              <a:rPr lang="es-PA" sz="1900" b="1" dirty="0"/>
              <a:t>HTTP</a:t>
            </a:r>
            <a:r>
              <a:rPr lang="es-PA" sz="1900" dirty="0"/>
              <a:t>(</a:t>
            </a:r>
            <a:r>
              <a:rPr lang="es-PA" sz="1900" dirty="0" err="1"/>
              <a:t>Hypertext</a:t>
            </a:r>
            <a:r>
              <a:rPr lang="es-PA" sz="1900" dirty="0"/>
              <a:t> Transfer </a:t>
            </a:r>
            <a:r>
              <a:rPr lang="es-PA" sz="1900" dirty="0" err="1"/>
              <a:t>Protocol</a:t>
            </a:r>
            <a:r>
              <a:rPr lang="es-PA" sz="1900" dirty="0"/>
              <a:t>), la función principal del protocolo es establecer una conexión con el servidor y enviar páginas HTML de vuelta al navegador del usuario. </a:t>
            </a:r>
          </a:p>
          <a:p>
            <a:pPr marL="0" indent="0">
              <a:buNone/>
            </a:pPr>
            <a:r>
              <a:rPr lang="es-PA" sz="1900" b="1" dirty="0"/>
              <a:t>ARP</a:t>
            </a:r>
            <a:r>
              <a:rPr lang="es-PA" sz="1900" dirty="0"/>
              <a:t>(</a:t>
            </a:r>
            <a:r>
              <a:rPr lang="es-PA" sz="1900" dirty="0" err="1"/>
              <a:t>Address</a:t>
            </a:r>
            <a:r>
              <a:rPr lang="es-PA" sz="1900" dirty="0"/>
              <a:t> </a:t>
            </a:r>
            <a:r>
              <a:rPr lang="es-PA" sz="1900" dirty="0" err="1"/>
              <a:t>Resolution</a:t>
            </a:r>
            <a:r>
              <a:rPr lang="es-PA" sz="1900" dirty="0"/>
              <a:t> </a:t>
            </a:r>
            <a:r>
              <a:rPr lang="es-PA" sz="1900" dirty="0" err="1"/>
              <a:t>Protocol</a:t>
            </a:r>
            <a:r>
              <a:rPr lang="es-PA" sz="1900" dirty="0"/>
              <a:t>), su principal objetivo es conocer la dirección física (MAC) de una tarjeta de interfaz de red correspondiente a una dirección IP (Internet </a:t>
            </a:r>
            <a:r>
              <a:rPr lang="es-PA" sz="1900" dirty="0" err="1"/>
              <a:t>Protocol</a:t>
            </a:r>
            <a:r>
              <a:rPr lang="es-PA" sz="1900" dirty="0"/>
              <a:t>)</a:t>
            </a:r>
          </a:p>
          <a:p>
            <a:pPr marL="0" indent="0">
              <a:buNone/>
            </a:pPr>
            <a:r>
              <a:rPr lang="es-PA" sz="1900" b="1" dirty="0"/>
              <a:t>FTP</a:t>
            </a:r>
            <a:r>
              <a:rPr lang="es-PA" sz="1900" dirty="0"/>
              <a:t> (File Transfer </a:t>
            </a:r>
            <a:r>
              <a:rPr lang="es-PA" sz="1900" dirty="0" err="1"/>
              <a:t>Protocol</a:t>
            </a:r>
            <a:r>
              <a:rPr lang="es-PA" sz="1900" dirty="0"/>
              <a:t>), es un software cliente/servidor que permite a usuarios transferir ficheros entre ordenadores en una red TCP/IP.</a:t>
            </a:r>
          </a:p>
          <a:p>
            <a:pPr marL="0" indent="0">
              <a:buNone/>
            </a:pPr>
            <a:r>
              <a:rPr lang="es-PA" sz="1900" b="1" dirty="0"/>
              <a:t>SMTP</a:t>
            </a:r>
            <a:r>
              <a:rPr lang="es-PA" sz="1900" dirty="0"/>
              <a:t>(Simple Mail Transfer </a:t>
            </a:r>
            <a:r>
              <a:rPr lang="es-PA" sz="1900" dirty="0" err="1"/>
              <a:t>Protocol</a:t>
            </a:r>
            <a:r>
              <a:rPr lang="es-PA" sz="1900" dirty="0"/>
              <a:t>), es un protocolo TCP/IP que se utiliza para enviar y recibir correo electrónico. Normalmente se utiliza con POP3(Post Office </a:t>
            </a:r>
            <a:r>
              <a:rPr lang="es-PA" sz="1900" dirty="0" err="1"/>
              <a:t>Protocol</a:t>
            </a:r>
            <a:r>
              <a:rPr lang="es-PA" sz="1900" dirty="0"/>
              <a:t>) o IMAP (Internet </a:t>
            </a:r>
            <a:r>
              <a:rPr lang="es-PA" sz="1900" dirty="0" err="1"/>
              <a:t>Message</a:t>
            </a:r>
            <a:r>
              <a:rPr lang="es-PA" sz="1900" dirty="0"/>
              <a:t> Access </a:t>
            </a:r>
            <a:r>
              <a:rPr lang="es-PA" sz="1900" dirty="0" err="1"/>
              <a:t>Protocol</a:t>
            </a:r>
            <a:r>
              <a:rPr lang="es-PA" sz="1900" dirty="0"/>
              <a:t>) para guardar mensajes en un buzón del servidor y bajarlos periódicamente desde el servidor para el usuario.</a:t>
            </a:r>
          </a:p>
          <a:p>
            <a:pPr marL="0" indent="0">
              <a:buNone/>
            </a:pPr>
            <a:endParaRPr lang="es-PA" sz="1900" dirty="0"/>
          </a:p>
        </p:txBody>
      </p:sp>
    </p:spTree>
    <p:extLst>
      <p:ext uri="{BB962C8B-B14F-4D97-AF65-F5344CB8AC3E}">
        <p14:creationId xmlns:p14="http://schemas.microsoft.com/office/powerpoint/2010/main" val="8888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7DC3F-946A-4505-882E-FA49F1C87B94}"/>
              </a:ext>
            </a:extLst>
          </p:cNvPr>
          <p:cNvSpPr>
            <a:spLocks noGrp="1"/>
          </p:cNvSpPr>
          <p:nvPr>
            <p:ph type="title"/>
          </p:nvPr>
        </p:nvSpPr>
        <p:spPr/>
        <p:txBody>
          <a:bodyPr/>
          <a:lstStyle/>
          <a:p>
            <a:r>
              <a:rPr lang="es-PA" dirty="0"/>
              <a:t>Comunicación &amp; Redes de Computadoras</a:t>
            </a:r>
            <a:br>
              <a:rPr lang="es-PA" dirty="0"/>
            </a:br>
            <a:r>
              <a:rPr lang="es-PA" dirty="0"/>
              <a:t>Gobierno Internet / Asignación de IP</a:t>
            </a:r>
          </a:p>
        </p:txBody>
      </p:sp>
      <p:sp>
        <p:nvSpPr>
          <p:cNvPr id="3" name="Marcador de contenido 2">
            <a:extLst>
              <a:ext uri="{FF2B5EF4-FFF2-40B4-BE49-F238E27FC236}">
                <a16:creationId xmlns:a16="http://schemas.microsoft.com/office/drawing/2014/main" id="{DF42DB8B-6AFC-4C00-BF13-B91565AFAA1A}"/>
              </a:ext>
            </a:extLst>
          </p:cNvPr>
          <p:cNvSpPr>
            <a:spLocks noGrp="1"/>
          </p:cNvSpPr>
          <p:nvPr>
            <p:ph idx="1"/>
          </p:nvPr>
        </p:nvSpPr>
        <p:spPr/>
        <p:txBody>
          <a:bodyPr>
            <a:normAutofit lnSpcReduction="10000"/>
          </a:bodyPr>
          <a:lstStyle/>
          <a:p>
            <a:pPr marL="0" indent="0" algn="just">
              <a:buNone/>
            </a:pPr>
            <a:r>
              <a:rPr lang="es-PA" dirty="0"/>
              <a:t>“El gobierno de Internet consiste en el desarrollo y aplicación, por parte de los gobiernos, el sector privado y la sociedad civil, cada uno dentro de su entorno particular, de principios, normas, reglas, procedimientos de toma de decisiones y programas compartidos, que den forma a la evolución y utilización de la Internet”.</a:t>
            </a:r>
          </a:p>
          <a:p>
            <a:pPr marL="0" indent="0" algn="just">
              <a:buNone/>
            </a:pPr>
            <a:r>
              <a:rPr lang="es-PA" dirty="0"/>
              <a:t>ICANN(Corporación de Internet para la Asignación de Nombres y Números)es una organización que opera a nivel multinacional/internacional y es la responsable de asignar las direcciones del protocolo IP, de los identificadores de protocolo, de las funciones de gestión del sistema de dominio y de la administración del sistema de servidores raíz.</a:t>
            </a:r>
          </a:p>
          <a:p>
            <a:pPr marL="0" indent="0">
              <a:buNone/>
            </a:pPr>
            <a:endParaRPr lang="es-PA" dirty="0"/>
          </a:p>
        </p:txBody>
      </p:sp>
    </p:spTree>
    <p:extLst>
      <p:ext uri="{BB962C8B-B14F-4D97-AF65-F5344CB8AC3E}">
        <p14:creationId xmlns:p14="http://schemas.microsoft.com/office/powerpoint/2010/main" val="380511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8B1A5-0430-40C8-800F-D74939077B21}"/>
              </a:ext>
            </a:extLst>
          </p:cNvPr>
          <p:cNvSpPr>
            <a:spLocks noGrp="1"/>
          </p:cNvSpPr>
          <p:nvPr>
            <p:ph type="title"/>
          </p:nvPr>
        </p:nvSpPr>
        <p:spPr>
          <a:xfrm>
            <a:off x="838200" y="120074"/>
            <a:ext cx="10515600" cy="1136072"/>
          </a:xfrm>
        </p:spPr>
        <p:txBody>
          <a:bodyPr>
            <a:normAutofit/>
          </a:bodyPr>
          <a:lstStyle/>
          <a:p>
            <a:pPr algn="ctr"/>
            <a:r>
              <a:rPr lang="es-PA" sz="3200" dirty="0"/>
              <a:t>Comunicación &amp; Redes de Computadoras</a:t>
            </a:r>
            <a:br>
              <a:rPr lang="es-PA" sz="3200" dirty="0"/>
            </a:br>
            <a:r>
              <a:rPr lang="es-PA" sz="3200" dirty="0"/>
              <a:t>Gobierno Internet /Asignación de IP</a:t>
            </a:r>
          </a:p>
        </p:txBody>
      </p:sp>
      <p:sp>
        <p:nvSpPr>
          <p:cNvPr id="3" name="Marcador de contenido 2">
            <a:extLst>
              <a:ext uri="{FF2B5EF4-FFF2-40B4-BE49-F238E27FC236}">
                <a16:creationId xmlns:a16="http://schemas.microsoft.com/office/drawing/2014/main" id="{826BAA87-42BF-4B55-B84C-02515170FA0E}"/>
              </a:ext>
            </a:extLst>
          </p:cNvPr>
          <p:cNvSpPr>
            <a:spLocks noGrp="1"/>
          </p:cNvSpPr>
          <p:nvPr>
            <p:ph idx="1"/>
          </p:nvPr>
        </p:nvSpPr>
        <p:spPr>
          <a:xfrm>
            <a:off x="838200" y="1339273"/>
            <a:ext cx="10515600" cy="4987636"/>
          </a:xfrm>
        </p:spPr>
        <p:txBody>
          <a:bodyPr>
            <a:normAutofit fontScale="70000" lnSpcReduction="20000"/>
          </a:bodyPr>
          <a:lstStyle/>
          <a:p>
            <a:pPr marL="0" indent="0" algn="just">
              <a:buNone/>
            </a:pPr>
            <a:r>
              <a:rPr lang="es-PA" b="1" dirty="0"/>
              <a:t>IANA </a:t>
            </a:r>
            <a:r>
              <a:rPr lang="es-PA" dirty="0"/>
              <a:t>(Internet </a:t>
            </a:r>
            <a:r>
              <a:rPr lang="es-PA" dirty="0" err="1"/>
              <a:t>Assigned</a:t>
            </a:r>
            <a:r>
              <a:rPr lang="es-PA" dirty="0"/>
              <a:t> </a:t>
            </a:r>
            <a:r>
              <a:rPr lang="es-PA" dirty="0" err="1"/>
              <a:t>Numbers</a:t>
            </a:r>
            <a:r>
              <a:rPr lang="es-PA" dirty="0"/>
              <a:t> </a:t>
            </a:r>
            <a:r>
              <a:rPr lang="es-PA" dirty="0" err="1"/>
              <a:t>Authority</a:t>
            </a:r>
            <a:r>
              <a:rPr lang="es-PA" dirty="0"/>
              <a:t> ) es la entidad que supervisa la asignación global de direcciones IP, sistemas autónomos, servidores raíz de nombres de dominio DNS y otros recursos relativos a los protocolos de Internet. Actualmente es un departamento operado por ICANN.</a:t>
            </a:r>
          </a:p>
          <a:p>
            <a:pPr marL="0" indent="0" algn="just">
              <a:buNone/>
            </a:pPr>
            <a:endParaRPr lang="es-PA" dirty="0"/>
          </a:p>
          <a:p>
            <a:pPr marL="0" indent="0" algn="just">
              <a:buNone/>
            </a:pPr>
            <a:r>
              <a:rPr lang="es-PA" b="1" dirty="0"/>
              <a:t>Regional Internet </a:t>
            </a:r>
            <a:r>
              <a:rPr lang="es-PA" b="1" dirty="0" err="1"/>
              <a:t>Registry</a:t>
            </a:r>
            <a:r>
              <a:rPr lang="es-PA" b="1" dirty="0"/>
              <a:t> (RIR)</a:t>
            </a:r>
          </a:p>
          <a:p>
            <a:pPr marL="268288" indent="-268288" algn="just">
              <a:buFont typeface="+mj-lt"/>
              <a:buAutoNum type="arabicPeriod"/>
            </a:pPr>
            <a:r>
              <a:rPr lang="es-PA" dirty="0"/>
              <a:t>American </a:t>
            </a:r>
            <a:r>
              <a:rPr lang="es-PA" dirty="0" err="1"/>
              <a:t>Registry</a:t>
            </a:r>
            <a:r>
              <a:rPr lang="es-PA" dirty="0"/>
              <a:t> </a:t>
            </a:r>
            <a:r>
              <a:rPr lang="es-PA" dirty="0" err="1"/>
              <a:t>for</a:t>
            </a:r>
            <a:r>
              <a:rPr lang="es-PA" dirty="0"/>
              <a:t> Internet </a:t>
            </a:r>
            <a:r>
              <a:rPr lang="es-PA" dirty="0" err="1"/>
              <a:t>Numbers</a:t>
            </a:r>
            <a:r>
              <a:rPr lang="es-PA" dirty="0"/>
              <a:t> (ARIN), para América Anglosajona.</a:t>
            </a:r>
          </a:p>
          <a:p>
            <a:pPr marL="268288" indent="-268288" algn="just">
              <a:buFont typeface="+mj-lt"/>
              <a:buAutoNum type="arabicPeriod"/>
            </a:pPr>
            <a:r>
              <a:rPr lang="es-PA" dirty="0"/>
              <a:t>RIPE Network </a:t>
            </a:r>
            <a:r>
              <a:rPr lang="es-PA" dirty="0" err="1"/>
              <a:t>Coordination</a:t>
            </a:r>
            <a:r>
              <a:rPr lang="es-PA" dirty="0"/>
              <a:t> Centre (RIPE NCC), para Europa, el Oriente Medio y Asia Central.</a:t>
            </a:r>
          </a:p>
          <a:p>
            <a:pPr marL="268288" indent="-268288" algn="just">
              <a:buFont typeface="+mj-lt"/>
              <a:buAutoNum type="arabicPeriod"/>
            </a:pPr>
            <a:r>
              <a:rPr lang="es-PA" dirty="0"/>
              <a:t>Asia-</a:t>
            </a:r>
            <a:r>
              <a:rPr lang="es-PA" dirty="0" err="1"/>
              <a:t>Pacific</a:t>
            </a:r>
            <a:r>
              <a:rPr lang="es-PA" dirty="0"/>
              <a:t> Network </a:t>
            </a:r>
            <a:r>
              <a:rPr lang="es-PA" dirty="0" err="1"/>
              <a:t>Information</a:t>
            </a:r>
            <a:r>
              <a:rPr lang="es-PA" dirty="0"/>
              <a:t> Centre (APNIC), para Asia y la Región Pacífica.</a:t>
            </a:r>
          </a:p>
          <a:p>
            <a:pPr marL="268288" indent="-268288" algn="just">
              <a:buFont typeface="+mj-lt"/>
              <a:buAutoNum type="arabicPeriod"/>
            </a:pPr>
            <a:r>
              <a:rPr lang="es-PA" dirty="0" err="1"/>
              <a:t>Latin</a:t>
            </a:r>
            <a:r>
              <a:rPr lang="es-PA" dirty="0"/>
              <a:t> American and </a:t>
            </a:r>
            <a:r>
              <a:rPr lang="es-PA" dirty="0" err="1"/>
              <a:t>Caribbean</a:t>
            </a:r>
            <a:r>
              <a:rPr lang="es-PA" dirty="0"/>
              <a:t> Internet </a:t>
            </a:r>
            <a:r>
              <a:rPr lang="es-PA" dirty="0" err="1"/>
              <a:t>Address</a:t>
            </a:r>
            <a:r>
              <a:rPr lang="es-PA" dirty="0"/>
              <a:t> </a:t>
            </a:r>
            <a:r>
              <a:rPr lang="es-PA" dirty="0" err="1"/>
              <a:t>Registry</a:t>
            </a:r>
            <a:r>
              <a:rPr lang="es-PA" dirty="0"/>
              <a:t> (LACNIC),  para América Latina y el Caribe.</a:t>
            </a:r>
          </a:p>
          <a:p>
            <a:pPr marL="268288" indent="-268288" algn="just">
              <a:buFont typeface="+mj-lt"/>
              <a:buAutoNum type="arabicPeriod"/>
            </a:pPr>
            <a:r>
              <a:rPr lang="es-PA" dirty="0" err="1"/>
              <a:t>African</a:t>
            </a:r>
            <a:r>
              <a:rPr lang="es-PA" dirty="0"/>
              <a:t> Network </a:t>
            </a:r>
            <a:r>
              <a:rPr lang="es-PA" dirty="0" err="1"/>
              <a:t>Information</a:t>
            </a:r>
            <a:r>
              <a:rPr lang="es-PA" dirty="0"/>
              <a:t> Centre (</a:t>
            </a:r>
            <a:r>
              <a:rPr lang="es-PA" dirty="0" err="1"/>
              <a:t>AfriNIC</a:t>
            </a:r>
            <a:r>
              <a:rPr lang="es-PA" dirty="0"/>
              <a:t>), ​ para África</a:t>
            </a:r>
          </a:p>
          <a:p>
            <a:pPr marL="268288" indent="-268288" algn="just">
              <a:buFont typeface="+mj-lt"/>
              <a:buAutoNum type="arabicPeriod"/>
            </a:pPr>
            <a:endParaRPr lang="es-PA" dirty="0"/>
          </a:p>
          <a:p>
            <a:pPr marL="0" indent="0" algn="just">
              <a:buNone/>
            </a:pPr>
            <a:r>
              <a:rPr lang="es-PA" dirty="0"/>
              <a:t>Una empresa </a:t>
            </a:r>
            <a:r>
              <a:rPr lang="es-PA" b="1" dirty="0"/>
              <a:t>Proveedora de Internet (ISP)</a:t>
            </a:r>
            <a:r>
              <a:rPr lang="es-PA" dirty="0"/>
              <a:t> tiene asignado un rango de direcciones IP (Públicas) que puede asignar a sus clientes.</a:t>
            </a:r>
          </a:p>
          <a:p>
            <a:pPr marL="0" indent="0" algn="just">
              <a:buNone/>
            </a:pPr>
            <a:r>
              <a:rPr lang="es-PA" dirty="0"/>
              <a:t>Por lo tanto es el ISP el encargado de asignar la dirección IP a una computadora que se conecta al servicio que ofrece.</a:t>
            </a:r>
          </a:p>
          <a:p>
            <a:pPr marL="0" indent="0">
              <a:buNone/>
            </a:pPr>
            <a:endParaRPr lang="es-PA" dirty="0"/>
          </a:p>
        </p:txBody>
      </p:sp>
    </p:spTree>
    <p:extLst>
      <p:ext uri="{BB962C8B-B14F-4D97-AF65-F5344CB8AC3E}">
        <p14:creationId xmlns:p14="http://schemas.microsoft.com/office/powerpoint/2010/main" val="1995367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308408-3B2D-4EAA-8332-3250C6DC802A}"/>
              </a:ext>
            </a:extLst>
          </p:cNvPr>
          <p:cNvSpPr>
            <a:spLocks noGrp="1"/>
          </p:cNvSpPr>
          <p:nvPr>
            <p:ph type="title"/>
          </p:nvPr>
        </p:nvSpPr>
        <p:spPr>
          <a:xfrm>
            <a:off x="755072" y="197485"/>
            <a:ext cx="10515600" cy="1097915"/>
          </a:xfrm>
        </p:spPr>
        <p:txBody>
          <a:bodyPr>
            <a:normAutofit/>
          </a:bodyPr>
          <a:lstStyle/>
          <a:p>
            <a:pPr algn="ctr"/>
            <a:r>
              <a:rPr lang="es-PA" sz="3200" dirty="0"/>
              <a:t>Comunicación &amp; Redes de Computadoras</a:t>
            </a:r>
            <a:br>
              <a:rPr lang="es-PA" sz="3200" dirty="0"/>
            </a:br>
            <a:r>
              <a:rPr lang="es-PA" sz="3200" dirty="0"/>
              <a:t>Servidor DNS</a:t>
            </a:r>
          </a:p>
        </p:txBody>
      </p:sp>
      <p:sp>
        <p:nvSpPr>
          <p:cNvPr id="3" name="Marcador de contenido 2">
            <a:extLst>
              <a:ext uri="{FF2B5EF4-FFF2-40B4-BE49-F238E27FC236}">
                <a16:creationId xmlns:a16="http://schemas.microsoft.com/office/drawing/2014/main" id="{C5BA20A7-AF87-4D9A-895B-106FF1C40E7F}"/>
              </a:ext>
            </a:extLst>
          </p:cNvPr>
          <p:cNvSpPr>
            <a:spLocks noGrp="1"/>
          </p:cNvSpPr>
          <p:nvPr>
            <p:ph sz="half" idx="1"/>
          </p:nvPr>
        </p:nvSpPr>
        <p:spPr>
          <a:xfrm>
            <a:off x="755072" y="1814224"/>
            <a:ext cx="5181600" cy="4351338"/>
          </a:xfrm>
        </p:spPr>
        <p:txBody>
          <a:bodyPr>
            <a:noAutofit/>
          </a:bodyPr>
          <a:lstStyle/>
          <a:p>
            <a:pPr marL="0" indent="0" algn="just">
              <a:buNone/>
            </a:pPr>
            <a:r>
              <a:rPr lang="es-PA" sz="2000" dirty="0"/>
              <a:t>DNS, </a:t>
            </a:r>
            <a:r>
              <a:rPr lang="es-PA" sz="2000" dirty="0" err="1"/>
              <a:t>Domain</a:t>
            </a:r>
            <a:r>
              <a:rPr lang="es-PA" sz="2000" dirty="0"/>
              <a:t> </a:t>
            </a:r>
            <a:r>
              <a:rPr lang="es-PA" sz="2000" dirty="0" err="1"/>
              <a:t>Name</a:t>
            </a:r>
            <a:r>
              <a:rPr lang="es-PA" sz="2000" dirty="0"/>
              <a:t> </a:t>
            </a:r>
            <a:r>
              <a:rPr lang="es-PA" sz="2000" dirty="0" err="1"/>
              <a:t>System</a:t>
            </a:r>
            <a:r>
              <a:rPr lang="es-PA" sz="2000" dirty="0"/>
              <a:t> o Sistema de Nombres de Dominio.</a:t>
            </a:r>
          </a:p>
          <a:p>
            <a:pPr marL="0" indent="0" algn="just">
              <a:buNone/>
            </a:pPr>
            <a:r>
              <a:rPr lang="es-ES" sz="2000" dirty="0"/>
              <a:t>Este sistema se basa en un servidor de tu proveedor de Internet con acceso a todos los nombres de dominios de páginas web y sus correspondientes direcciones de IP</a:t>
            </a:r>
            <a:endParaRPr lang="es-PA" sz="2000" dirty="0"/>
          </a:p>
          <a:p>
            <a:pPr marL="0" indent="0" algn="just">
              <a:buNone/>
            </a:pPr>
            <a:r>
              <a:rPr lang="es-PA" sz="2000" dirty="0"/>
              <a:t>Dominio de Internet, nos referimos al nombre que se le da a un sitio web para meterlo en el navegador y poder visitarlo.</a:t>
            </a:r>
          </a:p>
          <a:p>
            <a:pPr marL="0" indent="0" algn="just">
              <a:buNone/>
            </a:pPr>
            <a:r>
              <a:rPr lang="es-PA" sz="2000" dirty="0"/>
              <a:t>Los navegadores web en verdad acceden a los sitios en Internet (que están almacenados en sus hosting), a través de una dirección IP (Internet </a:t>
            </a:r>
            <a:r>
              <a:rPr lang="es-PA" sz="2000" dirty="0" err="1"/>
              <a:t>Protocol</a:t>
            </a:r>
            <a:r>
              <a:rPr lang="es-PA" sz="2000" dirty="0"/>
              <a:t>).</a:t>
            </a:r>
          </a:p>
        </p:txBody>
      </p:sp>
      <p:pic>
        <p:nvPicPr>
          <p:cNvPr id="5" name="Marcador de contenido 4">
            <a:extLst>
              <a:ext uri="{FF2B5EF4-FFF2-40B4-BE49-F238E27FC236}">
                <a16:creationId xmlns:a16="http://schemas.microsoft.com/office/drawing/2014/main" id="{E756B1EF-D8E5-4BD3-9732-894F90C96519}"/>
              </a:ext>
            </a:extLst>
          </p:cNvPr>
          <p:cNvPicPr>
            <a:picLocks noGrp="1" noChangeAspect="1"/>
          </p:cNvPicPr>
          <p:nvPr>
            <p:ph sz="half" idx="2"/>
          </p:nvPr>
        </p:nvPicPr>
        <p:blipFill>
          <a:blip r:embed="rId2"/>
          <a:stretch>
            <a:fillRect/>
          </a:stretch>
        </p:blipFill>
        <p:spPr>
          <a:xfrm>
            <a:off x="6583506" y="1825625"/>
            <a:ext cx="4770293" cy="3974284"/>
          </a:xfrm>
          <a:prstGeom prst="rect">
            <a:avLst/>
          </a:prstGeom>
        </p:spPr>
      </p:pic>
    </p:spTree>
    <p:extLst>
      <p:ext uri="{BB962C8B-B14F-4D97-AF65-F5344CB8AC3E}">
        <p14:creationId xmlns:p14="http://schemas.microsoft.com/office/powerpoint/2010/main" val="384233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A1EE1AC-DDC2-43D6-B9E2-0D866E0D35B2}"/>
              </a:ext>
            </a:extLst>
          </p:cNvPr>
          <p:cNvSpPr>
            <a:spLocks noGrp="1"/>
          </p:cNvSpPr>
          <p:nvPr>
            <p:ph type="title"/>
          </p:nvPr>
        </p:nvSpPr>
        <p:spPr/>
        <p:txBody>
          <a:bodyPr/>
          <a:lstStyle/>
          <a:p>
            <a:r>
              <a:rPr lang="es-ES" dirty="0"/>
              <a:t>Un nombre de dominio, un sitio web y una URL no son lo mismo.</a:t>
            </a:r>
          </a:p>
        </p:txBody>
      </p:sp>
      <p:sp>
        <p:nvSpPr>
          <p:cNvPr id="6" name="Marcador de contenido 5">
            <a:extLst>
              <a:ext uri="{FF2B5EF4-FFF2-40B4-BE49-F238E27FC236}">
                <a16:creationId xmlns:a16="http://schemas.microsoft.com/office/drawing/2014/main" id="{C98A1B95-0298-40A6-8DBB-7FFA58F9D4E0}"/>
              </a:ext>
            </a:extLst>
          </p:cNvPr>
          <p:cNvSpPr>
            <a:spLocks noGrp="1"/>
          </p:cNvSpPr>
          <p:nvPr>
            <p:ph idx="1"/>
          </p:nvPr>
        </p:nvSpPr>
        <p:spPr>
          <a:xfrm>
            <a:off x="838200" y="1825625"/>
            <a:ext cx="10515600" cy="4470672"/>
          </a:xfrm>
        </p:spPr>
        <p:txBody>
          <a:bodyPr>
            <a:normAutofit fontScale="85000" lnSpcReduction="20000"/>
          </a:bodyPr>
          <a:lstStyle/>
          <a:p>
            <a:pPr marL="0" indent="0">
              <a:buNone/>
            </a:pPr>
            <a:r>
              <a:rPr lang="es-ES" dirty="0"/>
              <a:t>Nombre del dominio </a:t>
            </a:r>
          </a:p>
          <a:p>
            <a:pPr marL="0" indent="0" algn="just">
              <a:buNone/>
            </a:pPr>
            <a:r>
              <a:rPr lang="es-ES" dirty="0"/>
              <a:t>En pocas palabras, un nombre de dominio (o simplemente un dominio) es el nombre de un sitio web. Es lo que viene después de la "@" en una dirección de correo electrónico, o después de "www." en una dirección web. Si alguien le pregunta cómo encontrar su sitio web, lo que usted responderá es usualmente su nombre de dominio. Estos son algunos ejemplos de nombres de dominio:</a:t>
            </a:r>
          </a:p>
          <a:p>
            <a:pPr lvl="1" algn="just"/>
            <a:r>
              <a:rPr lang="es-ES" dirty="0"/>
              <a:t>google.com</a:t>
            </a:r>
          </a:p>
          <a:p>
            <a:pPr lvl="1" algn="just"/>
            <a:r>
              <a:rPr lang="es-ES" dirty="0"/>
              <a:t>wikipedia.org</a:t>
            </a:r>
          </a:p>
          <a:p>
            <a:pPr lvl="1" algn="just"/>
            <a:r>
              <a:rPr lang="es-ES" dirty="0"/>
              <a:t>youtube.com</a:t>
            </a:r>
          </a:p>
          <a:p>
            <a:pPr marL="0" indent="0" algn="just">
              <a:buNone/>
            </a:pPr>
            <a:r>
              <a:rPr lang="es-ES" dirty="0"/>
              <a:t>El primer paso para crear una presencia en línea es comprar un nombre de dominio. Para comprar un nombre de dominio, una persona debe recurrir a un host de dominio o registrador (ver más abajo), encontrar un nombre que nadie más esté usando y pagar una cuota anual para poseerlo. También se puede elegir entre diversas terminaciones de nombres de dominio (o "TLD Top-</a:t>
            </a:r>
            <a:r>
              <a:rPr lang="es-ES" dirty="0" err="1"/>
              <a:t>level</a:t>
            </a:r>
            <a:r>
              <a:rPr lang="es-ES" dirty="0"/>
              <a:t> </a:t>
            </a:r>
            <a:r>
              <a:rPr lang="es-ES" dirty="0" err="1"/>
              <a:t>domain</a:t>
            </a:r>
            <a:r>
              <a:rPr lang="es-ES" dirty="0"/>
              <a:t>"), como .</a:t>
            </a:r>
            <a:r>
              <a:rPr lang="es-ES" dirty="0" err="1"/>
              <a:t>com</a:t>
            </a:r>
            <a:r>
              <a:rPr lang="es-ES" dirty="0"/>
              <a:t>, .</a:t>
            </a:r>
            <a:r>
              <a:rPr lang="es-ES" dirty="0" err="1"/>
              <a:t>coffee</a:t>
            </a:r>
            <a:r>
              <a:rPr lang="es-ES" dirty="0"/>
              <a:t>, .</a:t>
            </a:r>
            <a:r>
              <a:rPr lang="es-ES" dirty="0" err="1"/>
              <a:t>photography</a:t>
            </a:r>
            <a:r>
              <a:rPr lang="es-ES" dirty="0"/>
              <a:t>,  .</a:t>
            </a:r>
            <a:r>
              <a:rPr lang="es-ES" dirty="0" err="1"/>
              <a:t>pa</a:t>
            </a:r>
            <a:r>
              <a:rPr lang="es-ES" dirty="0"/>
              <a:t>  </a:t>
            </a:r>
            <a:r>
              <a:rPr lang="es-ES" dirty="0" err="1"/>
              <a:t>etc</a:t>
            </a:r>
            <a:endParaRPr lang="es-ES" dirty="0"/>
          </a:p>
        </p:txBody>
      </p:sp>
    </p:spTree>
    <p:extLst>
      <p:ext uri="{BB962C8B-B14F-4D97-AF65-F5344CB8AC3E}">
        <p14:creationId xmlns:p14="http://schemas.microsoft.com/office/powerpoint/2010/main" val="221297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A1EE1AC-DDC2-43D6-B9E2-0D866E0D35B2}"/>
              </a:ext>
            </a:extLst>
          </p:cNvPr>
          <p:cNvSpPr>
            <a:spLocks noGrp="1"/>
          </p:cNvSpPr>
          <p:nvPr>
            <p:ph type="title"/>
          </p:nvPr>
        </p:nvSpPr>
        <p:spPr/>
        <p:txBody>
          <a:bodyPr/>
          <a:lstStyle/>
          <a:p>
            <a:r>
              <a:rPr lang="es-ES" dirty="0"/>
              <a:t>Un nombre de dominio, un sitio web y una URL no son lo mismo.</a:t>
            </a:r>
          </a:p>
        </p:txBody>
      </p:sp>
      <p:sp>
        <p:nvSpPr>
          <p:cNvPr id="6" name="Marcador de contenido 5">
            <a:extLst>
              <a:ext uri="{FF2B5EF4-FFF2-40B4-BE49-F238E27FC236}">
                <a16:creationId xmlns:a16="http://schemas.microsoft.com/office/drawing/2014/main" id="{C98A1B95-0298-40A6-8DBB-7FFA58F9D4E0}"/>
              </a:ext>
            </a:extLst>
          </p:cNvPr>
          <p:cNvSpPr>
            <a:spLocks noGrp="1"/>
          </p:cNvSpPr>
          <p:nvPr>
            <p:ph idx="1"/>
          </p:nvPr>
        </p:nvSpPr>
        <p:spPr/>
        <p:txBody>
          <a:bodyPr>
            <a:normAutofit fontScale="92500" lnSpcReduction="10000"/>
          </a:bodyPr>
          <a:lstStyle/>
          <a:p>
            <a:pPr marL="0" indent="0">
              <a:buNone/>
            </a:pPr>
            <a:r>
              <a:rPr lang="es-ES" dirty="0"/>
              <a:t>URL</a:t>
            </a:r>
          </a:p>
          <a:p>
            <a:pPr marL="0" indent="0" algn="just">
              <a:buNone/>
            </a:pPr>
            <a:r>
              <a:rPr lang="es-ES" dirty="0"/>
              <a:t>Una URL (siglas en inglés para "Universal </a:t>
            </a:r>
            <a:r>
              <a:rPr lang="es-ES" dirty="0" err="1"/>
              <a:t>Resource</a:t>
            </a:r>
            <a:r>
              <a:rPr lang="es-ES" dirty="0"/>
              <a:t> </a:t>
            </a:r>
            <a:r>
              <a:rPr lang="es-ES" dirty="0" err="1"/>
              <a:t>Locator</a:t>
            </a:r>
            <a:r>
              <a:rPr lang="es-ES" dirty="0"/>
              <a:t>", "localizador de recurso universal") es una dirección web completa que se utiliza para encontrar una página web específica. Mientras que el dominio es el nombre del sitio web, una URL conduce a alguna página individual dentro del sitio web. Cada URL contiene un nombre de dominio, así como otros componentes necesarios para localizar la página o el contenido específicos.</a:t>
            </a:r>
          </a:p>
          <a:p>
            <a:pPr marL="0" indent="0">
              <a:buNone/>
            </a:pPr>
            <a:r>
              <a:rPr lang="es-ES" dirty="0"/>
              <a:t>Estos son algunos ejemplos de URL:</a:t>
            </a:r>
          </a:p>
          <a:p>
            <a:r>
              <a:rPr lang="es-ES" dirty="0"/>
              <a:t>http://www.google.com</a:t>
            </a:r>
          </a:p>
          <a:p>
            <a:r>
              <a:rPr lang="es-ES" dirty="0"/>
              <a:t>https://en.wikipedia.org/wiki/umami</a:t>
            </a:r>
          </a:p>
          <a:p>
            <a:r>
              <a:rPr lang="es-ES" dirty="0"/>
              <a:t>https://www.youtube.com/feed/trending</a:t>
            </a:r>
          </a:p>
        </p:txBody>
      </p:sp>
    </p:spTree>
    <p:extLst>
      <p:ext uri="{BB962C8B-B14F-4D97-AF65-F5344CB8AC3E}">
        <p14:creationId xmlns:p14="http://schemas.microsoft.com/office/powerpoint/2010/main" val="1209503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61297-45C0-4110-87A1-30D89F1080DC}"/>
              </a:ext>
            </a:extLst>
          </p:cNvPr>
          <p:cNvSpPr>
            <a:spLocks noGrp="1"/>
          </p:cNvSpPr>
          <p:nvPr>
            <p:ph type="title"/>
          </p:nvPr>
        </p:nvSpPr>
        <p:spPr/>
        <p:txBody>
          <a:bodyPr/>
          <a:lstStyle/>
          <a:p>
            <a:r>
              <a:rPr lang="es-ES" dirty="0"/>
              <a:t>Un nombre de dominio, un sitio web y una URL no son lo mismo.</a:t>
            </a:r>
          </a:p>
        </p:txBody>
      </p:sp>
      <p:sp>
        <p:nvSpPr>
          <p:cNvPr id="3" name="Marcador de contenido 2">
            <a:extLst>
              <a:ext uri="{FF2B5EF4-FFF2-40B4-BE49-F238E27FC236}">
                <a16:creationId xmlns:a16="http://schemas.microsoft.com/office/drawing/2014/main" id="{98509A86-E5F3-471D-914D-C217063CE66E}"/>
              </a:ext>
            </a:extLst>
          </p:cNvPr>
          <p:cNvSpPr>
            <a:spLocks noGrp="1"/>
          </p:cNvSpPr>
          <p:nvPr>
            <p:ph idx="1"/>
          </p:nvPr>
        </p:nvSpPr>
        <p:spPr/>
        <p:txBody>
          <a:bodyPr>
            <a:normAutofit fontScale="92500" lnSpcReduction="10000"/>
          </a:bodyPr>
          <a:lstStyle/>
          <a:p>
            <a:pPr marL="0" indent="0">
              <a:buNone/>
            </a:pPr>
            <a:r>
              <a:rPr lang="es-ES" dirty="0"/>
              <a:t>Sitio web</a:t>
            </a:r>
          </a:p>
          <a:p>
            <a:pPr marL="0" indent="0" algn="just">
              <a:buNone/>
            </a:pPr>
            <a:r>
              <a:rPr lang="es-ES" dirty="0"/>
              <a:t>Comprar un nombre de dominio no es lo mismo que tener un sitio web; es un paso previo. Un dominio es el nombre de un sitio web, una URL es una manera de encontrar un sitio web y un sitio web es lo que las personas ven en sus pantallas. En otras palabras, comprar un dominio es equivalente a comprar el nombre del sitio, pero crear el sitio web en sí es una tarea aparte.</a:t>
            </a:r>
          </a:p>
          <a:p>
            <a:pPr marL="0" indent="0" algn="just">
              <a:buNone/>
            </a:pPr>
            <a:endParaRPr lang="es-ES" dirty="0"/>
          </a:p>
          <a:p>
            <a:pPr marL="0" indent="0" algn="just">
              <a:buNone/>
            </a:pPr>
            <a:r>
              <a:rPr lang="es-ES" dirty="0"/>
              <a:t>En términos digitales, un sitio web es un conjunto de contenido, generalmente organizado en varias páginas, que se agrupa bajo el mismo dominio. Si hacemos una analogía entre un sitio web y una tienda, el dominio es el nombre del negocio, la URL es su dirección y el sitio web es la tienda en sí misma, con estantes llenos de productos y una caja registradora.</a:t>
            </a:r>
          </a:p>
          <a:p>
            <a:pPr marL="0" indent="0">
              <a:buNone/>
            </a:pPr>
            <a:endParaRPr lang="es-ES" dirty="0"/>
          </a:p>
        </p:txBody>
      </p:sp>
    </p:spTree>
    <p:extLst>
      <p:ext uri="{BB962C8B-B14F-4D97-AF65-F5344CB8AC3E}">
        <p14:creationId xmlns:p14="http://schemas.microsoft.com/office/powerpoint/2010/main" val="355754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44F3C-01F1-46EC-97CA-0103A9161115}"/>
              </a:ext>
            </a:extLst>
          </p:cNvPr>
          <p:cNvSpPr>
            <a:spLocks noGrp="1"/>
          </p:cNvSpPr>
          <p:nvPr>
            <p:ph type="title"/>
          </p:nvPr>
        </p:nvSpPr>
        <p:spPr/>
        <p:txBody>
          <a:bodyPr/>
          <a:lstStyle/>
          <a:p>
            <a:pPr algn="ctr"/>
            <a:r>
              <a:rPr lang="es-ES" dirty="0"/>
              <a:t>Tipos de Dominios</a:t>
            </a:r>
            <a:br>
              <a:rPr lang="es-ES" dirty="0"/>
            </a:br>
            <a:endParaRPr lang="es-ES" dirty="0"/>
          </a:p>
        </p:txBody>
      </p:sp>
      <p:sp>
        <p:nvSpPr>
          <p:cNvPr id="3" name="Marcador de contenido 2">
            <a:extLst>
              <a:ext uri="{FF2B5EF4-FFF2-40B4-BE49-F238E27FC236}">
                <a16:creationId xmlns:a16="http://schemas.microsoft.com/office/drawing/2014/main" id="{B7802B8D-B861-459B-80B2-729A64003B38}"/>
              </a:ext>
            </a:extLst>
          </p:cNvPr>
          <p:cNvSpPr>
            <a:spLocks noGrp="1"/>
          </p:cNvSpPr>
          <p:nvPr>
            <p:ph idx="1"/>
          </p:nvPr>
        </p:nvSpPr>
        <p:spPr/>
        <p:txBody>
          <a:bodyPr/>
          <a:lstStyle/>
          <a:p>
            <a:pPr marL="0" indent="0">
              <a:buNone/>
            </a:pPr>
            <a:r>
              <a:rPr lang="es-ES" dirty="0"/>
              <a:t>Los dominios se dividen en tres grupos:</a:t>
            </a:r>
          </a:p>
          <a:p>
            <a:pPr marL="0" indent="0">
              <a:buNone/>
            </a:pPr>
            <a:endParaRPr lang="es-ES" dirty="0"/>
          </a:p>
          <a:p>
            <a:pPr marL="0" indent="0">
              <a:buNone/>
            </a:pPr>
            <a:r>
              <a:rPr lang="es-ES" dirty="0"/>
              <a:t>Dominios de Nivel Superior Genéricos (</a:t>
            </a:r>
            <a:r>
              <a:rPr lang="es-ES" dirty="0" err="1"/>
              <a:t>gTLD</a:t>
            </a:r>
            <a:r>
              <a:rPr lang="es-ES" dirty="0"/>
              <a:t>, </a:t>
            </a:r>
            <a:r>
              <a:rPr lang="es-ES" dirty="0" err="1"/>
              <a:t>generic</a:t>
            </a:r>
            <a:r>
              <a:rPr lang="es-ES" dirty="0"/>
              <a:t> Top-</a:t>
            </a:r>
            <a:r>
              <a:rPr lang="es-ES" dirty="0" err="1"/>
              <a:t>Level</a:t>
            </a:r>
            <a:r>
              <a:rPr lang="es-ES" dirty="0"/>
              <a:t> </a:t>
            </a:r>
            <a:r>
              <a:rPr lang="es-ES" dirty="0" err="1"/>
              <a:t>Domain</a:t>
            </a:r>
            <a:r>
              <a:rPr lang="es-ES" dirty="0"/>
              <a:t>)</a:t>
            </a:r>
          </a:p>
          <a:p>
            <a:pPr marL="0" indent="0">
              <a:buNone/>
            </a:pPr>
            <a:r>
              <a:rPr lang="es-ES" dirty="0"/>
              <a:t>Dominios de Nivel Superior Geográfico (</a:t>
            </a:r>
            <a:r>
              <a:rPr lang="es-ES" dirty="0" err="1"/>
              <a:t>ccTLD</a:t>
            </a:r>
            <a:r>
              <a:rPr lang="es-ES" dirty="0"/>
              <a:t>, country </a:t>
            </a:r>
            <a:r>
              <a:rPr lang="es-ES" dirty="0" err="1"/>
              <a:t>code</a:t>
            </a:r>
            <a:r>
              <a:rPr lang="es-ES" dirty="0"/>
              <a:t> Top-</a:t>
            </a:r>
            <a:r>
              <a:rPr lang="es-ES" dirty="0" err="1"/>
              <a:t>Level</a:t>
            </a:r>
            <a:r>
              <a:rPr lang="es-ES" dirty="0"/>
              <a:t> </a:t>
            </a:r>
            <a:r>
              <a:rPr lang="es-ES" dirty="0" err="1"/>
              <a:t>Domain</a:t>
            </a:r>
            <a:r>
              <a:rPr lang="es-ES" dirty="0"/>
              <a:t>)</a:t>
            </a:r>
          </a:p>
          <a:p>
            <a:pPr marL="0" indent="0">
              <a:buNone/>
            </a:pPr>
            <a:r>
              <a:rPr lang="es-ES" dirty="0"/>
              <a:t>Dominios de Tercer Nivel.</a:t>
            </a:r>
          </a:p>
          <a:p>
            <a:pPr marL="0" indent="0">
              <a:buNone/>
            </a:pPr>
            <a:r>
              <a:rPr lang="es-ES" dirty="0"/>
              <a:t>A los dos primeros también se les conoce como dominios de primer nivel.</a:t>
            </a:r>
          </a:p>
        </p:txBody>
      </p:sp>
    </p:spTree>
    <p:extLst>
      <p:ext uri="{BB962C8B-B14F-4D97-AF65-F5344CB8AC3E}">
        <p14:creationId xmlns:p14="http://schemas.microsoft.com/office/powerpoint/2010/main" val="1576782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8107A-6A52-4FBF-8145-18DF596F3811}"/>
              </a:ext>
            </a:extLst>
          </p:cNvPr>
          <p:cNvSpPr>
            <a:spLocks noGrp="1"/>
          </p:cNvSpPr>
          <p:nvPr>
            <p:ph type="title"/>
          </p:nvPr>
        </p:nvSpPr>
        <p:spPr/>
        <p:txBody>
          <a:bodyPr/>
          <a:lstStyle/>
          <a:p>
            <a:pPr algn="ctr"/>
            <a:r>
              <a:rPr lang="es-ES" dirty="0"/>
              <a:t>Tipos de Dominios</a:t>
            </a:r>
          </a:p>
        </p:txBody>
      </p:sp>
      <p:sp>
        <p:nvSpPr>
          <p:cNvPr id="3" name="Marcador de contenido 2">
            <a:extLst>
              <a:ext uri="{FF2B5EF4-FFF2-40B4-BE49-F238E27FC236}">
                <a16:creationId xmlns:a16="http://schemas.microsoft.com/office/drawing/2014/main" id="{E55157FF-E304-4CD9-A78C-3851BA3655E9}"/>
              </a:ext>
            </a:extLst>
          </p:cNvPr>
          <p:cNvSpPr>
            <a:spLocks noGrp="1"/>
          </p:cNvSpPr>
          <p:nvPr>
            <p:ph idx="1"/>
          </p:nvPr>
        </p:nvSpPr>
        <p:spPr/>
        <p:txBody>
          <a:bodyPr>
            <a:normAutofit lnSpcReduction="10000"/>
          </a:bodyPr>
          <a:lstStyle/>
          <a:p>
            <a:pPr marL="0" indent="0">
              <a:buNone/>
            </a:pPr>
            <a:r>
              <a:rPr lang="es-ES" dirty="0"/>
              <a:t>Dominios de Nivel Superior Genéricos, (</a:t>
            </a:r>
            <a:r>
              <a:rPr lang="es-ES" dirty="0" err="1"/>
              <a:t>gTLD</a:t>
            </a:r>
            <a:r>
              <a:rPr lang="es-ES" dirty="0"/>
              <a:t>, </a:t>
            </a:r>
            <a:r>
              <a:rPr lang="es-ES" dirty="0" err="1"/>
              <a:t>generic</a:t>
            </a:r>
            <a:r>
              <a:rPr lang="es-ES" dirty="0"/>
              <a:t> Top-</a:t>
            </a:r>
            <a:r>
              <a:rPr lang="es-ES" dirty="0" err="1"/>
              <a:t>Level</a:t>
            </a:r>
            <a:r>
              <a:rPr lang="es-ES" dirty="0"/>
              <a:t> </a:t>
            </a:r>
            <a:r>
              <a:rPr lang="es-ES" dirty="0" err="1"/>
              <a:t>Domain</a:t>
            </a:r>
            <a:r>
              <a:rPr lang="es-ES" dirty="0"/>
              <a:t>)</a:t>
            </a:r>
          </a:p>
          <a:p>
            <a:pPr marL="0" indent="0">
              <a:buNone/>
            </a:pPr>
            <a:r>
              <a:rPr lang="es-ES" dirty="0"/>
              <a:t>Este tipo de dominios son los de uso común y más utilizados a nivel mundial, no se ajustan a un país determinado y sus terminaciones definen el concepto para el cual se utilizan:</a:t>
            </a:r>
          </a:p>
          <a:p>
            <a:pPr marL="0" indent="0">
              <a:buNone/>
            </a:pPr>
            <a:r>
              <a:rPr lang="es-ES" dirty="0"/>
              <a:t>.</a:t>
            </a:r>
            <a:r>
              <a:rPr lang="es-ES" dirty="0" err="1"/>
              <a:t>com</a:t>
            </a:r>
            <a:r>
              <a:rPr lang="es-ES" dirty="0"/>
              <a:t> = Sitio comercial</a:t>
            </a:r>
          </a:p>
          <a:p>
            <a:pPr marL="0" indent="0">
              <a:buNone/>
            </a:pPr>
            <a:r>
              <a:rPr lang="es-ES" dirty="0" err="1"/>
              <a:t>.net</a:t>
            </a:r>
            <a:r>
              <a:rPr lang="es-ES" dirty="0"/>
              <a:t> = Empresa de servicios de Internet</a:t>
            </a:r>
          </a:p>
          <a:p>
            <a:pPr marL="0" indent="0">
              <a:buNone/>
            </a:pPr>
            <a:r>
              <a:rPr lang="es-ES" dirty="0"/>
              <a:t>.</a:t>
            </a:r>
            <a:r>
              <a:rPr lang="es-ES" dirty="0" err="1"/>
              <a:t>org</a:t>
            </a:r>
            <a:r>
              <a:rPr lang="es-ES" dirty="0"/>
              <a:t> = Organización sin fines de lucro</a:t>
            </a:r>
          </a:p>
          <a:p>
            <a:pPr marL="0" indent="0">
              <a:buNone/>
            </a:pPr>
            <a:r>
              <a:rPr lang="es-ES" dirty="0"/>
              <a:t>.</a:t>
            </a:r>
            <a:r>
              <a:rPr lang="es-ES" dirty="0" err="1"/>
              <a:t>info</a:t>
            </a:r>
            <a:r>
              <a:rPr lang="es-ES" dirty="0"/>
              <a:t> = Sitio informativo</a:t>
            </a:r>
          </a:p>
          <a:p>
            <a:pPr marL="0" indent="0">
              <a:buNone/>
            </a:pPr>
            <a:r>
              <a:rPr lang="es-ES" dirty="0"/>
              <a:t>.</a:t>
            </a:r>
            <a:r>
              <a:rPr lang="es-ES" dirty="0" err="1"/>
              <a:t>biz</a:t>
            </a:r>
            <a:r>
              <a:rPr lang="es-ES" dirty="0"/>
              <a:t> = Sitio de negocios </a:t>
            </a:r>
          </a:p>
          <a:p>
            <a:pPr marL="0" indent="0">
              <a:buNone/>
            </a:pPr>
            <a:endParaRPr lang="es-ES" dirty="0"/>
          </a:p>
        </p:txBody>
      </p:sp>
    </p:spTree>
    <p:extLst>
      <p:ext uri="{BB962C8B-B14F-4D97-AF65-F5344CB8AC3E}">
        <p14:creationId xmlns:p14="http://schemas.microsoft.com/office/powerpoint/2010/main" val="3887914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DB93C-3EB5-43B4-9EC3-12F0139B2173}"/>
              </a:ext>
            </a:extLst>
          </p:cNvPr>
          <p:cNvSpPr>
            <a:spLocks noGrp="1"/>
          </p:cNvSpPr>
          <p:nvPr>
            <p:ph type="title"/>
          </p:nvPr>
        </p:nvSpPr>
        <p:spPr>
          <a:xfrm>
            <a:off x="838200" y="365125"/>
            <a:ext cx="10515600" cy="1325563"/>
          </a:xfrm>
        </p:spPr>
        <p:txBody>
          <a:bodyPr>
            <a:normAutofit/>
          </a:bodyPr>
          <a:lstStyle/>
          <a:p>
            <a:r>
              <a:rPr lang="es-ES" dirty="0"/>
              <a:t>Tipos de Dominios</a:t>
            </a:r>
            <a:endParaRPr lang="es-ES"/>
          </a:p>
        </p:txBody>
      </p:sp>
      <p:sp>
        <p:nvSpPr>
          <p:cNvPr id="3" name="Marcador de contenido 2">
            <a:extLst>
              <a:ext uri="{FF2B5EF4-FFF2-40B4-BE49-F238E27FC236}">
                <a16:creationId xmlns:a16="http://schemas.microsoft.com/office/drawing/2014/main" id="{3E6B0F69-5419-4ED5-A0CB-9FACF87CD3C6}"/>
              </a:ext>
            </a:extLst>
          </p:cNvPr>
          <p:cNvSpPr>
            <a:spLocks noGrp="1"/>
          </p:cNvSpPr>
          <p:nvPr>
            <p:ph idx="1"/>
          </p:nvPr>
        </p:nvSpPr>
        <p:spPr>
          <a:xfrm>
            <a:off x="838200" y="1825625"/>
            <a:ext cx="3797807" cy="4351338"/>
          </a:xfrm>
        </p:spPr>
        <p:txBody>
          <a:bodyPr>
            <a:normAutofit/>
          </a:bodyPr>
          <a:lstStyle/>
          <a:p>
            <a:pPr marL="0" indent="0" algn="just">
              <a:buNone/>
            </a:pPr>
            <a:r>
              <a:rPr lang="es-ES" sz="2000" dirty="0"/>
              <a:t>Dominios de Nivel Superior Geográfico, (</a:t>
            </a:r>
            <a:r>
              <a:rPr lang="es-ES" sz="2000" dirty="0" err="1"/>
              <a:t>ccTLD</a:t>
            </a:r>
            <a:r>
              <a:rPr lang="es-ES" sz="2000" dirty="0"/>
              <a:t>, country </a:t>
            </a:r>
            <a:r>
              <a:rPr lang="es-ES" sz="2000" dirty="0" err="1"/>
              <a:t>code</a:t>
            </a:r>
            <a:r>
              <a:rPr lang="es-ES" sz="2000" dirty="0"/>
              <a:t> Top-</a:t>
            </a:r>
            <a:r>
              <a:rPr lang="es-ES" sz="2000" dirty="0" err="1"/>
              <a:t>Level</a:t>
            </a:r>
            <a:r>
              <a:rPr lang="es-ES" sz="2000" dirty="0"/>
              <a:t> </a:t>
            </a:r>
            <a:r>
              <a:rPr lang="es-ES" sz="2000" dirty="0" err="1"/>
              <a:t>Domain</a:t>
            </a:r>
            <a:r>
              <a:rPr lang="es-ES" sz="2000" dirty="0"/>
              <a:t>)</a:t>
            </a:r>
          </a:p>
          <a:p>
            <a:pPr marL="0" indent="0" algn="just">
              <a:buNone/>
            </a:pPr>
            <a:endParaRPr lang="es-ES" sz="2000" dirty="0"/>
          </a:p>
          <a:p>
            <a:pPr marL="0" indent="0" algn="just">
              <a:buNone/>
            </a:pPr>
            <a:r>
              <a:rPr lang="es-ES" sz="2000" dirty="0"/>
              <a:t>Son conocidos también como dominios territoriales y son usados por países o territorios dependientes; se componen de 2 caracteres.</a:t>
            </a:r>
          </a:p>
          <a:p>
            <a:pPr marL="0" indent="0" algn="just">
              <a:buNone/>
            </a:pPr>
            <a:endParaRPr lang="es-ES" sz="2000" dirty="0"/>
          </a:p>
          <a:p>
            <a:pPr marL="0" indent="0" algn="just">
              <a:buNone/>
            </a:pPr>
            <a:r>
              <a:rPr lang="es-ES" sz="2000" dirty="0"/>
              <a:t>El dominio .</a:t>
            </a:r>
            <a:r>
              <a:rPr lang="es-ES" sz="2000" dirty="0" err="1"/>
              <a:t>mx</a:t>
            </a:r>
            <a:r>
              <a:rPr lang="es-ES" sz="2000" dirty="0"/>
              <a:t> es el dominio de nivel superior geográfico para México. </a:t>
            </a:r>
          </a:p>
        </p:txBody>
      </p:sp>
      <p:pic>
        <p:nvPicPr>
          <p:cNvPr id="4" name="Imagen 3">
            <a:extLst>
              <a:ext uri="{FF2B5EF4-FFF2-40B4-BE49-F238E27FC236}">
                <a16:creationId xmlns:a16="http://schemas.microsoft.com/office/drawing/2014/main" id="{82663E57-D025-45D6-8238-4EF061515177}"/>
              </a:ext>
            </a:extLst>
          </p:cNvPr>
          <p:cNvPicPr>
            <a:picLocks noChangeAspect="1"/>
          </p:cNvPicPr>
          <p:nvPr/>
        </p:nvPicPr>
        <p:blipFill rotWithShape="1">
          <a:blip r:embed="rId2"/>
          <a:srcRect r="41646" b="-1"/>
          <a:stretch/>
        </p:blipFill>
        <p:spPr>
          <a:xfrm>
            <a:off x="5505542" y="1904281"/>
            <a:ext cx="5848257" cy="4008839"/>
          </a:xfrm>
          <a:prstGeom prst="rect">
            <a:avLst/>
          </a:prstGeom>
        </p:spPr>
      </p:pic>
    </p:spTree>
    <p:extLst>
      <p:ext uri="{BB962C8B-B14F-4D97-AF65-F5344CB8AC3E}">
        <p14:creationId xmlns:p14="http://schemas.microsoft.com/office/powerpoint/2010/main" val="201067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ABA7D-ACCE-4DFF-823A-D6A18E345424}"/>
              </a:ext>
            </a:extLst>
          </p:cNvPr>
          <p:cNvSpPr>
            <a:spLocks noGrp="1"/>
          </p:cNvSpPr>
          <p:nvPr>
            <p:ph type="title"/>
          </p:nvPr>
        </p:nvSpPr>
        <p:spPr/>
        <p:txBody>
          <a:bodyPr>
            <a:noAutofit/>
          </a:bodyPr>
          <a:lstStyle/>
          <a:p>
            <a:pPr algn="ctr"/>
            <a:r>
              <a:rPr lang="es-ES" sz="3200" dirty="0">
                <a:solidFill>
                  <a:prstClr val="black"/>
                </a:solidFill>
                <a:latin typeface="Calibri" panose="020F0502020204030204"/>
              </a:rPr>
              <a:t>Comunicación &amp; Redes de Computadoras</a:t>
            </a:r>
            <a:br>
              <a:rPr lang="es-ES" sz="3200" dirty="0">
                <a:solidFill>
                  <a:prstClr val="black"/>
                </a:solidFill>
                <a:latin typeface="Calibri" panose="020F0502020204030204"/>
              </a:rPr>
            </a:br>
            <a:r>
              <a:rPr lang="es-ES" sz="3200" dirty="0">
                <a:solidFill>
                  <a:prstClr val="black"/>
                </a:solidFill>
                <a:latin typeface="Calibri" panose="020F0502020204030204"/>
              </a:rPr>
              <a:t>Dispositivos de Comunicación</a:t>
            </a:r>
            <a:br>
              <a:rPr lang="es-ES" sz="3200" dirty="0">
                <a:solidFill>
                  <a:prstClr val="black"/>
                </a:solidFill>
                <a:latin typeface="Calibri" panose="020F0502020204030204"/>
              </a:rPr>
            </a:br>
            <a:endParaRPr lang="es-PA" sz="3200" dirty="0"/>
          </a:p>
        </p:txBody>
      </p:sp>
      <p:sp>
        <p:nvSpPr>
          <p:cNvPr id="3" name="Marcador de contenido 2">
            <a:extLst>
              <a:ext uri="{FF2B5EF4-FFF2-40B4-BE49-F238E27FC236}">
                <a16:creationId xmlns:a16="http://schemas.microsoft.com/office/drawing/2014/main" id="{1B6DADC2-4E4C-41E6-8224-045E7E18207E}"/>
              </a:ext>
            </a:extLst>
          </p:cNvPr>
          <p:cNvSpPr>
            <a:spLocks noGrp="1"/>
          </p:cNvSpPr>
          <p:nvPr>
            <p:ph sz="half" idx="1"/>
          </p:nvPr>
        </p:nvSpPr>
        <p:spPr>
          <a:xfrm>
            <a:off x="838199" y="1489587"/>
            <a:ext cx="7495096" cy="4687376"/>
          </a:xfrm>
        </p:spPr>
        <p:txBody>
          <a:bodyPr>
            <a:noAutofit/>
          </a:bodyPr>
          <a:lstStyle/>
          <a:p>
            <a:pPr marL="0" indent="0" algn="just">
              <a:buNone/>
            </a:pPr>
            <a:r>
              <a:rPr lang="es-PA" sz="2400" dirty="0">
                <a:latin typeface="Arial" panose="020B0604020202020204" pitchFamily="34" charset="0"/>
              </a:rPr>
              <a:t>Un </a:t>
            </a:r>
            <a:r>
              <a:rPr lang="es-PA" sz="2400" b="1" i="1" dirty="0" err="1">
                <a:latin typeface="Arial" panose="020B0604020202020204" pitchFamily="34" charset="0"/>
              </a:rPr>
              <a:t>router</a:t>
            </a:r>
            <a:r>
              <a:rPr lang="es-PA" sz="2400" b="1" i="1" dirty="0">
                <a:latin typeface="Arial" panose="020B0604020202020204" pitchFamily="34" charset="0"/>
              </a:rPr>
              <a:t> o enrutador, </a:t>
            </a:r>
            <a:r>
              <a:rPr lang="es-PA" sz="2400" dirty="0">
                <a:latin typeface="Arial" panose="020B0604020202020204" pitchFamily="34" charset="0"/>
              </a:rPr>
              <a:t>es un dispositivo que proporciona conectividad a nivel de red o nivel tres en el modelo OSI. Su función principal consiste en enviar o encaminar paquetes de datos de una red a otra, es decir, interconectar subredes. Algunas funciones:</a:t>
            </a:r>
          </a:p>
          <a:p>
            <a:pPr lvl="1" algn="just"/>
            <a:r>
              <a:rPr lang="es-PA" dirty="0">
                <a:latin typeface="Arial" panose="020B0604020202020204" pitchFamily="34" charset="0"/>
              </a:rPr>
              <a:t>Soporta NAT (Network </a:t>
            </a:r>
            <a:r>
              <a:rPr lang="es-PA" dirty="0" err="1">
                <a:latin typeface="Arial" panose="020B0604020202020204" pitchFamily="34" charset="0"/>
              </a:rPr>
              <a:t>Address</a:t>
            </a:r>
            <a:r>
              <a:rPr lang="es-PA" dirty="0">
                <a:latin typeface="Arial" panose="020B0604020202020204" pitchFamily="34" charset="0"/>
              </a:rPr>
              <a:t> </a:t>
            </a:r>
            <a:r>
              <a:rPr lang="es-PA" dirty="0" err="1">
                <a:latin typeface="Arial" panose="020B0604020202020204" pitchFamily="34" charset="0"/>
              </a:rPr>
              <a:t>Translation</a:t>
            </a:r>
            <a:r>
              <a:rPr lang="es-PA" dirty="0">
                <a:latin typeface="Arial" panose="020B0604020202020204" pitchFamily="34" charset="0"/>
              </a:rPr>
              <a:t>)</a:t>
            </a:r>
          </a:p>
          <a:p>
            <a:pPr lvl="1" algn="just"/>
            <a:r>
              <a:rPr lang="es-PA" dirty="0">
                <a:latin typeface="Arial" panose="020B0604020202020204" pitchFamily="34" charset="0"/>
              </a:rPr>
              <a:t>Pueden interconectar WAN</a:t>
            </a:r>
          </a:p>
          <a:p>
            <a:pPr lvl="1" algn="just"/>
            <a:r>
              <a:rPr lang="es-PA" dirty="0">
                <a:latin typeface="Arial" panose="020B0604020202020204" pitchFamily="34" charset="0"/>
              </a:rPr>
              <a:t>Usar firewalls</a:t>
            </a:r>
          </a:p>
          <a:p>
            <a:pPr marL="457200" lvl="1" indent="0" algn="just">
              <a:buNone/>
            </a:pPr>
            <a:endParaRPr lang="es-PA" dirty="0">
              <a:latin typeface="Arial" panose="020B0604020202020204" pitchFamily="34" charset="0"/>
            </a:endParaRPr>
          </a:p>
          <a:p>
            <a:pPr marL="0" indent="0" algn="just">
              <a:buNone/>
            </a:pPr>
            <a:r>
              <a:rPr lang="es-PA" sz="2400" dirty="0">
                <a:latin typeface="Arial" panose="020B0604020202020204" pitchFamily="34" charset="0"/>
              </a:rPr>
              <a:t>Es más "inteligente" que el </a:t>
            </a:r>
            <a:r>
              <a:rPr lang="es-PA" sz="2400" dirty="0" err="1">
                <a:latin typeface="Arial" panose="020B0604020202020204" pitchFamily="34" charset="0"/>
              </a:rPr>
              <a:t>switch</a:t>
            </a:r>
            <a:r>
              <a:rPr lang="es-PA" sz="2400" dirty="0">
                <a:latin typeface="Arial" panose="020B0604020202020204" pitchFamily="34" charset="0"/>
              </a:rPr>
              <a:t>, pues, además de cumplir con la misma función, tiene además la capacidad de escoger la mejor ruta para que un determinado paquete de datos llegue a su destino.</a:t>
            </a:r>
          </a:p>
        </p:txBody>
      </p:sp>
      <p:pic>
        <p:nvPicPr>
          <p:cNvPr id="5" name="Marcador de contenido 4">
            <a:extLst>
              <a:ext uri="{FF2B5EF4-FFF2-40B4-BE49-F238E27FC236}">
                <a16:creationId xmlns:a16="http://schemas.microsoft.com/office/drawing/2014/main" id="{8676984F-ED03-4ADD-8523-C5F22B20946C}"/>
              </a:ext>
            </a:extLst>
          </p:cNvPr>
          <p:cNvPicPr>
            <a:picLocks noGrp="1" noChangeAspect="1"/>
          </p:cNvPicPr>
          <p:nvPr>
            <p:ph sz="half" idx="2"/>
          </p:nvPr>
        </p:nvPicPr>
        <p:blipFill>
          <a:blip r:embed="rId2"/>
          <a:stretch>
            <a:fillRect/>
          </a:stretch>
        </p:blipFill>
        <p:spPr>
          <a:xfrm>
            <a:off x="9161686" y="2043692"/>
            <a:ext cx="1914810" cy="1297130"/>
          </a:xfrm>
          <a:prstGeom prst="rect">
            <a:avLst/>
          </a:prstGeom>
        </p:spPr>
      </p:pic>
      <p:pic>
        <p:nvPicPr>
          <p:cNvPr id="6" name="Imagen 5">
            <a:extLst>
              <a:ext uri="{FF2B5EF4-FFF2-40B4-BE49-F238E27FC236}">
                <a16:creationId xmlns:a16="http://schemas.microsoft.com/office/drawing/2014/main" id="{B403C043-DB43-4D2C-AD77-1ED5A4203F2B}"/>
              </a:ext>
            </a:extLst>
          </p:cNvPr>
          <p:cNvPicPr>
            <a:picLocks noChangeAspect="1"/>
          </p:cNvPicPr>
          <p:nvPr/>
        </p:nvPicPr>
        <p:blipFill>
          <a:blip r:embed="rId3"/>
          <a:stretch>
            <a:fillRect/>
          </a:stretch>
        </p:blipFill>
        <p:spPr>
          <a:xfrm>
            <a:off x="8747081" y="4374843"/>
            <a:ext cx="2942157" cy="1574436"/>
          </a:xfrm>
          <a:prstGeom prst="rect">
            <a:avLst/>
          </a:prstGeom>
        </p:spPr>
      </p:pic>
    </p:spTree>
    <p:extLst>
      <p:ext uri="{BB962C8B-B14F-4D97-AF65-F5344CB8AC3E}">
        <p14:creationId xmlns:p14="http://schemas.microsoft.com/office/powerpoint/2010/main" val="1094958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096FB-77B1-4CED-A18D-6B38D23951EC}"/>
              </a:ext>
            </a:extLst>
          </p:cNvPr>
          <p:cNvSpPr>
            <a:spLocks noGrp="1"/>
          </p:cNvSpPr>
          <p:nvPr>
            <p:ph type="title"/>
          </p:nvPr>
        </p:nvSpPr>
        <p:spPr/>
        <p:txBody>
          <a:bodyPr/>
          <a:lstStyle/>
          <a:p>
            <a:pPr algn="ctr"/>
            <a:r>
              <a:rPr lang="es-ES" dirty="0"/>
              <a:t>Tipos de Dominios</a:t>
            </a:r>
          </a:p>
        </p:txBody>
      </p:sp>
      <p:sp>
        <p:nvSpPr>
          <p:cNvPr id="3" name="Marcador de contenido 2">
            <a:extLst>
              <a:ext uri="{FF2B5EF4-FFF2-40B4-BE49-F238E27FC236}">
                <a16:creationId xmlns:a16="http://schemas.microsoft.com/office/drawing/2014/main" id="{F88D1A3E-E3E1-4A16-B9BA-2091014C20C6}"/>
              </a:ext>
            </a:extLst>
          </p:cNvPr>
          <p:cNvSpPr>
            <a:spLocks noGrp="1"/>
          </p:cNvSpPr>
          <p:nvPr>
            <p:ph idx="1"/>
          </p:nvPr>
        </p:nvSpPr>
        <p:spPr/>
        <p:txBody>
          <a:bodyPr>
            <a:normAutofit fontScale="85000" lnSpcReduction="20000"/>
          </a:bodyPr>
          <a:lstStyle/>
          <a:p>
            <a:pPr marL="0" indent="0">
              <a:buNone/>
            </a:pPr>
            <a:r>
              <a:rPr lang="es-ES" dirty="0"/>
              <a:t>Dominios de Tercer Nivel</a:t>
            </a:r>
          </a:p>
          <a:p>
            <a:pPr marL="0" indent="0">
              <a:buNone/>
            </a:pPr>
            <a:r>
              <a:rPr lang="es-ES" dirty="0"/>
              <a:t>Los dominios de tercer nivel son aquellos que resultan tras combinar un dominio genérico (</a:t>
            </a:r>
            <a:r>
              <a:rPr lang="es-ES" dirty="0" err="1"/>
              <a:t>gTLD</a:t>
            </a:r>
            <a:r>
              <a:rPr lang="es-ES" dirty="0"/>
              <a:t>) y uno geográfico (</a:t>
            </a:r>
            <a:r>
              <a:rPr lang="es-ES" dirty="0" err="1"/>
              <a:t>ccTLD</a:t>
            </a:r>
            <a:r>
              <a:rPr lang="es-ES" dirty="0"/>
              <a:t>); los alcances del dominio genérico es delimitado por el dominio territorial. Por ejemplo, .com.mx y .com.co son dominios de tercer nivel de tipo comercial para México y Colombia respectivamente</a:t>
            </a:r>
          </a:p>
          <a:p>
            <a:pPr marL="0" indent="0">
              <a:buNone/>
            </a:pPr>
            <a:endParaRPr lang="es-ES" dirty="0"/>
          </a:p>
          <a:p>
            <a:pPr marL="0" indent="0">
              <a:buNone/>
            </a:pPr>
            <a:r>
              <a:rPr lang="es-ES" dirty="0"/>
              <a:t>Estos son algunos ejemplos de dominios de tercer nivel en México:</a:t>
            </a:r>
          </a:p>
          <a:p>
            <a:pPr marL="0" indent="0">
              <a:buNone/>
            </a:pPr>
            <a:r>
              <a:rPr lang="es-ES" dirty="0"/>
              <a:t>.com.mx = Usado para entidades comerciales</a:t>
            </a:r>
          </a:p>
          <a:p>
            <a:pPr marL="0" indent="0">
              <a:buNone/>
            </a:pPr>
            <a:r>
              <a:rPr lang="es-ES" dirty="0"/>
              <a:t>.net.mx = Proveedores de redes</a:t>
            </a:r>
          </a:p>
          <a:p>
            <a:pPr marL="0" indent="0">
              <a:buNone/>
            </a:pPr>
            <a:r>
              <a:rPr lang="es-ES" dirty="0"/>
              <a:t>.org.mx = Organizaciones no lucrativas</a:t>
            </a:r>
          </a:p>
          <a:p>
            <a:pPr marL="0" indent="0">
              <a:buNone/>
            </a:pPr>
            <a:r>
              <a:rPr lang="es-ES" dirty="0"/>
              <a:t>.edu.mx = Instituciones Educativas</a:t>
            </a:r>
          </a:p>
          <a:p>
            <a:pPr marL="0" indent="0">
              <a:buNone/>
            </a:pPr>
            <a:r>
              <a:rPr lang="es-ES" dirty="0"/>
              <a:t>.gob.mx = Entidades Gubernamentales</a:t>
            </a:r>
          </a:p>
        </p:txBody>
      </p:sp>
    </p:spTree>
    <p:extLst>
      <p:ext uri="{BB962C8B-B14F-4D97-AF65-F5344CB8AC3E}">
        <p14:creationId xmlns:p14="http://schemas.microsoft.com/office/powerpoint/2010/main" val="317153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0254B-7704-402B-8A83-98CCCEFFDA1D}"/>
              </a:ext>
            </a:extLst>
          </p:cNvPr>
          <p:cNvSpPr>
            <a:spLocks noGrp="1"/>
          </p:cNvSpPr>
          <p:nvPr>
            <p:ph type="title"/>
          </p:nvPr>
        </p:nvSpPr>
        <p:spPr/>
        <p:txBody>
          <a:bodyPr/>
          <a:lstStyle/>
          <a:p>
            <a:pPr algn="ctr"/>
            <a:r>
              <a:rPr lang="es-ES" dirty="0"/>
              <a:t>Subdominios</a:t>
            </a:r>
            <a:br>
              <a:rPr lang="es-ES" dirty="0"/>
            </a:br>
            <a:endParaRPr lang="es-ES" dirty="0"/>
          </a:p>
        </p:txBody>
      </p:sp>
      <p:sp>
        <p:nvSpPr>
          <p:cNvPr id="3" name="Marcador de contenido 2">
            <a:extLst>
              <a:ext uri="{FF2B5EF4-FFF2-40B4-BE49-F238E27FC236}">
                <a16:creationId xmlns:a16="http://schemas.microsoft.com/office/drawing/2014/main" id="{0968C5C5-9B70-4B5E-80E9-880DF296B013}"/>
              </a:ext>
            </a:extLst>
          </p:cNvPr>
          <p:cNvSpPr>
            <a:spLocks noGrp="1"/>
          </p:cNvSpPr>
          <p:nvPr>
            <p:ph idx="1"/>
          </p:nvPr>
        </p:nvSpPr>
        <p:spPr>
          <a:xfrm>
            <a:off x="838200" y="1417320"/>
            <a:ext cx="10515600" cy="4759643"/>
          </a:xfrm>
        </p:spPr>
        <p:txBody>
          <a:bodyPr>
            <a:normAutofit fontScale="92500" lnSpcReduction="20000"/>
          </a:bodyPr>
          <a:lstStyle/>
          <a:p>
            <a:pPr marL="0" indent="0">
              <a:buNone/>
            </a:pPr>
            <a:r>
              <a:rPr lang="es-ES" dirty="0"/>
              <a:t>El subdominio es un derivado del dominio principal que se crea añadiendo a su izquierda una o varias palabras separada(s) por un punto, dando acceso directo a una determinada sección del Sitio Web. El subdominio más común es el www</a:t>
            </a:r>
          </a:p>
          <a:p>
            <a:pPr marL="0" indent="0">
              <a:buNone/>
            </a:pPr>
            <a:endParaRPr lang="es-ES" dirty="0"/>
          </a:p>
          <a:p>
            <a:pPr marL="0" indent="0">
              <a:buNone/>
            </a:pPr>
            <a:r>
              <a:rPr lang="es-ES" dirty="0"/>
              <a:t>Un subdominio puede utilizarse para varios fines:</a:t>
            </a:r>
          </a:p>
          <a:p>
            <a:pPr marL="0" indent="0">
              <a:buNone/>
            </a:pPr>
            <a:endParaRPr lang="es-ES" dirty="0"/>
          </a:p>
          <a:p>
            <a:pPr marL="0" indent="0">
              <a:buNone/>
            </a:pPr>
            <a:r>
              <a:rPr lang="es-ES" dirty="0"/>
              <a:t>Acceso a la administración del Sitio. Este es el uso más común, un ejemplo sería https://admin.dominiomuestra.com</a:t>
            </a:r>
          </a:p>
          <a:p>
            <a:pPr marL="0" indent="0">
              <a:buNone/>
            </a:pPr>
            <a:r>
              <a:rPr lang="es-ES" dirty="0"/>
              <a:t>Dar acceso a una sección en particular del sitio web. Ej.: http://blog.dominiomuestra.com</a:t>
            </a:r>
          </a:p>
          <a:p>
            <a:pPr marL="0" indent="0">
              <a:buNone/>
            </a:pPr>
            <a:r>
              <a:rPr lang="es-ES" dirty="0"/>
              <a:t>Clasificar la información por productos o servicios, ubicación geográfica o por idioma, por ejemplo: https://es.wikipedia.org (Wikipedia en español); https://pt.wikipedia.org (Wikipedia en portugués).</a:t>
            </a:r>
          </a:p>
        </p:txBody>
      </p:sp>
    </p:spTree>
    <p:extLst>
      <p:ext uri="{BB962C8B-B14F-4D97-AF65-F5344CB8AC3E}">
        <p14:creationId xmlns:p14="http://schemas.microsoft.com/office/powerpoint/2010/main" val="137680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E8DC87-D0F6-4869-80B7-5BB681BC0A17}"/>
              </a:ext>
            </a:extLst>
          </p:cNvPr>
          <p:cNvSpPr>
            <a:spLocks noGrp="1"/>
          </p:cNvSpPr>
          <p:nvPr>
            <p:ph type="title"/>
          </p:nvPr>
        </p:nvSpPr>
        <p:spPr>
          <a:xfrm>
            <a:off x="838200" y="240114"/>
            <a:ext cx="10515600" cy="1268360"/>
          </a:xfrm>
        </p:spPr>
        <p:txBody>
          <a:bodyPr>
            <a:normAutofit fontScale="90000"/>
          </a:bodyPr>
          <a:lstStyle/>
          <a:p>
            <a:pPr algn="ctr"/>
            <a:br>
              <a:rPr lang="es-ES">
                <a:solidFill>
                  <a:prstClr val="black"/>
                </a:solidFill>
                <a:latin typeface="Calibri" panose="020F0502020204030204"/>
              </a:rPr>
            </a:br>
            <a:r>
              <a:rPr lang="es-ES">
                <a:solidFill>
                  <a:prstClr val="black"/>
                </a:solidFill>
                <a:latin typeface="Calibri" panose="020F0502020204030204"/>
              </a:rPr>
              <a:t>Comunicación &amp; Redes de Computadoras</a:t>
            </a:r>
            <a:br>
              <a:rPr lang="es-ES">
                <a:solidFill>
                  <a:prstClr val="black"/>
                </a:solidFill>
                <a:latin typeface="Calibri" panose="020F0502020204030204"/>
              </a:rPr>
            </a:br>
            <a:r>
              <a:rPr lang="es-ES">
                <a:solidFill>
                  <a:prstClr val="black"/>
                </a:solidFill>
                <a:latin typeface="Calibri" panose="020F0502020204030204"/>
              </a:rPr>
              <a:t>Dispositivos de Comunicación</a:t>
            </a:r>
            <a:br>
              <a:rPr lang="es-ES" sz="4000">
                <a:solidFill>
                  <a:prstClr val="black"/>
                </a:solidFill>
                <a:latin typeface="Calibri" panose="020F0502020204030204"/>
              </a:rPr>
            </a:br>
            <a:endParaRPr lang="es-PA" dirty="0"/>
          </a:p>
        </p:txBody>
      </p:sp>
      <p:sp>
        <p:nvSpPr>
          <p:cNvPr id="3" name="Marcador de contenido 2">
            <a:extLst>
              <a:ext uri="{FF2B5EF4-FFF2-40B4-BE49-F238E27FC236}">
                <a16:creationId xmlns:a16="http://schemas.microsoft.com/office/drawing/2014/main" id="{2015CA89-C97F-446F-9DA9-7B6CCE007FD0}"/>
              </a:ext>
            </a:extLst>
          </p:cNvPr>
          <p:cNvSpPr>
            <a:spLocks noGrp="1"/>
          </p:cNvSpPr>
          <p:nvPr>
            <p:ph sz="half" idx="1"/>
          </p:nvPr>
        </p:nvSpPr>
        <p:spPr>
          <a:xfrm>
            <a:off x="838200" y="1825625"/>
            <a:ext cx="5181600" cy="4351338"/>
          </a:xfrm>
        </p:spPr>
        <p:txBody>
          <a:bodyPr>
            <a:normAutofit/>
          </a:bodyPr>
          <a:lstStyle/>
          <a:p>
            <a:pPr marL="0" indent="0" algn="just">
              <a:buNone/>
            </a:pPr>
            <a:r>
              <a:rPr lang="es-PA" sz="3200" b="1"/>
              <a:t>Repetidor:</a:t>
            </a:r>
            <a:r>
              <a:rPr lang="es-PA" sz="3200"/>
              <a:t> es un dispositivo electrónico que recibe una señal débil o de bajo nivel y la retransmite a una potencia o nivel más alto, de tal modo que se puedan cubrir distancias más largas sin degradación o con una degradación tolerable.</a:t>
            </a:r>
            <a:endParaRPr lang="es-PA" sz="3200" dirty="0"/>
          </a:p>
        </p:txBody>
      </p:sp>
      <p:pic>
        <p:nvPicPr>
          <p:cNvPr id="5" name="Marcador de contenido 4">
            <a:extLst>
              <a:ext uri="{FF2B5EF4-FFF2-40B4-BE49-F238E27FC236}">
                <a16:creationId xmlns:a16="http://schemas.microsoft.com/office/drawing/2014/main" id="{E014D6B2-1DF8-4C4E-AF98-E82A6FC08233}"/>
              </a:ext>
            </a:extLst>
          </p:cNvPr>
          <p:cNvPicPr>
            <a:picLocks noGrp="1" noChangeAspect="1"/>
          </p:cNvPicPr>
          <p:nvPr>
            <p:ph sz="half" idx="2"/>
          </p:nvPr>
        </p:nvPicPr>
        <p:blipFill>
          <a:blip r:embed="rId2"/>
          <a:stretch>
            <a:fillRect/>
          </a:stretch>
        </p:blipFill>
        <p:spPr>
          <a:xfrm>
            <a:off x="7948674" y="2151429"/>
            <a:ext cx="2057092" cy="689035"/>
          </a:xfrm>
          <a:prstGeom prst="rect">
            <a:avLst/>
          </a:prstGeom>
        </p:spPr>
      </p:pic>
      <p:pic>
        <p:nvPicPr>
          <p:cNvPr id="8" name="Imagen 7">
            <a:extLst>
              <a:ext uri="{FF2B5EF4-FFF2-40B4-BE49-F238E27FC236}">
                <a16:creationId xmlns:a16="http://schemas.microsoft.com/office/drawing/2014/main" id="{04443E9B-DFB2-48AA-9E04-F2CA9EBCF50F}"/>
              </a:ext>
            </a:extLst>
          </p:cNvPr>
          <p:cNvPicPr>
            <a:picLocks noChangeAspect="1"/>
          </p:cNvPicPr>
          <p:nvPr/>
        </p:nvPicPr>
        <p:blipFill>
          <a:blip r:embed="rId3"/>
          <a:stretch>
            <a:fillRect/>
          </a:stretch>
        </p:blipFill>
        <p:spPr>
          <a:xfrm>
            <a:off x="7051282" y="3301206"/>
            <a:ext cx="3851876" cy="1650804"/>
          </a:xfrm>
          <a:prstGeom prst="rect">
            <a:avLst/>
          </a:prstGeom>
        </p:spPr>
      </p:pic>
    </p:spTree>
    <p:extLst>
      <p:ext uri="{BB962C8B-B14F-4D97-AF65-F5344CB8AC3E}">
        <p14:creationId xmlns:p14="http://schemas.microsoft.com/office/powerpoint/2010/main" val="127400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BA95-F9E6-4629-901F-D31A734F198F}"/>
              </a:ext>
            </a:extLst>
          </p:cNvPr>
          <p:cNvSpPr>
            <a:spLocks noGrp="1"/>
          </p:cNvSpPr>
          <p:nvPr>
            <p:ph type="title"/>
          </p:nvPr>
        </p:nvSpPr>
        <p:spPr/>
        <p:txBody>
          <a:bodyPr/>
          <a:lstStyle/>
          <a:p>
            <a:pPr algn="ctr"/>
            <a:r>
              <a:rPr lang="es-ES" dirty="0"/>
              <a:t>Comunicación &amp; Redes de Computadoras</a:t>
            </a:r>
            <a:br>
              <a:rPr lang="es-ES" dirty="0"/>
            </a:br>
            <a:r>
              <a:rPr lang="es-ES" dirty="0"/>
              <a:t>Dispositivos de Comunicación</a:t>
            </a:r>
            <a:endParaRPr lang="es-PA" dirty="0"/>
          </a:p>
        </p:txBody>
      </p:sp>
      <p:sp>
        <p:nvSpPr>
          <p:cNvPr id="3" name="Marcador de contenido 2">
            <a:extLst>
              <a:ext uri="{FF2B5EF4-FFF2-40B4-BE49-F238E27FC236}">
                <a16:creationId xmlns:a16="http://schemas.microsoft.com/office/drawing/2014/main" id="{4ED53BC4-485C-4685-86F0-193647537797}"/>
              </a:ext>
            </a:extLst>
          </p:cNvPr>
          <p:cNvSpPr>
            <a:spLocks noGrp="1"/>
          </p:cNvSpPr>
          <p:nvPr>
            <p:ph sz="half" idx="1"/>
          </p:nvPr>
        </p:nvSpPr>
        <p:spPr/>
        <p:txBody>
          <a:bodyPr>
            <a:normAutofit fontScale="92500" lnSpcReduction="20000"/>
          </a:bodyPr>
          <a:lstStyle/>
          <a:p>
            <a:pPr marL="0" indent="0" algn="just">
              <a:buNone/>
            </a:pPr>
            <a:r>
              <a:rPr lang="es-PA" b="1" dirty="0"/>
              <a:t>Gateway </a:t>
            </a:r>
            <a:r>
              <a:rPr lang="es-PA" dirty="0"/>
              <a:t>(puerta de enlace) es un dispositivo que permite interconectar redes con protocolos y arquitecturas diferentes a todos los niveles de comunicación. Su propósito es traducir la información del protocolo utilizado en una red al protocolo usado en la red de destino.</a:t>
            </a:r>
          </a:p>
          <a:p>
            <a:pPr marL="0" indent="0" algn="just">
              <a:buNone/>
            </a:pPr>
            <a:r>
              <a:rPr lang="es-ES" dirty="0"/>
              <a:t>A la dirección IP de ese nodo la denominamos puerta de enlace o </a:t>
            </a:r>
            <a:r>
              <a:rPr lang="es-ES" dirty="0" err="1"/>
              <a:t>gateway</a:t>
            </a:r>
            <a:r>
              <a:rPr lang="es-ES" dirty="0"/>
              <a:t>. Normalmente, este cometido de encaminar las direcciones fuera de la red lo realiza un </a:t>
            </a:r>
            <a:r>
              <a:rPr lang="es-ES" dirty="0" err="1"/>
              <a:t>router</a:t>
            </a:r>
            <a:r>
              <a:rPr lang="es-ES" dirty="0"/>
              <a:t>.</a:t>
            </a:r>
            <a:endParaRPr lang="es-PA" dirty="0"/>
          </a:p>
        </p:txBody>
      </p:sp>
      <p:pic>
        <p:nvPicPr>
          <p:cNvPr id="6" name="Marcador de contenido 5">
            <a:extLst>
              <a:ext uri="{FF2B5EF4-FFF2-40B4-BE49-F238E27FC236}">
                <a16:creationId xmlns:a16="http://schemas.microsoft.com/office/drawing/2014/main" id="{BA45E2A1-0946-4AD9-AA83-C314FBC2EB1B}"/>
              </a:ext>
            </a:extLst>
          </p:cNvPr>
          <p:cNvPicPr>
            <a:picLocks noGrp="1" noChangeAspect="1"/>
          </p:cNvPicPr>
          <p:nvPr>
            <p:ph sz="half" idx="2"/>
          </p:nvPr>
        </p:nvPicPr>
        <p:blipFill>
          <a:blip r:embed="rId2"/>
          <a:stretch>
            <a:fillRect/>
          </a:stretch>
        </p:blipFill>
        <p:spPr>
          <a:xfrm>
            <a:off x="6769509" y="1825625"/>
            <a:ext cx="4820265" cy="3867252"/>
          </a:xfrm>
          <a:prstGeom prst="rect">
            <a:avLst/>
          </a:prstGeom>
        </p:spPr>
      </p:pic>
      <p:cxnSp>
        <p:nvCxnSpPr>
          <p:cNvPr id="9" name="Conector recto de flecha 8">
            <a:extLst>
              <a:ext uri="{FF2B5EF4-FFF2-40B4-BE49-F238E27FC236}">
                <a16:creationId xmlns:a16="http://schemas.microsoft.com/office/drawing/2014/main" id="{D400C31A-FB2F-48B0-80FE-5464CF4B5205}"/>
              </a:ext>
            </a:extLst>
          </p:cNvPr>
          <p:cNvCxnSpPr>
            <a:cxnSpLocks/>
          </p:cNvCxnSpPr>
          <p:nvPr/>
        </p:nvCxnSpPr>
        <p:spPr>
          <a:xfrm flipV="1">
            <a:off x="3996813" y="3274142"/>
            <a:ext cx="3215148" cy="11946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8816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BA7929D3-433B-468F-BC49-FAEAAC93E49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Comunicación &amp; Redes de Computadoras</a:t>
            </a:r>
            <a:br>
              <a:rPr lang="en-US" sz="3100" kern="1200">
                <a:solidFill>
                  <a:srgbClr val="FFFFFF"/>
                </a:solidFill>
                <a:latin typeface="+mj-lt"/>
                <a:ea typeface="+mj-ea"/>
                <a:cs typeface="+mj-cs"/>
              </a:rPr>
            </a:br>
            <a:r>
              <a:rPr lang="en-US" sz="3100" kern="1200">
                <a:solidFill>
                  <a:srgbClr val="FFFFFF"/>
                </a:solidFill>
                <a:latin typeface="+mj-lt"/>
                <a:ea typeface="+mj-ea"/>
                <a:cs typeface="+mj-cs"/>
              </a:rPr>
              <a:t>Cableado</a:t>
            </a:r>
          </a:p>
        </p:txBody>
      </p:sp>
      <p:pic>
        <p:nvPicPr>
          <p:cNvPr id="2" name="Imagen 1">
            <a:extLst>
              <a:ext uri="{FF2B5EF4-FFF2-40B4-BE49-F238E27FC236}">
                <a16:creationId xmlns:a16="http://schemas.microsoft.com/office/drawing/2014/main" id="{7ECE63C2-F9CC-4DEC-B592-E4EE5BF1F08D}"/>
              </a:ext>
            </a:extLst>
          </p:cNvPr>
          <p:cNvPicPr>
            <a:picLocks noChangeAspect="1"/>
          </p:cNvPicPr>
          <p:nvPr/>
        </p:nvPicPr>
        <p:blipFill>
          <a:blip r:embed="rId2"/>
          <a:stretch>
            <a:fillRect/>
          </a:stretch>
        </p:blipFill>
        <p:spPr>
          <a:xfrm>
            <a:off x="5745480" y="643466"/>
            <a:ext cx="4739639" cy="5568739"/>
          </a:xfrm>
          <a:prstGeom prst="rect">
            <a:avLst/>
          </a:prstGeom>
        </p:spPr>
      </p:pic>
    </p:spTree>
    <p:extLst>
      <p:ext uri="{BB962C8B-B14F-4D97-AF65-F5344CB8AC3E}">
        <p14:creationId xmlns:p14="http://schemas.microsoft.com/office/powerpoint/2010/main" val="36481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9609EB3-9E6C-461D-A161-9AEB8AA81A77}"/>
              </a:ext>
            </a:extLst>
          </p:cNvPr>
          <p:cNvSpPr>
            <a:spLocks noGrp="1"/>
          </p:cNvSpPr>
          <p:nvPr>
            <p:ph type="title"/>
          </p:nvPr>
        </p:nvSpPr>
        <p:spPr>
          <a:xfrm>
            <a:off x="838200" y="640079"/>
            <a:ext cx="4681742" cy="1840613"/>
          </a:xfrm>
        </p:spPr>
        <p:txBody>
          <a:bodyPr anchor="b">
            <a:normAutofit/>
          </a:bodyPr>
          <a:lstStyle/>
          <a:p>
            <a:r>
              <a:rPr lang="es-ES" sz="3700"/>
              <a:t>Comunicación &amp; Redes de Computadoras</a:t>
            </a:r>
            <a:br>
              <a:rPr lang="es-ES" sz="3700"/>
            </a:br>
            <a:r>
              <a:rPr lang="es-ES" sz="3700"/>
              <a:t>Cableado</a:t>
            </a:r>
          </a:p>
        </p:txBody>
      </p:sp>
      <p:sp>
        <p:nvSpPr>
          <p:cNvPr id="5" name="Marcador de contenido 4">
            <a:extLst>
              <a:ext uri="{FF2B5EF4-FFF2-40B4-BE49-F238E27FC236}">
                <a16:creationId xmlns:a16="http://schemas.microsoft.com/office/drawing/2014/main" id="{367066AE-82B6-46F0-83D9-731A6469FA46}"/>
              </a:ext>
            </a:extLst>
          </p:cNvPr>
          <p:cNvSpPr>
            <a:spLocks noGrp="1"/>
          </p:cNvSpPr>
          <p:nvPr>
            <p:ph idx="1"/>
          </p:nvPr>
        </p:nvSpPr>
        <p:spPr>
          <a:xfrm>
            <a:off x="838200" y="2686323"/>
            <a:ext cx="4681742" cy="3531598"/>
          </a:xfrm>
        </p:spPr>
        <p:txBody>
          <a:bodyPr>
            <a:normAutofit/>
          </a:bodyPr>
          <a:lstStyle/>
          <a:p>
            <a:endParaRPr lang="es-PA" sz="2000"/>
          </a:p>
          <a:p>
            <a:endParaRPr lang="es-ES" sz="2000"/>
          </a:p>
        </p:txBody>
      </p:sp>
      <p:pic>
        <p:nvPicPr>
          <p:cNvPr id="3" name="Imagen 2">
            <a:extLst>
              <a:ext uri="{FF2B5EF4-FFF2-40B4-BE49-F238E27FC236}">
                <a16:creationId xmlns:a16="http://schemas.microsoft.com/office/drawing/2014/main" id="{B875651B-8660-490D-9CA9-E7AD80141C0C}"/>
              </a:ext>
            </a:extLst>
          </p:cNvPr>
          <p:cNvPicPr>
            <a:picLocks noChangeAspect="1"/>
          </p:cNvPicPr>
          <p:nvPr/>
        </p:nvPicPr>
        <p:blipFill>
          <a:blip r:embed="rId2"/>
          <a:stretch>
            <a:fillRect/>
          </a:stretch>
        </p:blipFill>
        <p:spPr>
          <a:xfrm>
            <a:off x="5586479" y="1053486"/>
            <a:ext cx="5767321" cy="3884274"/>
          </a:xfrm>
          <a:prstGeom prst="rect">
            <a:avLst/>
          </a:prstGeom>
        </p:spPr>
      </p:pic>
    </p:spTree>
    <p:extLst>
      <p:ext uri="{BB962C8B-B14F-4D97-AF65-F5344CB8AC3E}">
        <p14:creationId xmlns:p14="http://schemas.microsoft.com/office/powerpoint/2010/main" val="351121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9609EB3-9E6C-461D-A161-9AEB8AA81A77}"/>
              </a:ext>
            </a:extLst>
          </p:cNvPr>
          <p:cNvSpPr>
            <a:spLocks noGrp="1"/>
          </p:cNvSpPr>
          <p:nvPr>
            <p:ph type="title"/>
          </p:nvPr>
        </p:nvSpPr>
        <p:spPr>
          <a:xfrm>
            <a:off x="8540496" y="640080"/>
            <a:ext cx="2799907" cy="2306320"/>
          </a:xfrm>
        </p:spPr>
        <p:txBody>
          <a:bodyPr anchor="b">
            <a:normAutofit/>
          </a:bodyPr>
          <a:lstStyle/>
          <a:p>
            <a:r>
              <a:rPr lang="es-ES" sz="3400" dirty="0"/>
              <a:t>Comunicación &amp; Redes de Computadoras</a:t>
            </a:r>
            <a:br>
              <a:rPr lang="es-ES" sz="3400" dirty="0"/>
            </a:br>
            <a:r>
              <a:rPr lang="es-ES" sz="3400" dirty="0"/>
              <a:t>Cableado</a:t>
            </a:r>
          </a:p>
        </p:txBody>
      </p:sp>
      <p:pic>
        <p:nvPicPr>
          <p:cNvPr id="4" name="Imagen 3" descr="Captura de pantalla de un celular&#10;&#10;Descripción generada automáticamente">
            <a:extLst>
              <a:ext uri="{FF2B5EF4-FFF2-40B4-BE49-F238E27FC236}">
                <a16:creationId xmlns:a16="http://schemas.microsoft.com/office/drawing/2014/main" id="{43290FE8-7E11-4E7B-8854-6A619F7B70CC}"/>
              </a:ext>
            </a:extLst>
          </p:cNvPr>
          <p:cNvPicPr>
            <a:picLocks noChangeAspect="1"/>
          </p:cNvPicPr>
          <p:nvPr/>
        </p:nvPicPr>
        <p:blipFill>
          <a:blip r:embed="rId2"/>
          <a:stretch>
            <a:fillRect/>
          </a:stretch>
        </p:blipFill>
        <p:spPr>
          <a:xfrm>
            <a:off x="642109" y="2068703"/>
            <a:ext cx="7254920" cy="2720594"/>
          </a:xfrm>
          <a:prstGeom prst="rect">
            <a:avLst/>
          </a:prstGeom>
        </p:spPr>
      </p:pic>
      <p:sp>
        <p:nvSpPr>
          <p:cNvPr id="5" name="Marcador de contenido 4">
            <a:extLst>
              <a:ext uri="{FF2B5EF4-FFF2-40B4-BE49-F238E27FC236}">
                <a16:creationId xmlns:a16="http://schemas.microsoft.com/office/drawing/2014/main" id="{367066AE-82B6-46F0-83D9-731A6469FA46}"/>
              </a:ext>
            </a:extLst>
          </p:cNvPr>
          <p:cNvSpPr>
            <a:spLocks noGrp="1"/>
          </p:cNvSpPr>
          <p:nvPr>
            <p:ph idx="1"/>
          </p:nvPr>
        </p:nvSpPr>
        <p:spPr>
          <a:xfrm>
            <a:off x="8566150" y="3136900"/>
            <a:ext cx="2774253" cy="3077633"/>
          </a:xfrm>
        </p:spPr>
        <p:txBody>
          <a:bodyPr>
            <a:normAutofit/>
          </a:bodyPr>
          <a:lstStyle/>
          <a:p>
            <a:endParaRPr lang="es-PA" sz="1800"/>
          </a:p>
          <a:p>
            <a:endParaRPr lang="es-ES" sz="1800" dirty="0"/>
          </a:p>
        </p:txBody>
      </p:sp>
    </p:spTree>
    <p:extLst>
      <p:ext uri="{BB962C8B-B14F-4D97-AF65-F5344CB8AC3E}">
        <p14:creationId xmlns:p14="http://schemas.microsoft.com/office/powerpoint/2010/main" val="92157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BB10FE5-1E2D-4C72-9930-D69287F62218}"/>
              </a:ext>
            </a:extLst>
          </p:cNvPr>
          <p:cNvSpPr>
            <a:spLocks noGrp="1"/>
          </p:cNvSpPr>
          <p:nvPr>
            <p:ph type="title"/>
          </p:nvPr>
        </p:nvSpPr>
        <p:spPr>
          <a:xfrm>
            <a:off x="838200" y="963877"/>
            <a:ext cx="3494362" cy="4930246"/>
          </a:xfrm>
        </p:spPr>
        <p:txBody>
          <a:bodyPr>
            <a:normAutofit/>
          </a:bodyPr>
          <a:lstStyle/>
          <a:p>
            <a:pPr algn="r"/>
            <a:r>
              <a:rPr lang="es-ES" sz="4100" dirty="0">
                <a:solidFill>
                  <a:schemeClr val="accent1"/>
                </a:solidFill>
                <a:latin typeface="Calibri" panose="020F0502020204030204"/>
              </a:rPr>
              <a:t>Comunicación &amp; Redes de Computadoras</a:t>
            </a:r>
            <a:br>
              <a:rPr lang="es-ES" sz="4100" dirty="0">
                <a:solidFill>
                  <a:schemeClr val="accent1"/>
                </a:solidFill>
                <a:latin typeface="Calibri" panose="020F0502020204030204"/>
              </a:rPr>
            </a:br>
            <a:r>
              <a:rPr lang="es-ES" sz="4100" dirty="0">
                <a:solidFill>
                  <a:schemeClr val="accent1"/>
                </a:solidFill>
                <a:latin typeface="Calibri" panose="020F0502020204030204"/>
              </a:rPr>
              <a:t>Protocolos</a:t>
            </a:r>
            <a:br>
              <a:rPr lang="es-ES" sz="4100" dirty="0">
                <a:solidFill>
                  <a:schemeClr val="accent1"/>
                </a:solidFill>
                <a:latin typeface="Calibri" panose="020F0502020204030204"/>
              </a:rPr>
            </a:br>
            <a:endParaRPr lang="es-PA" sz="4100" dirty="0">
              <a:solidFill>
                <a:schemeClr val="accent1"/>
              </a:solidFill>
            </a:endParaRPr>
          </a:p>
        </p:txBody>
      </p:sp>
      <p:sp>
        <p:nvSpPr>
          <p:cNvPr id="6" name="Marcador de contenido 5">
            <a:extLst>
              <a:ext uri="{FF2B5EF4-FFF2-40B4-BE49-F238E27FC236}">
                <a16:creationId xmlns:a16="http://schemas.microsoft.com/office/drawing/2014/main" id="{36715521-1B89-457F-9E81-5C3AC58DDF95}"/>
              </a:ext>
            </a:extLst>
          </p:cNvPr>
          <p:cNvSpPr>
            <a:spLocks noGrp="1"/>
          </p:cNvSpPr>
          <p:nvPr>
            <p:ph idx="1"/>
          </p:nvPr>
        </p:nvSpPr>
        <p:spPr>
          <a:xfrm>
            <a:off x="4849091" y="812800"/>
            <a:ext cx="6504709" cy="5081323"/>
          </a:xfrm>
        </p:spPr>
        <p:txBody>
          <a:bodyPr anchor="ctr">
            <a:normAutofit lnSpcReduction="10000"/>
          </a:bodyPr>
          <a:lstStyle/>
          <a:p>
            <a:pPr marL="0" indent="0">
              <a:buNone/>
            </a:pPr>
            <a:r>
              <a:rPr lang="es-PA" sz="2400" dirty="0"/>
              <a:t>¿Qué es un protocolo?</a:t>
            </a:r>
          </a:p>
          <a:p>
            <a:pPr marL="0" indent="0">
              <a:buNone/>
            </a:pPr>
            <a:r>
              <a:rPr lang="es-PA" sz="2400" dirty="0"/>
              <a:t>Es un conjunto de reglas, normas y procedimientos que garantizan la integridad y correcta secuencia de los datos transmitidos.</a:t>
            </a:r>
          </a:p>
          <a:p>
            <a:pPr marL="0" indent="0">
              <a:buNone/>
            </a:pPr>
            <a:r>
              <a:rPr lang="es-PA" sz="2400" dirty="0"/>
              <a:t>Asegura que todos los nodos de una red informática, emiten y reciben datos organizados en la misma forma.</a:t>
            </a:r>
          </a:p>
          <a:p>
            <a:pPr marL="0" indent="0">
              <a:buNone/>
            </a:pPr>
            <a:r>
              <a:rPr lang="es-PA" sz="2400" dirty="0"/>
              <a:t>Es similar a la gramática de un idioma: asegura que lo que se comunica es comprensible y que se pueden identificar los errores.</a:t>
            </a:r>
          </a:p>
          <a:p>
            <a:pPr marL="0" indent="0">
              <a:buNone/>
            </a:pPr>
            <a:r>
              <a:rPr lang="es-PA" sz="2400" dirty="0"/>
              <a:t>Ejemplo: Protocolo TCP/IP. Todo par de computadoras conectadas a Internet, deben seguir las normas del protocolo TCP/IP, para intercambiar datos.</a:t>
            </a:r>
          </a:p>
          <a:p>
            <a:pPr marL="0" indent="0">
              <a:buNone/>
            </a:pPr>
            <a:endParaRPr lang="es-PA" sz="2400" dirty="0"/>
          </a:p>
        </p:txBody>
      </p:sp>
    </p:spTree>
    <p:extLst>
      <p:ext uri="{BB962C8B-B14F-4D97-AF65-F5344CB8AC3E}">
        <p14:creationId xmlns:p14="http://schemas.microsoft.com/office/powerpoint/2010/main" val="41150839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2904</Words>
  <Application>Microsoft Office PowerPoint</Application>
  <PresentationFormat>Panorámica</PresentationFormat>
  <Paragraphs>158</Paragraphs>
  <Slides>31</Slides>
  <Notes>1</Notes>
  <HiddenSlides>1</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Calibri Light</vt:lpstr>
      <vt:lpstr>Tema de Office</vt:lpstr>
      <vt:lpstr> Comunicación &amp; Redes de Computadoras Dispositivos de Comunicación </vt:lpstr>
      <vt:lpstr>Comunicación &amp; Redes de Computadoras Dispositivos de Comunicación </vt:lpstr>
      <vt:lpstr>Comunicación &amp; Redes de Computadoras Dispositivos de Comunicación </vt:lpstr>
      <vt:lpstr> Comunicación &amp; Redes de Computadoras Dispositivos de Comunicación </vt:lpstr>
      <vt:lpstr>Comunicación &amp; Redes de Computadoras Dispositivos de Comunicación</vt:lpstr>
      <vt:lpstr>Comunicación &amp; Redes de Computadoras Cableado</vt:lpstr>
      <vt:lpstr>Comunicación &amp; Redes de Computadoras Cableado</vt:lpstr>
      <vt:lpstr>Comunicación &amp; Redes de Computadoras Cableado</vt:lpstr>
      <vt:lpstr>Comunicación &amp; Redes de Computadoras Protocolos </vt:lpstr>
      <vt:lpstr>Comunicación &amp; Redes de Computadoras Protocolos </vt:lpstr>
      <vt:lpstr> Comunicación &amp; Redes de Computadoras Protocolo </vt:lpstr>
      <vt:lpstr>Comunicación &amp; Redes de Computadoras Protocolo </vt:lpstr>
      <vt:lpstr>Comunicación &amp; Redes de Computadoras Protocolos</vt:lpstr>
      <vt:lpstr>Presentación de PowerPoint</vt:lpstr>
      <vt:lpstr>Comunicación &amp; Redes de Computadoras Rangos de Ips/ Clases de Redes</vt:lpstr>
      <vt:lpstr>Comunicación &amp; Redes de Computadoras Protocolos/Datagrama</vt:lpstr>
      <vt:lpstr>Presentación de PowerPoint</vt:lpstr>
      <vt:lpstr>Presentación de PowerPoint</vt:lpstr>
      <vt:lpstr> Comunicación &amp; Redes de Computadoras Protocolos   SISTEMA OSI  </vt:lpstr>
      <vt:lpstr>Comunicación &amp; Redes de Computadoras Protocolos Capa 7 - OSI </vt:lpstr>
      <vt:lpstr>Comunicación &amp; Redes de Computadoras Gobierno Internet / Asignación de IP</vt:lpstr>
      <vt:lpstr>Comunicación &amp; Redes de Computadoras Gobierno Internet /Asignación de IP</vt:lpstr>
      <vt:lpstr>Comunicación &amp; Redes de Computadoras Servidor DNS</vt:lpstr>
      <vt:lpstr>Un nombre de dominio, un sitio web y una URL no son lo mismo.</vt:lpstr>
      <vt:lpstr>Un nombre de dominio, un sitio web y una URL no son lo mismo.</vt:lpstr>
      <vt:lpstr>Un nombre de dominio, un sitio web y una URL no son lo mismo.</vt:lpstr>
      <vt:lpstr>Tipos de Dominios </vt:lpstr>
      <vt:lpstr>Tipos de Dominios</vt:lpstr>
      <vt:lpstr>Tipos de Dominios</vt:lpstr>
      <vt:lpstr>Tipos de Dominios</vt:lpstr>
      <vt:lpstr>Subdominios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Comunicación &amp; Redes de Computadoras Dispositivos de Comunicación </dc:title>
  <dc:creator>Jeremias Herrera</dc:creator>
  <cp:lastModifiedBy>Jeremias Herrera</cp:lastModifiedBy>
  <cp:revision>1</cp:revision>
  <dcterms:created xsi:type="dcterms:W3CDTF">2020-06-17T14:36:00Z</dcterms:created>
  <dcterms:modified xsi:type="dcterms:W3CDTF">2020-06-17T14:40:14Z</dcterms:modified>
</cp:coreProperties>
</file>