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97" r:id="rId2"/>
    <p:sldId id="258" r:id="rId3"/>
    <p:sldId id="292" r:id="rId4"/>
    <p:sldId id="293" r:id="rId5"/>
    <p:sldId id="294" r:id="rId6"/>
    <p:sldId id="259" r:id="rId7"/>
    <p:sldId id="298" r:id="rId8"/>
    <p:sldId id="272" r:id="rId9"/>
    <p:sldId id="273" r:id="rId10"/>
    <p:sldId id="274" r:id="rId11"/>
    <p:sldId id="275" r:id="rId12"/>
    <p:sldId id="278" r:id="rId13"/>
    <p:sldId id="277" r:id="rId14"/>
    <p:sldId id="279" r:id="rId15"/>
    <p:sldId id="280" r:id="rId16"/>
    <p:sldId id="284" r:id="rId17"/>
    <p:sldId id="283" r:id="rId18"/>
    <p:sldId id="290" r:id="rId19"/>
    <p:sldId id="285" r:id="rId20"/>
    <p:sldId id="291" r:id="rId21"/>
    <p:sldId id="286" r:id="rId22"/>
    <p:sldId id="287" r:id="rId23"/>
    <p:sldId id="288" r:id="rId24"/>
    <p:sldId id="289"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788A8-3DD6-4AC9-9E96-99210A9ECC4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39DE2EE-D2B8-4552-B658-7048E78417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1C49D6BE-A310-4E34-BB3B-12C1E22315D0}"/>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5" name="Marcador de pie de página 4">
            <a:extLst>
              <a:ext uri="{FF2B5EF4-FFF2-40B4-BE49-F238E27FC236}">
                <a16:creationId xmlns:a16="http://schemas.microsoft.com/office/drawing/2014/main" id="{C664DB14-B49C-4203-8AD9-23F2F1BA958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AE8DDC9-D59F-4D0C-BB89-55868FB1C01A}"/>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421009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94725-1AA8-4B6B-B346-3F3048B11F9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5A8C3A5-71ED-45C6-9BD4-6BC634A07564}"/>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83DD28F-FE71-4650-9043-AF1E7241F9EE}"/>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5" name="Marcador de pie de página 4">
            <a:extLst>
              <a:ext uri="{FF2B5EF4-FFF2-40B4-BE49-F238E27FC236}">
                <a16:creationId xmlns:a16="http://schemas.microsoft.com/office/drawing/2014/main" id="{6692CC6F-EECE-4354-A91F-E4BC5E65FF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E9169FF-6DDB-429E-BE86-2BB235CD845F}"/>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38133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9458E8-3D54-440F-BC7A-B3096B24BE1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371BE53-2C07-4692-A84D-E2A0CE67164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7CD4BDC-A4A2-4A32-8423-96B23C3A98C6}"/>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5" name="Marcador de pie de página 4">
            <a:extLst>
              <a:ext uri="{FF2B5EF4-FFF2-40B4-BE49-F238E27FC236}">
                <a16:creationId xmlns:a16="http://schemas.microsoft.com/office/drawing/2014/main" id="{AF84B91D-8662-4068-B7D8-0405F361DA0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A313590-F65F-41A9-9005-0E5DEE73B1B8}"/>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76750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2E93C-C403-49E8-8306-891D8DACA5F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27382A-9B7F-4FFB-AA40-A3482FB6517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9902691-9BDB-4D4C-8FCC-15A49A4C277B}"/>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5" name="Marcador de pie de página 4">
            <a:extLst>
              <a:ext uri="{FF2B5EF4-FFF2-40B4-BE49-F238E27FC236}">
                <a16:creationId xmlns:a16="http://schemas.microsoft.com/office/drawing/2014/main" id="{2AD7D37F-5BBD-4FCE-A982-A1F639D33F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7949BF-BAEC-40EC-9B71-0C7BD8D2BFA9}"/>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394685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D8D45-F3DA-449A-A6D2-5D58A2F2451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D0104FF-9442-482E-BFCD-6B6A23090B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172697D-AF72-4867-9C32-430D984AA4A8}"/>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5" name="Marcador de pie de página 4">
            <a:extLst>
              <a:ext uri="{FF2B5EF4-FFF2-40B4-BE49-F238E27FC236}">
                <a16:creationId xmlns:a16="http://schemas.microsoft.com/office/drawing/2014/main" id="{B9579736-06F0-4C75-9E4A-F30F3FEB81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F500E2B-C5B2-4FEA-8E2F-29A9A8E83FAC}"/>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126081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3C60E-55FA-41A4-93F1-3F336F21815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6C003E6-7AD9-4480-8A95-C4709D4937F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52F78A2-991E-4D79-83C0-192D32584D6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9DEAFB7-C9A4-416A-8CC7-9DF315FFDF85}"/>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6" name="Marcador de pie de página 5">
            <a:extLst>
              <a:ext uri="{FF2B5EF4-FFF2-40B4-BE49-F238E27FC236}">
                <a16:creationId xmlns:a16="http://schemas.microsoft.com/office/drawing/2014/main" id="{2F0D7B0A-2F86-44CA-8277-765F751CAE3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6861FE-1A28-48DA-8011-2C7777E10449}"/>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216305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A2020-8B50-4832-9CF1-003A3B9E411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E174CF0-AB0E-4435-9F5D-19AF8E5E0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6522C8A-4B27-4583-8748-B77AA5DDB92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747A422-0C7E-4B16-B253-3C3016A10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057CA76-AA95-4EA0-87F9-D162AB20A75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8A0B116-CF78-4943-8E85-E663BD80BB67}"/>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8" name="Marcador de pie de página 7">
            <a:extLst>
              <a:ext uri="{FF2B5EF4-FFF2-40B4-BE49-F238E27FC236}">
                <a16:creationId xmlns:a16="http://schemas.microsoft.com/office/drawing/2014/main" id="{132678B0-29C8-405D-9570-EC36AC3200F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A328BD5-4244-4D93-BDB1-BA675F75A57D}"/>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409796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864D37-2A47-4E98-9635-7CC5679B390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3E197E9-E0F2-44CC-B2D5-C39C6500D960}"/>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4" name="Marcador de pie de página 3">
            <a:extLst>
              <a:ext uri="{FF2B5EF4-FFF2-40B4-BE49-F238E27FC236}">
                <a16:creationId xmlns:a16="http://schemas.microsoft.com/office/drawing/2014/main" id="{A4619082-97FC-4CE2-A155-B960D5F6C91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2A42992-FD0B-41DB-BD30-D976B658B0E9}"/>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384339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F5265A-73BD-42BF-A683-525E700C461E}"/>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3" name="Marcador de pie de página 2">
            <a:extLst>
              <a:ext uri="{FF2B5EF4-FFF2-40B4-BE49-F238E27FC236}">
                <a16:creationId xmlns:a16="http://schemas.microsoft.com/office/drawing/2014/main" id="{AD450FB9-147C-4002-9211-C04B54C71A1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51BBE20-2B15-42B9-A819-044D7032E7E7}"/>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160333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1A5DBE-F34B-4DED-A326-67CCD71CF5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9E26235-8170-46C3-90F5-10D671287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163F098-4E9B-4124-9474-6F86A4D81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A3C7BDD-BFA2-46A8-A4D2-D7CDE7B4BF22}"/>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6" name="Marcador de pie de página 5">
            <a:extLst>
              <a:ext uri="{FF2B5EF4-FFF2-40B4-BE49-F238E27FC236}">
                <a16:creationId xmlns:a16="http://schemas.microsoft.com/office/drawing/2014/main" id="{D85104F8-2D82-4347-836A-BCFC29F31B5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390C26F-B354-470D-AB27-4C1E32068982}"/>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28128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B5D6A4-D894-4756-B955-670DAD7D5A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C9E9930-7A65-43AB-8784-380AD2686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0BB9496-374C-4384-9965-91A9C74F5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C3A726B-B862-405D-9D44-3549FA90A7C7}"/>
              </a:ext>
            </a:extLst>
          </p:cNvPr>
          <p:cNvSpPr>
            <a:spLocks noGrp="1"/>
          </p:cNvSpPr>
          <p:nvPr>
            <p:ph type="dt" sz="half" idx="10"/>
          </p:nvPr>
        </p:nvSpPr>
        <p:spPr/>
        <p:txBody>
          <a:bodyPr/>
          <a:lstStyle/>
          <a:p>
            <a:fld id="{EA2E8888-BB0A-42F6-9B18-E7FC729CF599}" type="datetimeFigureOut">
              <a:rPr lang="es-ES" smtClean="0"/>
              <a:t>09/06/2020</a:t>
            </a:fld>
            <a:endParaRPr lang="es-ES"/>
          </a:p>
        </p:txBody>
      </p:sp>
      <p:sp>
        <p:nvSpPr>
          <p:cNvPr id="6" name="Marcador de pie de página 5">
            <a:extLst>
              <a:ext uri="{FF2B5EF4-FFF2-40B4-BE49-F238E27FC236}">
                <a16:creationId xmlns:a16="http://schemas.microsoft.com/office/drawing/2014/main" id="{D994DDE5-92EF-4C95-B9C7-F6CAD9F7B55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694838F-A53A-4ECE-92DA-1BF8503F8E50}"/>
              </a:ext>
            </a:extLst>
          </p:cNvPr>
          <p:cNvSpPr>
            <a:spLocks noGrp="1"/>
          </p:cNvSpPr>
          <p:nvPr>
            <p:ph type="sldNum" sz="quarter" idx="12"/>
          </p:nvPr>
        </p:nvSpPr>
        <p:spPr/>
        <p:txBody>
          <a:bodyPr/>
          <a:lstStyle/>
          <a:p>
            <a:fld id="{56CB63E8-1B94-4336-BDF5-3D108744F0D0}" type="slidenum">
              <a:rPr lang="es-ES" smtClean="0"/>
              <a:t>‹Nº›</a:t>
            </a:fld>
            <a:endParaRPr lang="es-ES"/>
          </a:p>
        </p:txBody>
      </p:sp>
    </p:spTree>
    <p:extLst>
      <p:ext uri="{BB962C8B-B14F-4D97-AF65-F5344CB8AC3E}">
        <p14:creationId xmlns:p14="http://schemas.microsoft.com/office/powerpoint/2010/main" val="125985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905AA98-F5D2-4343-B6EE-F30E9BFC7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2F4EFFE-F1D2-44BD-B9C9-B56F16E1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9AF83A-DF50-47DF-A127-146D4E75D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E8888-BB0A-42F6-9B18-E7FC729CF599}" type="datetimeFigureOut">
              <a:rPr lang="es-ES" smtClean="0"/>
              <a:t>09/06/2020</a:t>
            </a:fld>
            <a:endParaRPr lang="es-ES"/>
          </a:p>
        </p:txBody>
      </p:sp>
      <p:sp>
        <p:nvSpPr>
          <p:cNvPr id="5" name="Marcador de pie de página 4">
            <a:extLst>
              <a:ext uri="{FF2B5EF4-FFF2-40B4-BE49-F238E27FC236}">
                <a16:creationId xmlns:a16="http://schemas.microsoft.com/office/drawing/2014/main" id="{4A31B884-A8F3-4A09-8761-BFD1F9805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853E534D-6BF5-4BD1-A2EE-A7A469B5D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B63E8-1B94-4336-BDF5-3D108744F0D0}" type="slidenum">
              <a:rPr lang="es-ES" smtClean="0"/>
              <a:t>‹Nº›</a:t>
            </a:fld>
            <a:endParaRPr lang="es-ES"/>
          </a:p>
        </p:txBody>
      </p:sp>
    </p:spTree>
    <p:extLst>
      <p:ext uri="{BB962C8B-B14F-4D97-AF65-F5344CB8AC3E}">
        <p14:creationId xmlns:p14="http://schemas.microsoft.com/office/powerpoint/2010/main" val="23521157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0">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ángulo 3">
            <a:extLst>
              <a:ext uri="{FF2B5EF4-FFF2-40B4-BE49-F238E27FC236}">
                <a16:creationId xmlns:a16="http://schemas.microsoft.com/office/drawing/2014/main" id="{740809E5-0897-4E67-A108-83129FD5730D}"/>
              </a:ext>
            </a:extLst>
          </p:cNvPr>
          <p:cNvSpPr/>
          <p:nvPr/>
        </p:nvSpPr>
        <p:spPr>
          <a:xfrm>
            <a:off x="1537097" y="1428750"/>
            <a:ext cx="9117807" cy="210502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100" b="1" kern="1200"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REDES </a:t>
            </a:r>
          </a:p>
          <a:p>
            <a:pPr algn="ctr">
              <a:lnSpc>
                <a:spcPct val="90000"/>
              </a:lnSpc>
              <a:spcBef>
                <a:spcPct val="0"/>
              </a:spcBef>
              <a:spcAft>
                <a:spcPts val="600"/>
              </a:spcAft>
            </a:pPr>
            <a:r>
              <a:rPr lang="en-US" sz="5100" b="1" kern="1200"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¿Existen diferentes tipos de redes?</a:t>
            </a:r>
          </a:p>
        </p:txBody>
      </p:sp>
      <p:cxnSp>
        <p:nvCxnSpPr>
          <p:cNvPr id="28" name="Straight Connector 12">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41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88AFFB8-4B4E-43C6-BB04-0980CD0BC705}"/>
              </a:ext>
            </a:extLst>
          </p:cNvPr>
          <p:cNvSpPr>
            <a:spLocks noGrp="1"/>
          </p:cNvSpPr>
          <p:nvPr>
            <p:ph type="title"/>
          </p:nvPr>
        </p:nvSpPr>
        <p:spPr>
          <a:xfrm>
            <a:off x="808638" y="386930"/>
            <a:ext cx="9236700" cy="1188950"/>
          </a:xfrm>
        </p:spPr>
        <p:txBody>
          <a:bodyPr anchor="b">
            <a:normAutofit/>
          </a:bodyPr>
          <a:lstStyle/>
          <a:p>
            <a:r>
              <a:rPr lang="es-PA" sz="3800">
                <a:latin typeface="Arial Rounded MT Bold" panose="020F0704030504030204" pitchFamily="34" charset="0"/>
              </a:rPr>
              <a:t>Elementos a considerar en el Diseño de una Red de Computadoras</a:t>
            </a:r>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EA58334-6B8A-4A7F-A384-95ECE4C0F75D}"/>
              </a:ext>
            </a:extLst>
          </p:cNvPr>
          <p:cNvSpPr>
            <a:spLocks noGrp="1"/>
          </p:cNvSpPr>
          <p:nvPr>
            <p:ph idx="1"/>
          </p:nvPr>
        </p:nvSpPr>
        <p:spPr>
          <a:xfrm>
            <a:off x="793660" y="2307103"/>
            <a:ext cx="10143668" cy="3727938"/>
          </a:xfrm>
        </p:spPr>
        <p:txBody>
          <a:bodyPr anchor="ctr">
            <a:normAutofit/>
          </a:bodyPr>
          <a:lstStyle/>
          <a:p>
            <a:pPr marL="514350" indent="-514350">
              <a:buFont typeface="+mj-lt"/>
              <a:buAutoNum type="arabicPeriod" startAt="3"/>
            </a:pPr>
            <a:r>
              <a:rPr lang="es-PA" sz="2000" b="1" dirty="0">
                <a:latin typeface="Calibri" panose="020F0502020204030204" pitchFamily="34" charset="0"/>
                <a:ea typeface="Calibri" panose="020F0502020204030204" pitchFamily="34" charset="0"/>
                <a:cs typeface="Times New Roman" panose="02020603050405020304" pitchFamily="18" charset="0"/>
              </a:rPr>
              <a:t>Expansión futura (Escalabilidad): </a:t>
            </a:r>
            <a:r>
              <a:rPr lang="es-PA" sz="2000" dirty="0">
                <a:latin typeface="Calibri" panose="020F0502020204030204" pitchFamily="34" charset="0"/>
                <a:ea typeface="Calibri" panose="020F0502020204030204" pitchFamily="34" charset="0"/>
                <a:cs typeface="Times New Roman" panose="02020603050405020304" pitchFamily="18" charset="0"/>
              </a:rPr>
              <a:t>Las redes están siempre en continuo creciendo. Una meta del diseño, deberá ser planear para el crecimiento de la red para que las necesidades de la compañía no saturen en un futuro inmediato.</a:t>
            </a:r>
          </a:p>
          <a:p>
            <a:pPr marL="514350" indent="-514350">
              <a:buFont typeface="+mj-lt"/>
              <a:buAutoNum type="arabicPeriod" startAt="4"/>
            </a:pPr>
            <a:r>
              <a:rPr lang="es-PA" sz="2000" b="1" dirty="0">
                <a:latin typeface="Calibri" panose="020F0502020204030204" pitchFamily="34" charset="0"/>
                <a:ea typeface="Calibri" panose="020F0502020204030204" pitchFamily="34" charset="0"/>
                <a:cs typeface="Times New Roman" panose="02020603050405020304" pitchFamily="18" charset="0"/>
              </a:rPr>
              <a:t>Seguridad: </a:t>
            </a:r>
            <a:r>
              <a:rPr lang="es-PA" sz="2000" dirty="0">
                <a:latin typeface="Calibri" panose="020F0502020204030204" pitchFamily="34" charset="0"/>
                <a:ea typeface="Calibri" panose="020F0502020204030204" pitchFamily="34" charset="0"/>
                <a:cs typeface="Times New Roman" panose="02020603050405020304" pitchFamily="18" charset="0"/>
              </a:rPr>
              <a:t>Muchas preguntas de diseño están relacionadas a la seguridad de la red. ¿Estarán encriptados los datos? ¿Qué nivel de seguridad en los </a:t>
            </a:r>
            <a:r>
              <a:rPr lang="es-PA" sz="2000" i="1" dirty="0" err="1">
                <a:latin typeface="Calibri" panose="020F0502020204030204" pitchFamily="34" charset="0"/>
                <a:ea typeface="Calibri" panose="020F0502020204030204" pitchFamily="34" charset="0"/>
                <a:cs typeface="Times New Roman" panose="02020603050405020304" pitchFamily="18" charset="0"/>
              </a:rPr>
              <a:t>passwords</a:t>
            </a:r>
            <a:r>
              <a:rPr lang="es-PA" sz="2000" dirty="0">
                <a:latin typeface="Calibri" panose="020F0502020204030204" pitchFamily="34" charset="0"/>
                <a:ea typeface="Calibri" panose="020F0502020204030204" pitchFamily="34" charset="0"/>
                <a:cs typeface="Times New Roman" panose="02020603050405020304" pitchFamily="18" charset="0"/>
              </a:rPr>
              <a:t> es deseable? etc.</a:t>
            </a:r>
          </a:p>
          <a:p>
            <a:pPr marL="514350" indent="-514350">
              <a:buFont typeface="+mj-lt"/>
              <a:buAutoNum type="arabicPeriod" startAt="5"/>
            </a:pPr>
            <a:r>
              <a:rPr lang="es-PA" sz="2000" b="1" dirty="0">
                <a:latin typeface="Calibri" panose="020F0502020204030204" pitchFamily="34" charset="0"/>
                <a:ea typeface="Calibri" panose="020F0502020204030204" pitchFamily="34" charset="0"/>
                <a:cs typeface="Times New Roman" panose="02020603050405020304" pitchFamily="18" charset="0"/>
              </a:rPr>
              <a:t>Redundancia: </a:t>
            </a:r>
            <a:r>
              <a:rPr lang="es-PA" sz="2000" dirty="0">
                <a:latin typeface="Calibri" panose="020F0502020204030204" pitchFamily="34" charset="0"/>
                <a:ea typeface="Calibri" panose="020F0502020204030204" pitchFamily="34" charset="0"/>
                <a:cs typeface="Times New Roman" panose="02020603050405020304" pitchFamily="18" charset="0"/>
              </a:rPr>
              <a:t>Las redes robustas requieren redundancia, sí algún elemento falla, la red deberá por sí misma seguir operando. Un sistema tolerante a fallas debe estar diseñado en la red, de tal manera, si un servidor falla, un segundo servidor de respaldo entrará a operar inmediatamente. La redundancia también se aplica para los enlaces externos de la red.</a:t>
            </a:r>
            <a:endParaRPr lang="es-PA" sz="2000" dirty="0"/>
          </a:p>
        </p:txBody>
      </p:sp>
    </p:spTree>
    <p:extLst>
      <p:ext uri="{BB962C8B-B14F-4D97-AF65-F5344CB8AC3E}">
        <p14:creationId xmlns:p14="http://schemas.microsoft.com/office/powerpoint/2010/main" val="276512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D592A3-21FC-45AF-8A89-34BB95DC9F2B}"/>
              </a:ext>
            </a:extLst>
          </p:cNvPr>
          <p:cNvSpPr>
            <a:spLocks noGrp="1"/>
          </p:cNvSpPr>
          <p:nvPr>
            <p:ph type="title"/>
          </p:nvPr>
        </p:nvSpPr>
        <p:spPr>
          <a:xfrm>
            <a:off x="808638" y="386930"/>
            <a:ext cx="9236700" cy="1188950"/>
          </a:xfrm>
        </p:spPr>
        <p:txBody>
          <a:bodyPr anchor="b">
            <a:normAutofit/>
          </a:bodyPr>
          <a:lstStyle/>
          <a:p>
            <a:r>
              <a:rPr lang="es-PA" sz="3800">
                <a:latin typeface="Arial Rounded MT Bold" panose="020F0704030504030204" pitchFamily="34" charset="0"/>
              </a:rPr>
              <a:t>Elementos a considerar en el Diseño de una Red de Computadoras</a:t>
            </a:r>
            <a:endParaRPr lang="es-PA"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1E7E26E-7618-455E-995F-C58ED6094904}"/>
              </a:ext>
            </a:extLst>
          </p:cNvPr>
          <p:cNvSpPr>
            <a:spLocks noGrp="1"/>
          </p:cNvSpPr>
          <p:nvPr>
            <p:ph idx="1"/>
          </p:nvPr>
        </p:nvSpPr>
        <p:spPr>
          <a:xfrm>
            <a:off x="793660" y="2599509"/>
            <a:ext cx="10143668" cy="3435531"/>
          </a:xfrm>
        </p:spPr>
        <p:txBody>
          <a:bodyPr anchor="ctr">
            <a:normAutofit/>
          </a:bodyPr>
          <a:lstStyle/>
          <a:p>
            <a:pPr marL="514350" indent="-514350">
              <a:buFont typeface="+mj-lt"/>
              <a:buAutoNum type="arabicPeriod" startAt="6"/>
            </a:pPr>
            <a:r>
              <a:rPr lang="es-PA" sz="2400" b="1" dirty="0">
                <a:latin typeface="Calibri" panose="020F0502020204030204" pitchFamily="34" charset="0"/>
                <a:ea typeface="Calibri" panose="020F0502020204030204" pitchFamily="34" charset="0"/>
                <a:cs typeface="Times New Roman" panose="02020603050405020304" pitchFamily="18" charset="0"/>
              </a:rPr>
              <a:t>Compatibilidad: hardware &amp; software </a:t>
            </a:r>
            <a:r>
              <a:rPr lang="es-PA" sz="2400" dirty="0">
                <a:latin typeface="Calibri" panose="020F0502020204030204" pitchFamily="34" charset="0"/>
                <a:ea typeface="Calibri" panose="020F0502020204030204" pitchFamily="34" charset="0"/>
                <a:cs typeface="Times New Roman" panose="02020603050405020304" pitchFamily="18" charset="0"/>
              </a:rPr>
              <a:t>La compatibilidad entre los sistemas, tanto en </a:t>
            </a:r>
            <a:r>
              <a:rPr lang="es-PA" sz="2400" i="1" dirty="0">
                <a:latin typeface="Calibri" panose="020F0502020204030204" pitchFamily="34" charset="0"/>
                <a:ea typeface="Calibri" panose="020F0502020204030204" pitchFamily="34" charset="0"/>
                <a:cs typeface="Times New Roman" panose="02020603050405020304" pitchFamily="18" charset="0"/>
              </a:rPr>
              <a:t>hardware</a:t>
            </a:r>
            <a:r>
              <a:rPr lang="es-PA" sz="2400" dirty="0">
                <a:latin typeface="Calibri" panose="020F0502020204030204" pitchFamily="34" charset="0"/>
                <a:ea typeface="Calibri" panose="020F0502020204030204" pitchFamily="34" charset="0"/>
                <a:cs typeface="Times New Roman" panose="02020603050405020304" pitchFamily="18" charset="0"/>
              </a:rPr>
              <a:t> como en </a:t>
            </a:r>
            <a:r>
              <a:rPr lang="es-PA" sz="2400" i="1" dirty="0">
                <a:latin typeface="Calibri" panose="020F0502020204030204" pitchFamily="34" charset="0"/>
                <a:ea typeface="Calibri" panose="020F0502020204030204" pitchFamily="34" charset="0"/>
                <a:cs typeface="Times New Roman" panose="02020603050405020304" pitchFamily="18" charset="0"/>
              </a:rPr>
              <a:t>software</a:t>
            </a:r>
            <a:r>
              <a:rPr lang="es-PA" sz="2400" dirty="0">
                <a:latin typeface="Calibri" panose="020F0502020204030204" pitchFamily="34" charset="0"/>
                <a:ea typeface="Calibri" panose="020F0502020204030204" pitchFamily="34" charset="0"/>
                <a:cs typeface="Times New Roman" panose="02020603050405020304" pitchFamily="18" charset="0"/>
              </a:rPr>
              <a:t> es una pieza clave también en el diseño de una red.</a:t>
            </a:r>
          </a:p>
          <a:p>
            <a:pPr marL="514350" indent="-514350">
              <a:buFont typeface="+mj-lt"/>
              <a:buAutoNum type="arabicPeriod" startAt="7"/>
            </a:pPr>
            <a:r>
              <a:rPr lang="es-PA" sz="2400" b="1" dirty="0">
                <a:latin typeface="Calibri" panose="020F0502020204030204" pitchFamily="34" charset="0"/>
                <a:ea typeface="Calibri" panose="020F0502020204030204" pitchFamily="34" charset="0"/>
                <a:cs typeface="Times New Roman" panose="02020603050405020304" pitchFamily="18" charset="0"/>
              </a:rPr>
              <a:t>Compatibilidad: organización &amp; gente: </a:t>
            </a:r>
            <a:r>
              <a:rPr lang="es-PA" sz="2400" dirty="0">
                <a:latin typeface="Calibri" panose="020F0502020204030204" pitchFamily="34" charset="0"/>
                <a:ea typeface="Calibri" panose="020F0502020204030204" pitchFamily="34" charset="0"/>
                <a:cs typeface="Times New Roman" panose="02020603050405020304" pitchFamily="18" charset="0"/>
              </a:rPr>
              <a:t>Ya una vez que la red esta diseñada para ser compatible con el hardware y software existente, sería un gran error si no se considera la organización y el personal de la compañía. </a:t>
            </a:r>
          </a:p>
          <a:p>
            <a:pPr marL="514350" indent="-514350">
              <a:buFont typeface="+mj-lt"/>
              <a:buAutoNum type="arabicPeriod" startAt="8"/>
            </a:pPr>
            <a:r>
              <a:rPr lang="es-PA" sz="2400" b="1" dirty="0">
                <a:latin typeface="Calibri" panose="020F0502020204030204" pitchFamily="34" charset="0"/>
                <a:ea typeface="Calibri" panose="020F0502020204030204" pitchFamily="34" charset="0"/>
                <a:cs typeface="Times New Roman" panose="02020603050405020304" pitchFamily="18" charset="0"/>
              </a:rPr>
              <a:t>Costo </a:t>
            </a:r>
            <a:r>
              <a:rPr lang="es-PA" sz="2400" dirty="0">
                <a:latin typeface="Calibri" panose="020F0502020204030204" pitchFamily="34" charset="0"/>
                <a:ea typeface="Calibri" panose="020F0502020204030204" pitchFamily="34" charset="0"/>
                <a:cs typeface="Times New Roman" panose="02020603050405020304" pitchFamily="18" charset="0"/>
              </a:rPr>
              <a:t>: El costo que implica diseñar, operar y mantener una red, quizá es uno de los factores por los cuales las redes no tengan la seguridad, redundancia, proyección a futuro y personal adecuado. </a:t>
            </a:r>
            <a:endParaRPr lang="es-PA" sz="2400" dirty="0"/>
          </a:p>
        </p:txBody>
      </p:sp>
    </p:spTree>
    <p:extLst>
      <p:ext uri="{BB962C8B-B14F-4D97-AF65-F5344CB8AC3E}">
        <p14:creationId xmlns:p14="http://schemas.microsoft.com/office/powerpoint/2010/main" val="184463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ítulo 14">
            <a:extLst>
              <a:ext uri="{FF2B5EF4-FFF2-40B4-BE49-F238E27FC236}">
                <a16:creationId xmlns:a16="http://schemas.microsoft.com/office/drawing/2014/main" id="{CC3CB1D2-63D7-447E-850C-DF62EBEFAB82}"/>
              </a:ext>
            </a:extLst>
          </p:cNvPr>
          <p:cNvSpPr>
            <a:spLocks noGrp="1"/>
          </p:cNvSpPr>
          <p:nvPr>
            <p:ph type="title"/>
          </p:nvPr>
        </p:nvSpPr>
        <p:spPr>
          <a:xfrm>
            <a:off x="808638" y="386930"/>
            <a:ext cx="9236700" cy="1188950"/>
          </a:xfrm>
        </p:spPr>
        <p:txBody>
          <a:bodyPr anchor="b">
            <a:normAutofit/>
          </a:bodyPr>
          <a:lstStyle/>
          <a:p>
            <a:r>
              <a:rPr lang="es-ES" sz="3400">
                <a:latin typeface="Arial Rounded MT Bold" panose="020F0704030504030204" pitchFamily="34" charset="0"/>
              </a:rPr>
              <a:t>Red de Computadoras</a:t>
            </a:r>
            <a:br>
              <a:rPr lang="es-ES" sz="3400">
                <a:latin typeface="Arial Rounded MT Bold" panose="020F0704030504030204" pitchFamily="34" charset="0"/>
              </a:rPr>
            </a:br>
            <a:r>
              <a:rPr lang="es-ES" sz="3400">
                <a:latin typeface="Arial Rounded MT Bold" panose="020F0704030504030204" pitchFamily="34" charset="0"/>
              </a:rPr>
              <a:t>Clasificación por su tamaño y extensión</a:t>
            </a:r>
            <a:endParaRPr lang="es-ES" sz="3400"/>
          </a:p>
        </p:txBody>
      </p:sp>
      <p:grpSp>
        <p:nvGrpSpPr>
          <p:cNvPr id="23" name="Group 2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4" name="Rectangle 2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arcador de contenido 15">
            <a:extLst>
              <a:ext uri="{FF2B5EF4-FFF2-40B4-BE49-F238E27FC236}">
                <a16:creationId xmlns:a16="http://schemas.microsoft.com/office/drawing/2014/main" id="{FB474008-7CF6-4EA5-8BDC-6E700FD78189}"/>
              </a:ext>
            </a:extLst>
          </p:cNvPr>
          <p:cNvSpPr>
            <a:spLocks noGrp="1"/>
          </p:cNvSpPr>
          <p:nvPr>
            <p:ph idx="1"/>
          </p:nvPr>
        </p:nvSpPr>
        <p:spPr>
          <a:xfrm>
            <a:off x="793660" y="2599509"/>
            <a:ext cx="10143668" cy="3435531"/>
          </a:xfrm>
        </p:spPr>
        <p:txBody>
          <a:bodyPr anchor="ctr">
            <a:normAutofit/>
          </a:bodyPr>
          <a:lstStyle/>
          <a:p>
            <a:pPr marL="0" indent="0">
              <a:buNone/>
            </a:pPr>
            <a:r>
              <a:rPr lang="es-ES" sz="2400" dirty="0"/>
              <a:t>Las redes de área local (LAN por las siglas de Local Área Network) son las de uso más frecuente. Son conjuntos de máquinas interconectadas, ubicadas en extensiones relativamente pequeñas. Desde nuestros hogares hasta grandes edificios de oficinas, pasando por entidades gubernamentales e instituciones académicas.</a:t>
            </a:r>
          </a:p>
          <a:p>
            <a:pPr marL="0" indent="0">
              <a:buNone/>
            </a:pPr>
            <a:r>
              <a:rPr lang="es-ES" sz="2400" dirty="0"/>
              <a:t>Este tipo de redes son las más comunes. En todos los lugares de trabajo del mundo, con más de una computadora interconectada, existe seguramente una LAN activa.</a:t>
            </a:r>
          </a:p>
          <a:p>
            <a:pPr marL="0" indent="0">
              <a:buNone/>
            </a:pPr>
            <a:endParaRPr lang="es-ES" sz="2400" dirty="0"/>
          </a:p>
        </p:txBody>
      </p:sp>
    </p:spTree>
    <p:extLst>
      <p:ext uri="{BB962C8B-B14F-4D97-AF65-F5344CB8AC3E}">
        <p14:creationId xmlns:p14="http://schemas.microsoft.com/office/powerpoint/2010/main" val="388689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F0F79B6-18F4-4C13-9C35-21FD27E88187}"/>
              </a:ext>
            </a:extLst>
          </p:cNvPr>
          <p:cNvSpPr/>
          <p:nvPr/>
        </p:nvSpPr>
        <p:spPr>
          <a:xfrm>
            <a:off x="2067951" y="1252025"/>
            <a:ext cx="1477107" cy="2869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 name="Rectángulo 2">
            <a:extLst>
              <a:ext uri="{FF2B5EF4-FFF2-40B4-BE49-F238E27FC236}">
                <a16:creationId xmlns:a16="http://schemas.microsoft.com/office/drawing/2014/main" id="{A5A22914-0796-48A7-87FD-0D2CD743A8C1}"/>
              </a:ext>
            </a:extLst>
          </p:cNvPr>
          <p:cNvSpPr/>
          <p:nvPr/>
        </p:nvSpPr>
        <p:spPr>
          <a:xfrm>
            <a:off x="3410857" y="1582057"/>
            <a:ext cx="255454" cy="435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3959C17D-3E31-4611-A6BB-BBC31BB0EA78}"/>
              </a:ext>
            </a:extLst>
          </p:cNvPr>
          <p:cNvPicPr>
            <a:picLocks noChangeAspect="1"/>
          </p:cNvPicPr>
          <p:nvPr/>
        </p:nvPicPr>
        <p:blipFill>
          <a:blip r:embed="rId2"/>
          <a:stretch>
            <a:fillRect/>
          </a:stretch>
        </p:blipFill>
        <p:spPr>
          <a:xfrm>
            <a:off x="1986940" y="953809"/>
            <a:ext cx="8218120" cy="4950381"/>
          </a:xfrm>
          <a:prstGeom prst="rect">
            <a:avLst/>
          </a:prstGeom>
        </p:spPr>
      </p:pic>
    </p:spTree>
    <p:extLst>
      <p:ext uri="{BB962C8B-B14F-4D97-AF65-F5344CB8AC3E}">
        <p14:creationId xmlns:p14="http://schemas.microsoft.com/office/powerpoint/2010/main" val="414867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4B1C15-3D77-4FB3-9D80-5CE663EAEB9B}"/>
              </a:ext>
            </a:extLst>
          </p:cNvPr>
          <p:cNvSpPr>
            <a:spLocks noGrp="1"/>
          </p:cNvSpPr>
          <p:nvPr>
            <p:ph type="title"/>
          </p:nvPr>
        </p:nvSpPr>
        <p:spPr>
          <a:xfrm>
            <a:off x="808638" y="386930"/>
            <a:ext cx="9236700" cy="1188950"/>
          </a:xfrm>
        </p:spPr>
        <p:txBody>
          <a:bodyPr anchor="b">
            <a:normAutofit/>
          </a:bodyPr>
          <a:lstStyle/>
          <a:p>
            <a:r>
              <a:rPr lang="es-ES" sz="3400">
                <a:latin typeface="Arial Rounded MT Bold" panose="020F0704030504030204" pitchFamily="34" charset="0"/>
              </a:rPr>
              <a:t>Red de Computadoras</a:t>
            </a:r>
            <a:br>
              <a:rPr lang="es-ES" sz="3400">
                <a:latin typeface="Arial Rounded MT Bold" panose="020F0704030504030204" pitchFamily="34" charset="0"/>
              </a:rPr>
            </a:br>
            <a:r>
              <a:rPr lang="es-ES" sz="3400">
                <a:latin typeface="Arial Rounded MT Bold" panose="020F0704030504030204" pitchFamily="34" charset="0"/>
              </a:rPr>
              <a:t>Clasificación por su tamaño y extensión </a:t>
            </a:r>
            <a:endParaRPr lang="es-ES" sz="3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2AF839F-6984-4073-B4CE-0A4D7859E3C7}"/>
              </a:ext>
            </a:extLst>
          </p:cNvPr>
          <p:cNvSpPr>
            <a:spLocks noGrp="1"/>
          </p:cNvSpPr>
          <p:nvPr>
            <p:ph idx="1"/>
          </p:nvPr>
        </p:nvSpPr>
        <p:spPr>
          <a:xfrm>
            <a:off x="793660" y="2599509"/>
            <a:ext cx="10143668" cy="3435531"/>
          </a:xfrm>
        </p:spPr>
        <p:txBody>
          <a:bodyPr anchor="ctr">
            <a:normAutofit/>
          </a:bodyPr>
          <a:lstStyle/>
          <a:p>
            <a:pPr marL="0" indent="0">
              <a:buNone/>
            </a:pPr>
            <a:r>
              <a:rPr lang="es-ES" sz="2400"/>
              <a:t>Una Red de área metropolitana (MAN) conecta diversas LAN cercanas geográficamente entre sí a alta velocidad. Por lo tanto, una MAN permite que dos nodos remotos se comuniquen como si fueran parte de la misma Red de Área Local.</a:t>
            </a:r>
          </a:p>
          <a:p>
            <a:pPr marL="0" indent="0">
              <a:buNone/>
            </a:pPr>
            <a:r>
              <a:rPr lang="es-ES" sz="2400"/>
              <a:t>Una MAN está compuesta por conmutadores o router conectados entre sí con conexiones de alta velocidad (generalmente cables de fibra óptica).</a:t>
            </a:r>
          </a:p>
          <a:p>
            <a:r>
              <a:rPr lang="es-ES" altLang="es-ES" sz="2400"/>
              <a:t>Básicamente son una versión más grande de una Red de Área Local y utiliza normalmente tecnología similar. </a:t>
            </a:r>
          </a:p>
          <a:p>
            <a:r>
              <a:rPr lang="es-ES" altLang="es-ES" sz="2400"/>
              <a:t>Puede ser pública o privada. </a:t>
            </a:r>
          </a:p>
        </p:txBody>
      </p:sp>
    </p:spTree>
    <p:extLst>
      <p:ext uri="{BB962C8B-B14F-4D97-AF65-F5344CB8AC3E}">
        <p14:creationId xmlns:p14="http://schemas.microsoft.com/office/powerpoint/2010/main" val="72543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AB2FAF3C-F36A-4612-B00B-E737FEB1E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7" name="Freeform 5">
              <a:extLst>
                <a:ext uri="{FF2B5EF4-FFF2-40B4-BE49-F238E27FC236}">
                  <a16:creationId xmlns:a16="http://schemas.microsoft.com/office/drawing/2014/main" id="{23420AEB-7D6F-4338-9CD8-7B96376170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6">
              <a:extLst>
                <a:ext uri="{FF2B5EF4-FFF2-40B4-BE49-F238E27FC236}">
                  <a16:creationId xmlns:a16="http://schemas.microsoft.com/office/drawing/2014/main" id="{9551E9D5-67C0-42B0-9796-909C1B9DF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7">
              <a:extLst>
                <a:ext uri="{FF2B5EF4-FFF2-40B4-BE49-F238E27FC236}">
                  <a16:creationId xmlns:a16="http://schemas.microsoft.com/office/drawing/2014/main" id="{9CB4C9E0-236E-426D-88FB-50ACF81BC9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8">
              <a:extLst>
                <a:ext uri="{FF2B5EF4-FFF2-40B4-BE49-F238E27FC236}">
                  <a16:creationId xmlns:a16="http://schemas.microsoft.com/office/drawing/2014/main" id="{1A11A9AC-1E25-429F-A3A8-67DED3DF45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9">
              <a:extLst>
                <a:ext uri="{FF2B5EF4-FFF2-40B4-BE49-F238E27FC236}">
                  <a16:creationId xmlns:a16="http://schemas.microsoft.com/office/drawing/2014/main" id="{66E126C4-E1AC-4DDC-87CB-5D8B4605C8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a:extLst>
                <a:ext uri="{FF2B5EF4-FFF2-40B4-BE49-F238E27FC236}">
                  <a16:creationId xmlns:a16="http://schemas.microsoft.com/office/drawing/2014/main" id="{B1DE6C75-DCE1-4942-8E8D-ECA1D1773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a:extLst>
                <a:ext uri="{FF2B5EF4-FFF2-40B4-BE49-F238E27FC236}">
                  <a16:creationId xmlns:a16="http://schemas.microsoft.com/office/drawing/2014/main" id="{F5459AD3-234D-4C3B-BD9C-92B3377BD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a:extLst>
                <a:ext uri="{FF2B5EF4-FFF2-40B4-BE49-F238E27FC236}">
                  <a16:creationId xmlns:a16="http://schemas.microsoft.com/office/drawing/2014/main" id="{5593DA70-95B1-425C-BF35-F923099D6F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a:extLst>
                <a:ext uri="{FF2B5EF4-FFF2-40B4-BE49-F238E27FC236}">
                  <a16:creationId xmlns:a16="http://schemas.microsoft.com/office/drawing/2014/main" id="{0514C5B5-A5F4-4421-879B-17D39CA64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a:extLst>
                <a:ext uri="{FF2B5EF4-FFF2-40B4-BE49-F238E27FC236}">
                  <a16:creationId xmlns:a16="http://schemas.microsoft.com/office/drawing/2014/main" id="{E165685F-E0CE-4CA0-9ECE-F8AE4F3D5E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a:extLst>
                <a:ext uri="{FF2B5EF4-FFF2-40B4-BE49-F238E27FC236}">
                  <a16:creationId xmlns:a16="http://schemas.microsoft.com/office/drawing/2014/main" id="{C556BC16-0C87-4FD9-A109-F5AB2056C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a:extLst>
                <a:ext uri="{FF2B5EF4-FFF2-40B4-BE49-F238E27FC236}">
                  <a16:creationId xmlns:a16="http://schemas.microsoft.com/office/drawing/2014/main" id="{DD9A975C-A4CA-4A81-8CA9-BF5A2995F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a:extLst>
                <a:ext uri="{FF2B5EF4-FFF2-40B4-BE49-F238E27FC236}">
                  <a16:creationId xmlns:a16="http://schemas.microsoft.com/office/drawing/2014/main" id="{5B9767C7-72DF-4C7F-8A04-C8D67B7156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a:extLst>
                <a:ext uri="{FF2B5EF4-FFF2-40B4-BE49-F238E27FC236}">
                  <a16:creationId xmlns:a16="http://schemas.microsoft.com/office/drawing/2014/main" id="{693F6BB9-0055-42AC-8866-E65D927550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a:extLst>
                <a:ext uri="{FF2B5EF4-FFF2-40B4-BE49-F238E27FC236}">
                  <a16:creationId xmlns:a16="http://schemas.microsoft.com/office/drawing/2014/main" id="{BA9A3435-1B30-4618-BB50-E0369BD07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a:extLst>
                <a:ext uri="{FF2B5EF4-FFF2-40B4-BE49-F238E27FC236}">
                  <a16:creationId xmlns:a16="http://schemas.microsoft.com/office/drawing/2014/main" id="{2D60252F-2011-4924-81EC-B25F50634C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a:extLst>
                <a:ext uri="{FF2B5EF4-FFF2-40B4-BE49-F238E27FC236}">
                  <a16:creationId xmlns:a16="http://schemas.microsoft.com/office/drawing/2014/main" id="{850B7881-58E3-4C9F-9ADB-04F92D4C4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a:extLst>
                <a:ext uri="{FF2B5EF4-FFF2-40B4-BE49-F238E27FC236}">
                  <a16:creationId xmlns:a16="http://schemas.microsoft.com/office/drawing/2014/main" id="{FA90BB2F-2D4A-40BD-90CE-5CF30EC8D4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a:extLst>
                <a:ext uri="{FF2B5EF4-FFF2-40B4-BE49-F238E27FC236}">
                  <a16:creationId xmlns:a16="http://schemas.microsoft.com/office/drawing/2014/main" id="{4DA0AE8C-7215-4A64-B19F-3F0F3E6A6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7" name="Isosceles Triangle 39">
            <a:extLst>
              <a:ext uri="{FF2B5EF4-FFF2-40B4-BE49-F238E27FC236}">
                <a16:creationId xmlns:a16="http://schemas.microsoft.com/office/drawing/2014/main" id="{D8DAE7B8-0656-422E-9515-E10952688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FF2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A1FD3F63-AB66-4C21-89F1-0F670DFB9C16}"/>
              </a:ext>
            </a:extLst>
          </p:cNvPr>
          <p:cNvSpPr txBox="1"/>
          <p:nvPr/>
        </p:nvSpPr>
        <p:spPr>
          <a:xfrm>
            <a:off x="2048256" y="4617720"/>
            <a:ext cx="8083296" cy="94183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a:latin typeface="+mj-lt"/>
                <a:ea typeface="+mj-ea"/>
                <a:cs typeface="+mj-cs"/>
              </a:rPr>
              <a:t>RED METROPOLITANA --  MAN</a:t>
            </a:r>
          </a:p>
        </p:txBody>
      </p:sp>
      <p:sp>
        <p:nvSpPr>
          <p:cNvPr id="99" name="Rectangle 98">
            <a:extLst>
              <a:ext uri="{FF2B5EF4-FFF2-40B4-BE49-F238E27FC236}">
                <a16:creationId xmlns:a16="http://schemas.microsoft.com/office/drawing/2014/main" id="{A363DA99-BE95-4C06-82AA-917ED6556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FF290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Imagen que contiene hombre, tabla, competencia de atletismo, mujer&#10;&#10;Descripción generada automáticamente">
            <a:extLst>
              <a:ext uri="{FF2B5EF4-FFF2-40B4-BE49-F238E27FC236}">
                <a16:creationId xmlns:a16="http://schemas.microsoft.com/office/drawing/2014/main" id="{7537878F-7DA9-44D0-90DC-F12BB1BC04F1}"/>
              </a:ext>
            </a:extLst>
          </p:cNvPr>
          <p:cNvPicPr>
            <a:picLocks noChangeAspect="1"/>
          </p:cNvPicPr>
          <p:nvPr/>
        </p:nvPicPr>
        <p:blipFill rotWithShape="1">
          <a:blip r:embed="rId2"/>
          <a:srcRect l="2237" r="2238" b="1"/>
          <a:stretch/>
        </p:blipFill>
        <p:spPr>
          <a:xfrm>
            <a:off x="3218688" y="1124712"/>
            <a:ext cx="5760720" cy="3099816"/>
          </a:xfrm>
          <a:prstGeom prst="rect">
            <a:avLst/>
          </a:prstGeom>
        </p:spPr>
      </p:pic>
    </p:spTree>
    <p:extLst>
      <p:ext uri="{BB962C8B-B14F-4D97-AF65-F5344CB8AC3E}">
        <p14:creationId xmlns:p14="http://schemas.microsoft.com/office/powerpoint/2010/main" val="384328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03DF74-7E79-4CEE-8E63-C6ABF1FD46C1}"/>
              </a:ext>
            </a:extLst>
          </p:cNvPr>
          <p:cNvSpPr>
            <a:spLocks noGrp="1"/>
          </p:cNvSpPr>
          <p:nvPr>
            <p:ph type="title"/>
          </p:nvPr>
        </p:nvSpPr>
        <p:spPr>
          <a:xfrm>
            <a:off x="808638" y="386930"/>
            <a:ext cx="9236700" cy="1188950"/>
          </a:xfrm>
        </p:spPr>
        <p:txBody>
          <a:bodyPr anchor="b">
            <a:normAutofit/>
          </a:bodyPr>
          <a:lstStyle/>
          <a:p>
            <a:r>
              <a:rPr lang="es-ES" sz="3400">
                <a:latin typeface="Arial Rounded MT Bold" panose="020F0704030504030204" pitchFamily="34" charset="0"/>
              </a:rPr>
              <a:t>Red de Computadoras</a:t>
            </a:r>
            <a:br>
              <a:rPr lang="es-ES" sz="3400">
                <a:latin typeface="Arial Rounded MT Bold" panose="020F0704030504030204" pitchFamily="34" charset="0"/>
              </a:rPr>
            </a:br>
            <a:r>
              <a:rPr lang="es-ES" sz="3400">
                <a:latin typeface="Arial Rounded MT Bold" panose="020F0704030504030204" pitchFamily="34" charset="0"/>
              </a:rPr>
              <a:t>Clasificación por su tamaño y extensión</a:t>
            </a:r>
            <a:endParaRPr lang="es-ES" sz="3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ACEEAFA-6684-410B-8CF2-251C6B6CC093}"/>
              </a:ext>
            </a:extLst>
          </p:cNvPr>
          <p:cNvSpPr>
            <a:spLocks noGrp="1"/>
          </p:cNvSpPr>
          <p:nvPr>
            <p:ph idx="1"/>
          </p:nvPr>
        </p:nvSpPr>
        <p:spPr>
          <a:xfrm>
            <a:off x="793660" y="2599509"/>
            <a:ext cx="10143668" cy="3435531"/>
          </a:xfrm>
        </p:spPr>
        <p:txBody>
          <a:bodyPr anchor="ctr">
            <a:normAutofit/>
          </a:bodyPr>
          <a:lstStyle/>
          <a:p>
            <a:pPr marL="0" indent="0">
              <a:buNone/>
            </a:pPr>
            <a:r>
              <a:rPr lang="es-ES" sz="2400"/>
              <a:t>Red Wan: Wide Área Network (Red de Área Amplia).</a:t>
            </a:r>
            <a:br>
              <a:rPr lang="es-ES" sz="2400"/>
            </a:br>
            <a:r>
              <a:rPr lang="es-ES" sz="2400"/>
              <a:t>Es un grupo de computadoras conectadas en red a largas distancias dando el servicio a un país o continente.</a:t>
            </a:r>
            <a:br>
              <a:rPr lang="es-ES" sz="2400"/>
            </a:br>
            <a:r>
              <a:rPr lang="es-ES" sz="2400"/>
              <a:t>Su información está constantemente fluyendo de distintos lugares, usados por distintos usuarios de cualquier parte del mundo. Transmiten información de un lugar a otro, por esto tiene carácter público.</a:t>
            </a:r>
          </a:p>
        </p:txBody>
      </p:sp>
    </p:spTree>
    <p:extLst>
      <p:ext uri="{BB962C8B-B14F-4D97-AF65-F5344CB8AC3E}">
        <p14:creationId xmlns:p14="http://schemas.microsoft.com/office/powerpoint/2010/main" val="160139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45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F881BA93-60AB-43B2-A849-C8459A8B92E2}"/>
              </a:ext>
            </a:extLst>
          </p:cNvPr>
          <p:cNvPicPr>
            <a:picLocks noChangeAspect="1"/>
          </p:cNvPicPr>
          <p:nvPr/>
        </p:nvPicPr>
        <p:blipFill>
          <a:blip r:embed="rId2"/>
          <a:stretch>
            <a:fillRect/>
          </a:stretch>
        </p:blipFill>
        <p:spPr>
          <a:xfrm>
            <a:off x="2102404" y="643467"/>
            <a:ext cx="7987191" cy="5571066"/>
          </a:xfrm>
          <a:prstGeom prst="rect">
            <a:avLst/>
          </a:prstGeom>
        </p:spPr>
      </p:pic>
    </p:spTree>
    <p:extLst>
      <p:ext uri="{BB962C8B-B14F-4D97-AF65-F5344CB8AC3E}">
        <p14:creationId xmlns:p14="http://schemas.microsoft.com/office/powerpoint/2010/main" val="384916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4" name="Rectangle 1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51" name="Rectangle 2">
            <a:extLst>
              <a:ext uri="{FF2B5EF4-FFF2-40B4-BE49-F238E27FC236}">
                <a16:creationId xmlns:a16="http://schemas.microsoft.com/office/drawing/2014/main" id="{E974A10F-F716-48AC-8765-CBF80F0EE8AE}"/>
              </a:ext>
            </a:extLst>
          </p:cNvPr>
          <p:cNvSpPr>
            <a:spLocks noGrp="1" noChangeArrowheads="1"/>
          </p:cNvSpPr>
          <p:nvPr>
            <p:ph type="title"/>
          </p:nvPr>
        </p:nvSpPr>
        <p:spPr>
          <a:xfrm>
            <a:off x="643467" y="321734"/>
            <a:ext cx="10905066" cy="1135737"/>
          </a:xfrm>
        </p:spPr>
        <p:txBody>
          <a:bodyPr>
            <a:normAutofit/>
          </a:bodyPr>
          <a:lstStyle/>
          <a:p>
            <a:br>
              <a:rPr lang="es-ES" sz="1700">
                <a:latin typeface="Arial Rounded MT Bold" panose="020F0704030504030204" pitchFamily="34" charset="0"/>
              </a:rPr>
            </a:br>
            <a:r>
              <a:rPr lang="es-ES" sz="1700">
                <a:latin typeface="Arial Rounded MT Bold" panose="020F0704030504030204" pitchFamily="34" charset="0"/>
              </a:rPr>
              <a:t>Red de Computadoras</a:t>
            </a:r>
            <a:br>
              <a:rPr lang="es-ES" altLang="es-ES" sz="1700" b="1"/>
            </a:br>
            <a:r>
              <a:rPr lang="es-ES" altLang="es-ES" sz="1700" b="1">
                <a:latin typeface="Arial Rounded MT Bold" panose="020F0704030504030204" pitchFamily="34" charset="0"/>
              </a:rPr>
              <a:t>Otras</a:t>
            </a:r>
            <a:r>
              <a:rPr lang="es-ES" altLang="es-ES" sz="1700" b="1"/>
              <a:t> </a:t>
            </a:r>
            <a:r>
              <a:rPr lang="es-ES" altLang="es-ES" sz="1700">
                <a:latin typeface="Arial Rounded MT Bold" panose="020F0704030504030204" pitchFamily="34" charset="0"/>
              </a:rPr>
              <a:t>Clasificaciones De Las Redes</a:t>
            </a:r>
            <a:br>
              <a:rPr lang="es-ES" altLang="es-ES" sz="1700"/>
            </a:br>
            <a:endParaRPr lang="es-ES" altLang="es-ES" sz="1700"/>
          </a:p>
        </p:txBody>
      </p:sp>
      <p:sp>
        <p:nvSpPr>
          <p:cNvPr id="27652" name="Rectangle 3">
            <a:extLst>
              <a:ext uri="{FF2B5EF4-FFF2-40B4-BE49-F238E27FC236}">
                <a16:creationId xmlns:a16="http://schemas.microsoft.com/office/drawing/2014/main" id="{BA37336A-37CF-40E1-A72F-032AA081E63B}"/>
              </a:ext>
            </a:extLst>
          </p:cNvPr>
          <p:cNvSpPr>
            <a:spLocks noGrp="1" noChangeArrowheads="1"/>
          </p:cNvSpPr>
          <p:nvPr>
            <p:ph idx="1"/>
          </p:nvPr>
        </p:nvSpPr>
        <p:spPr>
          <a:xfrm>
            <a:off x="643467" y="1782981"/>
            <a:ext cx="10905066" cy="4393982"/>
          </a:xfrm>
        </p:spPr>
        <p:txBody>
          <a:bodyPr>
            <a:normAutofit/>
          </a:bodyPr>
          <a:lstStyle/>
          <a:p>
            <a:pPr eaLnBrk="1" hangingPunct="1">
              <a:buFont typeface="Wingdings" panose="05000000000000000000" pitchFamily="2" charset="2"/>
              <a:buNone/>
            </a:pPr>
            <a:r>
              <a:rPr lang="es-ES" altLang="es-ES" sz="1700" b="1" dirty="0"/>
              <a:t>DE ACUERDO AL TIPO DE TRANSMISIÓN: </a:t>
            </a:r>
            <a:endParaRPr lang="es-ES" altLang="es-ES" sz="1700" dirty="0"/>
          </a:p>
          <a:p>
            <a:r>
              <a:rPr lang="es-ES" altLang="es-ES" sz="1700" dirty="0"/>
              <a:t>REDES PUNTO A PUNTO, </a:t>
            </a:r>
            <a:r>
              <a:rPr lang="es-PA" sz="1700" dirty="0"/>
              <a:t>aquellas que responden a un tipo de arquitectura de red en las que cada canal de datos se usa para comunicar únicamente dos nodos.</a:t>
            </a:r>
            <a:endParaRPr lang="es-ES" altLang="es-ES" sz="1700" dirty="0"/>
          </a:p>
          <a:p>
            <a:r>
              <a:rPr lang="es-ES" altLang="es-ES" sz="1700" dirty="0"/>
              <a:t>REDES DE DIFUSIÓN(multipunto)  O BROADCAST, </a:t>
            </a:r>
            <a:r>
              <a:rPr lang="es-PA" altLang="es-ES" sz="1700" dirty="0"/>
              <a:t>un nodo emisor envía información a una multitud de nodos receptores de manera simultánea, sin necesidad de reproducir la misma transmisión nodo por nodo.</a:t>
            </a:r>
            <a:r>
              <a:rPr lang="es-ES" altLang="es-ES" sz="1700" dirty="0"/>
              <a:t> </a:t>
            </a:r>
          </a:p>
          <a:p>
            <a:pPr eaLnBrk="1" hangingPunct="1">
              <a:buFont typeface="Wingdings" panose="05000000000000000000" pitchFamily="2" charset="2"/>
              <a:buNone/>
            </a:pPr>
            <a:r>
              <a:rPr lang="es-ES" altLang="es-ES" sz="1700" b="1" dirty="0"/>
              <a:t>DE ACUERDO A LA PROPIEDAD  </a:t>
            </a:r>
            <a:endParaRPr lang="es-ES" altLang="es-ES" sz="1700" dirty="0"/>
          </a:p>
          <a:p>
            <a:r>
              <a:rPr lang="es-ES" altLang="es-ES" sz="1700" dirty="0"/>
              <a:t>PUBLICAS, </a:t>
            </a:r>
            <a:r>
              <a:rPr lang="es-PA" altLang="es-ES" sz="1700" dirty="0"/>
              <a:t>brindan servicios de telecomunicaciones a cualquier usuario que pague una cuota. El usuario o suscriptor puede ser un individuo, una empresa, una organización, una universidad, un país, etcétera. </a:t>
            </a:r>
            <a:r>
              <a:rPr lang="es-ES" altLang="es-ES" sz="1700" dirty="0"/>
              <a:t> </a:t>
            </a:r>
          </a:p>
          <a:p>
            <a:r>
              <a:rPr lang="es-ES" altLang="es-ES" sz="1700" dirty="0"/>
              <a:t>PRIVADAS, </a:t>
            </a:r>
            <a:r>
              <a:rPr lang="es-PA" altLang="es-ES" sz="1700" dirty="0"/>
              <a:t>administradas y operadas por una organización en particular.</a:t>
            </a:r>
            <a:r>
              <a:rPr lang="es-ES" altLang="es-ES" sz="1700" dirty="0"/>
              <a:t> </a:t>
            </a:r>
          </a:p>
          <a:p>
            <a:pPr lvl="0">
              <a:buNone/>
            </a:pPr>
            <a:r>
              <a:rPr lang="es-ES" altLang="es-ES" sz="1700" b="1" dirty="0"/>
              <a:t>DE ACUERDO AL USO</a:t>
            </a:r>
            <a:endParaRPr lang="es-ES" altLang="es-ES" sz="1700" dirty="0"/>
          </a:p>
          <a:p>
            <a:r>
              <a:rPr lang="es-ES" altLang="es-ES" sz="1700" dirty="0"/>
              <a:t>INTRANET, Red interna de una empresa u organismo, basada en los estándares de Internet, en la que las computadoras están conectadas a uno o varios servidores web.</a:t>
            </a:r>
            <a:endParaRPr lang="es-PA" altLang="es-ES" sz="1700" dirty="0"/>
          </a:p>
          <a:p>
            <a:r>
              <a:rPr lang="es-PA" altLang="es-ES" sz="1700" dirty="0"/>
              <a:t>EXTRANET, se puede definir como una extensión de la Intranet corporativa de su empresa o institución, la cual utiliza la Word Wide Web para mejorar la comunicación con sus proveedores y clientes. </a:t>
            </a:r>
            <a:endParaRPr lang="es-ES" altLang="es-ES" sz="1700" dirty="0"/>
          </a:p>
          <a:p>
            <a:pPr eaLnBrk="1" hangingPunct="1"/>
            <a:endParaRPr lang="es-ES" altLang="es-ES" sz="1700" dirty="0"/>
          </a:p>
        </p:txBody>
      </p:sp>
      <p:sp>
        <p:nvSpPr>
          <p:cNvPr id="27655" name="Rectangle 13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6" name="Isosceles Triangle 14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Rectangle 1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054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893063-CE92-47CA-ABB8-AFC16047F18B}"/>
              </a:ext>
            </a:extLst>
          </p:cNvPr>
          <p:cNvSpPr>
            <a:spLocks noGrp="1"/>
          </p:cNvSpPr>
          <p:nvPr>
            <p:ph type="title"/>
          </p:nvPr>
        </p:nvSpPr>
        <p:spPr>
          <a:xfrm>
            <a:off x="808638" y="386930"/>
            <a:ext cx="9236700" cy="1188950"/>
          </a:xfrm>
        </p:spPr>
        <p:txBody>
          <a:bodyPr anchor="b">
            <a:normAutofit/>
          </a:bodyPr>
          <a:lstStyle/>
          <a:p>
            <a:r>
              <a:rPr lang="es-ES" sz="3800">
                <a:latin typeface="Arial Rounded MT Bold" panose="020F0704030504030204" pitchFamily="34" charset="0"/>
              </a:rPr>
              <a:t>Red de Computadoras</a:t>
            </a:r>
            <a:br>
              <a:rPr lang="es-ES" sz="3800">
                <a:latin typeface="Arial Rounded MT Bold" panose="020F0704030504030204" pitchFamily="34" charset="0"/>
              </a:rPr>
            </a:br>
            <a:r>
              <a:rPr lang="es-ES" sz="3800">
                <a:latin typeface="Arial Rounded MT Bold" panose="020F0704030504030204" pitchFamily="34" charset="0"/>
              </a:rPr>
              <a:t>Topologías de Redes</a:t>
            </a:r>
            <a:endParaRPr lang="es-ES" sz="380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4">
            <a:extLst>
              <a:ext uri="{FF2B5EF4-FFF2-40B4-BE49-F238E27FC236}">
                <a16:creationId xmlns:a16="http://schemas.microsoft.com/office/drawing/2014/main" id="{0C973F25-77C0-4814-B3BD-B93ACC959F34}"/>
              </a:ext>
            </a:extLst>
          </p:cNvPr>
          <p:cNvSpPr>
            <a:spLocks noGrp="1"/>
          </p:cNvSpPr>
          <p:nvPr>
            <p:ph idx="1"/>
          </p:nvPr>
        </p:nvSpPr>
        <p:spPr>
          <a:xfrm>
            <a:off x="793660" y="2599509"/>
            <a:ext cx="10143668" cy="3435531"/>
          </a:xfrm>
        </p:spPr>
        <p:txBody>
          <a:bodyPr anchor="ctr">
            <a:normAutofit/>
          </a:bodyPr>
          <a:lstStyle/>
          <a:p>
            <a:pPr marL="0" indent="0" fontAlgn="base">
              <a:buNone/>
            </a:pPr>
            <a:r>
              <a:rPr lang="es-ES" sz="2000" b="1"/>
              <a:t>La topología de una red </a:t>
            </a:r>
            <a:r>
              <a:rPr lang="es-ES" sz="2000"/>
              <a:t>es el arreglo físico o lógico en el cual los dispositivos o nodos de una red (e.g. computadoras, impresoras, servidores, hubs, switches, enrutadores, etc.) se interconectan entre sí sobre un medio de comunicación.</a:t>
            </a:r>
          </a:p>
          <a:p>
            <a:pPr marL="457200" lvl="1" indent="0" fontAlgn="base">
              <a:buNone/>
            </a:pPr>
            <a:r>
              <a:rPr lang="es-ES" sz="2000"/>
              <a:t>a) </a:t>
            </a:r>
            <a:r>
              <a:rPr lang="es-ES" sz="2000" i="1"/>
              <a:t>Topología física</a:t>
            </a:r>
            <a:r>
              <a:rPr lang="es-ES" sz="2000"/>
              <a:t>: Se refiere al diseño actual del medio de transmisión de la red. Conexiones físicas e identifica como se interconectan todos los componentes físicos de la red.</a:t>
            </a:r>
            <a:br>
              <a:rPr lang="es-ES" sz="2000"/>
            </a:br>
            <a:r>
              <a:rPr lang="es-ES" sz="2000"/>
              <a:t>b) </a:t>
            </a:r>
            <a:r>
              <a:rPr lang="es-ES" sz="2000" i="1"/>
              <a:t>Topología lógica</a:t>
            </a:r>
            <a:r>
              <a:rPr lang="es-ES" sz="2000"/>
              <a:t>: Se refiere a la forma en que una red transfiere tramas de un nodo a otro.</a:t>
            </a:r>
          </a:p>
          <a:p>
            <a:pPr marL="0" indent="0" fontAlgn="base">
              <a:buNone/>
            </a:pPr>
            <a:r>
              <a:rPr lang="es-ES" sz="2000"/>
              <a:t>Existen varias topologías de red básicas (ducto/bus, estrella, anillo y malla), pero también existen redes híbridas que combinan una o más de las topologías anteriores en una misma red.</a:t>
            </a:r>
          </a:p>
          <a:p>
            <a:endParaRPr lang="es-ES" sz="2000"/>
          </a:p>
        </p:txBody>
      </p:sp>
    </p:spTree>
    <p:extLst>
      <p:ext uri="{BB962C8B-B14F-4D97-AF65-F5344CB8AC3E}">
        <p14:creationId xmlns:p14="http://schemas.microsoft.com/office/powerpoint/2010/main" val="153386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E6E19F2B-E557-4BE2-B4D4-F89F011C2B6F}"/>
              </a:ext>
            </a:extLst>
          </p:cNvPr>
          <p:cNvSpPr/>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cap="none" spc="0">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rPr>
              <a:t>Red Neuronal</a:t>
            </a:r>
          </a:p>
        </p:txBody>
      </p:sp>
      <p:sp>
        <p:nvSpPr>
          <p:cNvPr id="34"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mirando, animal, invertebrado&#10;&#10;Descripción generada con confianza alta">
            <a:extLst>
              <a:ext uri="{FF2B5EF4-FFF2-40B4-BE49-F238E27FC236}">
                <a16:creationId xmlns:a16="http://schemas.microsoft.com/office/drawing/2014/main" id="{CAA5C9DA-133F-4667-9768-41F4EDB10DF6}"/>
              </a:ext>
            </a:extLst>
          </p:cNvPr>
          <p:cNvPicPr>
            <a:picLocks noChangeAspect="1"/>
          </p:cNvPicPr>
          <p:nvPr/>
        </p:nvPicPr>
        <p:blipFill rotWithShape="1">
          <a:blip r:embed="rId2"/>
          <a:srcRect l="6861" r="11025"/>
          <a:stretch/>
        </p:blipFill>
        <p:spPr>
          <a:xfrm>
            <a:off x="545238" y="858525"/>
            <a:ext cx="7608304" cy="5211906"/>
          </a:xfrm>
          <a:prstGeom prst="rect">
            <a:avLst/>
          </a:prstGeom>
        </p:spPr>
      </p:pic>
      <p:sp>
        <p:nvSpPr>
          <p:cNvPr id="36"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DE01A537-88AD-451B-B2F5-339900E8D95F}"/>
              </a:ext>
            </a:extLst>
          </p:cNvPr>
          <p:cNvSpPr/>
          <p:nvPr/>
        </p:nvSpPr>
        <p:spPr>
          <a:xfrm>
            <a:off x="3016879" y="2776992"/>
            <a:ext cx="5359958" cy="707886"/>
          </a:xfrm>
          <a:prstGeom prst="rect">
            <a:avLst/>
          </a:prstGeom>
          <a:noFill/>
        </p:spPr>
        <p:txBody>
          <a:bodyPr wrap="square" lIns="91440" tIns="45720" rIns="91440" bIns="45720">
            <a:spAutoFit/>
          </a:bodyPr>
          <a:lstStyle/>
          <a:p>
            <a:pPr algn="ctr"/>
            <a:endParaRPr lang="es-ES" sz="4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2216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02B87EF8-8932-41CD-A3E2-F14F3DB8CE3C}"/>
              </a:ext>
            </a:extLst>
          </p:cNvPr>
          <p:cNvSpPr>
            <a:spLocks noGrp="1"/>
          </p:cNvSpPr>
          <p:nvPr>
            <p:ph type="title"/>
          </p:nvPr>
        </p:nvSpPr>
        <p:spPr/>
        <p:txBody>
          <a:bodyPr>
            <a:normAutofit/>
          </a:bodyPr>
          <a:lstStyle/>
          <a:p>
            <a:pPr algn="ctr"/>
            <a:r>
              <a:rPr lang="es-ES" sz="3600" dirty="0">
                <a:solidFill>
                  <a:prstClr val="black"/>
                </a:solidFill>
                <a:latin typeface="Arial Rounded MT Bold" panose="020F0704030504030204" pitchFamily="34" charset="0"/>
              </a:rPr>
              <a:t>Red de Computadoras</a:t>
            </a:r>
            <a:br>
              <a:rPr lang="es-ES" sz="3600" dirty="0">
                <a:solidFill>
                  <a:prstClr val="black"/>
                </a:solidFill>
                <a:latin typeface="Arial Rounded MT Bold" panose="020F0704030504030204" pitchFamily="34" charset="0"/>
              </a:rPr>
            </a:br>
            <a:r>
              <a:rPr lang="es-ES" sz="3600" dirty="0">
                <a:solidFill>
                  <a:prstClr val="black"/>
                </a:solidFill>
                <a:latin typeface="Arial Rounded MT Bold" panose="020F0704030504030204" pitchFamily="34" charset="0"/>
              </a:rPr>
              <a:t>Topologías de Redes</a:t>
            </a:r>
            <a:endParaRPr lang="es-ES" sz="3600" dirty="0"/>
          </a:p>
        </p:txBody>
      </p:sp>
      <p:sp>
        <p:nvSpPr>
          <p:cNvPr id="13" name="Marcador de contenido 12">
            <a:extLst>
              <a:ext uri="{FF2B5EF4-FFF2-40B4-BE49-F238E27FC236}">
                <a16:creationId xmlns:a16="http://schemas.microsoft.com/office/drawing/2014/main" id="{9C1A282D-C31A-4731-B37D-311F81801ADD}"/>
              </a:ext>
            </a:extLst>
          </p:cNvPr>
          <p:cNvSpPr>
            <a:spLocks noGrp="1"/>
          </p:cNvSpPr>
          <p:nvPr>
            <p:ph sz="half" idx="2"/>
          </p:nvPr>
        </p:nvSpPr>
        <p:spPr/>
        <p:txBody>
          <a:bodyPr/>
          <a:lstStyle/>
          <a:p>
            <a:pPr marL="0" indent="0">
              <a:buNone/>
            </a:pPr>
            <a:r>
              <a:rPr lang="es-PA" dirty="0"/>
              <a:t>Anillo</a:t>
            </a:r>
          </a:p>
          <a:p>
            <a:pPr marL="0" indent="0">
              <a:buNone/>
            </a:pPr>
            <a:endParaRPr lang="es-PA" dirty="0"/>
          </a:p>
          <a:p>
            <a:pPr marL="0" indent="0">
              <a:buNone/>
            </a:pPr>
            <a:endParaRPr lang="es-PA" dirty="0"/>
          </a:p>
          <a:p>
            <a:pPr marL="0" indent="0">
              <a:buNone/>
            </a:pPr>
            <a:endParaRPr lang="es-PA" dirty="0"/>
          </a:p>
          <a:p>
            <a:pPr marL="0" indent="0">
              <a:buNone/>
            </a:pPr>
            <a:r>
              <a:rPr lang="es-PA" dirty="0"/>
              <a:t>Malla</a:t>
            </a:r>
          </a:p>
          <a:p>
            <a:pPr marL="0" indent="0">
              <a:buNone/>
            </a:pPr>
            <a:endParaRPr lang="es-ES" dirty="0"/>
          </a:p>
        </p:txBody>
      </p:sp>
      <p:pic>
        <p:nvPicPr>
          <p:cNvPr id="5" name="Imagen 4">
            <a:extLst>
              <a:ext uri="{FF2B5EF4-FFF2-40B4-BE49-F238E27FC236}">
                <a16:creationId xmlns:a16="http://schemas.microsoft.com/office/drawing/2014/main" id="{282FC7CA-953B-4879-B329-DD331A489816}"/>
              </a:ext>
            </a:extLst>
          </p:cNvPr>
          <p:cNvPicPr>
            <a:picLocks noChangeAspect="1"/>
          </p:cNvPicPr>
          <p:nvPr/>
        </p:nvPicPr>
        <p:blipFill>
          <a:blip r:embed="rId2"/>
          <a:stretch>
            <a:fillRect/>
          </a:stretch>
        </p:blipFill>
        <p:spPr>
          <a:xfrm>
            <a:off x="2485622" y="4387437"/>
            <a:ext cx="2730321" cy="1924463"/>
          </a:xfrm>
          <a:prstGeom prst="rect">
            <a:avLst/>
          </a:prstGeom>
        </p:spPr>
      </p:pic>
      <p:pic>
        <p:nvPicPr>
          <p:cNvPr id="6" name="Imagen 5">
            <a:extLst>
              <a:ext uri="{FF2B5EF4-FFF2-40B4-BE49-F238E27FC236}">
                <a16:creationId xmlns:a16="http://schemas.microsoft.com/office/drawing/2014/main" id="{C51C26D1-46C0-4052-A95F-7BE27F95D99C}"/>
              </a:ext>
            </a:extLst>
          </p:cNvPr>
          <p:cNvPicPr>
            <a:picLocks noChangeAspect="1"/>
          </p:cNvPicPr>
          <p:nvPr/>
        </p:nvPicPr>
        <p:blipFill>
          <a:blip r:embed="rId3"/>
          <a:stretch>
            <a:fillRect/>
          </a:stretch>
        </p:blipFill>
        <p:spPr>
          <a:xfrm>
            <a:off x="7873285" y="2063531"/>
            <a:ext cx="2326924" cy="2036059"/>
          </a:xfrm>
          <a:prstGeom prst="rect">
            <a:avLst/>
          </a:prstGeom>
        </p:spPr>
      </p:pic>
      <p:pic>
        <p:nvPicPr>
          <p:cNvPr id="7" name="Imagen 6">
            <a:extLst>
              <a:ext uri="{FF2B5EF4-FFF2-40B4-BE49-F238E27FC236}">
                <a16:creationId xmlns:a16="http://schemas.microsoft.com/office/drawing/2014/main" id="{190EE72F-7E01-4BCE-8148-56A5751ECCD3}"/>
              </a:ext>
            </a:extLst>
          </p:cNvPr>
          <p:cNvPicPr>
            <a:picLocks noChangeAspect="1"/>
          </p:cNvPicPr>
          <p:nvPr/>
        </p:nvPicPr>
        <p:blipFill>
          <a:blip r:embed="rId4"/>
          <a:stretch>
            <a:fillRect/>
          </a:stretch>
        </p:blipFill>
        <p:spPr>
          <a:xfrm>
            <a:off x="8165347" y="4337496"/>
            <a:ext cx="2034862" cy="1974404"/>
          </a:xfrm>
          <a:prstGeom prst="rect">
            <a:avLst/>
          </a:prstGeom>
        </p:spPr>
      </p:pic>
      <p:sp>
        <p:nvSpPr>
          <p:cNvPr id="15" name="Marcador de contenido 14">
            <a:extLst>
              <a:ext uri="{FF2B5EF4-FFF2-40B4-BE49-F238E27FC236}">
                <a16:creationId xmlns:a16="http://schemas.microsoft.com/office/drawing/2014/main" id="{19A77356-83B8-490B-862F-E956C1B38796}"/>
              </a:ext>
            </a:extLst>
          </p:cNvPr>
          <p:cNvSpPr>
            <a:spLocks noGrp="1"/>
          </p:cNvSpPr>
          <p:nvPr>
            <p:ph sz="half" idx="1"/>
          </p:nvPr>
        </p:nvSpPr>
        <p:spPr/>
        <p:txBody>
          <a:bodyPr/>
          <a:lstStyle/>
          <a:p>
            <a:pPr marL="0" indent="0">
              <a:buNone/>
            </a:pPr>
            <a:r>
              <a:rPr lang="es-PA" dirty="0"/>
              <a:t>Bus /Ducto</a:t>
            </a:r>
          </a:p>
          <a:p>
            <a:pPr marL="0" indent="0">
              <a:buNone/>
            </a:pPr>
            <a:endParaRPr lang="es-PA" dirty="0"/>
          </a:p>
          <a:p>
            <a:pPr marL="0" indent="0">
              <a:buNone/>
            </a:pPr>
            <a:endParaRPr lang="es-PA" dirty="0"/>
          </a:p>
          <a:p>
            <a:pPr marL="0" indent="0">
              <a:buNone/>
            </a:pPr>
            <a:endParaRPr lang="es-PA" dirty="0"/>
          </a:p>
          <a:p>
            <a:pPr marL="0" indent="0">
              <a:buNone/>
            </a:pPr>
            <a:r>
              <a:rPr lang="es-PA" dirty="0"/>
              <a:t>Estrella</a:t>
            </a:r>
          </a:p>
          <a:p>
            <a:pPr marL="0" indent="0">
              <a:buNone/>
            </a:pPr>
            <a:endParaRPr lang="es-ES" dirty="0"/>
          </a:p>
        </p:txBody>
      </p:sp>
      <p:pic>
        <p:nvPicPr>
          <p:cNvPr id="16" name="Imagen 15">
            <a:extLst>
              <a:ext uri="{FF2B5EF4-FFF2-40B4-BE49-F238E27FC236}">
                <a16:creationId xmlns:a16="http://schemas.microsoft.com/office/drawing/2014/main" id="{7D9D2FE1-E7B4-4F6A-9697-FAD5DD4B6B81}"/>
              </a:ext>
            </a:extLst>
          </p:cNvPr>
          <p:cNvPicPr>
            <a:picLocks noChangeAspect="1"/>
          </p:cNvPicPr>
          <p:nvPr/>
        </p:nvPicPr>
        <p:blipFill>
          <a:blip r:embed="rId5"/>
          <a:stretch>
            <a:fillRect/>
          </a:stretch>
        </p:blipFill>
        <p:spPr>
          <a:xfrm>
            <a:off x="2691685" y="2137739"/>
            <a:ext cx="2638204" cy="1785038"/>
          </a:xfrm>
          <a:prstGeom prst="rect">
            <a:avLst/>
          </a:prstGeom>
        </p:spPr>
      </p:pic>
    </p:spTree>
    <p:extLst>
      <p:ext uri="{BB962C8B-B14F-4D97-AF65-F5344CB8AC3E}">
        <p14:creationId xmlns:p14="http://schemas.microsoft.com/office/powerpoint/2010/main" val="95224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59BEA0-F572-4957-8927-1A0F9991096A}"/>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a:t>Red de Computadoras</a:t>
            </a:r>
            <a:br>
              <a:rPr lang="en-US" sz="3600"/>
            </a:br>
            <a:r>
              <a:rPr lang="en-US" sz="3600"/>
              <a:t>Topologías de Redes</a:t>
            </a:r>
          </a:p>
        </p:txBody>
      </p:sp>
      <p:pic>
        <p:nvPicPr>
          <p:cNvPr id="7" name="Marcador de contenido 6">
            <a:extLst>
              <a:ext uri="{FF2B5EF4-FFF2-40B4-BE49-F238E27FC236}">
                <a16:creationId xmlns:a16="http://schemas.microsoft.com/office/drawing/2014/main" id="{C1667F80-10F1-42E1-9DAC-E84BDAAB43A3}"/>
              </a:ext>
            </a:extLst>
          </p:cNvPr>
          <p:cNvPicPr>
            <a:picLocks noGrp="1" noChangeAspect="1"/>
          </p:cNvPicPr>
          <p:nvPr>
            <p:ph sz="half" idx="2"/>
          </p:nvPr>
        </p:nvPicPr>
        <p:blipFill rotWithShape="1">
          <a:blip r:embed="rId2"/>
          <a:srcRect b="260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Marcador de contenido 2">
            <a:extLst>
              <a:ext uri="{FF2B5EF4-FFF2-40B4-BE49-F238E27FC236}">
                <a16:creationId xmlns:a16="http://schemas.microsoft.com/office/drawing/2014/main" id="{B8D88EEE-CEC6-4FCE-9632-75C78CA6C0BC}"/>
              </a:ext>
            </a:extLst>
          </p:cNvPr>
          <p:cNvSpPr>
            <a:spLocks noGrp="1"/>
          </p:cNvSpPr>
          <p:nvPr>
            <p:ph sz="half" idx="1"/>
          </p:nvPr>
        </p:nvSpPr>
        <p:spPr>
          <a:xfrm>
            <a:off x="4223982" y="3752850"/>
            <a:ext cx="7485413" cy="2452687"/>
          </a:xfrm>
        </p:spPr>
        <p:txBody>
          <a:bodyPr vert="horz" lIns="91440" tIns="45720" rIns="91440" bIns="45720" rtlCol="0" anchor="ctr">
            <a:normAutofit/>
          </a:bodyPr>
          <a:lstStyle/>
          <a:p>
            <a:pPr marL="0"/>
            <a:r>
              <a:rPr lang="en-US" sz="1800" b="1"/>
              <a:t>Topología de ducto (bus)</a:t>
            </a:r>
            <a:br>
              <a:rPr lang="en-US" sz="1800"/>
            </a:br>
            <a:r>
              <a:rPr lang="en-US" sz="1800"/>
              <a:t>Una topología de ducto o bus está caracterizada por una dorsal principal con dispositivos de red interconectados a lo largo de la dorsal. Las redes de ductos son consideradas como topologías pasivas. Las computadoras "escuchan" al ducto. Cuando éstas están listas para transmitir, ellas se aseguran que no haya nadie más transmitiendo en el ducto, y entonces ellas envían sus paquetes de información. Las redes de ducto basadas en contención (ya que cada computadora debe contender por un tiempo de transmisión) típicamente emplean la arquitectura de red ETHERNET.</a:t>
            </a:r>
          </a:p>
        </p:txBody>
      </p:sp>
    </p:spTree>
    <p:extLst>
      <p:ext uri="{BB962C8B-B14F-4D97-AF65-F5344CB8AC3E}">
        <p14:creationId xmlns:p14="http://schemas.microsoft.com/office/powerpoint/2010/main" val="1640998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C0D59-4B72-41AC-9830-775A2A37ED26}"/>
              </a:ext>
            </a:extLst>
          </p:cNvPr>
          <p:cNvSpPr>
            <a:spLocks noGrp="1"/>
          </p:cNvSpPr>
          <p:nvPr>
            <p:ph type="title"/>
          </p:nvPr>
        </p:nvSpPr>
        <p:spPr>
          <a:xfrm>
            <a:off x="6417733" y="40597"/>
            <a:ext cx="5291663" cy="1585004"/>
          </a:xfrm>
        </p:spPr>
        <p:txBody>
          <a:bodyPr vert="horz" lIns="91440" tIns="45720" rIns="91440" bIns="45720" rtlCol="0" anchor="b">
            <a:normAutofit/>
          </a:bodyPr>
          <a:lstStyle/>
          <a:p>
            <a:r>
              <a:rPr lang="en-US" sz="4000" dirty="0"/>
              <a:t>Red de </a:t>
            </a:r>
            <a:r>
              <a:rPr lang="en-US" sz="4000" dirty="0" err="1"/>
              <a:t>Computadoras</a:t>
            </a:r>
            <a:br>
              <a:rPr lang="en-US" sz="4000" dirty="0"/>
            </a:br>
            <a:r>
              <a:rPr lang="en-US" sz="4000" dirty="0" err="1"/>
              <a:t>Topologías</a:t>
            </a:r>
            <a:r>
              <a:rPr lang="en-US" sz="4000" dirty="0"/>
              <a:t> de Redes</a:t>
            </a:r>
          </a:p>
        </p:txBody>
      </p:sp>
      <p:pic>
        <p:nvPicPr>
          <p:cNvPr id="12" name="Marcador de contenido 11">
            <a:extLst>
              <a:ext uri="{FF2B5EF4-FFF2-40B4-BE49-F238E27FC236}">
                <a16:creationId xmlns:a16="http://schemas.microsoft.com/office/drawing/2014/main" id="{5DA324DE-D8B5-4487-81BB-8C6DE4D474D0}"/>
              </a:ext>
            </a:extLst>
          </p:cNvPr>
          <p:cNvPicPr>
            <a:picLocks noGrp="1" noChangeAspect="1"/>
          </p:cNvPicPr>
          <p:nvPr>
            <p:ph sz="half" idx="2"/>
          </p:nvPr>
        </p:nvPicPr>
        <p:blipFill rotWithShape="1">
          <a:blip r:embed="rId2"/>
          <a:srcRect l="12776" r="13651"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Marcador de contenido 2">
            <a:extLst>
              <a:ext uri="{FF2B5EF4-FFF2-40B4-BE49-F238E27FC236}">
                <a16:creationId xmlns:a16="http://schemas.microsoft.com/office/drawing/2014/main" id="{7B303EBD-D908-4B23-B67E-B7345906B373}"/>
              </a:ext>
            </a:extLst>
          </p:cNvPr>
          <p:cNvSpPr>
            <a:spLocks noGrp="1"/>
          </p:cNvSpPr>
          <p:nvPr>
            <p:ph sz="half" idx="1"/>
          </p:nvPr>
        </p:nvSpPr>
        <p:spPr>
          <a:xfrm>
            <a:off x="6417734" y="1756230"/>
            <a:ext cx="5291663" cy="4611232"/>
          </a:xfrm>
        </p:spPr>
        <p:txBody>
          <a:bodyPr vert="horz" lIns="91440" tIns="45720" rIns="91440" bIns="45720" rtlCol="0">
            <a:normAutofit/>
          </a:bodyPr>
          <a:lstStyle/>
          <a:p>
            <a:pPr marL="0"/>
            <a:r>
              <a:rPr lang="en-US" sz="1400" b="1" dirty="0" err="1"/>
              <a:t>Topología</a:t>
            </a:r>
            <a:r>
              <a:rPr lang="en-US" sz="1400" b="1" dirty="0"/>
              <a:t> de </a:t>
            </a:r>
            <a:r>
              <a:rPr lang="en-US" sz="1400" b="1" dirty="0" err="1"/>
              <a:t>estrella</a:t>
            </a:r>
            <a:r>
              <a:rPr lang="en-US" sz="1400" b="1" dirty="0"/>
              <a:t> (star) </a:t>
            </a:r>
            <a:r>
              <a:rPr lang="en-US" sz="1400" dirty="0" err="1"/>
              <a:t>En</a:t>
            </a:r>
            <a:r>
              <a:rPr lang="en-US" sz="1400" dirty="0"/>
              <a:t> una </a:t>
            </a:r>
            <a:r>
              <a:rPr lang="en-US" sz="1400" dirty="0" err="1"/>
              <a:t>topología</a:t>
            </a:r>
            <a:r>
              <a:rPr lang="en-US" sz="1400" dirty="0"/>
              <a:t> de </a:t>
            </a:r>
            <a:r>
              <a:rPr lang="en-US" sz="1400" dirty="0" err="1"/>
              <a:t>estrella</a:t>
            </a:r>
            <a:r>
              <a:rPr lang="en-US" sz="1400" dirty="0"/>
              <a:t>, las </a:t>
            </a:r>
            <a:r>
              <a:rPr lang="en-US" sz="1400" dirty="0" err="1"/>
              <a:t>computadoras</a:t>
            </a:r>
            <a:r>
              <a:rPr lang="en-US" sz="1400" dirty="0"/>
              <a:t> </a:t>
            </a:r>
            <a:r>
              <a:rPr lang="en-US" sz="1400" dirty="0" err="1"/>
              <a:t>en</a:t>
            </a:r>
            <a:r>
              <a:rPr lang="en-US" sz="1400" dirty="0"/>
              <a:t> la red se </a:t>
            </a:r>
            <a:r>
              <a:rPr lang="en-US" sz="1400" dirty="0" err="1"/>
              <a:t>conectan</a:t>
            </a:r>
            <a:r>
              <a:rPr lang="en-US" sz="1400" dirty="0"/>
              <a:t> a un </a:t>
            </a:r>
            <a:r>
              <a:rPr lang="en-US" sz="1400" dirty="0" err="1"/>
              <a:t>dispositivo</a:t>
            </a:r>
            <a:r>
              <a:rPr lang="en-US" sz="1400" dirty="0"/>
              <a:t> central </a:t>
            </a:r>
            <a:r>
              <a:rPr lang="en-US" sz="1400" dirty="0" err="1"/>
              <a:t>conocido</a:t>
            </a:r>
            <a:r>
              <a:rPr lang="en-US" sz="1400" dirty="0"/>
              <a:t> </a:t>
            </a:r>
            <a:r>
              <a:rPr lang="en-US" sz="1400" dirty="0" err="1"/>
              <a:t>como</a:t>
            </a:r>
            <a:r>
              <a:rPr lang="en-US" sz="1400" dirty="0"/>
              <a:t> </a:t>
            </a:r>
            <a:r>
              <a:rPr lang="en-US" sz="1400" dirty="0" err="1"/>
              <a:t>concentrador</a:t>
            </a:r>
            <a:r>
              <a:rPr lang="en-US" sz="1400" dirty="0"/>
              <a:t> (hub </a:t>
            </a:r>
            <a:r>
              <a:rPr lang="en-US" sz="1400" dirty="0" err="1"/>
              <a:t>en</a:t>
            </a:r>
            <a:r>
              <a:rPr lang="en-US" sz="1400" dirty="0"/>
              <a:t> </a:t>
            </a:r>
            <a:r>
              <a:rPr lang="en-US" sz="1400" dirty="0" err="1"/>
              <a:t>inglés</a:t>
            </a:r>
            <a:r>
              <a:rPr lang="en-US" sz="1400" dirty="0"/>
              <a:t>) o a un </a:t>
            </a:r>
            <a:r>
              <a:rPr lang="en-US" sz="1400" dirty="0" err="1"/>
              <a:t>conmutador</a:t>
            </a:r>
            <a:r>
              <a:rPr lang="en-US" sz="1400" dirty="0"/>
              <a:t> de </a:t>
            </a:r>
            <a:r>
              <a:rPr lang="en-US" sz="1400" dirty="0" err="1"/>
              <a:t>paquetes</a:t>
            </a:r>
            <a:r>
              <a:rPr lang="en-US" sz="1400" dirty="0"/>
              <a:t> (</a:t>
            </a:r>
            <a:r>
              <a:rPr lang="en-US" sz="1400" dirty="0" err="1"/>
              <a:t>swicth</a:t>
            </a:r>
            <a:r>
              <a:rPr lang="en-US" sz="1400" dirty="0"/>
              <a:t> </a:t>
            </a:r>
            <a:r>
              <a:rPr lang="en-US" sz="1400" dirty="0" err="1"/>
              <a:t>en</a:t>
            </a:r>
            <a:r>
              <a:rPr lang="en-US" sz="1400" dirty="0"/>
              <a:t> </a:t>
            </a:r>
            <a:r>
              <a:rPr lang="en-US" sz="1400" dirty="0" err="1"/>
              <a:t>inglés</a:t>
            </a:r>
            <a:r>
              <a:rPr lang="en-US" sz="1400" dirty="0"/>
              <a:t>).</a:t>
            </a:r>
          </a:p>
          <a:p>
            <a:pPr marL="0"/>
            <a:endParaRPr lang="en-US" sz="1400" dirty="0"/>
          </a:p>
          <a:p>
            <a:pPr marL="0"/>
            <a:r>
              <a:rPr lang="en-US" sz="1400" dirty="0" err="1"/>
              <a:t>En</a:t>
            </a:r>
            <a:r>
              <a:rPr lang="en-US" sz="1400" dirty="0"/>
              <a:t> un </a:t>
            </a:r>
            <a:r>
              <a:rPr lang="en-US" sz="1400" dirty="0" err="1"/>
              <a:t>ambiente</a:t>
            </a:r>
            <a:r>
              <a:rPr lang="en-US" sz="1400" dirty="0"/>
              <a:t> LAN </a:t>
            </a:r>
            <a:r>
              <a:rPr lang="en-US" sz="1400" dirty="0" err="1"/>
              <a:t>cada</a:t>
            </a:r>
            <a:r>
              <a:rPr lang="en-US" sz="1400" dirty="0"/>
              <a:t> </a:t>
            </a:r>
            <a:r>
              <a:rPr lang="en-US" sz="1400" dirty="0" err="1"/>
              <a:t>computadora</a:t>
            </a:r>
            <a:r>
              <a:rPr lang="en-US" sz="1400" dirty="0"/>
              <a:t> se </a:t>
            </a:r>
            <a:r>
              <a:rPr lang="en-US" sz="1400" dirty="0" err="1"/>
              <a:t>conecta</a:t>
            </a:r>
            <a:r>
              <a:rPr lang="en-US" sz="1400" dirty="0"/>
              <a:t> con </a:t>
            </a:r>
            <a:r>
              <a:rPr lang="en-US" sz="1400" dirty="0" err="1"/>
              <a:t>su</a:t>
            </a:r>
            <a:r>
              <a:rPr lang="en-US" sz="1400" dirty="0"/>
              <a:t> </a:t>
            </a:r>
            <a:r>
              <a:rPr lang="en-US" sz="1400" dirty="0" err="1"/>
              <a:t>propio</a:t>
            </a:r>
            <a:r>
              <a:rPr lang="en-US" sz="1400" dirty="0"/>
              <a:t> cable (</a:t>
            </a:r>
            <a:r>
              <a:rPr lang="en-US" sz="1400" dirty="0" err="1"/>
              <a:t>típicamente</a:t>
            </a:r>
            <a:r>
              <a:rPr lang="en-US" sz="1400" dirty="0"/>
              <a:t> par </a:t>
            </a:r>
            <a:r>
              <a:rPr lang="en-US" sz="1400" dirty="0" err="1"/>
              <a:t>trenzado</a:t>
            </a:r>
            <a:r>
              <a:rPr lang="en-US" sz="1400" dirty="0"/>
              <a:t>) a un </a:t>
            </a:r>
            <a:r>
              <a:rPr lang="en-US" sz="1400" dirty="0" err="1"/>
              <a:t>puerto</a:t>
            </a:r>
            <a:r>
              <a:rPr lang="en-US" sz="1400" dirty="0"/>
              <a:t> del hub o switch. Este </a:t>
            </a:r>
            <a:r>
              <a:rPr lang="en-US" sz="1400" dirty="0" err="1"/>
              <a:t>tipo</a:t>
            </a:r>
            <a:r>
              <a:rPr lang="en-US" sz="1400" dirty="0"/>
              <a:t> de red </a:t>
            </a:r>
            <a:r>
              <a:rPr lang="en-US" sz="1400" dirty="0" err="1"/>
              <a:t>sigue</a:t>
            </a:r>
            <a:r>
              <a:rPr lang="en-US" sz="1400" dirty="0"/>
              <a:t> </a:t>
            </a:r>
            <a:r>
              <a:rPr lang="en-US" sz="1400" dirty="0" err="1"/>
              <a:t>siendo</a:t>
            </a:r>
            <a:r>
              <a:rPr lang="en-US" sz="1400" dirty="0"/>
              <a:t> </a:t>
            </a:r>
            <a:r>
              <a:rPr lang="en-US" sz="1400" dirty="0" err="1"/>
              <a:t>pasiva</a:t>
            </a:r>
            <a:r>
              <a:rPr lang="en-US" sz="1400" dirty="0"/>
              <a:t> (la </a:t>
            </a:r>
            <a:r>
              <a:rPr lang="en-US" sz="1400" dirty="0" err="1"/>
              <a:t>señal</a:t>
            </a:r>
            <a:r>
              <a:rPr lang="en-US" sz="1400" dirty="0"/>
              <a:t> se </a:t>
            </a:r>
            <a:r>
              <a:rPr lang="en-US" sz="1400" dirty="0" err="1"/>
              <a:t>activa</a:t>
            </a:r>
            <a:r>
              <a:rPr lang="en-US" sz="1400" dirty="0"/>
              <a:t> </a:t>
            </a:r>
            <a:r>
              <a:rPr lang="en-US" sz="1400" dirty="0" err="1"/>
              <a:t>en</a:t>
            </a:r>
            <a:r>
              <a:rPr lang="en-US" sz="1400" dirty="0"/>
              <a:t> el </a:t>
            </a:r>
            <a:r>
              <a:rPr lang="en-US" sz="1400" dirty="0" err="1"/>
              <a:t>equipo</a:t>
            </a:r>
            <a:r>
              <a:rPr lang="en-US" sz="1400" dirty="0"/>
              <a:t> central), </a:t>
            </a:r>
            <a:r>
              <a:rPr lang="en-US" sz="1400" dirty="0" err="1"/>
              <a:t>utilizando</a:t>
            </a:r>
            <a:r>
              <a:rPr lang="en-US" sz="1400" dirty="0"/>
              <a:t> un </a:t>
            </a:r>
            <a:r>
              <a:rPr lang="en-US" sz="1400" dirty="0" err="1"/>
              <a:t>método</a:t>
            </a:r>
            <a:r>
              <a:rPr lang="en-US" sz="1400" dirty="0"/>
              <a:t> </a:t>
            </a:r>
            <a:r>
              <a:rPr lang="en-US" sz="1400" dirty="0" err="1"/>
              <a:t>basado</a:t>
            </a:r>
            <a:r>
              <a:rPr lang="en-US" sz="1400" dirty="0"/>
              <a:t> </a:t>
            </a:r>
            <a:r>
              <a:rPr lang="en-US" sz="1400" dirty="0" err="1"/>
              <a:t>en</a:t>
            </a:r>
            <a:r>
              <a:rPr lang="en-US" sz="1400" dirty="0"/>
              <a:t> </a:t>
            </a:r>
            <a:r>
              <a:rPr lang="en-US" sz="1400" dirty="0" err="1"/>
              <a:t>contención</a:t>
            </a:r>
            <a:r>
              <a:rPr lang="en-US" sz="1400" dirty="0"/>
              <a:t>, las </a:t>
            </a:r>
            <a:r>
              <a:rPr lang="en-US" sz="1400" dirty="0" err="1"/>
              <a:t>computadoras</a:t>
            </a:r>
            <a:r>
              <a:rPr lang="en-US" sz="1400" dirty="0"/>
              <a:t> </a:t>
            </a:r>
            <a:r>
              <a:rPr lang="en-US" sz="1400" dirty="0" err="1"/>
              <a:t>escuchan</a:t>
            </a:r>
            <a:r>
              <a:rPr lang="en-US" sz="1400" dirty="0"/>
              <a:t> el cable y </a:t>
            </a:r>
            <a:r>
              <a:rPr lang="en-US" sz="1400" dirty="0" err="1"/>
              <a:t>contienen</a:t>
            </a:r>
            <a:r>
              <a:rPr lang="en-US" sz="1400" dirty="0"/>
              <a:t> por un </a:t>
            </a:r>
            <a:r>
              <a:rPr lang="en-US" sz="1400" dirty="0" err="1"/>
              <a:t>tiempo</a:t>
            </a:r>
            <a:r>
              <a:rPr lang="en-US" sz="1400" dirty="0"/>
              <a:t> de </a:t>
            </a:r>
            <a:r>
              <a:rPr lang="en-US" sz="1400" dirty="0" err="1"/>
              <a:t>transmisión</a:t>
            </a:r>
            <a:r>
              <a:rPr lang="en-US" sz="1400" dirty="0"/>
              <a:t>.</a:t>
            </a:r>
          </a:p>
          <a:p>
            <a:pPr marL="0"/>
            <a:endParaRPr lang="en-US" sz="1400" dirty="0"/>
          </a:p>
          <a:p>
            <a:pPr marL="0"/>
            <a:r>
              <a:rPr lang="en-US" sz="1400" dirty="0" err="1"/>
              <a:t>Debido</a:t>
            </a:r>
            <a:r>
              <a:rPr lang="en-US" sz="1400" dirty="0"/>
              <a:t> a que la </a:t>
            </a:r>
            <a:r>
              <a:rPr lang="en-US" sz="1400" dirty="0" err="1"/>
              <a:t>topología</a:t>
            </a:r>
            <a:r>
              <a:rPr lang="en-US" sz="1400" dirty="0"/>
              <a:t> </a:t>
            </a:r>
            <a:r>
              <a:rPr lang="en-US" sz="1400" dirty="0" err="1"/>
              <a:t>estrella</a:t>
            </a:r>
            <a:r>
              <a:rPr lang="en-US" sz="1400" dirty="0"/>
              <a:t> </a:t>
            </a:r>
            <a:r>
              <a:rPr lang="en-US" sz="1400" dirty="0" err="1"/>
              <a:t>utiliza</a:t>
            </a:r>
            <a:r>
              <a:rPr lang="en-US" sz="1400" dirty="0"/>
              <a:t> un cable de </a:t>
            </a:r>
            <a:r>
              <a:rPr lang="en-US" sz="1400" dirty="0" err="1"/>
              <a:t>conexión</a:t>
            </a:r>
            <a:r>
              <a:rPr lang="en-US" sz="1400" dirty="0"/>
              <a:t> para </a:t>
            </a:r>
            <a:r>
              <a:rPr lang="en-US" sz="1400" dirty="0" err="1"/>
              <a:t>cada</a:t>
            </a:r>
            <a:r>
              <a:rPr lang="en-US" sz="1400" dirty="0"/>
              <a:t> </a:t>
            </a:r>
            <a:r>
              <a:rPr lang="en-US" sz="1400" dirty="0" err="1"/>
              <a:t>computadora</a:t>
            </a:r>
            <a:r>
              <a:rPr lang="en-US" sz="1400" dirty="0"/>
              <a:t>, es </a:t>
            </a:r>
            <a:r>
              <a:rPr lang="en-US" sz="1400" dirty="0" err="1"/>
              <a:t>muy</a:t>
            </a:r>
            <a:r>
              <a:rPr lang="en-US" sz="1400" dirty="0"/>
              <a:t> </a:t>
            </a:r>
            <a:r>
              <a:rPr lang="en-US" sz="1400" dirty="0" err="1"/>
              <a:t>fácil</a:t>
            </a:r>
            <a:r>
              <a:rPr lang="en-US" sz="1400" dirty="0"/>
              <a:t> de </a:t>
            </a:r>
            <a:r>
              <a:rPr lang="en-US" sz="1400" dirty="0" err="1"/>
              <a:t>expandir</a:t>
            </a:r>
            <a:r>
              <a:rPr lang="en-US" sz="1400" dirty="0"/>
              <a:t>, </a:t>
            </a:r>
            <a:r>
              <a:rPr lang="en-US" sz="1400" dirty="0" err="1"/>
              <a:t>sólo</a:t>
            </a:r>
            <a:r>
              <a:rPr lang="en-US" sz="1400" dirty="0"/>
              <a:t> </a:t>
            </a:r>
            <a:r>
              <a:rPr lang="en-US" sz="1400" dirty="0" err="1"/>
              <a:t>dependerá</a:t>
            </a:r>
            <a:r>
              <a:rPr lang="en-US" sz="1400" dirty="0"/>
              <a:t> del </a:t>
            </a:r>
            <a:r>
              <a:rPr lang="en-US" sz="1400" dirty="0" err="1"/>
              <a:t>número</a:t>
            </a:r>
            <a:r>
              <a:rPr lang="en-US" sz="1400" dirty="0"/>
              <a:t> de </a:t>
            </a:r>
            <a:r>
              <a:rPr lang="en-US" sz="1400" dirty="0" err="1"/>
              <a:t>puertos</a:t>
            </a:r>
            <a:r>
              <a:rPr lang="en-US" sz="1400" dirty="0"/>
              <a:t> </a:t>
            </a:r>
            <a:r>
              <a:rPr lang="en-US" sz="1400" dirty="0" err="1"/>
              <a:t>disponibles</a:t>
            </a:r>
            <a:r>
              <a:rPr lang="en-US" sz="1400" dirty="0"/>
              <a:t> </a:t>
            </a:r>
            <a:r>
              <a:rPr lang="en-US" sz="1400" dirty="0" err="1"/>
              <a:t>en</a:t>
            </a:r>
            <a:r>
              <a:rPr lang="en-US" sz="1400" dirty="0"/>
              <a:t> el hub o switch (</a:t>
            </a:r>
            <a:r>
              <a:rPr lang="en-US" sz="1400" dirty="0" err="1"/>
              <a:t>aunque</a:t>
            </a:r>
            <a:r>
              <a:rPr lang="en-US" sz="1400" dirty="0"/>
              <a:t> se </a:t>
            </a:r>
            <a:r>
              <a:rPr lang="en-US" sz="1400" dirty="0" err="1"/>
              <a:t>pueden</a:t>
            </a:r>
            <a:r>
              <a:rPr lang="en-US" sz="1400" dirty="0"/>
              <a:t> </a:t>
            </a:r>
            <a:r>
              <a:rPr lang="en-US" sz="1400" dirty="0" err="1"/>
              <a:t>conectar</a:t>
            </a:r>
            <a:r>
              <a:rPr lang="en-US" sz="1400" dirty="0"/>
              <a:t> hubs o </a:t>
            </a:r>
            <a:r>
              <a:rPr lang="en-US" sz="1400" dirty="0" err="1"/>
              <a:t>switchs</a:t>
            </a:r>
            <a:r>
              <a:rPr lang="en-US" sz="1400" dirty="0"/>
              <a:t> </a:t>
            </a:r>
            <a:r>
              <a:rPr lang="en-US" sz="1400" dirty="0" err="1"/>
              <a:t>en</a:t>
            </a:r>
            <a:r>
              <a:rPr lang="en-US" sz="1400" dirty="0"/>
              <a:t> </a:t>
            </a:r>
            <a:r>
              <a:rPr lang="en-US" sz="1400" dirty="0" err="1"/>
              <a:t>cadena</a:t>
            </a:r>
            <a:r>
              <a:rPr lang="en-US" sz="1400" dirty="0"/>
              <a:t> para </a:t>
            </a:r>
            <a:r>
              <a:rPr lang="en-US" sz="1400" dirty="0" err="1"/>
              <a:t>así</a:t>
            </a:r>
            <a:r>
              <a:rPr lang="en-US" sz="1400" dirty="0"/>
              <a:t> </a:t>
            </a:r>
            <a:r>
              <a:rPr lang="en-US" sz="1400" dirty="0" err="1"/>
              <a:t>incrementar</a:t>
            </a:r>
            <a:r>
              <a:rPr lang="en-US" sz="1400" dirty="0"/>
              <a:t> el </a:t>
            </a:r>
            <a:r>
              <a:rPr lang="en-US" sz="1400" dirty="0" err="1"/>
              <a:t>número</a:t>
            </a:r>
            <a:r>
              <a:rPr lang="en-US" sz="1400" dirty="0"/>
              <a:t> de </a:t>
            </a:r>
            <a:r>
              <a:rPr lang="en-US" sz="1400" dirty="0" err="1"/>
              <a:t>puertos</a:t>
            </a:r>
            <a:r>
              <a:rPr lang="en-US" sz="1400" dirty="0"/>
              <a:t>). La </a:t>
            </a:r>
            <a:r>
              <a:rPr lang="en-US" sz="1400" dirty="0" err="1"/>
              <a:t>desventaja</a:t>
            </a:r>
            <a:r>
              <a:rPr lang="en-US" sz="1400" dirty="0"/>
              <a:t> de </a:t>
            </a:r>
            <a:r>
              <a:rPr lang="en-US" sz="1400" dirty="0" err="1"/>
              <a:t>esta</a:t>
            </a:r>
            <a:r>
              <a:rPr lang="en-US" sz="1400" dirty="0"/>
              <a:t> </a:t>
            </a:r>
            <a:r>
              <a:rPr lang="en-US" sz="1400" dirty="0" err="1"/>
              <a:t>topología</a:t>
            </a:r>
            <a:r>
              <a:rPr lang="en-US" sz="1400" dirty="0"/>
              <a:t> </a:t>
            </a:r>
            <a:r>
              <a:rPr lang="en-US" sz="1400" dirty="0" err="1"/>
              <a:t>en</a:t>
            </a:r>
            <a:r>
              <a:rPr lang="en-US" sz="1400" dirty="0"/>
              <a:t> la </a:t>
            </a:r>
            <a:r>
              <a:rPr lang="en-US" sz="1400" dirty="0" err="1"/>
              <a:t>centralización</a:t>
            </a:r>
            <a:r>
              <a:rPr lang="en-US" sz="1400" dirty="0"/>
              <a:t> de la </a:t>
            </a:r>
            <a:r>
              <a:rPr lang="en-US" sz="1400" dirty="0" err="1"/>
              <a:t>comunicación</a:t>
            </a:r>
            <a:r>
              <a:rPr lang="en-US" sz="1400" dirty="0"/>
              <a:t>, </a:t>
            </a:r>
            <a:r>
              <a:rPr lang="en-US" sz="1400" dirty="0" err="1"/>
              <a:t>ya</a:t>
            </a:r>
            <a:r>
              <a:rPr lang="en-US" sz="1400" dirty="0"/>
              <a:t> que </a:t>
            </a:r>
            <a:r>
              <a:rPr lang="en-US" sz="1400" dirty="0" err="1"/>
              <a:t>si</a:t>
            </a:r>
            <a:r>
              <a:rPr lang="en-US" sz="1400" dirty="0"/>
              <a:t> el </a:t>
            </a:r>
            <a:r>
              <a:rPr lang="en-US" sz="1400" dirty="0" err="1"/>
              <a:t>equipo</a:t>
            </a:r>
            <a:r>
              <a:rPr lang="en-US" sz="1400" dirty="0"/>
              <a:t> central </a:t>
            </a:r>
            <a:r>
              <a:rPr lang="en-US" sz="1400" dirty="0" err="1"/>
              <a:t>falla</a:t>
            </a:r>
            <a:r>
              <a:rPr lang="en-US" sz="1400" dirty="0"/>
              <a:t>, </a:t>
            </a:r>
            <a:r>
              <a:rPr lang="en-US" sz="1400" dirty="0" err="1"/>
              <a:t>toda</a:t>
            </a:r>
            <a:r>
              <a:rPr lang="en-US" sz="1400" dirty="0"/>
              <a:t> la red se </a:t>
            </a:r>
            <a:r>
              <a:rPr lang="en-US" sz="1400" dirty="0" err="1"/>
              <a:t>cae</a:t>
            </a:r>
            <a:r>
              <a:rPr lang="en-US" sz="1400" dirty="0"/>
              <a:t>.</a:t>
            </a:r>
          </a:p>
          <a:p>
            <a:pPr marL="0"/>
            <a:endParaRPr lang="en-US" sz="1400" dirty="0"/>
          </a:p>
          <a:p>
            <a:pPr marL="0"/>
            <a:endParaRPr lang="en-US" sz="1300" dirty="0"/>
          </a:p>
        </p:txBody>
      </p:sp>
    </p:spTree>
    <p:extLst>
      <p:ext uri="{BB962C8B-B14F-4D97-AF65-F5344CB8AC3E}">
        <p14:creationId xmlns:p14="http://schemas.microsoft.com/office/powerpoint/2010/main" val="4151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76435-37EF-402A-BDA8-9DC9032124E0}"/>
              </a:ext>
            </a:extLst>
          </p:cNvPr>
          <p:cNvSpPr>
            <a:spLocks noGrp="1"/>
          </p:cNvSpPr>
          <p:nvPr>
            <p:ph type="title"/>
          </p:nvPr>
        </p:nvSpPr>
        <p:spPr>
          <a:xfrm>
            <a:off x="838200" y="1"/>
            <a:ext cx="10515600" cy="1052286"/>
          </a:xfrm>
        </p:spPr>
        <p:txBody>
          <a:bodyPr>
            <a:normAutofit/>
          </a:bodyPr>
          <a:lstStyle/>
          <a:p>
            <a:pPr algn="ctr"/>
            <a:r>
              <a:rPr lang="es-ES" sz="3200" dirty="0">
                <a:solidFill>
                  <a:prstClr val="black"/>
                </a:solidFill>
                <a:latin typeface="Arial Rounded MT Bold" panose="020F0704030504030204" pitchFamily="34" charset="0"/>
              </a:rPr>
              <a:t>Red de Computadoras</a:t>
            </a:r>
            <a:br>
              <a:rPr lang="es-ES" sz="3200" dirty="0">
                <a:solidFill>
                  <a:prstClr val="black"/>
                </a:solidFill>
                <a:latin typeface="Arial Rounded MT Bold" panose="020F0704030504030204" pitchFamily="34" charset="0"/>
              </a:rPr>
            </a:br>
            <a:r>
              <a:rPr lang="es-ES" sz="3200" dirty="0">
                <a:solidFill>
                  <a:prstClr val="black"/>
                </a:solidFill>
                <a:latin typeface="Arial Rounded MT Bold" panose="020F0704030504030204" pitchFamily="34" charset="0"/>
              </a:rPr>
              <a:t>Topologías de Redes</a:t>
            </a:r>
            <a:endParaRPr lang="es-ES" sz="3200" dirty="0"/>
          </a:p>
        </p:txBody>
      </p:sp>
      <p:sp>
        <p:nvSpPr>
          <p:cNvPr id="3" name="Marcador de contenido 2">
            <a:extLst>
              <a:ext uri="{FF2B5EF4-FFF2-40B4-BE49-F238E27FC236}">
                <a16:creationId xmlns:a16="http://schemas.microsoft.com/office/drawing/2014/main" id="{243C4850-0BA4-4FCD-BFE1-103F404F233E}"/>
              </a:ext>
            </a:extLst>
          </p:cNvPr>
          <p:cNvSpPr>
            <a:spLocks noGrp="1"/>
          </p:cNvSpPr>
          <p:nvPr>
            <p:ph sz="half" idx="1"/>
          </p:nvPr>
        </p:nvSpPr>
        <p:spPr>
          <a:xfrm>
            <a:off x="640893" y="1277256"/>
            <a:ext cx="6341797" cy="5262089"/>
          </a:xfrm>
        </p:spPr>
        <p:txBody>
          <a:bodyPr>
            <a:normAutofit fontScale="92500" lnSpcReduction="20000"/>
          </a:bodyPr>
          <a:lstStyle/>
          <a:p>
            <a:pPr marL="0" indent="0" algn="just">
              <a:buNone/>
            </a:pPr>
            <a:r>
              <a:rPr lang="es-ES" b="1" dirty="0"/>
              <a:t>Topología de anillo (ring)</a:t>
            </a:r>
            <a:br>
              <a:rPr lang="es-ES" dirty="0"/>
            </a:br>
            <a:r>
              <a:rPr lang="es-ES" dirty="0"/>
              <a:t>Una topología de anillo conecta los dispositivos de red uno tras otro sobre el cable en un círculo físico. La topología de anillo mueve información sobre el cable en una dirección y es considerada como una topología activa (regenera la señal antes de enviarla a la próxima computadora). Las computadoras en la red retransmiten los paquetes que reciben y los envían a la siguiente computadora en la red. El acceso al medio de la red es otorgado a una computadora en particular en la red por un "token". El token circula alrededor del anillo y cuando una computadora desea enviar datos, espera al token y se posiciona de él. Luego envía los datos.</a:t>
            </a:r>
          </a:p>
        </p:txBody>
      </p:sp>
      <p:pic>
        <p:nvPicPr>
          <p:cNvPr id="13" name="Marcador de contenido 12">
            <a:extLst>
              <a:ext uri="{FF2B5EF4-FFF2-40B4-BE49-F238E27FC236}">
                <a16:creationId xmlns:a16="http://schemas.microsoft.com/office/drawing/2014/main" id="{261CF053-33A8-474E-80C2-CF0745BED312}"/>
              </a:ext>
            </a:extLst>
          </p:cNvPr>
          <p:cNvPicPr>
            <a:picLocks noGrp="1" noChangeAspect="1"/>
          </p:cNvPicPr>
          <p:nvPr>
            <p:ph sz="half" idx="2"/>
          </p:nvPr>
        </p:nvPicPr>
        <p:blipFill>
          <a:blip r:embed="rId2"/>
          <a:stretch>
            <a:fillRect/>
          </a:stretch>
        </p:blipFill>
        <p:spPr>
          <a:xfrm>
            <a:off x="7669709" y="1277256"/>
            <a:ext cx="3461198" cy="3034146"/>
          </a:xfrm>
          <a:prstGeom prst="rect">
            <a:avLst/>
          </a:prstGeom>
        </p:spPr>
      </p:pic>
      <p:sp>
        <p:nvSpPr>
          <p:cNvPr id="15" name="Rectángulo 14">
            <a:extLst>
              <a:ext uri="{FF2B5EF4-FFF2-40B4-BE49-F238E27FC236}">
                <a16:creationId xmlns:a16="http://schemas.microsoft.com/office/drawing/2014/main" id="{3BA3A462-8743-4422-9B16-020D79E5AFA3}"/>
              </a:ext>
            </a:extLst>
          </p:cNvPr>
          <p:cNvSpPr/>
          <p:nvPr/>
        </p:nvSpPr>
        <p:spPr>
          <a:xfrm>
            <a:off x="6982690" y="4601428"/>
            <a:ext cx="4835237" cy="1200329"/>
          </a:xfrm>
          <a:prstGeom prst="rect">
            <a:avLst/>
          </a:prstGeom>
        </p:spPr>
        <p:txBody>
          <a:bodyPr wrap="square">
            <a:spAutoFit/>
          </a:bodyPr>
          <a:lstStyle/>
          <a:p>
            <a:pPr algn="just"/>
            <a:r>
              <a:rPr lang="es-ES" b="1" dirty="0">
                <a:solidFill>
                  <a:srgbClr val="303030"/>
                </a:solidFill>
              </a:rPr>
              <a:t>Un </a:t>
            </a:r>
            <a:r>
              <a:rPr lang="es-ES" b="1" i="1" dirty="0">
                <a:solidFill>
                  <a:srgbClr val="303030"/>
                </a:solidFill>
              </a:rPr>
              <a:t>token</a:t>
            </a:r>
            <a:r>
              <a:rPr lang="es-ES" b="1" dirty="0">
                <a:solidFill>
                  <a:srgbClr val="303030"/>
                </a:solidFill>
              </a:rPr>
              <a:t> (o paquete de datos) circula en bucle de un equipo a otro, y determina qué equipo tiene derecho a transmitir información. </a:t>
            </a:r>
            <a:br>
              <a:rPr lang="es-ES" b="1" dirty="0"/>
            </a:br>
            <a:endParaRPr lang="es-ES" b="1" dirty="0"/>
          </a:p>
        </p:txBody>
      </p:sp>
    </p:spTree>
    <p:extLst>
      <p:ext uri="{BB962C8B-B14F-4D97-AF65-F5344CB8AC3E}">
        <p14:creationId xmlns:p14="http://schemas.microsoft.com/office/powerpoint/2010/main" val="3292595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7274C-C154-466C-859E-B44C8E6CB169}"/>
              </a:ext>
            </a:extLst>
          </p:cNvPr>
          <p:cNvSpPr>
            <a:spLocks noGrp="1"/>
          </p:cNvSpPr>
          <p:nvPr>
            <p:ph type="title"/>
          </p:nvPr>
        </p:nvSpPr>
        <p:spPr>
          <a:xfrm>
            <a:off x="648929" y="629266"/>
            <a:ext cx="4944152" cy="1622321"/>
          </a:xfrm>
        </p:spPr>
        <p:txBody>
          <a:bodyPr vert="horz" lIns="91440" tIns="45720" rIns="91440" bIns="45720" rtlCol="0" anchor="ctr">
            <a:normAutofit/>
          </a:bodyPr>
          <a:lstStyle/>
          <a:p>
            <a:r>
              <a:rPr lang="en-US" sz="4100" kern="1200">
                <a:solidFill>
                  <a:schemeClr val="tx1"/>
                </a:solidFill>
                <a:latin typeface="+mj-lt"/>
                <a:ea typeface="+mj-ea"/>
                <a:cs typeface="+mj-cs"/>
              </a:rPr>
              <a:t>Red de Computadoras</a:t>
            </a:r>
            <a:br>
              <a:rPr lang="en-US" sz="4100" kern="1200">
                <a:solidFill>
                  <a:schemeClr val="tx1"/>
                </a:solidFill>
                <a:latin typeface="+mj-lt"/>
                <a:ea typeface="+mj-ea"/>
                <a:cs typeface="+mj-cs"/>
              </a:rPr>
            </a:br>
            <a:r>
              <a:rPr lang="en-US" sz="4100" kern="1200">
                <a:solidFill>
                  <a:schemeClr val="tx1"/>
                </a:solidFill>
                <a:latin typeface="+mj-lt"/>
                <a:ea typeface="+mj-ea"/>
                <a:cs typeface="+mj-cs"/>
              </a:rPr>
              <a:t>Topologías de Redes</a:t>
            </a:r>
          </a:p>
        </p:txBody>
      </p:sp>
      <p:sp>
        <p:nvSpPr>
          <p:cNvPr id="3" name="Marcador de contenido 2">
            <a:extLst>
              <a:ext uri="{FF2B5EF4-FFF2-40B4-BE49-F238E27FC236}">
                <a16:creationId xmlns:a16="http://schemas.microsoft.com/office/drawing/2014/main" id="{73F6DABE-9DB8-4327-80F9-A2778EDF519D}"/>
              </a:ext>
            </a:extLst>
          </p:cNvPr>
          <p:cNvSpPr>
            <a:spLocks noGrp="1"/>
          </p:cNvSpPr>
          <p:nvPr>
            <p:ph sz="half" idx="1"/>
          </p:nvPr>
        </p:nvSpPr>
        <p:spPr>
          <a:xfrm>
            <a:off x="648930" y="2438400"/>
            <a:ext cx="4944151" cy="3785419"/>
          </a:xfrm>
        </p:spPr>
        <p:txBody>
          <a:bodyPr vert="horz" lIns="91440" tIns="45720" rIns="91440" bIns="45720" rtlCol="0">
            <a:normAutofit/>
          </a:bodyPr>
          <a:lstStyle/>
          <a:p>
            <a:pPr marL="0"/>
            <a:r>
              <a:rPr lang="en-US" sz="2000" b="1" dirty="0" err="1"/>
              <a:t>Topología</a:t>
            </a:r>
            <a:r>
              <a:rPr lang="en-US" sz="2000" b="1" dirty="0"/>
              <a:t> de </a:t>
            </a:r>
            <a:r>
              <a:rPr lang="en-US" sz="2000" b="1" dirty="0" err="1"/>
              <a:t>malla</a:t>
            </a:r>
            <a:r>
              <a:rPr lang="en-US" sz="2000" b="1" dirty="0"/>
              <a:t> (mesh)</a:t>
            </a:r>
            <a:br>
              <a:rPr lang="en-US" sz="2000" dirty="0"/>
            </a:br>
            <a:r>
              <a:rPr lang="en-US" sz="2000" dirty="0" err="1"/>
              <a:t>Utiliza</a:t>
            </a:r>
            <a:r>
              <a:rPr lang="en-US" sz="2000" dirty="0"/>
              <a:t> </a:t>
            </a:r>
            <a:r>
              <a:rPr lang="en-US" sz="2000" dirty="0" err="1"/>
              <a:t>conexiones</a:t>
            </a:r>
            <a:r>
              <a:rPr lang="en-US" sz="2000" dirty="0"/>
              <a:t> </a:t>
            </a:r>
            <a:r>
              <a:rPr lang="en-US" sz="2000" dirty="0" err="1"/>
              <a:t>redundantes</a:t>
            </a:r>
            <a:r>
              <a:rPr lang="en-US" sz="2000" dirty="0"/>
              <a:t> entre los </a:t>
            </a:r>
            <a:r>
              <a:rPr lang="en-US" sz="2000" dirty="0" err="1"/>
              <a:t>dispositivos</a:t>
            </a:r>
            <a:r>
              <a:rPr lang="en-US" sz="2000" dirty="0"/>
              <a:t> de la red, </a:t>
            </a:r>
            <a:r>
              <a:rPr lang="en-US" sz="2000" dirty="0" err="1"/>
              <a:t>como</a:t>
            </a:r>
            <a:r>
              <a:rPr lang="en-US" sz="2000" dirty="0"/>
              <a:t> una </a:t>
            </a:r>
            <a:r>
              <a:rPr lang="en-US" sz="2000" dirty="0" err="1"/>
              <a:t>estrategia</a:t>
            </a:r>
            <a:r>
              <a:rPr lang="en-US" sz="2000" dirty="0"/>
              <a:t> de </a:t>
            </a:r>
            <a:r>
              <a:rPr lang="en-US" sz="2000" dirty="0" err="1"/>
              <a:t>tolerancia</a:t>
            </a:r>
            <a:r>
              <a:rPr lang="en-US" sz="2000" dirty="0"/>
              <a:t> a </a:t>
            </a:r>
            <a:r>
              <a:rPr lang="en-US" sz="2000" dirty="0" err="1"/>
              <a:t>fallas</a:t>
            </a:r>
            <a:r>
              <a:rPr lang="en-US" sz="2000" dirty="0"/>
              <a:t>. </a:t>
            </a:r>
            <a:r>
              <a:rPr lang="en-US" sz="2000" dirty="0" err="1"/>
              <a:t>Cada</a:t>
            </a:r>
            <a:r>
              <a:rPr lang="en-US" sz="2000" dirty="0"/>
              <a:t> </a:t>
            </a:r>
            <a:r>
              <a:rPr lang="en-US" sz="2000" dirty="0" err="1"/>
              <a:t>dispositivo</a:t>
            </a:r>
            <a:r>
              <a:rPr lang="en-US" sz="2000" dirty="0"/>
              <a:t> </a:t>
            </a:r>
            <a:r>
              <a:rPr lang="en-US" sz="2000" dirty="0" err="1"/>
              <a:t>en</a:t>
            </a:r>
            <a:r>
              <a:rPr lang="en-US" sz="2000" dirty="0"/>
              <a:t> la red </a:t>
            </a:r>
            <a:r>
              <a:rPr lang="en-US" sz="2000" dirty="0" err="1"/>
              <a:t>está</a:t>
            </a:r>
            <a:r>
              <a:rPr lang="en-US" sz="2000" dirty="0"/>
              <a:t> </a:t>
            </a:r>
            <a:r>
              <a:rPr lang="en-US" sz="2000" dirty="0" err="1"/>
              <a:t>conectado</a:t>
            </a:r>
            <a:r>
              <a:rPr lang="en-US" sz="2000" dirty="0"/>
              <a:t> a </a:t>
            </a:r>
            <a:r>
              <a:rPr lang="en-US" sz="2000" dirty="0" err="1"/>
              <a:t>todos</a:t>
            </a:r>
            <a:r>
              <a:rPr lang="en-US" sz="2000" dirty="0"/>
              <a:t> los </a:t>
            </a:r>
            <a:r>
              <a:rPr lang="en-US" sz="2000" dirty="0" err="1"/>
              <a:t>demás</a:t>
            </a:r>
            <a:r>
              <a:rPr lang="en-US" sz="2000" dirty="0"/>
              <a:t>. Este </a:t>
            </a:r>
            <a:r>
              <a:rPr lang="en-US" sz="2000" dirty="0" err="1"/>
              <a:t>tipo</a:t>
            </a:r>
            <a:r>
              <a:rPr lang="en-US" sz="2000" dirty="0"/>
              <a:t> de </a:t>
            </a:r>
            <a:r>
              <a:rPr lang="en-US" sz="2000" dirty="0" err="1"/>
              <a:t>tecnología</a:t>
            </a:r>
            <a:r>
              <a:rPr lang="en-US" sz="2000" dirty="0"/>
              <a:t> </a:t>
            </a:r>
            <a:r>
              <a:rPr lang="en-US" sz="2000" dirty="0" err="1"/>
              <a:t>requiere</a:t>
            </a:r>
            <a:r>
              <a:rPr lang="en-US" sz="2000" dirty="0"/>
              <a:t> </a:t>
            </a:r>
            <a:r>
              <a:rPr lang="en-US" sz="2000" dirty="0" err="1"/>
              <a:t>mucho</a:t>
            </a:r>
            <a:r>
              <a:rPr lang="en-US" sz="2000" dirty="0"/>
              <a:t> cable (</a:t>
            </a:r>
            <a:r>
              <a:rPr lang="en-US" sz="2000" dirty="0" err="1"/>
              <a:t>cuando</a:t>
            </a:r>
            <a:r>
              <a:rPr lang="en-US" sz="2000" dirty="0"/>
              <a:t> se </a:t>
            </a:r>
            <a:r>
              <a:rPr lang="en-US" sz="2000" dirty="0" err="1"/>
              <a:t>utiliza</a:t>
            </a:r>
            <a:r>
              <a:rPr lang="en-US" sz="2000" dirty="0"/>
              <a:t> el cable </a:t>
            </a:r>
            <a:r>
              <a:rPr lang="en-US" sz="2000" dirty="0" err="1"/>
              <a:t>como</a:t>
            </a:r>
            <a:r>
              <a:rPr lang="en-US" sz="2000" dirty="0"/>
              <a:t> medio, </a:t>
            </a:r>
            <a:r>
              <a:rPr lang="en-US" sz="2000" dirty="0" err="1"/>
              <a:t>pero</a:t>
            </a:r>
            <a:r>
              <a:rPr lang="en-US" sz="2000" dirty="0"/>
              <a:t> </a:t>
            </a:r>
            <a:r>
              <a:rPr lang="en-US" sz="2000" dirty="0" err="1"/>
              <a:t>puede</a:t>
            </a:r>
            <a:r>
              <a:rPr lang="en-US" sz="2000" dirty="0"/>
              <a:t> ser </a:t>
            </a:r>
            <a:r>
              <a:rPr lang="en-US" sz="2000" dirty="0" err="1"/>
              <a:t>inalámbrico</a:t>
            </a:r>
            <a:r>
              <a:rPr lang="en-US" sz="2000" dirty="0"/>
              <a:t> </a:t>
            </a:r>
            <a:r>
              <a:rPr lang="en-US" sz="2000" dirty="0" err="1"/>
              <a:t>también</a:t>
            </a:r>
            <a:r>
              <a:rPr lang="en-US" sz="2000" dirty="0"/>
              <a:t>). La red </a:t>
            </a:r>
            <a:r>
              <a:rPr lang="en-US" sz="2000" dirty="0" err="1"/>
              <a:t>puede</a:t>
            </a:r>
            <a:r>
              <a:rPr lang="en-US" sz="2000" dirty="0"/>
              <a:t> </a:t>
            </a:r>
            <a:r>
              <a:rPr lang="en-US" sz="2000" dirty="0" err="1"/>
              <a:t>seguir</a:t>
            </a:r>
            <a:r>
              <a:rPr lang="en-US" sz="2000" dirty="0"/>
              <a:t> operando </a:t>
            </a:r>
            <a:r>
              <a:rPr lang="en-US" sz="2000" dirty="0" err="1"/>
              <a:t>si</a:t>
            </a:r>
            <a:r>
              <a:rPr lang="en-US" sz="2000" dirty="0"/>
              <a:t> una </a:t>
            </a:r>
            <a:r>
              <a:rPr lang="en-US" sz="2000" dirty="0" err="1"/>
              <a:t>conexión</a:t>
            </a:r>
            <a:r>
              <a:rPr lang="en-US" sz="2000" dirty="0"/>
              <a:t> se </a:t>
            </a:r>
            <a:r>
              <a:rPr lang="en-US" sz="2000" dirty="0" err="1"/>
              <a:t>rompe</a:t>
            </a:r>
            <a:r>
              <a:rPr lang="en-US" sz="2000" dirty="0"/>
              <a:t>, por </a:t>
            </a:r>
            <a:r>
              <a:rPr lang="en-US" sz="2000" dirty="0" err="1"/>
              <a:t>su</a:t>
            </a:r>
            <a:r>
              <a:rPr lang="en-US" sz="2000" dirty="0"/>
              <a:t>   </a:t>
            </a:r>
            <a:r>
              <a:rPr lang="en-US" sz="2000" dirty="0" err="1"/>
              <a:t>redundancia</a:t>
            </a:r>
            <a:r>
              <a:rPr lang="en-US" sz="2000" dirty="0"/>
              <a:t> de </a:t>
            </a:r>
            <a:r>
              <a:rPr lang="en-US" sz="2000" dirty="0" err="1"/>
              <a:t>conexiones</a:t>
            </a:r>
            <a:r>
              <a:rPr lang="en-US" sz="2000" dirty="0"/>
              <a:t>.</a:t>
            </a:r>
            <a:br>
              <a:rPr lang="en-US" sz="2000" dirty="0"/>
            </a:br>
            <a:r>
              <a:rPr lang="en-US" sz="2000" dirty="0" err="1"/>
              <a:t>Estas</a:t>
            </a:r>
            <a:r>
              <a:rPr lang="en-US" sz="2000" dirty="0"/>
              <a:t> redes son </a:t>
            </a:r>
            <a:r>
              <a:rPr lang="en-US" sz="2000" dirty="0" err="1"/>
              <a:t>más</a:t>
            </a:r>
            <a:r>
              <a:rPr lang="en-US" sz="2000" dirty="0"/>
              <a:t> </a:t>
            </a:r>
            <a:r>
              <a:rPr lang="en-US" sz="2000" dirty="0" err="1"/>
              <a:t>difíciles</a:t>
            </a:r>
            <a:r>
              <a:rPr lang="en-US" sz="2000" dirty="0"/>
              <a:t> y </a:t>
            </a:r>
            <a:r>
              <a:rPr lang="en-US" sz="2000" dirty="0" err="1"/>
              <a:t>caras</a:t>
            </a:r>
            <a:r>
              <a:rPr lang="en-US" sz="2000" dirty="0"/>
              <a:t> para </a:t>
            </a:r>
            <a:r>
              <a:rPr lang="en-US" sz="2000" dirty="0" err="1"/>
              <a:t>instalar</a:t>
            </a:r>
            <a:r>
              <a:rPr lang="en-US" sz="2000" dirty="0"/>
              <a:t> que las </a:t>
            </a:r>
            <a:r>
              <a:rPr lang="en-US" sz="2000" dirty="0" err="1"/>
              <a:t>otras</a:t>
            </a:r>
            <a:r>
              <a:rPr lang="en-US" sz="2000" dirty="0"/>
              <a:t> </a:t>
            </a:r>
            <a:r>
              <a:rPr lang="en-US" sz="2000" dirty="0" err="1"/>
              <a:t>topologías</a:t>
            </a:r>
            <a:r>
              <a:rPr lang="en-US" sz="2000" dirty="0"/>
              <a:t>, </a:t>
            </a:r>
            <a:r>
              <a:rPr lang="en-US" sz="2000" dirty="0" err="1"/>
              <a:t>debido</a:t>
            </a:r>
            <a:r>
              <a:rPr lang="en-US" sz="2000" dirty="0"/>
              <a:t> al gran </a:t>
            </a:r>
            <a:r>
              <a:rPr lang="en-US" sz="2000" dirty="0" err="1"/>
              <a:t>número</a:t>
            </a:r>
            <a:r>
              <a:rPr lang="en-US" sz="2000" dirty="0"/>
              <a:t> de </a:t>
            </a:r>
            <a:r>
              <a:rPr lang="en-US" sz="2000" dirty="0" err="1"/>
              <a:t>conexiones</a:t>
            </a:r>
            <a:r>
              <a:rPr lang="en-US" sz="2000" dirty="0"/>
              <a:t> </a:t>
            </a:r>
            <a:r>
              <a:rPr lang="en-US" sz="2000" dirty="0" err="1"/>
              <a:t>requeridas</a:t>
            </a:r>
            <a:r>
              <a:rPr lang="en-US" sz="2000" dirty="0"/>
              <a:t>.</a:t>
            </a:r>
          </a:p>
        </p:txBody>
      </p:sp>
      <p:sp>
        <p:nvSpPr>
          <p:cNvPr id="23"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A43D01B8-FBA9-440A-AE82-5E6E8E0BCFC1}"/>
              </a:ext>
            </a:extLst>
          </p:cNvPr>
          <p:cNvPicPr>
            <a:picLocks noGrp="1" noChangeAspect="1"/>
          </p:cNvPicPr>
          <p:nvPr>
            <p:ph sz="half" idx="2"/>
          </p:nvPr>
        </p:nvPicPr>
        <p:blipFill>
          <a:blip r:embed="rId2"/>
          <a:stretch>
            <a:fillRect/>
          </a:stretch>
        </p:blipFill>
        <p:spPr>
          <a:xfrm>
            <a:off x="6904709" y="1130528"/>
            <a:ext cx="4475531" cy="4593696"/>
          </a:xfrm>
          <a:prstGeom prst="rect">
            <a:avLst/>
          </a:prstGeom>
          <a:effectLst/>
        </p:spPr>
      </p:pic>
    </p:spTree>
    <p:extLst>
      <p:ext uri="{BB962C8B-B14F-4D97-AF65-F5344CB8AC3E}">
        <p14:creationId xmlns:p14="http://schemas.microsoft.com/office/powerpoint/2010/main" val="214831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05F9A75B-278E-4A93-9219-09ED65302F7F}"/>
              </a:ext>
            </a:extLst>
          </p:cNvPr>
          <p:cNvSpPr/>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cap="none" spc="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mj-lt"/>
                <a:ea typeface="+mj-ea"/>
                <a:cs typeface="+mj-cs"/>
              </a:rPr>
              <a:t>Red Eléctrica</a:t>
            </a:r>
          </a:p>
        </p:txBody>
      </p:sp>
      <p:pic>
        <p:nvPicPr>
          <p:cNvPr id="4" name="Imagen 3" descr="Imagen que contiene mapa, texto&#10;&#10;Descripción generada con confianza muy alta">
            <a:extLst>
              <a:ext uri="{FF2B5EF4-FFF2-40B4-BE49-F238E27FC236}">
                <a16:creationId xmlns:a16="http://schemas.microsoft.com/office/drawing/2014/main" id="{9859B816-0081-4519-AB14-EE2FCEDD3589}"/>
              </a:ext>
            </a:extLst>
          </p:cNvPr>
          <p:cNvPicPr>
            <a:picLocks noChangeAspect="1"/>
          </p:cNvPicPr>
          <p:nvPr/>
        </p:nvPicPr>
        <p:blipFill>
          <a:blip r:embed="rId2"/>
          <a:stretch>
            <a:fillRect/>
          </a:stretch>
        </p:blipFill>
        <p:spPr>
          <a:xfrm>
            <a:off x="643467" y="2195672"/>
            <a:ext cx="10905066" cy="3353308"/>
          </a:xfrm>
          <a:prstGeom prst="rect">
            <a:avLst/>
          </a:prstGeom>
        </p:spPr>
      </p:pic>
    </p:spTree>
    <p:extLst>
      <p:ext uri="{BB962C8B-B14F-4D97-AF65-F5344CB8AC3E}">
        <p14:creationId xmlns:p14="http://schemas.microsoft.com/office/powerpoint/2010/main" val="344197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descr="Imagen que contiene mapa, texto&#10;&#10;Descripción generada con confianza muy alta">
            <a:extLst>
              <a:ext uri="{FF2B5EF4-FFF2-40B4-BE49-F238E27FC236}">
                <a16:creationId xmlns:a16="http://schemas.microsoft.com/office/drawing/2014/main" id="{A2180EC5-99DC-4EE7-90AB-E00860700B23}"/>
              </a:ext>
            </a:extLst>
          </p:cNvPr>
          <p:cNvPicPr>
            <a:picLocks noChangeAspect="1"/>
          </p:cNvPicPr>
          <p:nvPr/>
        </p:nvPicPr>
        <p:blipFill>
          <a:blip r:embed="rId2"/>
          <a:stretch>
            <a:fillRect/>
          </a:stretch>
        </p:blipFill>
        <p:spPr>
          <a:xfrm>
            <a:off x="1679268" y="1123527"/>
            <a:ext cx="6450605" cy="4604800"/>
          </a:xfrm>
          <a:prstGeom prst="rect">
            <a:avLst/>
          </a:prstGeom>
        </p:spPr>
      </p:pic>
      <p:cxnSp>
        <p:nvCxnSpPr>
          <p:cNvPr id="14" name="Straight Connector 11">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518CEA"/>
            </a:solidFill>
          </a:ln>
        </p:spPr>
        <p:style>
          <a:lnRef idx="1">
            <a:schemeClr val="accent1"/>
          </a:lnRef>
          <a:fillRef idx="0">
            <a:schemeClr val="accent1"/>
          </a:fillRef>
          <a:effectRef idx="0">
            <a:schemeClr val="accent1"/>
          </a:effectRef>
          <a:fontRef idx="minor">
            <a:schemeClr val="tx1"/>
          </a:fontRef>
        </p:style>
      </p:cxnSp>
      <p:sp>
        <p:nvSpPr>
          <p:cNvPr id="7" name="Rectángulo 6">
            <a:extLst>
              <a:ext uri="{FF2B5EF4-FFF2-40B4-BE49-F238E27FC236}">
                <a16:creationId xmlns:a16="http://schemas.microsoft.com/office/drawing/2014/main" id="{DE01A537-88AD-451B-B2F5-339900E8D95F}"/>
              </a:ext>
            </a:extLst>
          </p:cNvPr>
          <p:cNvSpPr/>
          <p:nvPr/>
        </p:nvSpPr>
        <p:spPr>
          <a:xfrm>
            <a:off x="3016879" y="2776992"/>
            <a:ext cx="5359958" cy="707886"/>
          </a:xfrm>
          <a:prstGeom prst="rect">
            <a:avLst/>
          </a:prstGeom>
          <a:noFill/>
        </p:spPr>
        <p:txBody>
          <a:bodyPr wrap="square" lIns="91440" tIns="45720" rIns="91440" bIns="45720">
            <a:spAutoFit/>
          </a:bodyPr>
          <a:lstStyle/>
          <a:p>
            <a:pPr algn="ctr"/>
            <a:endParaRPr lang="es-ES" sz="4000" b="0" cap="none" spc="0" dirty="0">
              <a:ln w="0"/>
              <a:solidFill>
                <a:schemeClr val="accent1"/>
              </a:solidFill>
              <a:effectLst>
                <a:outerShdw blurRad="38100" dist="25400" dir="5400000" algn="ctr" rotWithShape="0">
                  <a:srgbClr val="6E747A">
                    <a:alpha val="43000"/>
                  </a:srgbClr>
                </a:outerShdw>
              </a:effectLst>
            </a:endParaRPr>
          </a:p>
        </p:txBody>
      </p:sp>
      <p:sp>
        <p:nvSpPr>
          <p:cNvPr id="8" name="Rectángulo 7">
            <a:extLst>
              <a:ext uri="{FF2B5EF4-FFF2-40B4-BE49-F238E27FC236}">
                <a16:creationId xmlns:a16="http://schemas.microsoft.com/office/drawing/2014/main" id="{CA892677-CD92-4C89-93C7-45037706313E}"/>
              </a:ext>
            </a:extLst>
          </p:cNvPr>
          <p:cNvSpPr/>
          <p:nvPr/>
        </p:nvSpPr>
        <p:spPr>
          <a:xfrm>
            <a:off x="8776658" y="1875614"/>
            <a:ext cx="2688207" cy="2800767"/>
          </a:xfrm>
          <a:prstGeom prst="rect">
            <a:avLst/>
          </a:prstGeom>
          <a:noFill/>
        </p:spPr>
        <p:txBody>
          <a:bodyPr wrap="square" lIns="91440" tIns="45720" rIns="91440" bIns="45720">
            <a:spAutoFit/>
          </a:bodyPr>
          <a:lstStyle/>
          <a:p>
            <a:pPr algn="ctr"/>
            <a:r>
              <a:rPr lang="es-PA"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a:t>
            </a:r>
            <a:r>
              <a:rPr lang="es-ES" sz="4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ed</a:t>
            </a:r>
            <a:r>
              <a:rPr lang="es-E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Logística Cadena Suministro</a:t>
            </a:r>
            <a:endParaRPr lang="es-E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0412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BABE24D-3E77-4AD0-9A1C-A4B6DAFF9C58}"/>
              </a:ext>
            </a:extLst>
          </p:cNvPr>
          <p:cNvPicPr>
            <a:picLocks noChangeAspect="1"/>
          </p:cNvPicPr>
          <p:nvPr/>
        </p:nvPicPr>
        <p:blipFill rotWithShape="1">
          <a:blip r:embed="rId2"/>
          <a:srcRect t="3761" r="1" b="4903"/>
          <a:stretch/>
        </p:blipFill>
        <p:spPr>
          <a:xfrm>
            <a:off x="1407802" y="1123527"/>
            <a:ext cx="6722071" cy="4604800"/>
          </a:xfrm>
          <a:prstGeom prst="rect">
            <a:avLst/>
          </a:prstGeom>
        </p:spPr>
      </p:pic>
      <p:cxnSp>
        <p:nvCxnSpPr>
          <p:cNvPr id="19" name="Straight Connector 18">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a:solidFill>
              <a:srgbClr val="53A0E3"/>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47316FA5-5EC2-4E0F-8C70-5BB0DD504661}"/>
              </a:ext>
            </a:extLst>
          </p:cNvPr>
          <p:cNvSpPr/>
          <p:nvPr/>
        </p:nvSpPr>
        <p:spPr>
          <a:xfrm>
            <a:off x="8776658" y="858526"/>
            <a:ext cx="2717722" cy="192821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0" cap="none" spc="0" dirty="0">
                <a:ln w="0"/>
                <a:effectLst>
                  <a:outerShdw blurRad="38100" dist="25400" dir="5400000" algn="ctr" rotWithShape="0">
                    <a:srgbClr val="6E747A">
                      <a:alpha val="43000"/>
                    </a:srgbClr>
                  </a:outerShdw>
                </a:effectLst>
                <a:latin typeface="+mj-lt"/>
                <a:ea typeface="+mj-ea"/>
                <a:cs typeface="+mj-cs"/>
              </a:rPr>
              <a:t>RED </a:t>
            </a:r>
            <a:r>
              <a:rPr lang="en-US" sz="2800" dirty="0">
                <a:ln w="0"/>
                <a:effectLst>
                  <a:outerShdw blurRad="38100" dist="25400" dir="5400000" algn="ctr" rotWithShape="0">
                    <a:srgbClr val="6E747A">
                      <a:alpha val="43000"/>
                    </a:srgbClr>
                  </a:outerShdw>
                </a:effectLst>
                <a:latin typeface="+mj-lt"/>
                <a:ea typeface="+mj-ea"/>
                <a:cs typeface="+mj-cs"/>
              </a:rPr>
              <a:t>DE COMPUTADORAS</a:t>
            </a:r>
          </a:p>
        </p:txBody>
      </p:sp>
    </p:spTree>
    <p:extLst>
      <p:ext uri="{BB962C8B-B14F-4D97-AF65-F5344CB8AC3E}">
        <p14:creationId xmlns:p14="http://schemas.microsoft.com/office/powerpoint/2010/main" val="342442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C4EB1CC-C621-4F6E-BDAE-56ED0523DE65}"/>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a:t>Red de Computadoras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E3E75B8-7B79-445B-A59F-3638A56EE1E9}"/>
              </a:ext>
            </a:extLst>
          </p:cNvPr>
          <p:cNvSpPr>
            <a:spLocks noGrp="1"/>
          </p:cNvSpPr>
          <p:nvPr>
            <p:ph sz="half" idx="1"/>
          </p:nvPr>
        </p:nvSpPr>
        <p:spPr>
          <a:xfrm>
            <a:off x="793660" y="2321169"/>
            <a:ext cx="4620953" cy="3917790"/>
          </a:xfrm>
        </p:spPr>
        <p:txBody>
          <a:bodyPr vert="horz" lIns="91440" tIns="45720" rIns="91440" bIns="45720" rtlCol="0" anchor="ctr">
            <a:noAutofit/>
          </a:bodyPr>
          <a:lstStyle/>
          <a:p>
            <a:pPr marL="0" indent="0" algn="just">
              <a:buNone/>
            </a:pPr>
            <a:r>
              <a:rPr lang="en-US" sz="2200" dirty="0"/>
              <a:t>Una red de </a:t>
            </a:r>
            <a:r>
              <a:rPr lang="en-US" sz="2200" dirty="0" err="1"/>
              <a:t>computadoras</a:t>
            </a:r>
            <a:r>
              <a:rPr lang="en-US" sz="2200" dirty="0"/>
              <a:t> (</a:t>
            </a:r>
            <a:r>
              <a:rPr lang="en-US" sz="2200" dirty="0" err="1"/>
              <a:t>también</a:t>
            </a:r>
            <a:r>
              <a:rPr lang="en-US" sz="2200" dirty="0"/>
              <a:t> </a:t>
            </a:r>
            <a:r>
              <a:rPr lang="en-US" sz="2200" dirty="0" err="1"/>
              <a:t>llamada</a:t>
            </a:r>
            <a:r>
              <a:rPr lang="en-US" sz="2200" dirty="0"/>
              <a:t> red de </a:t>
            </a:r>
            <a:r>
              <a:rPr lang="en-US" sz="2200" dirty="0" err="1"/>
              <a:t>ordenadores</a:t>
            </a:r>
            <a:r>
              <a:rPr lang="en-US" sz="2200" dirty="0"/>
              <a:t>, red de </a:t>
            </a:r>
            <a:r>
              <a:rPr lang="en-US" sz="2200" dirty="0" err="1"/>
              <a:t>comunicaciones</a:t>
            </a:r>
            <a:r>
              <a:rPr lang="en-US" sz="2200" dirty="0"/>
              <a:t> de </a:t>
            </a:r>
            <a:r>
              <a:rPr lang="en-US" sz="2200" dirty="0" err="1"/>
              <a:t>datos</a:t>
            </a:r>
            <a:r>
              <a:rPr lang="en-US" sz="2200" dirty="0"/>
              <a:t>, red </a:t>
            </a:r>
            <a:r>
              <a:rPr lang="en-US" sz="2200" dirty="0" err="1"/>
              <a:t>informática</a:t>
            </a:r>
            <a:r>
              <a:rPr lang="en-US" sz="2200" dirty="0"/>
              <a:t>) es un conjunto de </a:t>
            </a:r>
            <a:r>
              <a:rPr lang="en-US" sz="2200" dirty="0" err="1"/>
              <a:t>equipos</a:t>
            </a:r>
            <a:r>
              <a:rPr lang="en-US" sz="2200" dirty="0"/>
              <a:t> </a:t>
            </a:r>
            <a:r>
              <a:rPr lang="en-US" sz="2200" dirty="0" err="1"/>
              <a:t>informáticos</a:t>
            </a:r>
            <a:r>
              <a:rPr lang="en-US" sz="2200" dirty="0"/>
              <a:t>(host) y software </a:t>
            </a:r>
            <a:r>
              <a:rPr lang="en-US" sz="2200" dirty="0" err="1"/>
              <a:t>conectados</a:t>
            </a:r>
            <a:r>
              <a:rPr lang="en-US" sz="2200" dirty="0"/>
              <a:t> entre </a:t>
            </a:r>
            <a:r>
              <a:rPr lang="en-US" sz="2200" dirty="0" err="1"/>
              <a:t>sí</a:t>
            </a:r>
            <a:r>
              <a:rPr lang="en-US" sz="2200" dirty="0"/>
              <a:t> por medio de </a:t>
            </a:r>
            <a:r>
              <a:rPr lang="en-US" sz="2200" dirty="0" err="1"/>
              <a:t>dispositivos</a:t>
            </a:r>
            <a:r>
              <a:rPr lang="en-US" sz="2200" dirty="0"/>
              <a:t> </a:t>
            </a:r>
            <a:r>
              <a:rPr lang="en-US" sz="2200" dirty="0" err="1"/>
              <a:t>físicos</a:t>
            </a:r>
            <a:r>
              <a:rPr lang="en-US" sz="2200" dirty="0"/>
              <a:t> o </a:t>
            </a:r>
            <a:r>
              <a:rPr lang="en-US" sz="2200" dirty="0" err="1"/>
              <a:t>inalámbricos</a:t>
            </a:r>
            <a:r>
              <a:rPr lang="en-US" sz="2200" dirty="0"/>
              <a:t> que </a:t>
            </a:r>
            <a:r>
              <a:rPr lang="en-US" sz="2200" dirty="0" err="1"/>
              <a:t>envían</a:t>
            </a:r>
            <a:r>
              <a:rPr lang="en-US" sz="2200" dirty="0"/>
              <a:t> y </a:t>
            </a:r>
            <a:r>
              <a:rPr lang="en-US" sz="2200" dirty="0" err="1"/>
              <a:t>reciben</a:t>
            </a:r>
            <a:r>
              <a:rPr lang="en-US" sz="2200" dirty="0"/>
              <a:t> </a:t>
            </a:r>
            <a:r>
              <a:rPr lang="en-US" sz="2200" dirty="0" err="1"/>
              <a:t>impulsos</a:t>
            </a:r>
            <a:r>
              <a:rPr lang="en-US" sz="2200" dirty="0"/>
              <a:t> </a:t>
            </a:r>
            <a:r>
              <a:rPr lang="en-US" sz="2200" dirty="0" err="1"/>
              <a:t>eléctricos</a:t>
            </a:r>
            <a:r>
              <a:rPr lang="en-US" sz="2200" dirty="0"/>
              <a:t>, </a:t>
            </a:r>
            <a:r>
              <a:rPr lang="en-US" sz="2200" dirty="0" err="1"/>
              <a:t>ondas</a:t>
            </a:r>
            <a:r>
              <a:rPr lang="en-US" sz="2200" dirty="0"/>
              <a:t> </a:t>
            </a:r>
            <a:r>
              <a:rPr lang="en-US" sz="2200" dirty="0" err="1"/>
              <a:t>electromagnéticas</a:t>
            </a:r>
            <a:r>
              <a:rPr lang="en-US" sz="2200" dirty="0"/>
              <a:t> o </a:t>
            </a:r>
            <a:r>
              <a:rPr lang="en-US" sz="2200" dirty="0" err="1"/>
              <a:t>cualquier</a:t>
            </a:r>
            <a:r>
              <a:rPr lang="en-US" sz="2200" dirty="0"/>
              <a:t> </a:t>
            </a:r>
            <a:r>
              <a:rPr lang="en-US" sz="2200" dirty="0" err="1"/>
              <a:t>otro</a:t>
            </a:r>
            <a:r>
              <a:rPr lang="en-US" sz="2200" dirty="0"/>
              <a:t> medio para el </a:t>
            </a:r>
            <a:r>
              <a:rPr lang="en-US" sz="2200" dirty="0" err="1"/>
              <a:t>transporte</a:t>
            </a:r>
            <a:r>
              <a:rPr lang="en-US" sz="2200" dirty="0"/>
              <a:t> de </a:t>
            </a:r>
            <a:r>
              <a:rPr lang="en-US" sz="2200" dirty="0" err="1"/>
              <a:t>datos</a:t>
            </a:r>
            <a:r>
              <a:rPr lang="en-US" sz="2200" dirty="0"/>
              <a:t>, </a:t>
            </a:r>
            <a:r>
              <a:rPr lang="en-US" sz="2200" dirty="0" err="1"/>
              <a:t>llamados</a:t>
            </a:r>
            <a:r>
              <a:rPr lang="en-US" sz="2200" dirty="0"/>
              <a:t> </a:t>
            </a:r>
            <a:r>
              <a:rPr lang="en-US" sz="2200" dirty="0" err="1"/>
              <a:t>canales</a:t>
            </a:r>
            <a:r>
              <a:rPr lang="en-US" sz="2200" dirty="0"/>
              <a:t> de </a:t>
            </a:r>
            <a:r>
              <a:rPr lang="en-US" sz="2200" dirty="0" err="1"/>
              <a:t>comunicación</a:t>
            </a:r>
            <a:r>
              <a:rPr lang="en-US" sz="2200" dirty="0"/>
              <a:t>, con la </a:t>
            </a:r>
            <a:r>
              <a:rPr lang="en-US" sz="2200" dirty="0" err="1"/>
              <a:t>finalidad</a:t>
            </a:r>
            <a:r>
              <a:rPr lang="en-US" sz="2200" dirty="0"/>
              <a:t> de </a:t>
            </a:r>
            <a:r>
              <a:rPr lang="en-US" sz="2200" dirty="0" err="1"/>
              <a:t>compartir</a:t>
            </a:r>
            <a:r>
              <a:rPr lang="en-US" sz="2200" dirty="0"/>
              <a:t> </a:t>
            </a:r>
            <a:r>
              <a:rPr lang="en-US" sz="2200" dirty="0" err="1"/>
              <a:t>información</a:t>
            </a:r>
            <a:r>
              <a:rPr lang="en-US" sz="2200" dirty="0"/>
              <a:t>, </a:t>
            </a:r>
            <a:r>
              <a:rPr lang="en-US" sz="2200" dirty="0" err="1"/>
              <a:t>recursos</a:t>
            </a:r>
            <a:r>
              <a:rPr lang="en-US" sz="2200" dirty="0"/>
              <a:t> y </a:t>
            </a:r>
            <a:r>
              <a:rPr lang="en-US" sz="2200" dirty="0" err="1"/>
              <a:t>ofrecer</a:t>
            </a:r>
            <a:r>
              <a:rPr lang="en-US" sz="2200" dirty="0"/>
              <a:t> </a:t>
            </a:r>
            <a:r>
              <a:rPr lang="en-US" sz="2200" dirty="0" err="1"/>
              <a:t>servicios</a:t>
            </a:r>
            <a:endParaRPr lang="en-US" sz="2200" dirty="0"/>
          </a:p>
        </p:txBody>
      </p:sp>
      <p:pic>
        <p:nvPicPr>
          <p:cNvPr id="5" name="Marcador de contenido 4">
            <a:extLst>
              <a:ext uri="{FF2B5EF4-FFF2-40B4-BE49-F238E27FC236}">
                <a16:creationId xmlns:a16="http://schemas.microsoft.com/office/drawing/2014/main" id="{71328367-D7E8-460C-B024-C67D2E6DAFC4}"/>
              </a:ext>
            </a:extLst>
          </p:cNvPr>
          <p:cNvPicPr>
            <a:picLocks noGrp="1" noChangeAspect="1"/>
          </p:cNvPicPr>
          <p:nvPr>
            <p:ph sz="half" idx="2"/>
          </p:nvPr>
        </p:nvPicPr>
        <p:blipFill rotWithShape="1">
          <a:blip r:embed="rId2"/>
          <a:srcRect l="149" r="11108" b="2"/>
          <a:stretch/>
        </p:blipFill>
        <p:spPr>
          <a:xfrm>
            <a:off x="6096000" y="2524715"/>
            <a:ext cx="4965809"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27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49AE1604-BB93-4F6D-94D6-F2A6021FC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2" name="Rectangle 81">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4FDA37B8-DECC-44F7-A039-D7206D7E497B}"/>
              </a:ext>
            </a:extLst>
          </p:cNvPr>
          <p:cNvSpPr>
            <a:spLocks noGrp="1"/>
          </p:cNvSpPr>
          <p:nvPr>
            <p:ph type="title"/>
          </p:nvPr>
        </p:nvSpPr>
        <p:spPr>
          <a:xfrm>
            <a:off x="6593917" y="847827"/>
            <a:ext cx="4709345" cy="1169585"/>
          </a:xfrm>
        </p:spPr>
        <p:txBody>
          <a:bodyPr vert="horz" lIns="91440" tIns="45720" rIns="91440" bIns="45720" rtlCol="0" anchor="b">
            <a:normAutofit/>
          </a:bodyPr>
          <a:lstStyle/>
          <a:p>
            <a:r>
              <a:rPr lang="en-US" sz="3700"/>
              <a:t>USOS DE LA RED</a:t>
            </a:r>
            <a:br>
              <a:rPr lang="en-US" sz="3700"/>
            </a:br>
            <a:endParaRPr lang="en-US" sz="3700"/>
          </a:p>
        </p:txBody>
      </p:sp>
      <p:pic>
        <p:nvPicPr>
          <p:cNvPr id="10" name="Marcador de contenido 9">
            <a:extLst>
              <a:ext uri="{FF2B5EF4-FFF2-40B4-BE49-F238E27FC236}">
                <a16:creationId xmlns:a16="http://schemas.microsoft.com/office/drawing/2014/main" id="{6E7D8558-D9EE-4C25-B2BE-0246780D9A03}"/>
              </a:ext>
            </a:extLst>
          </p:cNvPr>
          <p:cNvPicPr>
            <a:picLocks noGrp="1" noChangeAspect="1"/>
          </p:cNvPicPr>
          <p:nvPr>
            <p:ph idx="1"/>
          </p:nvPr>
        </p:nvPicPr>
        <p:blipFill rotWithShape="1">
          <a:blip r:embed="rId2"/>
          <a:srcRect l="17392" r="3173" b="-1"/>
          <a:stretch/>
        </p:blipFill>
        <p:spPr>
          <a:xfrm>
            <a:off x="914401" y="847827"/>
            <a:ext cx="4929098" cy="5289986"/>
          </a:xfrm>
          <a:prstGeom prst="rect">
            <a:avLst/>
          </a:prstGeom>
        </p:spPr>
      </p:pic>
      <p:sp>
        <p:nvSpPr>
          <p:cNvPr id="87" name="Rectangle 8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34377" y="2188548"/>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rcador de texto 8">
            <a:extLst>
              <a:ext uri="{FF2B5EF4-FFF2-40B4-BE49-F238E27FC236}">
                <a16:creationId xmlns:a16="http://schemas.microsoft.com/office/drawing/2014/main" id="{33C53168-1FDA-4BE3-9299-4513DCF07743}"/>
              </a:ext>
            </a:extLst>
          </p:cNvPr>
          <p:cNvSpPr>
            <a:spLocks noGrp="1"/>
          </p:cNvSpPr>
          <p:nvPr>
            <p:ph type="body" sz="half" idx="2"/>
          </p:nvPr>
        </p:nvSpPr>
        <p:spPr>
          <a:xfrm>
            <a:off x="6595228" y="2496845"/>
            <a:ext cx="4709345" cy="3643753"/>
          </a:xfrm>
        </p:spPr>
        <p:txBody>
          <a:bodyPr vert="horz" lIns="91440" tIns="45720" rIns="91440" bIns="45720" rtlCol="0" anchor="ctr">
            <a:normAutofit/>
          </a:bodyPr>
          <a:lstStyle/>
          <a:p>
            <a:pPr indent="-228600">
              <a:buClr>
                <a:srgbClr val="E7564C"/>
              </a:buClr>
              <a:buFont typeface="Arial" panose="020B0604020202020204" pitchFamily="34" charset="0"/>
              <a:buChar char="•"/>
            </a:pPr>
            <a:endParaRPr lang="en-US" sz="2000" dirty="0"/>
          </a:p>
          <a:p>
            <a:pPr>
              <a:buClr>
                <a:srgbClr val="E7564C"/>
              </a:buClr>
            </a:pPr>
            <a:r>
              <a:rPr lang="en-US" sz="2000" dirty="0"/>
              <a:t>Los </a:t>
            </a:r>
            <a:r>
              <a:rPr lang="en-US" sz="2000" dirty="0" err="1"/>
              <a:t>principales</a:t>
            </a:r>
            <a:r>
              <a:rPr lang="en-US" sz="2000" dirty="0"/>
              <a:t> </a:t>
            </a:r>
            <a:r>
              <a:rPr lang="en-US" sz="2000" dirty="0" err="1"/>
              <a:t>beneficios</a:t>
            </a:r>
            <a:r>
              <a:rPr lang="en-US" sz="2000" dirty="0"/>
              <a:t> de </a:t>
            </a:r>
            <a:r>
              <a:rPr lang="en-US" sz="2000" dirty="0" err="1"/>
              <a:t>usar</a:t>
            </a:r>
            <a:r>
              <a:rPr lang="en-US" sz="2000" dirty="0"/>
              <a:t>  una red son:</a:t>
            </a:r>
          </a:p>
          <a:p>
            <a:pPr marL="285750" indent="-228600">
              <a:buClr>
                <a:srgbClr val="E7564C"/>
              </a:buClr>
              <a:buFont typeface="Arial" panose="020B0604020202020204" pitchFamily="34" charset="0"/>
              <a:buChar char="•"/>
            </a:pPr>
            <a:r>
              <a:rPr lang="en-US" sz="2000" dirty="0"/>
              <a:t> </a:t>
            </a:r>
            <a:r>
              <a:rPr lang="en-US" sz="2000" dirty="0" err="1"/>
              <a:t>Acceso</a:t>
            </a:r>
            <a:r>
              <a:rPr lang="en-US" sz="2000" dirty="0"/>
              <a:t> </a:t>
            </a:r>
            <a:r>
              <a:rPr lang="en-US" sz="2000" dirty="0" err="1"/>
              <a:t>Simultáneo</a:t>
            </a:r>
            <a:endParaRPr lang="en-US" sz="2000" dirty="0"/>
          </a:p>
          <a:p>
            <a:pPr marL="285750" indent="-228600">
              <a:buClr>
                <a:srgbClr val="E7564C"/>
              </a:buClr>
              <a:buFont typeface="Arial" panose="020B0604020202020204" pitchFamily="34" charset="0"/>
              <a:buChar char="•"/>
            </a:pPr>
            <a:r>
              <a:rPr lang="en-US" sz="2000" dirty="0" err="1"/>
              <a:t>Compartir</a:t>
            </a:r>
            <a:r>
              <a:rPr lang="en-US" sz="2000" dirty="0"/>
              <a:t> </a:t>
            </a:r>
            <a:r>
              <a:rPr lang="en-US" sz="2000" dirty="0" err="1"/>
              <a:t>Recursos</a:t>
            </a:r>
            <a:r>
              <a:rPr lang="en-US" sz="2000" dirty="0"/>
              <a:t> (Hardware, </a:t>
            </a:r>
            <a:r>
              <a:rPr lang="en-US" sz="2000" dirty="0" err="1"/>
              <a:t>Software,Datos</a:t>
            </a:r>
            <a:r>
              <a:rPr lang="en-US" sz="2000" dirty="0"/>
              <a:t>)</a:t>
            </a:r>
          </a:p>
          <a:p>
            <a:pPr marL="285750" indent="-228600">
              <a:buClr>
                <a:srgbClr val="E7564C"/>
              </a:buClr>
              <a:buFont typeface="Arial" panose="020B0604020202020204" pitchFamily="34" charset="0"/>
              <a:buChar char="•"/>
            </a:pPr>
            <a:r>
              <a:rPr lang="en-US" sz="2000" dirty="0" err="1"/>
              <a:t>Comunicación</a:t>
            </a:r>
            <a:r>
              <a:rPr lang="en-US" sz="2000" dirty="0"/>
              <a:t> personal </a:t>
            </a:r>
            <a:r>
              <a:rPr lang="en-US" sz="2000" dirty="0" err="1"/>
              <a:t>directa</a:t>
            </a:r>
            <a:endParaRPr lang="en-US" sz="2000" dirty="0"/>
          </a:p>
          <a:p>
            <a:pPr marL="285750" indent="-228600">
              <a:buClr>
                <a:srgbClr val="E7564C"/>
              </a:buClr>
              <a:buFont typeface="Arial" panose="020B0604020202020204" pitchFamily="34" charset="0"/>
              <a:buChar char="•"/>
            </a:pPr>
            <a:r>
              <a:rPr lang="en-US" sz="2000" dirty="0"/>
              <a:t> </a:t>
            </a:r>
            <a:r>
              <a:rPr lang="en-US" sz="2000" dirty="0" err="1"/>
              <a:t>Facilidad</a:t>
            </a:r>
            <a:r>
              <a:rPr lang="en-US" sz="2000" dirty="0"/>
              <a:t> de </a:t>
            </a:r>
            <a:r>
              <a:rPr lang="en-US" sz="2000" dirty="0" err="1"/>
              <a:t>Respaldo</a:t>
            </a:r>
            <a:r>
              <a:rPr lang="en-US" sz="2000" dirty="0"/>
              <a:t> </a:t>
            </a:r>
          </a:p>
          <a:p>
            <a:pPr marL="285750" indent="-228600">
              <a:buClr>
                <a:srgbClr val="E7564C"/>
              </a:buClr>
              <a:buFont typeface="Arial" panose="020B0604020202020204" pitchFamily="34" charset="0"/>
              <a:buChar char="•"/>
            </a:pPr>
            <a:r>
              <a:rPr lang="en-US" sz="2000" dirty="0"/>
              <a:t> </a:t>
            </a:r>
            <a:r>
              <a:rPr lang="en-US" sz="2000" dirty="0" err="1"/>
              <a:t>Movilidad</a:t>
            </a:r>
            <a:endParaRPr lang="en-US" sz="2000" dirty="0"/>
          </a:p>
          <a:p>
            <a:pPr indent="-228600">
              <a:buClr>
                <a:srgbClr val="E7564C"/>
              </a:buClr>
              <a:buFont typeface="Arial" panose="020B0604020202020204" pitchFamily="34" charset="0"/>
              <a:buChar char="•"/>
            </a:pPr>
            <a:endParaRPr lang="en-US" sz="2000" dirty="0"/>
          </a:p>
        </p:txBody>
      </p:sp>
    </p:spTree>
    <p:extLst>
      <p:ext uri="{BB962C8B-B14F-4D97-AF65-F5344CB8AC3E}">
        <p14:creationId xmlns:p14="http://schemas.microsoft.com/office/powerpoint/2010/main" val="231598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48CD1C-31C0-4A8F-97A5-A95E1960F973}"/>
              </a:ext>
            </a:extLst>
          </p:cNvPr>
          <p:cNvSpPr>
            <a:spLocks noGrp="1"/>
          </p:cNvSpPr>
          <p:nvPr>
            <p:ph type="title"/>
          </p:nvPr>
        </p:nvSpPr>
        <p:spPr>
          <a:xfrm>
            <a:off x="808638" y="386930"/>
            <a:ext cx="9236700" cy="1188950"/>
          </a:xfrm>
        </p:spPr>
        <p:txBody>
          <a:bodyPr anchor="b">
            <a:normAutofit/>
          </a:bodyPr>
          <a:lstStyle/>
          <a:p>
            <a:r>
              <a:rPr lang="es-PA" sz="3800">
                <a:latin typeface="Arial Rounded MT Bold" panose="020F0704030504030204" pitchFamily="34" charset="0"/>
              </a:rPr>
              <a:t>Elementos a considerar en el Diseño de una Red de Computadoras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D6BE8B3-AEEB-4305-94E4-E80D1A6FC2CA}"/>
              </a:ext>
            </a:extLst>
          </p:cNvPr>
          <p:cNvSpPr>
            <a:spLocks noGrp="1"/>
          </p:cNvSpPr>
          <p:nvPr>
            <p:ph idx="1"/>
          </p:nvPr>
        </p:nvSpPr>
        <p:spPr>
          <a:xfrm>
            <a:off x="793660" y="2599509"/>
            <a:ext cx="10143668" cy="3435531"/>
          </a:xfrm>
        </p:spPr>
        <p:txBody>
          <a:bodyPr anchor="ctr">
            <a:normAutofit/>
          </a:bodyPr>
          <a:lstStyle/>
          <a:p>
            <a:pPr marL="0" indent="0">
              <a:buNone/>
            </a:pPr>
            <a:r>
              <a:rPr lang="es-PA" sz="2400" b="1"/>
              <a:t>Metas del diseño </a:t>
            </a:r>
          </a:p>
          <a:p>
            <a:pPr marL="457200" lvl="1" indent="0">
              <a:buNone/>
            </a:pPr>
            <a:r>
              <a:rPr lang="es-PA"/>
              <a:t>Algunas preguntas básicas de la red antes de que empiece la fase del diseño:</a:t>
            </a:r>
          </a:p>
          <a:p>
            <a:pPr lvl="2"/>
            <a:r>
              <a:rPr lang="es-PA" sz="2400" dirty="0"/>
              <a:t>¿ Quién va a usar la red ? </a:t>
            </a:r>
          </a:p>
          <a:p>
            <a:pPr lvl="2"/>
            <a:r>
              <a:rPr lang="es-PA" sz="2400" dirty="0"/>
              <a:t>¿ Qué tareas van a desempeñar los usuarios en la red?</a:t>
            </a:r>
          </a:p>
          <a:p>
            <a:pPr lvl="2"/>
            <a:r>
              <a:rPr lang="es-PA" sz="2400" dirty="0"/>
              <a:t>¿ Quién va a administrar la red? </a:t>
            </a:r>
          </a:p>
          <a:p>
            <a:pPr lvl="2"/>
            <a:r>
              <a:rPr lang="es-PA" sz="2400" dirty="0"/>
              <a:t>¿Qué tipo de transacciones se van ha realizar ?</a:t>
            </a:r>
          </a:p>
          <a:p>
            <a:pPr lvl="2"/>
            <a:r>
              <a:rPr lang="es-PA" sz="2400" dirty="0"/>
              <a:t>¿ Quién va a pagar por ella y mantenimiento, presupuesto? </a:t>
            </a:r>
          </a:p>
          <a:p>
            <a:pPr lvl="2"/>
            <a:r>
              <a:rPr lang="es-PA" sz="2400" dirty="0"/>
              <a:t>Otras.</a:t>
            </a:r>
          </a:p>
          <a:p>
            <a:pPr lvl="1"/>
            <a:endParaRPr lang="es-PA" dirty="0"/>
          </a:p>
          <a:p>
            <a:endParaRPr lang="es-PA" sz="2400"/>
          </a:p>
        </p:txBody>
      </p:sp>
    </p:spTree>
    <p:extLst>
      <p:ext uri="{BB962C8B-B14F-4D97-AF65-F5344CB8AC3E}">
        <p14:creationId xmlns:p14="http://schemas.microsoft.com/office/powerpoint/2010/main" val="52377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776DDB-B7EA-4F30-95B8-87E7F9CFC1B4}"/>
              </a:ext>
            </a:extLst>
          </p:cNvPr>
          <p:cNvSpPr>
            <a:spLocks noGrp="1"/>
          </p:cNvSpPr>
          <p:nvPr>
            <p:ph type="title"/>
          </p:nvPr>
        </p:nvSpPr>
        <p:spPr>
          <a:xfrm>
            <a:off x="808638" y="386930"/>
            <a:ext cx="9236700" cy="1188950"/>
          </a:xfrm>
        </p:spPr>
        <p:txBody>
          <a:bodyPr anchor="b">
            <a:normAutofit/>
          </a:bodyPr>
          <a:lstStyle/>
          <a:p>
            <a:r>
              <a:rPr lang="es-PA" sz="3800">
                <a:latin typeface="Arial Rounded MT Bold" panose="020F0704030504030204" pitchFamily="34" charset="0"/>
              </a:rPr>
              <a:t>Elementos a considerar en el Diseño de una Red de Computadoras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4D99E25-11EC-4BCB-9A71-77D92C8E5487}"/>
              </a:ext>
            </a:extLst>
          </p:cNvPr>
          <p:cNvSpPr>
            <a:spLocks noGrp="1"/>
          </p:cNvSpPr>
          <p:nvPr>
            <p:ph idx="1"/>
          </p:nvPr>
        </p:nvSpPr>
        <p:spPr>
          <a:xfrm>
            <a:off x="793660" y="2599509"/>
            <a:ext cx="10143668" cy="3435531"/>
          </a:xfrm>
        </p:spPr>
        <p:txBody>
          <a:bodyPr anchor="ctr">
            <a:normAutofit/>
          </a:bodyPr>
          <a:lstStyle/>
          <a:p>
            <a:pPr marL="514350" indent="-514350">
              <a:buFont typeface="+mj-lt"/>
              <a:buAutoNum type="arabicPeriod"/>
            </a:pPr>
            <a:r>
              <a:rPr lang="es-PA" sz="2200" b="1"/>
              <a:t>Desempeño (performance): </a:t>
            </a:r>
            <a:r>
              <a:rPr lang="es-PA" sz="2200"/>
              <a:t>Los tipos de datos procesados pueden determinar el grado de desempeño requerido. Si la función principal de la red es transacciones en tiempo real, entonces el desempeño asume una muy alta prioridad y desafortunadamente el costo se eleva súbitamente en este trueque desempeño/costo.</a:t>
            </a:r>
          </a:p>
          <a:p>
            <a:pPr marL="514350" indent="-514350">
              <a:buFont typeface="+mj-lt"/>
              <a:buAutoNum type="arabicPeriod"/>
            </a:pPr>
            <a:r>
              <a:rPr lang="es-PA" sz="2200" b="1"/>
              <a:t>Volumen proyectado de tráfico: </a:t>
            </a:r>
            <a:r>
              <a:rPr lang="es-PA" sz="2200"/>
              <a:t>Algunos equipos de interconexión pueden ocasionar cuellos de botella. Cuando se está diseñando una red se debe de incluir el número proyectado de usuarios, el tipo de trabajo que los usuarios harán, el tipo de aplicaciones que se correrán y el monto de comunicaciones remotas (www, ftp, telnet, VoIP, realaudio, etc). </a:t>
            </a:r>
          </a:p>
        </p:txBody>
      </p:sp>
    </p:spTree>
    <p:extLst>
      <p:ext uri="{BB962C8B-B14F-4D97-AF65-F5344CB8AC3E}">
        <p14:creationId xmlns:p14="http://schemas.microsoft.com/office/powerpoint/2010/main" val="14029535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TotalTime>
  <Words>870</Words>
  <Application>Microsoft Office PowerPoint</Application>
  <PresentationFormat>Panorámica</PresentationFormat>
  <Paragraphs>85</Paragraphs>
  <Slides>24</Slides>
  <Notes>0</Notes>
  <HiddenSlides>4</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Arial Rounded MT Bold</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Red de Computadoras</vt:lpstr>
      <vt:lpstr>USOS DE LA RED </vt:lpstr>
      <vt:lpstr>Elementos a considerar en el Diseño de una Red de Computadoras</vt:lpstr>
      <vt:lpstr>Elementos a considerar en el Diseño de una Red de Computadoras</vt:lpstr>
      <vt:lpstr>Elementos a considerar en el Diseño de una Red de Computadoras</vt:lpstr>
      <vt:lpstr>Elementos a considerar en el Diseño de una Red de Computadoras</vt:lpstr>
      <vt:lpstr>Red de Computadoras Clasificación por su tamaño y extensión</vt:lpstr>
      <vt:lpstr>Presentación de PowerPoint</vt:lpstr>
      <vt:lpstr>Red de Computadoras Clasificación por su tamaño y extensión </vt:lpstr>
      <vt:lpstr>Presentación de PowerPoint</vt:lpstr>
      <vt:lpstr>Red de Computadoras Clasificación por su tamaño y extensión</vt:lpstr>
      <vt:lpstr>Presentación de PowerPoint</vt:lpstr>
      <vt:lpstr> Red de Computadoras Otras Clasificaciones De Las Redes </vt:lpstr>
      <vt:lpstr>Red de Computadoras Topologías de Redes</vt:lpstr>
      <vt:lpstr>Red de Computadoras Topologías de Redes</vt:lpstr>
      <vt:lpstr>Red de Computadoras Topologías de Redes</vt:lpstr>
      <vt:lpstr>Red de Computadoras Topologías de Redes</vt:lpstr>
      <vt:lpstr>Red de Computadoras Topologías de Redes</vt:lpstr>
      <vt:lpstr>Red de Computadoras Topologías de Redes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Jeremias Herrera</dc:creator>
  <cp:lastModifiedBy>Jeremias Herrera</cp:lastModifiedBy>
  <cp:revision>7</cp:revision>
  <dcterms:created xsi:type="dcterms:W3CDTF">2020-06-08T22:48:23Z</dcterms:created>
  <dcterms:modified xsi:type="dcterms:W3CDTF">2020-06-10T17:17:41Z</dcterms:modified>
</cp:coreProperties>
</file>