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6" r:id="rId3"/>
    <p:sldId id="257" r:id="rId4"/>
    <p:sldId id="259" r:id="rId5"/>
    <p:sldId id="260" r:id="rId6"/>
    <p:sldId id="263" r:id="rId7"/>
    <p:sldId id="261" r:id="rId8"/>
    <p:sldId id="262" r:id="rId9"/>
    <p:sldId id="266" r:id="rId10"/>
    <p:sldId id="268" r:id="rId11"/>
    <p:sldId id="264" r:id="rId12"/>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69105EE-D80E-4E48-A7D4-C99455E35FEF}" type="datetimeFigureOut">
              <a:rPr lang="es-PA" smtClean="0"/>
              <a:t>05/06/2019</a:t>
            </a:fld>
            <a:endParaRPr lang="es-PA"/>
          </a:p>
        </p:txBody>
      </p:sp>
      <p:sp>
        <p:nvSpPr>
          <p:cNvPr id="5" name="Footer Placeholder 4"/>
          <p:cNvSpPr>
            <a:spLocks noGrp="1"/>
          </p:cNvSpPr>
          <p:nvPr>
            <p:ph type="ftr" sz="quarter" idx="11"/>
          </p:nvPr>
        </p:nvSpPr>
        <p:spPr/>
        <p:txBody>
          <a:bodyPr/>
          <a:lstStyle/>
          <a:p>
            <a:endParaRPr lang="es-P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37138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69105EE-D80E-4E48-A7D4-C99455E35FEF}" type="datetimeFigureOut">
              <a:rPr lang="es-PA" smtClean="0"/>
              <a:t>05/06/2019</a:t>
            </a:fld>
            <a:endParaRPr lang="es-PA"/>
          </a:p>
        </p:txBody>
      </p:sp>
      <p:sp>
        <p:nvSpPr>
          <p:cNvPr id="5" name="Footer Placeholder 4"/>
          <p:cNvSpPr>
            <a:spLocks noGrp="1"/>
          </p:cNvSpPr>
          <p:nvPr>
            <p:ph type="ftr" sz="quarter" idx="11"/>
          </p:nvPr>
        </p:nvSpPr>
        <p:spPr/>
        <p:txBody>
          <a:bodyPr/>
          <a:lstStyle/>
          <a:p>
            <a:endParaRPr lang="es-P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339927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69105EE-D80E-4E48-A7D4-C99455E35FEF}" type="datetimeFigureOut">
              <a:rPr lang="es-PA" smtClean="0"/>
              <a:t>05/06/2019</a:t>
            </a:fld>
            <a:endParaRPr lang="es-PA"/>
          </a:p>
        </p:txBody>
      </p:sp>
      <p:sp>
        <p:nvSpPr>
          <p:cNvPr id="5" name="Footer Placeholder 4"/>
          <p:cNvSpPr>
            <a:spLocks noGrp="1"/>
          </p:cNvSpPr>
          <p:nvPr>
            <p:ph type="ftr" sz="quarter" idx="11"/>
          </p:nvPr>
        </p:nvSpPr>
        <p:spPr/>
        <p:txBody>
          <a:bodyPr/>
          <a:lstStyle/>
          <a:p>
            <a:endParaRPr lang="es-P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6258A1-E626-4E3C-8FA1-7FB1C71EA8F7}" type="slidenum">
              <a:rPr lang="es-PA" smtClean="0"/>
              <a:t>‹Nº›</a:t>
            </a:fld>
            <a:endParaRPr lang="es-P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8099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269105EE-D80E-4E48-A7D4-C99455E35FEF}" type="datetimeFigureOut">
              <a:rPr lang="es-PA" smtClean="0"/>
              <a:t>05/06/2019</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28639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269105EE-D80E-4E48-A7D4-C99455E35FEF}" type="datetimeFigureOut">
              <a:rPr lang="es-PA" smtClean="0"/>
              <a:t>05/06/2019</a:t>
            </a:fld>
            <a:endParaRPr lang="es-PA"/>
          </a:p>
        </p:txBody>
      </p:sp>
      <p:sp>
        <p:nvSpPr>
          <p:cNvPr id="6" name="Footer Placeholder 5"/>
          <p:cNvSpPr>
            <a:spLocks noGrp="1"/>
          </p:cNvSpPr>
          <p:nvPr>
            <p:ph type="ftr" sz="quarter" idx="11"/>
          </p:nvPr>
        </p:nvSpPr>
        <p:spPr/>
        <p:txBody>
          <a:bodyPr/>
          <a:lstStyle/>
          <a:p>
            <a:endParaRPr lang="es-P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258A1-E626-4E3C-8FA1-7FB1C71EA8F7}" type="slidenum">
              <a:rPr lang="es-PA" smtClean="0"/>
              <a:t>‹Nº›</a:t>
            </a:fld>
            <a:endParaRPr lang="es-P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7416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269105EE-D80E-4E48-A7D4-C99455E35FEF}" type="datetimeFigureOut">
              <a:rPr lang="es-PA" smtClean="0"/>
              <a:t>05/06/2019</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49877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9105EE-D80E-4E48-A7D4-C99455E35FEF}" type="datetimeFigureOut">
              <a:rPr lang="es-PA" smtClean="0"/>
              <a:t>05/06/2019</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65399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9105EE-D80E-4E48-A7D4-C99455E35FEF}" type="datetimeFigureOut">
              <a:rPr lang="es-PA" smtClean="0"/>
              <a:t>05/06/2019</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426148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69105EE-D80E-4E48-A7D4-C99455E35FEF}" type="datetimeFigureOut">
              <a:rPr lang="es-PA" smtClean="0"/>
              <a:t>05/06/2019</a:t>
            </a:fld>
            <a:endParaRPr lang="es-PA"/>
          </a:p>
        </p:txBody>
      </p:sp>
      <p:sp>
        <p:nvSpPr>
          <p:cNvPr id="5" name="Footer Placeholder 4"/>
          <p:cNvSpPr>
            <a:spLocks noGrp="1"/>
          </p:cNvSpPr>
          <p:nvPr>
            <p:ph type="ftr" sz="quarter" idx="11"/>
          </p:nvPr>
        </p:nvSpPr>
        <p:spPr/>
        <p:txBody>
          <a:bodyPr/>
          <a:lstStyle/>
          <a:p>
            <a:endParaRPr lang="es-P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4092020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69105EE-D80E-4E48-A7D4-C99455E35FEF}" type="datetimeFigureOut">
              <a:rPr lang="es-PA" smtClean="0"/>
              <a:t>05/06/2019</a:t>
            </a:fld>
            <a:endParaRPr lang="es-PA"/>
          </a:p>
        </p:txBody>
      </p:sp>
      <p:sp>
        <p:nvSpPr>
          <p:cNvPr id="5" name="Footer Placeholder 4"/>
          <p:cNvSpPr>
            <a:spLocks noGrp="1"/>
          </p:cNvSpPr>
          <p:nvPr>
            <p:ph type="ftr" sz="quarter" idx="11"/>
          </p:nvPr>
        </p:nvSpPr>
        <p:spPr/>
        <p:txBody>
          <a:bodyPr/>
          <a:lstStyle/>
          <a:p>
            <a:endParaRPr lang="es-P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37793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69105EE-D80E-4E48-A7D4-C99455E35FEF}" type="datetimeFigureOut">
              <a:rPr lang="es-PA" smtClean="0"/>
              <a:t>05/06/2019</a:t>
            </a:fld>
            <a:endParaRPr lang="es-PA"/>
          </a:p>
        </p:txBody>
      </p:sp>
      <p:sp>
        <p:nvSpPr>
          <p:cNvPr id="6" name="Footer Placeholder 5"/>
          <p:cNvSpPr>
            <a:spLocks noGrp="1"/>
          </p:cNvSpPr>
          <p:nvPr>
            <p:ph type="ftr" sz="quarter" idx="11"/>
          </p:nvPr>
        </p:nvSpPr>
        <p:spPr/>
        <p:txBody>
          <a:bodyPr/>
          <a:lstStyle/>
          <a:p>
            <a:endParaRPr lang="es-P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2877132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69105EE-D80E-4E48-A7D4-C99455E35FEF}" type="datetimeFigureOut">
              <a:rPr lang="es-PA" smtClean="0"/>
              <a:t>05/06/2019</a:t>
            </a:fld>
            <a:endParaRPr lang="es-PA"/>
          </a:p>
        </p:txBody>
      </p:sp>
      <p:sp>
        <p:nvSpPr>
          <p:cNvPr id="8" name="Footer Placeholder 7"/>
          <p:cNvSpPr>
            <a:spLocks noGrp="1"/>
          </p:cNvSpPr>
          <p:nvPr>
            <p:ph type="ftr" sz="quarter" idx="11"/>
          </p:nvPr>
        </p:nvSpPr>
        <p:spPr/>
        <p:txBody>
          <a:bodyPr/>
          <a:lstStyle/>
          <a:p>
            <a:endParaRPr lang="es-P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87456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69105EE-D80E-4E48-A7D4-C99455E35FEF}" type="datetimeFigureOut">
              <a:rPr lang="es-PA" smtClean="0"/>
              <a:t>05/06/2019</a:t>
            </a:fld>
            <a:endParaRPr lang="es-PA"/>
          </a:p>
        </p:txBody>
      </p:sp>
      <p:sp>
        <p:nvSpPr>
          <p:cNvPr id="4" name="Footer Placeholder 3"/>
          <p:cNvSpPr>
            <a:spLocks noGrp="1"/>
          </p:cNvSpPr>
          <p:nvPr>
            <p:ph type="ftr" sz="quarter" idx="11"/>
          </p:nvPr>
        </p:nvSpPr>
        <p:spPr/>
        <p:txBody>
          <a:bodyPr/>
          <a:lstStyle/>
          <a:p>
            <a:endParaRPr lang="es-P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14361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9105EE-D80E-4E48-A7D4-C99455E35FEF}" type="datetimeFigureOut">
              <a:rPr lang="es-PA" smtClean="0"/>
              <a:t>05/06/2019</a:t>
            </a:fld>
            <a:endParaRPr lang="es-PA"/>
          </a:p>
        </p:txBody>
      </p:sp>
      <p:sp>
        <p:nvSpPr>
          <p:cNvPr id="3" name="Footer Placeholder 2"/>
          <p:cNvSpPr>
            <a:spLocks noGrp="1"/>
          </p:cNvSpPr>
          <p:nvPr>
            <p:ph type="ftr" sz="quarter" idx="11"/>
          </p:nvPr>
        </p:nvSpPr>
        <p:spPr/>
        <p:txBody>
          <a:bodyPr/>
          <a:lstStyle/>
          <a:p>
            <a:endParaRPr lang="es-P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26679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69105EE-D80E-4E48-A7D4-C99455E35FEF}" type="datetimeFigureOut">
              <a:rPr lang="es-PA" smtClean="0"/>
              <a:t>05/06/2019</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3218679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69105EE-D80E-4E48-A7D4-C99455E35FEF}" type="datetimeFigureOut">
              <a:rPr lang="es-PA" smtClean="0"/>
              <a:t>05/06/2019</a:t>
            </a:fld>
            <a:endParaRPr lang="es-PA"/>
          </a:p>
        </p:txBody>
      </p:sp>
      <p:sp>
        <p:nvSpPr>
          <p:cNvPr id="6" name="Footer Placeholder 5"/>
          <p:cNvSpPr>
            <a:spLocks noGrp="1"/>
          </p:cNvSpPr>
          <p:nvPr>
            <p:ph type="ftr" sz="quarter" idx="11"/>
          </p:nvPr>
        </p:nvSpPr>
        <p:spPr/>
        <p:txBody>
          <a:bodyPr/>
          <a:lstStyle/>
          <a:p>
            <a:endParaRPr lang="es-P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6258A1-E626-4E3C-8FA1-7FB1C71EA8F7}" type="slidenum">
              <a:rPr lang="es-PA" smtClean="0"/>
              <a:t>‹Nº›</a:t>
            </a:fld>
            <a:endParaRPr lang="es-PA"/>
          </a:p>
        </p:txBody>
      </p:sp>
    </p:spTree>
    <p:extLst>
      <p:ext uri="{BB962C8B-B14F-4D97-AF65-F5344CB8AC3E}">
        <p14:creationId xmlns:p14="http://schemas.microsoft.com/office/powerpoint/2010/main" val="1439145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9105EE-D80E-4E48-A7D4-C99455E35FEF}" type="datetimeFigureOut">
              <a:rPr lang="es-PA" smtClean="0"/>
              <a:t>05/06/2019</a:t>
            </a:fld>
            <a:endParaRPr lang="es-P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6258A1-E626-4E3C-8FA1-7FB1C71EA8F7}" type="slidenum">
              <a:rPr lang="es-PA" smtClean="0"/>
              <a:t>‹Nº›</a:t>
            </a:fld>
            <a:endParaRPr lang="es-PA"/>
          </a:p>
        </p:txBody>
      </p:sp>
    </p:spTree>
    <p:extLst>
      <p:ext uri="{BB962C8B-B14F-4D97-AF65-F5344CB8AC3E}">
        <p14:creationId xmlns:p14="http://schemas.microsoft.com/office/powerpoint/2010/main" val="349418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D723BBB-351D-41F3-8411-0D45D05E3C71}"/>
              </a:ext>
            </a:extLst>
          </p:cNvPr>
          <p:cNvSpPr>
            <a:spLocks noGrp="1"/>
          </p:cNvSpPr>
          <p:nvPr>
            <p:ph type="title"/>
          </p:nvPr>
        </p:nvSpPr>
        <p:spPr>
          <a:xfrm>
            <a:off x="2460522" y="329142"/>
            <a:ext cx="8911687" cy="1280890"/>
          </a:xfrm>
        </p:spPr>
        <p:txBody>
          <a:bodyPr>
            <a:normAutofit fontScale="90000"/>
          </a:bodyPr>
          <a:lstStyle/>
          <a:p>
            <a:pPr algn="ctr"/>
            <a:r>
              <a:rPr lang="es-419" dirty="0"/>
              <a:t>Clasificación</a:t>
            </a:r>
            <a:r>
              <a:rPr lang="en-US" dirty="0"/>
              <a:t> de </a:t>
            </a:r>
            <a:r>
              <a:rPr lang="es-419" dirty="0"/>
              <a:t>Computadoras</a:t>
            </a:r>
            <a:r>
              <a:rPr lang="en-US" dirty="0"/>
              <a:t> por  </a:t>
            </a:r>
            <a:r>
              <a:rPr lang="es-419" dirty="0"/>
              <a:t>su</a:t>
            </a:r>
            <a:r>
              <a:rPr lang="en-US" dirty="0"/>
              <a:t> </a:t>
            </a:r>
            <a:r>
              <a:rPr lang="en-US" dirty="0" err="1"/>
              <a:t>Tamaño</a:t>
            </a:r>
            <a:r>
              <a:rPr lang="en-US" dirty="0"/>
              <a:t>, </a:t>
            </a:r>
            <a:r>
              <a:rPr lang="en-US" dirty="0" err="1"/>
              <a:t>Poder</a:t>
            </a:r>
            <a:r>
              <a:rPr lang="en-US" dirty="0"/>
              <a:t> de </a:t>
            </a:r>
            <a:r>
              <a:rPr lang="en-US" dirty="0" err="1"/>
              <a:t>Procesamiento</a:t>
            </a:r>
            <a:r>
              <a:rPr lang="en-US" dirty="0"/>
              <a:t> y </a:t>
            </a:r>
            <a:r>
              <a:rPr lang="en-US" dirty="0" err="1"/>
              <a:t>Uso</a:t>
            </a:r>
            <a:endParaRPr lang="es-ES" dirty="0"/>
          </a:p>
        </p:txBody>
      </p:sp>
      <p:sp>
        <p:nvSpPr>
          <p:cNvPr id="3" name="Marcador de contenido 2">
            <a:extLst>
              <a:ext uri="{FF2B5EF4-FFF2-40B4-BE49-F238E27FC236}">
                <a16:creationId xmlns:a16="http://schemas.microsoft.com/office/drawing/2014/main" id="{AD8170DA-C26D-4174-90B5-39C0E8D25CFD}"/>
              </a:ext>
            </a:extLst>
          </p:cNvPr>
          <p:cNvSpPr>
            <a:spLocks noGrp="1"/>
          </p:cNvSpPr>
          <p:nvPr>
            <p:ph sz="half" idx="4294967295"/>
          </p:nvPr>
        </p:nvSpPr>
        <p:spPr>
          <a:xfrm>
            <a:off x="2460522" y="2079523"/>
            <a:ext cx="9044089" cy="4009307"/>
          </a:xfrm>
        </p:spPr>
        <p:txBody>
          <a:bodyPr>
            <a:normAutofit/>
          </a:bodyPr>
          <a:lstStyle/>
          <a:p>
            <a:pPr algn="just"/>
            <a:r>
              <a:rPr lang="es-ES" sz="2000" dirty="0"/>
              <a:t>Con el paso de los años, la forma y los propósitos de las computadoras han ido variando, desde los primeros años de la informática en donde las computadoras ocupaban edificios enteros y eran utilizados para complejos cálculos científicos hasta la actualidad, en donde podemos disfrutar de un dispositivo multiuso con una potencia de cálculo increíble en un espacio tan reducido como un reloj pulsera y más pequeños.</a:t>
            </a:r>
          </a:p>
        </p:txBody>
      </p:sp>
    </p:spTree>
    <p:extLst>
      <p:ext uri="{BB962C8B-B14F-4D97-AF65-F5344CB8AC3E}">
        <p14:creationId xmlns:p14="http://schemas.microsoft.com/office/powerpoint/2010/main" val="2340443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12C7A-CFCB-411E-A01C-E68F8DB71181}"/>
              </a:ext>
            </a:extLst>
          </p:cNvPr>
          <p:cNvSpPr>
            <a:spLocks noGrp="1"/>
          </p:cNvSpPr>
          <p:nvPr>
            <p:ph type="title"/>
          </p:nvPr>
        </p:nvSpPr>
        <p:spPr/>
        <p:txBody>
          <a:bodyPr>
            <a:normAutofit fontScale="90000"/>
          </a:bodyPr>
          <a:lstStyle/>
          <a:p>
            <a:r>
              <a:rPr lang="en-US" dirty="0" err="1"/>
              <a:t>Clasificación</a:t>
            </a:r>
            <a:r>
              <a:rPr lang="en-US" dirty="0"/>
              <a:t> de </a:t>
            </a:r>
            <a:r>
              <a:rPr lang="en-US" dirty="0" err="1"/>
              <a:t>Computadoras</a:t>
            </a:r>
            <a:r>
              <a:rPr lang="en-US" dirty="0"/>
              <a:t> por  </a:t>
            </a:r>
            <a:r>
              <a:rPr lang="en-US" dirty="0" err="1"/>
              <a:t>su</a:t>
            </a:r>
            <a:r>
              <a:rPr lang="en-US" dirty="0"/>
              <a:t> </a:t>
            </a:r>
            <a:r>
              <a:rPr lang="en-US" dirty="0" err="1"/>
              <a:t>Tamaño</a:t>
            </a:r>
            <a:r>
              <a:rPr lang="en-US" dirty="0"/>
              <a:t>, </a:t>
            </a:r>
            <a:r>
              <a:rPr lang="en-US" dirty="0" err="1"/>
              <a:t>Poder</a:t>
            </a:r>
            <a:r>
              <a:rPr lang="en-US" dirty="0"/>
              <a:t> de </a:t>
            </a:r>
            <a:r>
              <a:rPr lang="en-US" dirty="0" err="1"/>
              <a:t>Procesamiento</a:t>
            </a:r>
            <a:r>
              <a:rPr lang="en-US" dirty="0"/>
              <a:t> y </a:t>
            </a:r>
            <a:r>
              <a:rPr lang="en-US" dirty="0" err="1"/>
              <a:t>Uso</a:t>
            </a:r>
            <a:endParaRPr lang="es-ES" dirty="0"/>
          </a:p>
        </p:txBody>
      </p:sp>
      <p:sp>
        <p:nvSpPr>
          <p:cNvPr id="3" name="Marcador de contenido 2">
            <a:extLst>
              <a:ext uri="{FF2B5EF4-FFF2-40B4-BE49-F238E27FC236}">
                <a16:creationId xmlns:a16="http://schemas.microsoft.com/office/drawing/2014/main" id="{5F4684C4-7B63-40BE-9E7F-D3BC12909BC8}"/>
              </a:ext>
            </a:extLst>
          </p:cNvPr>
          <p:cNvSpPr>
            <a:spLocks noGrp="1"/>
          </p:cNvSpPr>
          <p:nvPr>
            <p:ph sz="half" idx="1"/>
          </p:nvPr>
        </p:nvSpPr>
        <p:spPr>
          <a:xfrm>
            <a:off x="1799303" y="2133600"/>
            <a:ext cx="5103773" cy="4100290"/>
          </a:xfrm>
        </p:spPr>
        <p:txBody>
          <a:bodyPr>
            <a:normAutofit/>
          </a:bodyPr>
          <a:lstStyle/>
          <a:p>
            <a:r>
              <a:rPr lang="en-US" b="1" dirty="0"/>
              <a:t>Tablet, u</a:t>
            </a:r>
            <a:r>
              <a:rPr lang="en-US" dirty="0"/>
              <a:t>na </a:t>
            </a:r>
            <a:r>
              <a:rPr lang="en-US" dirty="0" err="1"/>
              <a:t>tableta</a:t>
            </a:r>
            <a:r>
              <a:rPr lang="en-US" dirty="0"/>
              <a:t> es una </a:t>
            </a:r>
            <a:r>
              <a:rPr lang="en-US" dirty="0" err="1"/>
              <a:t>computadora</a:t>
            </a:r>
            <a:r>
              <a:rPr lang="en-US" dirty="0"/>
              <a:t> </a:t>
            </a:r>
            <a:r>
              <a:rPr lang="en-US" dirty="0" err="1"/>
              <a:t>portátil</a:t>
            </a:r>
            <a:r>
              <a:rPr lang="en-US" dirty="0"/>
              <a:t> de mayor </a:t>
            </a:r>
            <a:r>
              <a:rPr lang="en-US" dirty="0" err="1"/>
              <a:t>tamaño</a:t>
            </a:r>
            <a:r>
              <a:rPr lang="en-US" dirty="0"/>
              <a:t> que los </a:t>
            </a:r>
            <a:r>
              <a:rPr lang="en-US" dirty="0" err="1"/>
              <a:t>teléfonos</a:t>
            </a:r>
            <a:r>
              <a:rPr lang="en-US" dirty="0"/>
              <a:t> </a:t>
            </a:r>
            <a:r>
              <a:rPr lang="en-US" dirty="0" err="1"/>
              <a:t>inteligentes</a:t>
            </a:r>
            <a:r>
              <a:rPr lang="en-US" dirty="0"/>
              <a:t> o PDAs. Tiene una </a:t>
            </a:r>
            <a:r>
              <a:rPr lang="en-US" dirty="0" err="1"/>
              <a:t>pantalla</a:t>
            </a:r>
            <a:r>
              <a:rPr lang="en-US" dirty="0"/>
              <a:t> </a:t>
            </a:r>
            <a:r>
              <a:rPr lang="en-US" dirty="0" err="1"/>
              <a:t>táctil</a:t>
            </a:r>
            <a:r>
              <a:rPr lang="en-US" dirty="0"/>
              <a:t> </a:t>
            </a:r>
            <a:r>
              <a:rPr lang="en-US" dirty="0" err="1"/>
              <a:t>mediante</a:t>
            </a:r>
            <a:r>
              <a:rPr lang="en-US" dirty="0"/>
              <a:t> la </a:t>
            </a:r>
            <a:r>
              <a:rPr lang="en-US" dirty="0" err="1"/>
              <a:t>cual</a:t>
            </a:r>
            <a:r>
              <a:rPr lang="en-US" dirty="0"/>
              <a:t> se </a:t>
            </a:r>
            <a:r>
              <a:rPr lang="en-US" dirty="0" err="1"/>
              <a:t>interactúa</a:t>
            </a:r>
            <a:r>
              <a:rPr lang="en-US" dirty="0"/>
              <a:t> </a:t>
            </a:r>
            <a:r>
              <a:rPr lang="en-US" dirty="0" err="1"/>
              <a:t>utilizando</a:t>
            </a:r>
            <a:r>
              <a:rPr lang="en-US" dirty="0"/>
              <a:t> </a:t>
            </a:r>
            <a:r>
              <a:rPr lang="en-US" dirty="0" err="1"/>
              <a:t>básicamente</a:t>
            </a:r>
            <a:r>
              <a:rPr lang="en-US" dirty="0"/>
              <a:t> los </a:t>
            </a:r>
            <a:r>
              <a:rPr lang="en-US" dirty="0" err="1"/>
              <a:t>dedos</a:t>
            </a:r>
            <a:r>
              <a:rPr lang="en-US" dirty="0"/>
              <a:t>, por lo que no hay </a:t>
            </a:r>
            <a:r>
              <a:rPr lang="en-US" dirty="0" err="1"/>
              <a:t>necesidad</a:t>
            </a:r>
            <a:r>
              <a:rPr lang="en-US" dirty="0"/>
              <a:t> de </a:t>
            </a:r>
            <a:r>
              <a:rPr lang="en-US" dirty="0" err="1"/>
              <a:t>tener</a:t>
            </a:r>
            <a:r>
              <a:rPr lang="en-US" dirty="0"/>
              <a:t> un </a:t>
            </a:r>
            <a:r>
              <a:rPr lang="en-US" dirty="0" err="1"/>
              <a:t>teclado</a:t>
            </a:r>
            <a:r>
              <a:rPr lang="en-US" dirty="0"/>
              <a:t> </a:t>
            </a:r>
            <a:r>
              <a:rPr lang="en-US" dirty="0" err="1"/>
              <a:t>físico</a:t>
            </a:r>
            <a:r>
              <a:rPr lang="en-US" dirty="0"/>
              <a:t> </a:t>
            </a:r>
            <a:r>
              <a:rPr lang="en-US" dirty="0" err="1"/>
              <a:t>ni</a:t>
            </a:r>
            <a:r>
              <a:rPr lang="en-US" dirty="0"/>
              <a:t> </a:t>
            </a:r>
            <a:r>
              <a:rPr lang="en-US" dirty="0" err="1"/>
              <a:t>tampoco</a:t>
            </a:r>
            <a:r>
              <a:rPr lang="en-US" dirty="0"/>
              <a:t> un </a:t>
            </a:r>
            <a:r>
              <a:rPr lang="en-US" dirty="0" err="1"/>
              <a:t>ratón</a:t>
            </a:r>
            <a:r>
              <a:rPr lang="en-US" dirty="0"/>
              <a:t> o mouse. </a:t>
            </a:r>
            <a:r>
              <a:rPr lang="en-US" dirty="0" err="1"/>
              <a:t>Habitualmente</a:t>
            </a:r>
            <a:r>
              <a:rPr lang="en-US" dirty="0"/>
              <a:t> sus </a:t>
            </a:r>
            <a:r>
              <a:rPr lang="en-US" dirty="0" err="1"/>
              <a:t>pantallas</a:t>
            </a:r>
            <a:r>
              <a:rPr lang="en-US" dirty="0"/>
              <a:t> son de 7 a 12 </a:t>
            </a:r>
            <a:r>
              <a:rPr lang="en-US" dirty="0" err="1"/>
              <a:t>pulgadas</a:t>
            </a:r>
            <a:r>
              <a:rPr lang="en-US" dirty="0"/>
              <a:t> y son </a:t>
            </a:r>
            <a:r>
              <a:rPr lang="en-US" dirty="0" err="1"/>
              <a:t>muy</a:t>
            </a:r>
            <a:r>
              <a:rPr lang="en-US" dirty="0"/>
              <a:t> </a:t>
            </a:r>
            <a:r>
              <a:rPr lang="en-US" dirty="0" err="1"/>
              <a:t>ligeras</a:t>
            </a:r>
            <a:r>
              <a:rPr lang="en-US" dirty="0"/>
              <a:t>. </a:t>
            </a:r>
            <a:r>
              <a:rPr lang="en-US" dirty="0" err="1"/>
              <a:t>Todas</a:t>
            </a:r>
            <a:r>
              <a:rPr lang="en-US" dirty="0"/>
              <a:t> </a:t>
            </a:r>
            <a:r>
              <a:rPr lang="en-US" dirty="0" err="1"/>
              <a:t>esas</a:t>
            </a:r>
            <a:r>
              <a:rPr lang="en-US" dirty="0"/>
              <a:t> </a:t>
            </a:r>
            <a:r>
              <a:rPr lang="en-US" dirty="0" err="1"/>
              <a:t>características</a:t>
            </a:r>
            <a:r>
              <a:rPr lang="en-US" dirty="0"/>
              <a:t> las </a:t>
            </a:r>
            <a:r>
              <a:rPr lang="en-US" dirty="0" err="1"/>
              <a:t>hacen</a:t>
            </a:r>
            <a:r>
              <a:rPr lang="en-US" dirty="0"/>
              <a:t> </a:t>
            </a:r>
            <a:r>
              <a:rPr lang="en-US" dirty="0" err="1"/>
              <a:t>muy</a:t>
            </a:r>
            <a:r>
              <a:rPr lang="en-US" dirty="0"/>
              <a:t> </a:t>
            </a:r>
            <a:r>
              <a:rPr lang="en-US" dirty="0" err="1"/>
              <a:t>fáciles</a:t>
            </a:r>
            <a:r>
              <a:rPr lang="en-US" dirty="0"/>
              <a:t> de </a:t>
            </a:r>
            <a:r>
              <a:rPr lang="en-US" dirty="0" err="1"/>
              <a:t>transportar</a:t>
            </a:r>
            <a:r>
              <a:rPr lang="en-US" dirty="0"/>
              <a:t>.</a:t>
            </a:r>
          </a:p>
          <a:p>
            <a:endParaRPr lang="es-ES" dirty="0"/>
          </a:p>
        </p:txBody>
      </p:sp>
      <p:pic>
        <p:nvPicPr>
          <p:cNvPr id="5" name="Marcador de contenido 4">
            <a:extLst>
              <a:ext uri="{FF2B5EF4-FFF2-40B4-BE49-F238E27FC236}">
                <a16:creationId xmlns:a16="http://schemas.microsoft.com/office/drawing/2014/main" id="{AE7D5495-0044-4C6E-9057-8E27C9C80EAF}"/>
              </a:ext>
            </a:extLst>
          </p:cNvPr>
          <p:cNvPicPr>
            <a:picLocks noGrp="1" noChangeAspect="1"/>
          </p:cNvPicPr>
          <p:nvPr>
            <p:ph sz="half" idx="2"/>
          </p:nvPr>
        </p:nvPicPr>
        <p:blipFill>
          <a:blip r:embed="rId2"/>
          <a:stretch>
            <a:fillRect/>
          </a:stretch>
        </p:blipFill>
        <p:spPr>
          <a:xfrm>
            <a:off x="7191375" y="2574288"/>
            <a:ext cx="4313238" cy="2881000"/>
          </a:xfrm>
          <a:prstGeom prst="rect">
            <a:avLst/>
          </a:prstGeom>
        </p:spPr>
      </p:pic>
    </p:spTree>
    <p:extLst>
      <p:ext uri="{BB962C8B-B14F-4D97-AF65-F5344CB8AC3E}">
        <p14:creationId xmlns:p14="http://schemas.microsoft.com/office/powerpoint/2010/main" val="35701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6AB497-F833-45BF-9A3E-4A52F5BA7230}"/>
              </a:ext>
            </a:extLst>
          </p:cNvPr>
          <p:cNvSpPr>
            <a:spLocks noGrp="1"/>
          </p:cNvSpPr>
          <p:nvPr>
            <p:ph type="title"/>
          </p:nvPr>
        </p:nvSpPr>
        <p:spPr>
          <a:xfrm>
            <a:off x="2549882" y="315755"/>
            <a:ext cx="8911687" cy="954433"/>
          </a:xfrm>
        </p:spPr>
        <p:txBody>
          <a:bodyPr>
            <a:normAutofit fontScale="90000"/>
          </a:bodyPr>
          <a:lstStyle/>
          <a:p>
            <a:pPr algn="ctr"/>
            <a:r>
              <a:rPr lang="en-US" dirty="0" err="1"/>
              <a:t>Clasificación</a:t>
            </a:r>
            <a:r>
              <a:rPr lang="en-US" dirty="0"/>
              <a:t> de </a:t>
            </a:r>
            <a:r>
              <a:rPr lang="en-US" dirty="0" err="1"/>
              <a:t>Computadoras</a:t>
            </a:r>
            <a:r>
              <a:rPr lang="en-US" dirty="0"/>
              <a:t> por  </a:t>
            </a:r>
            <a:r>
              <a:rPr lang="en-US" dirty="0" err="1"/>
              <a:t>su</a:t>
            </a:r>
            <a:r>
              <a:rPr lang="en-US" dirty="0"/>
              <a:t> </a:t>
            </a:r>
            <a:r>
              <a:rPr lang="en-US" dirty="0" err="1"/>
              <a:t>Tamaño</a:t>
            </a:r>
            <a:r>
              <a:rPr lang="en-US" dirty="0"/>
              <a:t>, </a:t>
            </a:r>
            <a:r>
              <a:rPr lang="en-US" dirty="0" err="1"/>
              <a:t>Poder</a:t>
            </a:r>
            <a:r>
              <a:rPr lang="en-US" dirty="0"/>
              <a:t> de </a:t>
            </a:r>
            <a:r>
              <a:rPr lang="en-US" dirty="0" err="1"/>
              <a:t>Procesamiento</a:t>
            </a:r>
            <a:r>
              <a:rPr lang="en-US" dirty="0"/>
              <a:t> y </a:t>
            </a:r>
            <a:r>
              <a:rPr lang="en-US" dirty="0" err="1"/>
              <a:t>Uso</a:t>
            </a:r>
            <a:br>
              <a:rPr lang="es-419" dirty="0"/>
            </a:br>
            <a:endParaRPr lang="es-419" dirty="0"/>
          </a:p>
        </p:txBody>
      </p:sp>
      <p:sp>
        <p:nvSpPr>
          <p:cNvPr id="3" name="Marcador de contenido 2">
            <a:extLst>
              <a:ext uri="{FF2B5EF4-FFF2-40B4-BE49-F238E27FC236}">
                <a16:creationId xmlns:a16="http://schemas.microsoft.com/office/drawing/2014/main" id="{D276DFF4-BC3F-4BFA-BF57-B8DCEB4399F0}"/>
              </a:ext>
            </a:extLst>
          </p:cNvPr>
          <p:cNvSpPr>
            <a:spLocks noGrp="1"/>
          </p:cNvSpPr>
          <p:nvPr>
            <p:ph sz="half" idx="1"/>
          </p:nvPr>
        </p:nvSpPr>
        <p:spPr>
          <a:xfrm>
            <a:off x="2589211" y="1837985"/>
            <a:ext cx="4902970" cy="4444827"/>
          </a:xfrm>
        </p:spPr>
        <p:txBody>
          <a:bodyPr>
            <a:normAutofit fontScale="92500" lnSpcReduction="20000"/>
          </a:bodyPr>
          <a:lstStyle/>
          <a:p>
            <a:pPr algn="just"/>
            <a:r>
              <a:rPr lang="es-419" b="1" dirty="0"/>
              <a:t>Computadora Vestible, l</a:t>
            </a:r>
            <a:r>
              <a:rPr lang="es-PA" dirty="0"/>
              <a:t>a última tendencia en la informática son las computadoras vestibles o computadoras corporales como también le dicen. En esencia, son dispositivos con aplicaciones informáticas comunes (correo electrónico, bases de datos, multimedia, calendarios, etc.) integrados en relojes, teléfonos celulares, viseras o prendas de vestir.</a:t>
            </a:r>
          </a:p>
          <a:p>
            <a:pPr marL="0" indent="0" algn="just">
              <a:buNone/>
            </a:pPr>
            <a:endParaRPr lang="es-PA" dirty="0"/>
          </a:p>
          <a:p>
            <a:pPr algn="just"/>
            <a:r>
              <a:rPr lang="es-PA" dirty="0"/>
              <a:t>Quizás la computadora vestible que más ha sido nombrada últimamente es la Google </a:t>
            </a:r>
            <a:r>
              <a:rPr lang="es-PA" dirty="0" err="1"/>
              <a:t>Glass</a:t>
            </a:r>
            <a:r>
              <a:rPr lang="es-PA" dirty="0"/>
              <a:t>. Son unas gafas especiales desarrolladas por Google que muestra a sus usuarios la información disponible en teléfonos inteligentes sin utilizar las manos, además tienen acceso a Internet mediante órdenes de voz.</a:t>
            </a:r>
            <a:endParaRPr lang="es-419" dirty="0"/>
          </a:p>
        </p:txBody>
      </p:sp>
      <p:pic>
        <p:nvPicPr>
          <p:cNvPr id="5" name="Marcador de contenido 4">
            <a:extLst>
              <a:ext uri="{FF2B5EF4-FFF2-40B4-BE49-F238E27FC236}">
                <a16:creationId xmlns:a16="http://schemas.microsoft.com/office/drawing/2014/main" id="{D344B19F-56A3-4730-9FD7-CB911EECE141}"/>
              </a:ext>
            </a:extLst>
          </p:cNvPr>
          <p:cNvPicPr>
            <a:picLocks noGrp="1" noChangeAspect="1"/>
          </p:cNvPicPr>
          <p:nvPr>
            <p:ph sz="half" idx="2"/>
          </p:nvPr>
        </p:nvPicPr>
        <p:blipFill>
          <a:blip r:embed="rId2"/>
          <a:stretch>
            <a:fillRect/>
          </a:stretch>
        </p:blipFill>
        <p:spPr>
          <a:xfrm>
            <a:off x="8058756" y="4338042"/>
            <a:ext cx="2348040" cy="1493118"/>
          </a:xfrm>
          <a:prstGeom prst="rect">
            <a:avLst/>
          </a:prstGeom>
        </p:spPr>
      </p:pic>
      <p:pic>
        <p:nvPicPr>
          <p:cNvPr id="6" name="Imagen 5">
            <a:extLst>
              <a:ext uri="{FF2B5EF4-FFF2-40B4-BE49-F238E27FC236}">
                <a16:creationId xmlns:a16="http://schemas.microsoft.com/office/drawing/2014/main" id="{09A2ED2F-7018-4C7E-87D9-411E00C40F4F}"/>
              </a:ext>
            </a:extLst>
          </p:cNvPr>
          <p:cNvPicPr>
            <a:picLocks noChangeAspect="1"/>
          </p:cNvPicPr>
          <p:nvPr/>
        </p:nvPicPr>
        <p:blipFill>
          <a:blip r:embed="rId3"/>
          <a:stretch>
            <a:fillRect/>
          </a:stretch>
        </p:blipFill>
        <p:spPr>
          <a:xfrm>
            <a:off x="8013745" y="2179230"/>
            <a:ext cx="2438215" cy="1493118"/>
          </a:xfrm>
          <a:prstGeom prst="rect">
            <a:avLst/>
          </a:prstGeom>
        </p:spPr>
      </p:pic>
    </p:spTree>
    <p:extLst>
      <p:ext uri="{BB962C8B-B14F-4D97-AF65-F5344CB8AC3E}">
        <p14:creationId xmlns:p14="http://schemas.microsoft.com/office/powerpoint/2010/main" val="346035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984530" y="339214"/>
            <a:ext cx="9520082" cy="855406"/>
          </a:xfrm>
        </p:spPr>
        <p:txBody>
          <a:bodyPr vert="horz" lIns="91440" tIns="45720" rIns="91440" bIns="45720" rtlCol="0" anchor="t">
            <a:normAutofit fontScale="90000"/>
          </a:bodyPr>
          <a:lstStyle/>
          <a:p>
            <a:pPr algn="ctr">
              <a:lnSpc>
                <a:spcPct val="90000"/>
              </a:lnSpc>
            </a:pPr>
            <a:r>
              <a:rPr lang="en-US" sz="3100" dirty="0" err="1"/>
              <a:t>Clasificación</a:t>
            </a:r>
            <a:r>
              <a:rPr lang="en-US" sz="3100" dirty="0"/>
              <a:t> de </a:t>
            </a:r>
            <a:r>
              <a:rPr lang="en-US" sz="3100" dirty="0" err="1"/>
              <a:t>Computadoras</a:t>
            </a:r>
            <a:r>
              <a:rPr lang="en-US" sz="3100" dirty="0"/>
              <a:t> por  </a:t>
            </a:r>
            <a:r>
              <a:rPr lang="en-US" sz="3100" dirty="0" err="1"/>
              <a:t>su</a:t>
            </a:r>
            <a:r>
              <a:rPr lang="en-US" sz="3100" dirty="0"/>
              <a:t> </a:t>
            </a:r>
            <a:r>
              <a:rPr lang="en-US" sz="3100" dirty="0" err="1"/>
              <a:t>Tamaño</a:t>
            </a:r>
            <a:r>
              <a:rPr lang="en-US" sz="3100" dirty="0"/>
              <a:t>, </a:t>
            </a:r>
            <a:r>
              <a:rPr lang="en-US" sz="3100" dirty="0" err="1"/>
              <a:t>Poder</a:t>
            </a:r>
            <a:r>
              <a:rPr lang="en-US" sz="3100" dirty="0"/>
              <a:t> de </a:t>
            </a:r>
            <a:r>
              <a:rPr lang="en-US" sz="3100" dirty="0" err="1"/>
              <a:t>Procesamiento</a:t>
            </a:r>
            <a:r>
              <a:rPr lang="en-US" sz="3100" dirty="0"/>
              <a:t> y </a:t>
            </a:r>
            <a:r>
              <a:rPr lang="en-US" sz="3100" dirty="0" err="1"/>
              <a:t>Uso</a:t>
            </a:r>
            <a:endParaRPr lang="en-US" sz="3100" dirty="0"/>
          </a:p>
        </p:txBody>
      </p:sp>
      <p:pic>
        <p:nvPicPr>
          <p:cNvPr id="7" name="Marcador de contenido 6">
            <a:extLst>
              <a:ext uri="{FF2B5EF4-FFF2-40B4-BE49-F238E27FC236}">
                <a16:creationId xmlns:a16="http://schemas.microsoft.com/office/drawing/2014/main" id="{648B6D11-5482-4B46-964A-E526859D6FE3}"/>
              </a:ext>
            </a:extLst>
          </p:cNvPr>
          <p:cNvPicPr>
            <a:picLocks noGrp="1" noChangeAspect="1"/>
          </p:cNvPicPr>
          <p:nvPr>
            <p:ph sz="half" idx="1"/>
          </p:nvPr>
        </p:nvPicPr>
        <p:blipFill>
          <a:blip r:embed="rId2"/>
          <a:stretch>
            <a:fillRect/>
          </a:stretch>
        </p:blipFill>
        <p:spPr>
          <a:xfrm>
            <a:off x="1409342" y="1622323"/>
            <a:ext cx="3147910" cy="3998844"/>
          </a:xfrm>
          <a:prstGeom prst="rect">
            <a:avLst/>
          </a:prstGeom>
        </p:spPr>
      </p:pic>
      <p:sp>
        <p:nvSpPr>
          <p:cNvPr id="4" name="Marcador de contenido 3"/>
          <p:cNvSpPr>
            <a:spLocks noGrp="1"/>
          </p:cNvSpPr>
          <p:nvPr>
            <p:ph sz="half" idx="2"/>
          </p:nvPr>
        </p:nvSpPr>
        <p:spPr>
          <a:xfrm>
            <a:off x="4984955" y="1474839"/>
            <a:ext cx="6519656" cy="5043947"/>
          </a:xfrm>
        </p:spPr>
        <p:txBody>
          <a:bodyPr vert="horz" lIns="91440" tIns="45720" rIns="91440" bIns="45720" rtlCol="0">
            <a:noAutofit/>
          </a:bodyPr>
          <a:lstStyle/>
          <a:p>
            <a:pPr algn="just">
              <a:lnSpc>
                <a:spcPct val="90000"/>
              </a:lnSpc>
            </a:pPr>
            <a:r>
              <a:rPr lang="en-US" sz="1600" b="1" dirty="0"/>
              <a:t>Las </a:t>
            </a:r>
            <a:r>
              <a:rPr lang="en-US" sz="1600" b="1" dirty="0" err="1"/>
              <a:t>supercomputadoras</a:t>
            </a:r>
            <a:r>
              <a:rPr lang="en-US" sz="1600" b="1" dirty="0"/>
              <a:t> </a:t>
            </a:r>
            <a:r>
              <a:rPr lang="en-US" sz="1600" dirty="0"/>
              <a:t>son un conjunto de </a:t>
            </a:r>
            <a:r>
              <a:rPr lang="en-US" sz="1600" dirty="0" err="1"/>
              <a:t>ordenadores</a:t>
            </a:r>
            <a:r>
              <a:rPr lang="en-US" sz="1600" dirty="0"/>
              <a:t> </a:t>
            </a:r>
            <a:r>
              <a:rPr lang="en-US" sz="1600" dirty="0" err="1"/>
              <a:t>muy</a:t>
            </a:r>
            <a:r>
              <a:rPr lang="en-US" sz="1600" dirty="0"/>
              <a:t> </a:t>
            </a:r>
            <a:r>
              <a:rPr lang="en-US" sz="1600" dirty="0" err="1"/>
              <a:t>poderosos</a:t>
            </a:r>
            <a:r>
              <a:rPr lang="en-US" sz="1600" dirty="0"/>
              <a:t> </a:t>
            </a:r>
            <a:r>
              <a:rPr lang="en-US" sz="1600" dirty="0" err="1"/>
              <a:t>conectados</a:t>
            </a:r>
            <a:r>
              <a:rPr lang="en-US" sz="1600" dirty="0"/>
              <a:t> entre </a:t>
            </a:r>
            <a:r>
              <a:rPr lang="en-US" sz="1600" dirty="0" err="1"/>
              <a:t>sí</a:t>
            </a:r>
            <a:r>
              <a:rPr lang="en-US" sz="1600" dirty="0"/>
              <a:t> para </a:t>
            </a:r>
            <a:r>
              <a:rPr lang="en-US" sz="1600" dirty="0" err="1"/>
              <a:t>aumentar</a:t>
            </a:r>
            <a:r>
              <a:rPr lang="en-US" sz="1600" dirty="0"/>
              <a:t> </a:t>
            </a:r>
            <a:r>
              <a:rPr lang="en-US" sz="1600" dirty="0" err="1"/>
              <a:t>su</a:t>
            </a:r>
            <a:r>
              <a:rPr lang="en-US" sz="1600" dirty="0"/>
              <a:t> </a:t>
            </a:r>
            <a:r>
              <a:rPr lang="en-US" sz="1600" dirty="0" err="1"/>
              <a:t>capacidad</a:t>
            </a:r>
            <a:r>
              <a:rPr lang="en-US" sz="1600" dirty="0"/>
              <a:t> de forma </a:t>
            </a:r>
            <a:r>
              <a:rPr lang="en-US" sz="1600" dirty="0" err="1"/>
              <a:t>exponencial</a:t>
            </a:r>
            <a:r>
              <a:rPr lang="en-US" sz="1600" dirty="0"/>
              <a:t>. </a:t>
            </a:r>
            <a:r>
              <a:rPr lang="en-US" sz="1600" dirty="0" err="1"/>
              <a:t>Varias</a:t>
            </a:r>
            <a:r>
              <a:rPr lang="en-US" sz="1600" dirty="0"/>
              <a:t> </a:t>
            </a:r>
            <a:r>
              <a:rPr lang="en-US" sz="1600" dirty="0" err="1"/>
              <a:t>usan</a:t>
            </a:r>
            <a:r>
              <a:rPr lang="en-US" sz="1600" dirty="0"/>
              <a:t> </a:t>
            </a:r>
            <a:r>
              <a:rPr lang="en-US" sz="1600" dirty="0" err="1"/>
              <a:t>Recursos</a:t>
            </a:r>
            <a:r>
              <a:rPr lang="en-US" sz="1600" dirty="0"/>
              <a:t> </a:t>
            </a:r>
            <a:r>
              <a:rPr lang="en-US" sz="1600" dirty="0" err="1"/>
              <a:t>ociosos</a:t>
            </a:r>
            <a:r>
              <a:rPr lang="en-US" sz="1600" dirty="0"/>
              <a:t> de </a:t>
            </a:r>
            <a:r>
              <a:rPr lang="en-US" sz="1600" dirty="0" err="1"/>
              <a:t>computadoras</a:t>
            </a:r>
            <a:r>
              <a:rPr lang="en-US" sz="1600" dirty="0"/>
              <a:t> </a:t>
            </a:r>
            <a:r>
              <a:rPr lang="en-US" sz="1600" dirty="0" err="1"/>
              <a:t>cuando</a:t>
            </a:r>
            <a:r>
              <a:rPr lang="en-US" sz="1600" dirty="0"/>
              <a:t> no son </a:t>
            </a:r>
            <a:r>
              <a:rPr lang="en-US" sz="1600" dirty="0" err="1"/>
              <a:t>usadas</a:t>
            </a:r>
            <a:r>
              <a:rPr lang="en-US" sz="1600" dirty="0"/>
              <a:t>.</a:t>
            </a:r>
          </a:p>
          <a:p>
            <a:pPr algn="just">
              <a:lnSpc>
                <a:spcPct val="90000"/>
              </a:lnSpc>
            </a:pPr>
            <a:r>
              <a:rPr lang="en-US" sz="1600" dirty="0" err="1"/>
              <a:t>Utilizadas</a:t>
            </a:r>
            <a:r>
              <a:rPr lang="en-US" sz="1600" dirty="0"/>
              <a:t> </a:t>
            </a:r>
            <a:r>
              <a:rPr lang="en-US" sz="1600" dirty="0" err="1"/>
              <a:t>principalmente</a:t>
            </a:r>
            <a:r>
              <a:rPr lang="en-US" sz="1600" dirty="0"/>
              <a:t> para </a:t>
            </a:r>
            <a:r>
              <a:rPr lang="en-US" sz="1600" dirty="0" err="1"/>
              <a:t>realizar</a:t>
            </a:r>
            <a:r>
              <a:rPr lang="en-US" sz="1600" dirty="0"/>
              <a:t> </a:t>
            </a:r>
            <a:r>
              <a:rPr lang="en-US" sz="1600" dirty="0" err="1"/>
              <a:t>grandes</a:t>
            </a:r>
            <a:r>
              <a:rPr lang="en-US" sz="1600" dirty="0"/>
              <a:t> </a:t>
            </a:r>
            <a:r>
              <a:rPr lang="en-US" sz="1600" dirty="0" err="1"/>
              <a:t>cantidades</a:t>
            </a:r>
            <a:r>
              <a:rPr lang="en-US" sz="1600" dirty="0"/>
              <a:t> de </a:t>
            </a:r>
            <a:r>
              <a:rPr lang="en-US" sz="1600" dirty="0" err="1"/>
              <a:t>cálculos</a:t>
            </a:r>
            <a:r>
              <a:rPr lang="en-US" sz="1600" dirty="0"/>
              <a:t> </a:t>
            </a:r>
            <a:r>
              <a:rPr lang="en-US" sz="1600" dirty="0" err="1"/>
              <a:t>numéricos</a:t>
            </a:r>
            <a:r>
              <a:rPr lang="en-US" sz="1600" dirty="0"/>
              <a:t> </a:t>
            </a:r>
            <a:r>
              <a:rPr lang="en-US" sz="1600" dirty="0" err="1"/>
              <a:t>en</a:t>
            </a:r>
            <a:r>
              <a:rPr lang="en-US" sz="1600" dirty="0"/>
              <a:t> </a:t>
            </a:r>
            <a:r>
              <a:rPr lang="en-US" sz="1600" dirty="0" err="1"/>
              <a:t>periodos</a:t>
            </a:r>
            <a:r>
              <a:rPr lang="en-US" sz="1600" dirty="0"/>
              <a:t> </a:t>
            </a:r>
            <a:r>
              <a:rPr lang="en-US" sz="1600" dirty="0" err="1"/>
              <a:t>cortos</a:t>
            </a:r>
            <a:r>
              <a:rPr lang="en-US" sz="1600" dirty="0"/>
              <a:t> de </a:t>
            </a:r>
            <a:r>
              <a:rPr lang="en-US" sz="1600" dirty="0" err="1"/>
              <a:t>tiempo</a:t>
            </a:r>
            <a:r>
              <a:rPr lang="en-US" sz="1600" dirty="0"/>
              <a:t>, las </a:t>
            </a:r>
            <a:r>
              <a:rPr lang="en-US" sz="1600" dirty="0" err="1"/>
              <a:t>supercomputadoras</a:t>
            </a:r>
            <a:r>
              <a:rPr lang="en-US" sz="1600" dirty="0"/>
              <a:t> </a:t>
            </a:r>
            <a:r>
              <a:rPr lang="en-US" sz="1600" dirty="0" err="1"/>
              <a:t>cuentan</a:t>
            </a:r>
            <a:r>
              <a:rPr lang="en-US" sz="1600" dirty="0"/>
              <a:t> con la mayor y mas </a:t>
            </a:r>
            <a:r>
              <a:rPr lang="en-US" sz="1600" dirty="0" err="1"/>
              <a:t>costosa</a:t>
            </a:r>
            <a:r>
              <a:rPr lang="en-US" sz="1600" dirty="0"/>
              <a:t> </a:t>
            </a:r>
            <a:r>
              <a:rPr lang="en-US" sz="1600" dirty="0" err="1"/>
              <a:t>tecnología</a:t>
            </a:r>
            <a:r>
              <a:rPr lang="en-US" sz="1600" dirty="0"/>
              <a:t> disponible.</a:t>
            </a:r>
          </a:p>
          <a:p>
            <a:pPr algn="just">
              <a:lnSpc>
                <a:spcPct val="90000"/>
              </a:lnSpc>
            </a:pPr>
            <a:r>
              <a:rPr lang="en-US" sz="1600" dirty="0"/>
              <a:t>La </a:t>
            </a:r>
            <a:r>
              <a:rPr lang="en-US" sz="1600" dirty="0" err="1"/>
              <a:t>número</a:t>
            </a:r>
            <a:r>
              <a:rPr lang="en-US" sz="1600" dirty="0"/>
              <a:t> 1 a </a:t>
            </a:r>
            <a:r>
              <a:rPr lang="en-US" sz="1600" dirty="0" err="1"/>
              <a:t>partir</a:t>
            </a:r>
            <a:r>
              <a:rPr lang="en-US" sz="1600" dirty="0"/>
              <a:t> de </a:t>
            </a:r>
            <a:r>
              <a:rPr lang="en-US" sz="1600" dirty="0" err="1"/>
              <a:t>junio</a:t>
            </a:r>
            <a:r>
              <a:rPr lang="en-US" sz="1600" dirty="0"/>
              <a:t> 2018, es </a:t>
            </a:r>
            <a:r>
              <a:rPr lang="en-US" sz="1600" dirty="0" err="1"/>
              <a:t>llamada</a:t>
            </a:r>
            <a:r>
              <a:rPr lang="en-US" sz="1600" dirty="0"/>
              <a:t> “Summit”. Con  </a:t>
            </a:r>
            <a:r>
              <a:rPr lang="en-US" sz="1600" dirty="0" err="1"/>
              <a:t>más</a:t>
            </a:r>
            <a:r>
              <a:rPr lang="en-US" sz="1600" dirty="0"/>
              <a:t> de 200 petaflops o 200.000.000.000.000.000 </a:t>
            </a:r>
            <a:r>
              <a:rPr lang="en-US" sz="1600" dirty="0" err="1"/>
              <a:t>cálculos</a:t>
            </a:r>
            <a:r>
              <a:rPr lang="en-US" sz="1600" dirty="0"/>
              <a:t> de punto </a:t>
            </a:r>
            <a:r>
              <a:rPr lang="en-US" sz="1600" dirty="0" err="1"/>
              <a:t>flotante</a:t>
            </a:r>
            <a:r>
              <a:rPr lang="en-US" sz="1600" dirty="0"/>
              <a:t> por </a:t>
            </a:r>
            <a:r>
              <a:rPr lang="en-US" sz="1600" dirty="0" err="1"/>
              <a:t>segundo</a:t>
            </a:r>
            <a:r>
              <a:rPr lang="en-US" sz="1600" dirty="0"/>
              <a:t>. </a:t>
            </a:r>
            <a:r>
              <a:rPr lang="en-US" sz="1600" dirty="0" err="1"/>
              <a:t>Creada</a:t>
            </a:r>
            <a:r>
              <a:rPr lang="en-US" sz="1600" dirty="0"/>
              <a:t> por Oak Ridge National Laboratory (ORNL) y el </a:t>
            </a:r>
            <a:r>
              <a:rPr lang="en-US" sz="1600" dirty="0" err="1"/>
              <a:t>Departamento</a:t>
            </a:r>
            <a:r>
              <a:rPr lang="en-US" sz="1600" dirty="0"/>
              <a:t> de </a:t>
            </a:r>
            <a:r>
              <a:rPr lang="en-US" sz="1600" dirty="0" err="1"/>
              <a:t>Energía</a:t>
            </a:r>
            <a:r>
              <a:rPr lang="en-US" sz="1600" dirty="0"/>
              <a:t> de </a:t>
            </a:r>
            <a:r>
              <a:rPr lang="en-US" sz="1600" dirty="0" err="1"/>
              <a:t>Estados</a:t>
            </a:r>
            <a:r>
              <a:rPr lang="en-US" sz="1600" dirty="0"/>
              <a:t> Unidos.</a:t>
            </a:r>
          </a:p>
          <a:p>
            <a:pPr algn="just">
              <a:lnSpc>
                <a:spcPct val="90000"/>
              </a:lnSpc>
            </a:pPr>
            <a:r>
              <a:rPr lang="en-US" sz="1600" dirty="0"/>
              <a:t>La Segunda, se </a:t>
            </a:r>
            <a:r>
              <a:rPr lang="en-US" sz="1600" dirty="0" err="1"/>
              <a:t>encuentra</a:t>
            </a:r>
            <a:r>
              <a:rPr lang="en-US" sz="1600" dirty="0"/>
              <a:t> </a:t>
            </a:r>
            <a:r>
              <a:rPr lang="en-US" sz="1600" dirty="0" err="1"/>
              <a:t>en</a:t>
            </a:r>
            <a:r>
              <a:rPr lang="en-US" sz="1600" dirty="0"/>
              <a:t> la Universidad Nacional de </a:t>
            </a:r>
            <a:r>
              <a:rPr lang="en-US" sz="1600" dirty="0" err="1"/>
              <a:t>Tecnología</a:t>
            </a:r>
            <a:r>
              <a:rPr lang="en-US" sz="1600" dirty="0"/>
              <a:t> de </a:t>
            </a:r>
            <a:r>
              <a:rPr lang="en-US" sz="1600" dirty="0" err="1"/>
              <a:t>Defensa</a:t>
            </a:r>
            <a:r>
              <a:rPr lang="en-US" sz="1600" dirty="0"/>
              <a:t> de China. Se llama Tianhe-2 y </a:t>
            </a:r>
            <a:r>
              <a:rPr lang="en-US" sz="1600" dirty="0" err="1"/>
              <a:t>tiene</a:t>
            </a:r>
            <a:r>
              <a:rPr lang="en-US" sz="1600" dirty="0"/>
              <a:t> un </a:t>
            </a:r>
            <a:r>
              <a:rPr lang="en-US" sz="1600" dirty="0" err="1"/>
              <a:t>rendimiento</a:t>
            </a:r>
            <a:r>
              <a:rPr lang="en-US" sz="1600" dirty="0"/>
              <a:t> </a:t>
            </a:r>
            <a:r>
              <a:rPr lang="en-US" sz="1600" dirty="0" err="1"/>
              <a:t>promedio</a:t>
            </a:r>
            <a:r>
              <a:rPr lang="en-US" sz="1600" dirty="0"/>
              <a:t> de 33.48 </a:t>
            </a:r>
            <a:r>
              <a:rPr lang="en-US" sz="1600" dirty="0" err="1"/>
              <a:t>petaFLOPS</a:t>
            </a:r>
            <a:r>
              <a:rPr lang="en-US" sz="1600" dirty="0"/>
              <a:t>(33.860.000.000.000.000) </a:t>
            </a:r>
            <a:r>
              <a:rPr lang="en-US" sz="1600" dirty="0" err="1"/>
              <a:t>operaciones</a:t>
            </a:r>
            <a:r>
              <a:rPr lang="en-US" sz="1600" dirty="0"/>
              <a:t> de coma </a:t>
            </a:r>
            <a:r>
              <a:rPr lang="en-US" sz="1600" dirty="0" err="1"/>
              <a:t>flotante</a:t>
            </a:r>
            <a:r>
              <a:rPr lang="en-US" sz="1600" dirty="0"/>
              <a:t> por </a:t>
            </a:r>
            <a:r>
              <a:rPr lang="en-US" sz="1600" dirty="0" err="1"/>
              <a:t>segundo</a:t>
            </a:r>
            <a:r>
              <a:rPr lang="en-US" sz="1600" dirty="0"/>
              <a:t>). (Junio 20, 2017)</a:t>
            </a:r>
          </a:p>
          <a:p>
            <a:pPr algn="just">
              <a:lnSpc>
                <a:spcPct val="90000"/>
              </a:lnSpc>
            </a:pPr>
            <a:r>
              <a:rPr lang="en-US" sz="1600" dirty="0" err="1"/>
              <a:t>Cada</a:t>
            </a:r>
            <a:r>
              <a:rPr lang="en-US" sz="1600" dirty="0"/>
              <a:t> petaflop </a:t>
            </a:r>
            <a:r>
              <a:rPr lang="en-US" sz="1600" dirty="0" err="1"/>
              <a:t>significa</a:t>
            </a:r>
            <a:r>
              <a:rPr lang="en-US" sz="1600" dirty="0"/>
              <a:t> que la </a:t>
            </a:r>
            <a:r>
              <a:rPr lang="en-US" sz="1600" dirty="0" err="1"/>
              <a:t>computadora</a:t>
            </a:r>
            <a:r>
              <a:rPr lang="en-US" sz="1600" dirty="0"/>
              <a:t> es </a:t>
            </a:r>
            <a:r>
              <a:rPr lang="en-US" sz="1600" dirty="0" err="1"/>
              <a:t>capaz</a:t>
            </a:r>
            <a:r>
              <a:rPr lang="en-US" sz="1600" dirty="0"/>
              <a:t> de </a:t>
            </a:r>
            <a:r>
              <a:rPr lang="en-US" sz="1600" dirty="0" err="1"/>
              <a:t>realizar</a:t>
            </a:r>
            <a:r>
              <a:rPr lang="en-US" sz="1600" dirty="0"/>
              <a:t> </a:t>
            </a:r>
            <a:r>
              <a:rPr lang="en-US" sz="1600" dirty="0" err="1"/>
              <a:t>más</a:t>
            </a:r>
            <a:r>
              <a:rPr lang="en-US" sz="1600" dirty="0"/>
              <a:t> de mil </a:t>
            </a:r>
            <a:r>
              <a:rPr lang="en-US" sz="1600" dirty="0" err="1"/>
              <a:t>billones</a:t>
            </a:r>
            <a:r>
              <a:rPr lang="en-US" sz="1600" dirty="0"/>
              <a:t> </a:t>
            </a:r>
            <a:r>
              <a:rPr lang="en-US" sz="1600" dirty="0" err="1"/>
              <a:t>operaciones</a:t>
            </a:r>
            <a:r>
              <a:rPr lang="en-US" sz="1600" dirty="0"/>
              <a:t> por </a:t>
            </a:r>
            <a:r>
              <a:rPr lang="en-US" sz="1600" dirty="0" err="1"/>
              <a:t>segundo</a:t>
            </a:r>
            <a:r>
              <a:rPr lang="en-US" sz="1600" dirty="0"/>
              <a:t>.</a:t>
            </a:r>
          </a:p>
          <a:p>
            <a:pPr>
              <a:lnSpc>
                <a:spcPct val="90000"/>
              </a:lnSpc>
            </a:pPr>
            <a:endParaRPr lang="en-US" sz="1400" dirty="0"/>
          </a:p>
        </p:txBody>
      </p:sp>
    </p:spTree>
    <p:extLst>
      <p:ext uri="{BB962C8B-B14F-4D97-AF65-F5344CB8AC3E}">
        <p14:creationId xmlns:p14="http://schemas.microsoft.com/office/powerpoint/2010/main" val="354165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n-US" sz="2800" dirty="0" err="1"/>
              <a:t>Clasificación</a:t>
            </a:r>
            <a:r>
              <a:rPr lang="en-US" sz="2800" dirty="0"/>
              <a:t> de </a:t>
            </a:r>
            <a:r>
              <a:rPr lang="en-US" sz="2800" dirty="0" err="1"/>
              <a:t>Computadoras</a:t>
            </a:r>
            <a:r>
              <a:rPr lang="en-US" sz="2800" dirty="0"/>
              <a:t> por  </a:t>
            </a:r>
            <a:r>
              <a:rPr lang="en-US" sz="2800" dirty="0" err="1"/>
              <a:t>su</a:t>
            </a:r>
            <a:r>
              <a:rPr lang="en-US" sz="2800" dirty="0"/>
              <a:t> </a:t>
            </a:r>
            <a:r>
              <a:rPr lang="en-US" sz="2800" dirty="0" err="1"/>
              <a:t>Tamaño</a:t>
            </a:r>
            <a:r>
              <a:rPr lang="en-US" sz="2800" dirty="0"/>
              <a:t>, </a:t>
            </a:r>
            <a:r>
              <a:rPr lang="en-US" sz="2800" dirty="0" err="1"/>
              <a:t>Poder</a:t>
            </a:r>
            <a:r>
              <a:rPr lang="en-US" sz="2800" dirty="0"/>
              <a:t> de </a:t>
            </a:r>
            <a:r>
              <a:rPr lang="en-US" sz="2800" dirty="0" err="1"/>
              <a:t>Procesamiento</a:t>
            </a:r>
            <a:r>
              <a:rPr lang="en-US" sz="2800" dirty="0"/>
              <a:t> y </a:t>
            </a:r>
            <a:r>
              <a:rPr lang="en-US" sz="2800" dirty="0" err="1"/>
              <a:t>Uso</a:t>
            </a:r>
            <a:endParaRPr lang="es-PA" sz="2800" dirty="0"/>
          </a:p>
        </p:txBody>
      </p:sp>
      <p:sp>
        <p:nvSpPr>
          <p:cNvPr id="3" name="Marcador de contenido 2"/>
          <p:cNvSpPr>
            <a:spLocks noGrp="1"/>
          </p:cNvSpPr>
          <p:nvPr>
            <p:ph sz="half" idx="1"/>
          </p:nvPr>
        </p:nvSpPr>
        <p:spPr>
          <a:xfrm>
            <a:off x="2502568" y="1905000"/>
            <a:ext cx="4400508" cy="4006222"/>
          </a:xfrm>
        </p:spPr>
        <p:txBody>
          <a:bodyPr>
            <a:normAutofit fontScale="85000" lnSpcReduction="10000"/>
          </a:bodyPr>
          <a:lstStyle/>
          <a:p>
            <a:pPr algn="just"/>
            <a:r>
              <a:rPr lang="es-PA" b="1" dirty="0"/>
              <a:t>Las macrocomputadoras (Mainframes) o computadoras centrales</a:t>
            </a:r>
            <a:r>
              <a:rPr lang="es-PA" dirty="0"/>
              <a:t>, de gran tamaño, que ocupan el espacio de una habitación o incluso de una planta entera. </a:t>
            </a:r>
          </a:p>
          <a:p>
            <a:pPr algn="just"/>
            <a:r>
              <a:rPr lang="es-PA" dirty="0"/>
              <a:t>Son equipos caros. Son capaces de procesar millones de aplicaciones a la vez. Diseñados principalmente para procesar múltiples  tareas realizadas por miles de usuarios al  mismo tiempo.</a:t>
            </a:r>
          </a:p>
          <a:p>
            <a:pPr algn="just"/>
            <a:r>
              <a:rPr lang="es-PA" dirty="0"/>
              <a:t>Son utilizadas principalmente por entidades gubernamentales y empresas que manejan grandes cantidades de información, operaciones bancarias o bases de datos.</a:t>
            </a:r>
          </a:p>
          <a:p>
            <a:endParaRPr lang="es-PA" dirty="0"/>
          </a:p>
        </p:txBody>
      </p:sp>
      <p:pic>
        <p:nvPicPr>
          <p:cNvPr id="5" name="Marcador de contenido 4"/>
          <p:cNvPicPr>
            <a:picLocks noGrp="1" noChangeAspect="1"/>
          </p:cNvPicPr>
          <p:nvPr>
            <p:ph sz="half" idx="2"/>
          </p:nvPr>
        </p:nvPicPr>
        <p:blipFill>
          <a:blip r:embed="rId2"/>
          <a:stretch>
            <a:fillRect/>
          </a:stretch>
        </p:blipFill>
        <p:spPr>
          <a:xfrm>
            <a:off x="8104827" y="2133600"/>
            <a:ext cx="3399784" cy="2819401"/>
          </a:xfrm>
          <a:prstGeom prst="rect">
            <a:avLst/>
          </a:prstGeom>
        </p:spPr>
      </p:pic>
    </p:spTree>
    <p:extLst>
      <p:ext uri="{BB962C8B-B14F-4D97-AF65-F5344CB8AC3E}">
        <p14:creationId xmlns:p14="http://schemas.microsoft.com/office/powerpoint/2010/main" val="3702974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7648" y="215471"/>
            <a:ext cx="8740623" cy="1264118"/>
          </a:xfrm>
        </p:spPr>
        <p:txBody>
          <a:bodyPr>
            <a:normAutofit/>
          </a:bodyPr>
          <a:lstStyle/>
          <a:p>
            <a:pPr algn="ctr"/>
            <a:r>
              <a:rPr lang="en-US" sz="2800" dirty="0" err="1"/>
              <a:t>Clasificación</a:t>
            </a:r>
            <a:r>
              <a:rPr lang="en-US" sz="2800" dirty="0"/>
              <a:t> de </a:t>
            </a:r>
            <a:r>
              <a:rPr lang="en-US" sz="2800" dirty="0" err="1"/>
              <a:t>Computadoras</a:t>
            </a:r>
            <a:r>
              <a:rPr lang="en-US" sz="2800" dirty="0"/>
              <a:t> por  </a:t>
            </a:r>
            <a:r>
              <a:rPr lang="en-US" sz="2800" dirty="0" err="1"/>
              <a:t>su</a:t>
            </a:r>
            <a:r>
              <a:rPr lang="en-US" sz="2800" dirty="0"/>
              <a:t> </a:t>
            </a:r>
            <a:r>
              <a:rPr lang="en-US" sz="2800" dirty="0" err="1"/>
              <a:t>Tamaño</a:t>
            </a:r>
            <a:r>
              <a:rPr lang="en-US" sz="2800" dirty="0"/>
              <a:t>, </a:t>
            </a:r>
            <a:r>
              <a:rPr lang="en-US" sz="2800" dirty="0" err="1"/>
              <a:t>Poder</a:t>
            </a:r>
            <a:r>
              <a:rPr lang="en-US" sz="2800" dirty="0"/>
              <a:t> de </a:t>
            </a:r>
            <a:r>
              <a:rPr lang="en-US" sz="2800" dirty="0" err="1"/>
              <a:t>Procesamiento</a:t>
            </a:r>
            <a:r>
              <a:rPr lang="en-US" sz="2800" dirty="0"/>
              <a:t> y </a:t>
            </a:r>
            <a:r>
              <a:rPr lang="en-US" sz="2800" dirty="0" err="1"/>
              <a:t>Uso</a:t>
            </a:r>
            <a:endParaRPr lang="es-PA" sz="2800" dirty="0"/>
          </a:p>
        </p:txBody>
      </p:sp>
      <p:sp>
        <p:nvSpPr>
          <p:cNvPr id="3" name="Marcador de contenido 2"/>
          <p:cNvSpPr>
            <a:spLocks noGrp="1"/>
          </p:cNvSpPr>
          <p:nvPr>
            <p:ph sz="half" idx="1"/>
          </p:nvPr>
        </p:nvSpPr>
        <p:spPr>
          <a:xfrm>
            <a:off x="1887794" y="1479588"/>
            <a:ext cx="5486400" cy="4449263"/>
          </a:xfrm>
        </p:spPr>
        <p:txBody>
          <a:bodyPr>
            <a:normAutofit/>
          </a:bodyPr>
          <a:lstStyle/>
          <a:p>
            <a:pPr algn="just"/>
            <a:r>
              <a:rPr lang="es-PA" b="1" dirty="0"/>
              <a:t>Los servidores </a:t>
            </a:r>
            <a:r>
              <a:rPr lang="es-PA" dirty="0"/>
              <a:t>son otro tipo de computadora optimizado para ofrecer servicios a otras computadoras, todo a través de una red. Generalmente los servidores cuentan con potentes procesadores, memoria interna que pueda almacenar gran cantidad de información. Son equipos que están encendidos durante todo el día.</a:t>
            </a:r>
          </a:p>
          <a:p>
            <a:pPr algn="just"/>
            <a:endParaRPr lang="es-PA" dirty="0"/>
          </a:p>
          <a:p>
            <a:pPr algn="just"/>
            <a:r>
              <a:rPr lang="es-PA" dirty="0"/>
              <a:t>Estos servidores tienen como función principal realizar la comunicaciones entre varios computadoras.</a:t>
            </a:r>
          </a:p>
          <a:p>
            <a:endParaRPr lang="es-PA" dirty="0"/>
          </a:p>
        </p:txBody>
      </p:sp>
      <p:pic>
        <p:nvPicPr>
          <p:cNvPr id="6" name="Marcador de contenido 5">
            <a:extLst>
              <a:ext uri="{FF2B5EF4-FFF2-40B4-BE49-F238E27FC236}">
                <a16:creationId xmlns:a16="http://schemas.microsoft.com/office/drawing/2014/main" id="{66726195-A560-4E69-805D-177FA167FFA4}"/>
              </a:ext>
            </a:extLst>
          </p:cNvPr>
          <p:cNvPicPr>
            <a:picLocks noGrp="1" noChangeAspect="1"/>
          </p:cNvPicPr>
          <p:nvPr>
            <p:ph sz="half" idx="2"/>
          </p:nvPr>
        </p:nvPicPr>
        <p:blipFill>
          <a:blip r:embed="rId2"/>
          <a:stretch>
            <a:fillRect/>
          </a:stretch>
        </p:blipFill>
        <p:spPr>
          <a:xfrm>
            <a:off x="8142476" y="1636295"/>
            <a:ext cx="2692400" cy="1264118"/>
          </a:xfrm>
          <a:prstGeom prst="rect">
            <a:avLst/>
          </a:prstGeom>
        </p:spPr>
      </p:pic>
      <p:pic>
        <p:nvPicPr>
          <p:cNvPr id="7" name="Imagen 6">
            <a:extLst>
              <a:ext uri="{FF2B5EF4-FFF2-40B4-BE49-F238E27FC236}">
                <a16:creationId xmlns:a16="http://schemas.microsoft.com/office/drawing/2014/main" id="{9DA8E891-A2DC-4367-9D3E-136B607A424B}"/>
              </a:ext>
            </a:extLst>
          </p:cNvPr>
          <p:cNvPicPr>
            <a:picLocks noChangeAspect="1"/>
          </p:cNvPicPr>
          <p:nvPr/>
        </p:nvPicPr>
        <p:blipFill>
          <a:blip r:embed="rId3"/>
          <a:stretch>
            <a:fillRect/>
          </a:stretch>
        </p:blipFill>
        <p:spPr>
          <a:xfrm>
            <a:off x="8201701" y="4049918"/>
            <a:ext cx="2633176" cy="1582171"/>
          </a:xfrm>
          <a:prstGeom prst="rect">
            <a:avLst/>
          </a:prstGeom>
        </p:spPr>
      </p:pic>
      <p:pic>
        <p:nvPicPr>
          <p:cNvPr id="9" name="Imagen 8">
            <a:extLst>
              <a:ext uri="{FF2B5EF4-FFF2-40B4-BE49-F238E27FC236}">
                <a16:creationId xmlns:a16="http://schemas.microsoft.com/office/drawing/2014/main" id="{4CD053BD-84DE-4A05-AEA9-C67B46E6A47D}"/>
              </a:ext>
            </a:extLst>
          </p:cNvPr>
          <p:cNvPicPr>
            <a:picLocks noChangeAspect="1"/>
          </p:cNvPicPr>
          <p:nvPr/>
        </p:nvPicPr>
        <p:blipFill>
          <a:blip r:embed="rId4"/>
          <a:stretch>
            <a:fillRect/>
          </a:stretch>
        </p:blipFill>
        <p:spPr>
          <a:xfrm>
            <a:off x="8070574" y="2881026"/>
            <a:ext cx="2800357" cy="1188279"/>
          </a:xfrm>
          <a:prstGeom prst="rect">
            <a:avLst/>
          </a:prstGeom>
        </p:spPr>
      </p:pic>
    </p:spTree>
    <p:extLst>
      <p:ext uri="{BB962C8B-B14F-4D97-AF65-F5344CB8AC3E}">
        <p14:creationId xmlns:p14="http://schemas.microsoft.com/office/powerpoint/2010/main" val="417206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3320" y="248744"/>
            <a:ext cx="9174366" cy="968716"/>
          </a:xfrm>
        </p:spPr>
        <p:txBody>
          <a:bodyPr>
            <a:normAutofit/>
          </a:bodyPr>
          <a:lstStyle/>
          <a:p>
            <a:pPr algn="ctr"/>
            <a:r>
              <a:rPr lang="en-US" sz="2800" dirty="0" err="1"/>
              <a:t>Clasificación</a:t>
            </a:r>
            <a:r>
              <a:rPr lang="en-US" sz="2800" dirty="0"/>
              <a:t> de </a:t>
            </a:r>
            <a:r>
              <a:rPr lang="en-US" sz="2800" dirty="0" err="1"/>
              <a:t>Computadoras</a:t>
            </a:r>
            <a:r>
              <a:rPr lang="en-US" sz="2800" dirty="0"/>
              <a:t> por  </a:t>
            </a:r>
            <a:r>
              <a:rPr lang="en-US" sz="2800" dirty="0" err="1"/>
              <a:t>su</a:t>
            </a:r>
            <a:r>
              <a:rPr lang="en-US" sz="2800" dirty="0"/>
              <a:t> </a:t>
            </a:r>
            <a:r>
              <a:rPr lang="en-US" sz="2800" dirty="0" err="1"/>
              <a:t>Tamaño</a:t>
            </a:r>
            <a:r>
              <a:rPr lang="en-US" sz="2800" dirty="0"/>
              <a:t>, </a:t>
            </a:r>
            <a:r>
              <a:rPr lang="en-US" sz="2800" dirty="0" err="1"/>
              <a:t>Poder</a:t>
            </a:r>
            <a:r>
              <a:rPr lang="en-US" sz="2800" dirty="0"/>
              <a:t> de </a:t>
            </a:r>
            <a:r>
              <a:rPr lang="en-US" sz="2800" dirty="0" err="1"/>
              <a:t>Procesamiento</a:t>
            </a:r>
            <a:r>
              <a:rPr lang="en-US" sz="2800" dirty="0"/>
              <a:t> y </a:t>
            </a:r>
            <a:r>
              <a:rPr lang="en-US" sz="2800" dirty="0" err="1"/>
              <a:t>Uso</a:t>
            </a:r>
            <a:endParaRPr lang="es-PA" sz="2800" dirty="0"/>
          </a:p>
        </p:txBody>
      </p:sp>
      <p:sp>
        <p:nvSpPr>
          <p:cNvPr id="3" name="Marcador de contenido 2"/>
          <p:cNvSpPr>
            <a:spLocks noGrp="1"/>
          </p:cNvSpPr>
          <p:nvPr>
            <p:ph sz="half" idx="1"/>
          </p:nvPr>
        </p:nvSpPr>
        <p:spPr>
          <a:xfrm>
            <a:off x="1833320" y="1460090"/>
            <a:ext cx="5614615" cy="4626316"/>
          </a:xfrm>
        </p:spPr>
        <p:txBody>
          <a:bodyPr>
            <a:normAutofit fontScale="92500"/>
          </a:bodyPr>
          <a:lstStyle/>
          <a:p>
            <a:pPr algn="just"/>
            <a:r>
              <a:rPr lang="es-PA" b="1" dirty="0"/>
              <a:t>Las estaciones de trabajo</a:t>
            </a:r>
            <a:r>
              <a:rPr lang="es-PA" dirty="0"/>
              <a:t> son un tipo de computadora con grandes monitores, los cuales son capaces de presentar gráficos de alta calidad, este modelo contiene un procesador muy potente, memoria interna capaz de procesar datos de gran complejidad, y unidades de disco duro para almacenar gran cantidad de datos. Estas características hacen que las estaciones de trabajo sean especializadas para uso de profesionales matemáticos, ingenieros, arquitectos, y desarrolladores de software o de juegos que necesitan de una computadora que soporte grandes volúmenes datos e imágenes de alta resolución.</a:t>
            </a:r>
          </a:p>
          <a:p>
            <a:pPr algn="just"/>
            <a:r>
              <a:rPr lang="es-PA" dirty="0"/>
              <a:t>Autonomía de poderosos recursos, para la especialidad del trabajo que se realiza.</a:t>
            </a:r>
          </a:p>
        </p:txBody>
      </p:sp>
      <p:pic>
        <p:nvPicPr>
          <p:cNvPr id="2050" name="Picture 2" descr="tipos de computadora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831261" y="1460090"/>
            <a:ext cx="4041192" cy="410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70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71697" y="237382"/>
            <a:ext cx="8424122" cy="1118063"/>
          </a:xfrm>
        </p:spPr>
        <p:txBody>
          <a:bodyPr>
            <a:normAutofit/>
          </a:bodyPr>
          <a:lstStyle/>
          <a:p>
            <a:pPr algn="ctr"/>
            <a:r>
              <a:rPr lang="en-US" sz="2800" dirty="0" err="1"/>
              <a:t>Clasificación</a:t>
            </a:r>
            <a:r>
              <a:rPr lang="en-US" sz="2800" dirty="0"/>
              <a:t> de </a:t>
            </a:r>
            <a:r>
              <a:rPr lang="en-US" sz="2800" dirty="0" err="1"/>
              <a:t>Computadoras</a:t>
            </a:r>
            <a:r>
              <a:rPr lang="en-US" sz="2800" dirty="0"/>
              <a:t> por  </a:t>
            </a:r>
            <a:r>
              <a:rPr lang="en-US" sz="2800" dirty="0" err="1"/>
              <a:t>su</a:t>
            </a:r>
            <a:r>
              <a:rPr lang="en-US" sz="2800" dirty="0"/>
              <a:t> </a:t>
            </a:r>
            <a:r>
              <a:rPr lang="en-US" sz="2800" dirty="0" err="1"/>
              <a:t>Tamaño</a:t>
            </a:r>
            <a:r>
              <a:rPr lang="en-US" sz="2800" dirty="0"/>
              <a:t>, </a:t>
            </a:r>
            <a:r>
              <a:rPr lang="en-US" sz="2800" dirty="0" err="1"/>
              <a:t>Poder</a:t>
            </a:r>
            <a:r>
              <a:rPr lang="en-US" sz="2800" dirty="0"/>
              <a:t> de </a:t>
            </a:r>
            <a:r>
              <a:rPr lang="en-US" sz="2800" dirty="0" err="1"/>
              <a:t>Procesamiento</a:t>
            </a:r>
            <a:r>
              <a:rPr lang="en-US" sz="2800" dirty="0"/>
              <a:t> y </a:t>
            </a:r>
            <a:r>
              <a:rPr lang="en-US" sz="2800" dirty="0" err="1"/>
              <a:t>Uso</a:t>
            </a:r>
            <a:endParaRPr lang="es-PA" sz="2800" dirty="0"/>
          </a:p>
        </p:txBody>
      </p:sp>
      <p:sp>
        <p:nvSpPr>
          <p:cNvPr id="3" name="Marcador de contenido 2"/>
          <p:cNvSpPr>
            <a:spLocks noGrp="1"/>
          </p:cNvSpPr>
          <p:nvPr>
            <p:ph sz="half" idx="1"/>
          </p:nvPr>
        </p:nvSpPr>
        <p:spPr>
          <a:xfrm>
            <a:off x="2371697" y="1696065"/>
            <a:ext cx="5318888" cy="4365521"/>
          </a:xfrm>
        </p:spPr>
        <p:txBody>
          <a:bodyPr>
            <a:noAutofit/>
          </a:bodyPr>
          <a:lstStyle/>
          <a:p>
            <a:pPr algn="just"/>
            <a:r>
              <a:rPr lang="es-PA" b="1" dirty="0"/>
              <a:t>Las computadoras de escritorio </a:t>
            </a:r>
            <a:r>
              <a:rPr lang="es-PA" dirty="0"/>
              <a:t>son el tipo de computadora más común que existe. Llamado generalmente como computadora de escritorio, de sobremesa, o simplemente PC, son equipos utilizados en mayoría en los hogares. Estos modelos incluyen un monitor, ratón, teclado y un envase donde aloja todos los componentes internos. Las computadoras de escritorio están principalmente diseñadas para aplicaciones de uso diario como jugar, navegar por Internet, procesamiento de textos, almacenamiento de fotos y vídeos, entre otras funciones básicas.</a:t>
            </a:r>
          </a:p>
        </p:txBody>
      </p:sp>
      <p:pic>
        <p:nvPicPr>
          <p:cNvPr id="5122" name="Picture 2" descr="https://www.tiposdecomputadoras.com/wp-content/uploads/2015/06/computadora-personal-2.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524315" y="2477728"/>
            <a:ext cx="2975433" cy="280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8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20529" y="324467"/>
            <a:ext cx="9571703" cy="958644"/>
          </a:xfrm>
        </p:spPr>
        <p:txBody>
          <a:bodyPr>
            <a:normAutofit fontScale="90000"/>
          </a:bodyPr>
          <a:lstStyle/>
          <a:p>
            <a:pPr algn="ctr"/>
            <a:r>
              <a:rPr lang="en-US" dirty="0" err="1"/>
              <a:t>Clasificación</a:t>
            </a:r>
            <a:r>
              <a:rPr lang="en-US" dirty="0"/>
              <a:t> de </a:t>
            </a:r>
            <a:r>
              <a:rPr lang="en-US" dirty="0" err="1"/>
              <a:t>Computadoras</a:t>
            </a:r>
            <a:r>
              <a:rPr lang="en-US" dirty="0"/>
              <a:t> por  </a:t>
            </a:r>
            <a:r>
              <a:rPr lang="en-US" dirty="0" err="1"/>
              <a:t>su</a:t>
            </a:r>
            <a:r>
              <a:rPr lang="en-US" dirty="0"/>
              <a:t> </a:t>
            </a:r>
            <a:r>
              <a:rPr lang="en-US" dirty="0" err="1"/>
              <a:t>Tamaño</a:t>
            </a:r>
            <a:r>
              <a:rPr lang="en-US" dirty="0"/>
              <a:t>, </a:t>
            </a:r>
            <a:r>
              <a:rPr lang="en-US" dirty="0" err="1"/>
              <a:t>Poder</a:t>
            </a:r>
            <a:r>
              <a:rPr lang="en-US" dirty="0"/>
              <a:t> de </a:t>
            </a:r>
            <a:r>
              <a:rPr lang="en-US" dirty="0" err="1"/>
              <a:t>Procesamiento</a:t>
            </a:r>
            <a:r>
              <a:rPr lang="en-US" dirty="0"/>
              <a:t> y </a:t>
            </a:r>
            <a:r>
              <a:rPr lang="en-US" dirty="0" err="1"/>
              <a:t>Uso</a:t>
            </a:r>
            <a:endParaRPr lang="es-PA" dirty="0"/>
          </a:p>
        </p:txBody>
      </p:sp>
      <p:sp>
        <p:nvSpPr>
          <p:cNvPr id="3" name="Marcador de contenido 2"/>
          <p:cNvSpPr>
            <a:spLocks noGrp="1"/>
          </p:cNvSpPr>
          <p:nvPr>
            <p:ph sz="half" idx="1"/>
          </p:nvPr>
        </p:nvSpPr>
        <p:spPr>
          <a:xfrm>
            <a:off x="2020529" y="1710813"/>
            <a:ext cx="5648632" cy="4262284"/>
          </a:xfrm>
        </p:spPr>
        <p:txBody>
          <a:bodyPr>
            <a:normAutofit/>
          </a:bodyPr>
          <a:lstStyle/>
          <a:p>
            <a:pPr algn="just"/>
            <a:r>
              <a:rPr lang="es-PA" b="1" dirty="0"/>
              <a:t>Portátiles o laptop, </a:t>
            </a:r>
            <a:r>
              <a:rPr lang="es-PA" dirty="0"/>
              <a:t>estos modelos contienen pantallas planas, un teclado, dispositivo señalador , memoria y procesador. Las computadoras portátiles son muy livianas pues su peso no supera los 3 kilos y son especializadas para usuarios móviles. Tienen la mismas funciones que las computadoras de escritorio, pero son mas caros debido a su tamaño reducido y compacto. Estos modelos son ideales para todo persona que necesita el poder, y el procesamiento de una computadora de escritorio combinado con la portabilidad.</a:t>
            </a:r>
          </a:p>
        </p:txBody>
      </p:sp>
      <p:pic>
        <p:nvPicPr>
          <p:cNvPr id="3074" name="Picture 2" descr="https://www.tiposdecomputadoras.com/wp-content/uploads/2015/06/computadora-portatil.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067368" y="1935056"/>
            <a:ext cx="3215148" cy="2475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92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383663" y="358639"/>
            <a:ext cx="8911687" cy="1280890"/>
          </a:xfrm>
        </p:spPr>
        <p:txBody>
          <a:bodyPr>
            <a:normAutofit/>
          </a:bodyPr>
          <a:lstStyle/>
          <a:p>
            <a:pPr algn="ctr"/>
            <a:r>
              <a:rPr lang="en-US" sz="2800" dirty="0" err="1"/>
              <a:t>Clasificación</a:t>
            </a:r>
            <a:r>
              <a:rPr lang="en-US" sz="2800" dirty="0"/>
              <a:t> de </a:t>
            </a:r>
            <a:r>
              <a:rPr lang="en-US" sz="2800" dirty="0" err="1"/>
              <a:t>Computadoras</a:t>
            </a:r>
            <a:r>
              <a:rPr lang="en-US" sz="2800" dirty="0"/>
              <a:t> por  </a:t>
            </a:r>
            <a:r>
              <a:rPr lang="en-US" sz="2800" dirty="0" err="1"/>
              <a:t>su</a:t>
            </a:r>
            <a:r>
              <a:rPr lang="en-US" sz="2800" dirty="0"/>
              <a:t> </a:t>
            </a:r>
            <a:r>
              <a:rPr lang="en-US" sz="2800" dirty="0" err="1"/>
              <a:t>Tamaño</a:t>
            </a:r>
            <a:r>
              <a:rPr lang="en-US" sz="2800" dirty="0"/>
              <a:t>, </a:t>
            </a:r>
            <a:r>
              <a:rPr lang="en-US" sz="2800" dirty="0" err="1"/>
              <a:t>Poder</a:t>
            </a:r>
            <a:r>
              <a:rPr lang="en-US" sz="2800" dirty="0"/>
              <a:t> de </a:t>
            </a:r>
            <a:r>
              <a:rPr lang="en-US" sz="2800" dirty="0" err="1"/>
              <a:t>Procesamiento</a:t>
            </a:r>
            <a:r>
              <a:rPr lang="en-US" sz="2800" dirty="0"/>
              <a:t> y </a:t>
            </a:r>
            <a:r>
              <a:rPr lang="en-US" sz="2800" dirty="0" err="1"/>
              <a:t>Uso</a:t>
            </a:r>
            <a:endParaRPr lang="es-PA" sz="2800" dirty="0"/>
          </a:p>
        </p:txBody>
      </p:sp>
      <p:sp>
        <p:nvSpPr>
          <p:cNvPr id="3" name="Marcador de contenido 2"/>
          <p:cNvSpPr>
            <a:spLocks noGrp="1"/>
          </p:cNvSpPr>
          <p:nvPr>
            <p:ph sz="half" idx="1"/>
          </p:nvPr>
        </p:nvSpPr>
        <p:spPr>
          <a:xfrm>
            <a:off x="2525643" y="1905000"/>
            <a:ext cx="4313864" cy="3777622"/>
          </a:xfrm>
        </p:spPr>
        <p:txBody>
          <a:bodyPr>
            <a:normAutofit fontScale="92500" lnSpcReduction="20000"/>
          </a:bodyPr>
          <a:lstStyle/>
          <a:p>
            <a:pPr algn="just"/>
            <a:r>
              <a:rPr lang="es-PA" b="1" dirty="0"/>
              <a:t>Las computadoras de mano</a:t>
            </a:r>
            <a:r>
              <a:rPr lang="es-PA" dirty="0"/>
              <a:t>, o también llamadas </a:t>
            </a:r>
            <a:r>
              <a:rPr lang="es-PA" dirty="0" err="1"/>
              <a:t>pda</a:t>
            </a:r>
            <a:r>
              <a:rPr lang="es-PA" dirty="0"/>
              <a:t> (Asistente digital personal) por sus siglas en inglés, son computadoras sumamente compactas sin teclado y con pantalla táctil. Estas fueron diseñadas principalmente como agenda electrónica, calendario, documentos de texto, lista de contactos, reproductor de sonido, navegador, por Internet, correos electrónicos, recordatorios, entre otras funciones. Estos dispositivos </a:t>
            </a:r>
            <a:r>
              <a:rPr lang="es-PA" b="1" dirty="0"/>
              <a:t>han sido reemplazados </a:t>
            </a:r>
            <a:r>
              <a:rPr lang="es-PA" dirty="0"/>
              <a:t>por los smartphones o también llamados teléfonos inteligentes.</a:t>
            </a:r>
          </a:p>
        </p:txBody>
      </p:sp>
      <p:pic>
        <p:nvPicPr>
          <p:cNvPr id="4098" name="Picture 2" descr="https://www.tiposdecomputadoras.com/wp-content/uploads/2015/06/computadora-de-mano.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509427" y="2239351"/>
            <a:ext cx="3126490" cy="274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67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5B81F-0C8D-4509-BB52-CBC3711072CD}"/>
              </a:ext>
            </a:extLst>
          </p:cNvPr>
          <p:cNvSpPr>
            <a:spLocks noGrp="1"/>
          </p:cNvSpPr>
          <p:nvPr>
            <p:ph type="title"/>
          </p:nvPr>
        </p:nvSpPr>
        <p:spPr>
          <a:xfrm>
            <a:off x="2592924" y="309716"/>
            <a:ext cx="8969811" cy="1134073"/>
          </a:xfrm>
        </p:spPr>
        <p:txBody>
          <a:bodyPr>
            <a:normAutofit fontScale="90000"/>
          </a:bodyPr>
          <a:lstStyle/>
          <a:p>
            <a:pPr algn="ctr"/>
            <a:r>
              <a:rPr lang="en-US" dirty="0" err="1"/>
              <a:t>Clasificación</a:t>
            </a:r>
            <a:r>
              <a:rPr lang="en-US" dirty="0"/>
              <a:t> de </a:t>
            </a:r>
            <a:r>
              <a:rPr lang="en-US" dirty="0" err="1"/>
              <a:t>Computadoras</a:t>
            </a:r>
            <a:r>
              <a:rPr lang="en-US" dirty="0"/>
              <a:t> por  </a:t>
            </a:r>
            <a:r>
              <a:rPr lang="en-US" dirty="0" err="1"/>
              <a:t>su</a:t>
            </a:r>
            <a:r>
              <a:rPr lang="en-US" dirty="0"/>
              <a:t> </a:t>
            </a:r>
            <a:r>
              <a:rPr lang="en-US" dirty="0" err="1"/>
              <a:t>Tamaño</a:t>
            </a:r>
            <a:r>
              <a:rPr lang="en-US" dirty="0"/>
              <a:t>, </a:t>
            </a:r>
            <a:r>
              <a:rPr lang="en-US" dirty="0" err="1"/>
              <a:t>Poder</a:t>
            </a:r>
            <a:r>
              <a:rPr lang="en-US" dirty="0"/>
              <a:t> de </a:t>
            </a:r>
            <a:r>
              <a:rPr lang="en-US" dirty="0" err="1"/>
              <a:t>Procesamiento</a:t>
            </a:r>
            <a:r>
              <a:rPr lang="en-US" dirty="0"/>
              <a:t> y </a:t>
            </a:r>
            <a:r>
              <a:rPr lang="en-US" dirty="0" err="1"/>
              <a:t>Uso</a:t>
            </a:r>
            <a:br>
              <a:rPr lang="es-419" dirty="0"/>
            </a:br>
            <a:endParaRPr lang="es-419" dirty="0"/>
          </a:p>
        </p:txBody>
      </p:sp>
      <p:sp>
        <p:nvSpPr>
          <p:cNvPr id="3" name="Marcador de contenido 2">
            <a:extLst>
              <a:ext uri="{FF2B5EF4-FFF2-40B4-BE49-F238E27FC236}">
                <a16:creationId xmlns:a16="http://schemas.microsoft.com/office/drawing/2014/main" id="{A0036099-8479-4827-86C7-F017D1870CC4}"/>
              </a:ext>
            </a:extLst>
          </p:cNvPr>
          <p:cNvSpPr>
            <a:spLocks noGrp="1"/>
          </p:cNvSpPr>
          <p:nvPr>
            <p:ph sz="half" idx="1"/>
          </p:nvPr>
        </p:nvSpPr>
        <p:spPr>
          <a:xfrm>
            <a:off x="2589212" y="1809549"/>
            <a:ext cx="4313864" cy="4101673"/>
          </a:xfrm>
        </p:spPr>
        <p:txBody>
          <a:bodyPr>
            <a:normAutofit fontScale="92500" lnSpcReduction="20000"/>
          </a:bodyPr>
          <a:lstStyle/>
          <a:p>
            <a:pPr algn="just"/>
            <a:r>
              <a:rPr lang="es-419" b="1" dirty="0"/>
              <a:t>Smartphone </a:t>
            </a:r>
            <a:r>
              <a:rPr lang="es-PA" dirty="0"/>
              <a:t>el teléfono inteligente es un tipo de ordenador de bolsillo que combina los elementos de una </a:t>
            </a:r>
            <a:r>
              <a:rPr lang="es-PA" dirty="0" err="1"/>
              <a:t>tablet</a:t>
            </a:r>
            <a:r>
              <a:rPr lang="es-PA" dirty="0"/>
              <a:t> con los de un teléfono móvil. Sobre una plataforma informática móvil, con mayor capacidad de almacenar datos y realizar actividades, semejante a la de una computadora, y con una mayor conectividad que un teléfono convencional. El término inteligente, que se utiliza con fines comerciales, hace referencia a la capacidad de usarse como un computador de bolsillo, y llega incluso a reemplazar a una computadora personal en algunos casos.</a:t>
            </a:r>
            <a:endParaRPr lang="es-419" dirty="0"/>
          </a:p>
        </p:txBody>
      </p:sp>
      <p:pic>
        <p:nvPicPr>
          <p:cNvPr id="5" name="Marcador de contenido 4">
            <a:extLst>
              <a:ext uri="{FF2B5EF4-FFF2-40B4-BE49-F238E27FC236}">
                <a16:creationId xmlns:a16="http://schemas.microsoft.com/office/drawing/2014/main" id="{67B17B49-9BC7-4F8C-B4FD-0B1B34ED2018}"/>
              </a:ext>
            </a:extLst>
          </p:cNvPr>
          <p:cNvPicPr>
            <a:picLocks noGrp="1" noChangeAspect="1"/>
          </p:cNvPicPr>
          <p:nvPr>
            <p:ph sz="half" idx="2"/>
          </p:nvPr>
        </p:nvPicPr>
        <p:blipFill>
          <a:blip r:embed="rId2"/>
          <a:stretch>
            <a:fillRect/>
          </a:stretch>
        </p:blipFill>
        <p:spPr>
          <a:xfrm>
            <a:off x="7708073" y="2223437"/>
            <a:ext cx="3048000" cy="2835580"/>
          </a:xfrm>
          <a:prstGeom prst="rect">
            <a:avLst/>
          </a:prstGeom>
        </p:spPr>
      </p:pic>
    </p:spTree>
    <p:extLst>
      <p:ext uri="{BB962C8B-B14F-4D97-AF65-F5344CB8AC3E}">
        <p14:creationId xmlns:p14="http://schemas.microsoft.com/office/powerpoint/2010/main" val="392725641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1822</TotalTime>
  <Words>1056</Words>
  <Application>Microsoft Office PowerPoint</Application>
  <PresentationFormat>Panorámica</PresentationFormat>
  <Paragraphs>33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Century Gothic</vt:lpstr>
      <vt:lpstr>Wingdings 3</vt:lpstr>
      <vt:lpstr>Espiral</vt:lpstr>
      <vt:lpstr>Clasificación de Computadoras por  su Tamaño, Poder de Procesamiento y Uso</vt:lpstr>
      <vt:lpstr>Clasificación de Computadoras por  su Tamaño, Poder de Procesamiento y Uso</vt:lpstr>
      <vt:lpstr>Clasificación de Computadoras por  su Tamaño, Poder de Procesamiento y Uso</vt:lpstr>
      <vt:lpstr>Clasificación de Computadoras por  su Tamaño, Poder de Procesamiento y Uso</vt:lpstr>
      <vt:lpstr>Clasificación de Computadoras por  su Tamaño, Poder de Procesamiento y Uso</vt:lpstr>
      <vt:lpstr>Clasificación de Computadoras por  su Tamaño, Poder de Procesamiento y Uso</vt:lpstr>
      <vt:lpstr>Clasificación de Computadoras por  su Tamaño, Poder de Procesamiento y Uso</vt:lpstr>
      <vt:lpstr>Clasificación de Computadoras por  su Tamaño, Poder de Procesamiento y Uso</vt:lpstr>
      <vt:lpstr>Clasificación de Computadoras por  su Tamaño, Poder de Procesamiento y Uso </vt:lpstr>
      <vt:lpstr>Clasificación de Computadoras por  su Tamaño, Poder de Procesamiento y Uso</vt:lpstr>
      <vt:lpstr>Clasificación de Computadoras por  su Tamaño, Poder de Procesamiento y Uso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Tipos de Computadoras Clasificación por Tamaño</dc:title>
  <dc:creator>User1</dc:creator>
  <cp:lastModifiedBy>User1</cp:lastModifiedBy>
  <cp:revision>11</cp:revision>
  <dcterms:created xsi:type="dcterms:W3CDTF">2018-09-25T01:56:29Z</dcterms:created>
  <dcterms:modified xsi:type="dcterms:W3CDTF">2019-05-06T12:12:04Z</dcterms:modified>
</cp:coreProperties>
</file>