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2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177B9-A3A7-49CC-967C-CD1BEE7EF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051B1B-4052-4166-B496-1066997AC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7EF8D-DB5D-43A0-A2A9-06ED4A7C2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33E4-083C-4B59-9511-389B2A3B42C3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893312-2E94-419D-A677-2B1C329C8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3CECE5-56A7-4F5A-99F5-673F42F0A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3F83-0B5D-4629-A3CF-2C35A21AD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6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FDE42-11EC-4694-9195-F8E98689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1B7C2B-FB11-4DE6-B1E5-B87FB85DA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8103F-D82C-4318-BC7F-130D915C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33E4-083C-4B59-9511-389B2A3B42C3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607C54-42A2-4C05-BCEE-563A9E88A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5DBE6-FCBD-45D6-962C-0EFCA1EF1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3F83-0B5D-4629-A3CF-2C35A21AD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17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71E1D9-1E18-40F4-9523-B967EAA8A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A4EBC5-EADF-4B1A-8ABF-5080F70C6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EC6BBA-4646-4188-9289-3EA961958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33E4-083C-4B59-9511-389B2A3B42C3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716A6-54F7-41DA-BA94-3F407133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D2C00A-0FB2-4D40-A83D-ABEA9D21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3F83-0B5D-4629-A3CF-2C35A21AD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93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C13C6-3BC3-4E43-A9E2-0852EDFA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21BF38-F6BA-4C98-9A04-718D93F4B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DBFBD1-5D33-4748-9609-BD631598F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33E4-083C-4B59-9511-389B2A3B42C3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94A29-D674-44CF-95B4-890A72F6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2019B2-554C-4BFE-98B1-C53410B8A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3F83-0B5D-4629-A3CF-2C35A21AD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12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10906-68BC-41EA-9FBB-A5781D2B1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F2161E-843A-4F29-8899-FA654A3E7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7D3159-DA8B-478B-99D2-A2BC552C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33E4-083C-4B59-9511-389B2A3B42C3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A11027-4B33-40DE-BB5D-58A7A72D4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40E49-742C-4C4E-9DD1-55B589E5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3F83-0B5D-4629-A3CF-2C35A21AD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29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E5EC4-5A34-4239-87EB-F07792C0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F5A9F5-0502-4A5C-9A9A-2F9AAB10F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B48D98-1D53-40EB-B891-A152A445A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A47B37-179A-4375-885F-92431294E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33E4-083C-4B59-9511-389B2A3B42C3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431E94-0BEA-4287-A94B-AC994F5D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41C242-3EF2-430D-A1ED-F9ACD6E7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3F83-0B5D-4629-A3CF-2C35A21AD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36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357FF-E96E-433F-BD1A-0CF9F2BDF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2EEB5D-89FE-4902-8F73-3B45BB5AE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FB5F44-A6CF-4CF2-A7CD-42FCE8392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706E96-863B-43D8-8E46-1111AD242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175A55-0341-4E93-994F-CF0F5E1EA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4EFDF2-2932-406B-A6FA-28B7965A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33E4-083C-4B59-9511-389B2A3B42C3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830EA7-0262-4DE8-B826-00F26A0C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A97B51-449C-452A-80AB-A35BAA6DC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3F83-0B5D-4629-A3CF-2C35A21AD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49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BB9E6-4A5F-4B3E-AB8C-5AE46C1C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0EA222-F9D9-4275-A89F-8EB14467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33E4-083C-4B59-9511-389B2A3B42C3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47692E-9005-4CF4-8560-C10162891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35C1C2-1FB1-4EA3-A763-66B7D5B95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3F83-0B5D-4629-A3CF-2C35A21AD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25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30B850-7AD9-4FB3-AFF3-9C02015B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33E4-083C-4B59-9511-389B2A3B42C3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5C2E0-53FF-498B-94E7-347B42E37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BF1360-908B-460A-B69E-4BDA24E3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3F83-0B5D-4629-A3CF-2C35A21AD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14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7E250-FDE6-4A2F-9BDC-76B9E369A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455A5D-A1BB-4255-A772-D31CE6647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5560C8-B446-4AEF-90C4-EF1E119B4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432834-68F6-4B6C-B804-88F68ACB3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33E4-083C-4B59-9511-389B2A3B42C3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A1C290-5120-448B-AA6B-69EE042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6DE611-2E59-4AE6-A983-FA232A09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3F83-0B5D-4629-A3CF-2C35A21AD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11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150C7-F051-4552-9081-D982D4D7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BFE8E4-9D9B-46C2-BCC7-E7EB45BC4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0FAB93-C7E4-4274-B196-047FA3EAA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B79F07-4E0E-4661-B0D1-FDCDC1EF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33E4-083C-4B59-9511-389B2A3B42C3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9BD848-5425-465A-92A3-44D96AF98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3D5A3A-3D09-4D73-AFBA-7824C9275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3F83-0B5D-4629-A3CF-2C35A21AD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71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1792D1-ABDE-4467-BB81-3625FCA23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764B64-071B-4B40-BE50-8AD3BD11B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3F67F0-D4F2-40B4-A536-88D3720C7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233E4-083C-4B59-9511-389B2A3B42C3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1AD11B-277D-4B13-8128-5315D3786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35E6C-90F0-4033-BF7D-3174A2877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33F83-0B5D-4629-A3CF-2C35A21AD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71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D0DF6F6-778B-4DF8-B8A1-19EC0A8DF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382131"/>
              </p:ext>
            </p:extLst>
          </p:nvPr>
        </p:nvGraphicFramePr>
        <p:xfrm>
          <a:off x="243343" y="3113065"/>
          <a:ext cx="2059482" cy="2693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482">
                  <a:extLst>
                    <a:ext uri="{9D8B030D-6E8A-4147-A177-3AD203B41FA5}">
                      <a16:colId xmlns:a16="http://schemas.microsoft.com/office/drawing/2014/main" val="1925308068"/>
                    </a:ext>
                  </a:extLst>
                </a:gridCol>
              </a:tblGrid>
              <a:tr h="3367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Total_data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687930"/>
                  </a:ext>
                </a:extLst>
              </a:tr>
              <a:tr h="3367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이름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 err="1"/>
                        <a:t>기본키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954183"/>
                  </a:ext>
                </a:extLst>
              </a:tr>
              <a:tr h="3367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438458"/>
                  </a:ext>
                </a:extLst>
              </a:tr>
              <a:tr h="3367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/>
                        <a:t>이탈율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7988"/>
                  </a:ext>
                </a:extLst>
              </a:tr>
              <a:tr h="3367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/>
                        <a:t>고개숙임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529812"/>
                  </a:ext>
                </a:extLst>
              </a:tr>
              <a:tr h="3367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/>
                        <a:t>고개돌림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125782"/>
                  </a:ext>
                </a:extLst>
              </a:tr>
              <a:tr h="3367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동공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338712"/>
                  </a:ext>
                </a:extLst>
              </a:tr>
              <a:tr h="3367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눈감음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023871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993D4DB-F105-4182-8FAB-140095B08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440001"/>
              </p:ext>
            </p:extLst>
          </p:nvPr>
        </p:nvGraphicFramePr>
        <p:xfrm>
          <a:off x="9056318" y="3323299"/>
          <a:ext cx="1818237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237">
                  <a:extLst>
                    <a:ext uri="{9D8B030D-6E8A-4147-A177-3AD203B41FA5}">
                      <a16:colId xmlns:a16="http://schemas.microsoft.com/office/drawing/2014/main" val="1925308068"/>
                    </a:ext>
                  </a:extLst>
                </a:gridCol>
              </a:tblGrid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attention(day)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687930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기본키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954183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630429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집중도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845879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EC6C162-3897-416B-9BE0-E450CF084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890898"/>
              </p:ext>
            </p:extLst>
          </p:nvPr>
        </p:nvGraphicFramePr>
        <p:xfrm>
          <a:off x="4371582" y="5685008"/>
          <a:ext cx="1569927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927">
                  <a:extLst>
                    <a:ext uri="{9D8B030D-6E8A-4147-A177-3AD203B41FA5}">
                      <a16:colId xmlns:a16="http://schemas.microsoft.com/office/drawing/2014/main" val="1925308068"/>
                    </a:ext>
                  </a:extLst>
                </a:gridCol>
              </a:tblGrid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blinking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687930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기본키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954183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630429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눈감음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845879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6FA4E81A-C7A9-4372-AB04-188276FD3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572326"/>
              </p:ext>
            </p:extLst>
          </p:nvPr>
        </p:nvGraphicFramePr>
        <p:xfrm>
          <a:off x="4380056" y="4281813"/>
          <a:ext cx="156145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453">
                  <a:extLst>
                    <a:ext uri="{9D8B030D-6E8A-4147-A177-3AD203B41FA5}">
                      <a16:colId xmlns:a16="http://schemas.microsoft.com/office/drawing/2014/main" val="1925308068"/>
                    </a:ext>
                  </a:extLst>
                </a:gridCol>
              </a:tblGrid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Eye_tracking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687930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기본키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954183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630429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동공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845879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046967C4-A720-4408-AF27-301B01FC6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999064"/>
              </p:ext>
            </p:extLst>
          </p:nvPr>
        </p:nvGraphicFramePr>
        <p:xfrm>
          <a:off x="4371581" y="2836866"/>
          <a:ext cx="156992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929">
                  <a:extLst>
                    <a:ext uri="{9D8B030D-6E8A-4147-A177-3AD203B41FA5}">
                      <a16:colId xmlns:a16="http://schemas.microsoft.com/office/drawing/2014/main" val="1925308068"/>
                    </a:ext>
                  </a:extLst>
                </a:gridCol>
              </a:tblGrid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Turn_head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687930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기본키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954183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630429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고개돌림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845879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3A9DD12D-634A-4A67-99E4-8EC98CF5B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2949"/>
              </p:ext>
            </p:extLst>
          </p:nvPr>
        </p:nvGraphicFramePr>
        <p:xfrm>
          <a:off x="4380056" y="1417250"/>
          <a:ext cx="156145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455">
                  <a:extLst>
                    <a:ext uri="{9D8B030D-6E8A-4147-A177-3AD203B41FA5}">
                      <a16:colId xmlns:a16="http://schemas.microsoft.com/office/drawing/2014/main" val="1925308068"/>
                    </a:ext>
                  </a:extLst>
                </a:gridCol>
              </a:tblGrid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Head_down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687930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기본키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954183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630429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고개숙임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845879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72B305B0-9555-433A-ABB5-995AE4CA8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046809"/>
              </p:ext>
            </p:extLst>
          </p:nvPr>
        </p:nvGraphicFramePr>
        <p:xfrm>
          <a:off x="4380057" y="-9534"/>
          <a:ext cx="156145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454">
                  <a:extLst>
                    <a:ext uri="{9D8B030D-6E8A-4147-A177-3AD203B41FA5}">
                      <a16:colId xmlns:a16="http://schemas.microsoft.com/office/drawing/2014/main" val="1925308068"/>
                    </a:ext>
                  </a:extLst>
                </a:gridCol>
              </a:tblGrid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seccession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687930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기본키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954183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630429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이탈율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845879"/>
                  </a:ext>
                </a:extLst>
              </a:tr>
            </a:tbl>
          </a:graphicData>
        </a:graphic>
      </p:graphicFrame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25DCAD2-3B9D-4C1C-82D2-A89A62426FD1}"/>
              </a:ext>
            </a:extLst>
          </p:cNvPr>
          <p:cNvCxnSpPr>
            <a:cxnSpLocks/>
          </p:cNvCxnSpPr>
          <p:nvPr/>
        </p:nvCxnSpPr>
        <p:spPr>
          <a:xfrm flipH="1">
            <a:off x="2312099" y="388307"/>
            <a:ext cx="2059482" cy="3269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E64D34F-BB9C-4DDE-9FD9-0C295036E0D8}"/>
              </a:ext>
            </a:extLst>
          </p:cNvPr>
          <p:cNvCxnSpPr>
            <a:cxnSpLocks/>
          </p:cNvCxnSpPr>
          <p:nvPr/>
        </p:nvCxnSpPr>
        <p:spPr>
          <a:xfrm flipH="1">
            <a:off x="2312099" y="1841326"/>
            <a:ext cx="2019366" cy="1816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FDEE934-C7F9-4742-BADC-53DBEA68BD8A}"/>
              </a:ext>
            </a:extLst>
          </p:cNvPr>
          <p:cNvCxnSpPr>
            <a:cxnSpLocks/>
          </p:cNvCxnSpPr>
          <p:nvPr/>
        </p:nvCxnSpPr>
        <p:spPr>
          <a:xfrm flipH="1">
            <a:off x="2312099" y="3354227"/>
            <a:ext cx="2019366" cy="30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D87197B-CB4B-41FE-948D-2F6AC2794B52}"/>
              </a:ext>
            </a:extLst>
          </p:cNvPr>
          <p:cNvCxnSpPr>
            <a:cxnSpLocks/>
          </p:cNvCxnSpPr>
          <p:nvPr/>
        </p:nvCxnSpPr>
        <p:spPr>
          <a:xfrm flipH="1" flipV="1">
            <a:off x="2312099" y="3658225"/>
            <a:ext cx="2059482" cy="1039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8C0F243-8B69-4269-A9E2-B033E65A0F54}"/>
              </a:ext>
            </a:extLst>
          </p:cNvPr>
          <p:cNvCxnSpPr>
            <a:cxnSpLocks/>
          </p:cNvCxnSpPr>
          <p:nvPr/>
        </p:nvCxnSpPr>
        <p:spPr>
          <a:xfrm flipH="1" flipV="1">
            <a:off x="2312099" y="3658225"/>
            <a:ext cx="2067958" cy="2474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4EC98436-27BE-480B-AE7C-AA8936D8C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5172"/>
              </p:ext>
            </p:extLst>
          </p:nvPr>
        </p:nvGraphicFramePr>
        <p:xfrm>
          <a:off x="9039833" y="0"/>
          <a:ext cx="1818237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237">
                  <a:extLst>
                    <a:ext uri="{9D8B030D-6E8A-4147-A177-3AD203B41FA5}">
                      <a16:colId xmlns:a16="http://schemas.microsoft.com/office/drawing/2014/main" val="1925308068"/>
                    </a:ext>
                  </a:extLst>
                </a:gridCol>
              </a:tblGrid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Attendace</a:t>
                      </a:r>
                      <a:r>
                        <a:rPr lang="en-US" altLang="ko-KR" sz="1400" dirty="0"/>
                        <a:t>(day)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687930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기본키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954183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630429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출석율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845879"/>
                  </a:ext>
                </a:extLst>
              </a:tr>
            </a:tbl>
          </a:graphicData>
        </a:graphic>
      </p:graphicFrame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20BDBF8-A908-4073-A56F-F18AAD83BEFE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5936752" y="1047580"/>
            <a:ext cx="908602" cy="32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45A6D24-D8AC-4069-B229-36790F171F78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5884458" y="2447376"/>
            <a:ext cx="1095728" cy="2005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ADDDB7E-A47F-414C-B06A-5C578ABE86F2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5884458" y="3908434"/>
            <a:ext cx="1095728" cy="544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0866BB4F-36C9-4390-BE69-1EAAEC1300F1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5949986" y="4453018"/>
            <a:ext cx="1030200" cy="871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A9F351B-6393-4580-BC45-ED3B637584BD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5941018" y="4453018"/>
            <a:ext cx="1039168" cy="2296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AB2A1BD-7BE1-4DD9-8714-6777F76EC62A}"/>
              </a:ext>
            </a:extLst>
          </p:cNvPr>
          <p:cNvSpPr/>
          <p:nvPr/>
        </p:nvSpPr>
        <p:spPr>
          <a:xfrm>
            <a:off x="6980186" y="4063528"/>
            <a:ext cx="848581" cy="778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Jupyter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lab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6D204728-592F-4CA9-8BED-8469B85A37DE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7828767" y="4438747"/>
            <a:ext cx="1227551" cy="14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81E75D8D-FC23-4C1F-8431-63AD02CB9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464056"/>
              </p:ext>
            </p:extLst>
          </p:nvPr>
        </p:nvGraphicFramePr>
        <p:xfrm>
          <a:off x="9037174" y="1413666"/>
          <a:ext cx="1818237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237">
                  <a:extLst>
                    <a:ext uri="{9D8B030D-6E8A-4147-A177-3AD203B41FA5}">
                      <a16:colId xmlns:a16="http://schemas.microsoft.com/office/drawing/2014/main" val="1925308068"/>
                    </a:ext>
                  </a:extLst>
                </a:gridCol>
              </a:tblGrid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Attention(10M’’)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687930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기본키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954183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630429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집중도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845879"/>
                  </a:ext>
                </a:extLst>
              </a:tr>
            </a:tbl>
          </a:graphicData>
        </a:graphic>
      </p:graphicFrame>
      <p:sp>
        <p:nvSpPr>
          <p:cNvPr id="74" name="직사각형 73">
            <a:extLst>
              <a:ext uri="{FF2B5EF4-FFF2-40B4-BE49-F238E27FC236}">
                <a16:creationId xmlns:a16="http://schemas.microsoft.com/office/drawing/2014/main" id="{541C0698-FE74-48F4-A06C-8B465D42C86B}"/>
              </a:ext>
            </a:extLst>
          </p:cNvPr>
          <p:cNvSpPr/>
          <p:nvPr/>
        </p:nvSpPr>
        <p:spPr>
          <a:xfrm>
            <a:off x="6845354" y="690688"/>
            <a:ext cx="848581" cy="778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Jupyter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lab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BDBE6AF1-638B-4762-B2CF-A72596AE67EE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7693935" y="1080178"/>
            <a:ext cx="1362383" cy="10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79CCD972-61DE-4D46-9018-A3394A9CE5EE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7693935" y="1080178"/>
            <a:ext cx="1343239" cy="1324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3BCC06D0-355E-4B99-B90A-A0CBD4C4E15F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7828767" y="2404982"/>
            <a:ext cx="1208407" cy="2048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E604B0BB-A054-4E77-B39D-629A47CEE208}"/>
              </a:ext>
            </a:extLst>
          </p:cNvPr>
          <p:cNvCxnSpPr>
            <a:cxnSpLocks/>
          </p:cNvCxnSpPr>
          <p:nvPr/>
        </p:nvCxnSpPr>
        <p:spPr>
          <a:xfrm flipH="1" flipV="1">
            <a:off x="2291161" y="5619523"/>
            <a:ext cx="2122298" cy="1264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84B83FD-B311-4E7E-BD18-EED3CC4B1A6D}"/>
              </a:ext>
            </a:extLst>
          </p:cNvPr>
          <p:cNvCxnSpPr>
            <a:cxnSpLocks/>
          </p:cNvCxnSpPr>
          <p:nvPr/>
        </p:nvCxnSpPr>
        <p:spPr>
          <a:xfrm flipH="1" flipV="1">
            <a:off x="2305669" y="5324299"/>
            <a:ext cx="2065911" cy="10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5165CADF-A9A0-4008-A9F2-B60F2A9DF533}"/>
              </a:ext>
            </a:extLst>
          </p:cNvPr>
          <p:cNvCxnSpPr>
            <a:cxnSpLocks/>
          </p:cNvCxnSpPr>
          <p:nvPr/>
        </p:nvCxnSpPr>
        <p:spPr>
          <a:xfrm flipH="1">
            <a:off x="2305669" y="3932899"/>
            <a:ext cx="2065910" cy="1011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026B4494-FAB4-4AAB-A8D3-94CBF892E0F4}"/>
              </a:ext>
            </a:extLst>
          </p:cNvPr>
          <p:cNvCxnSpPr>
            <a:cxnSpLocks/>
          </p:cNvCxnSpPr>
          <p:nvPr/>
        </p:nvCxnSpPr>
        <p:spPr>
          <a:xfrm flipH="1">
            <a:off x="2302823" y="2447376"/>
            <a:ext cx="2028642" cy="214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134431DF-C69D-49BF-9A41-7046493DF803}"/>
              </a:ext>
            </a:extLst>
          </p:cNvPr>
          <p:cNvCxnSpPr>
            <a:cxnSpLocks/>
          </p:cNvCxnSpPr>
          <p:nvPr/>
        </p:nvCxnSpPr>
        <p:spPr>
          <a:xfrm flipH="1">
            <a:off x="2297192" y="1090320"/>
            <a:ext cx="2034274" cy="3172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4E9D1D1-99D6-43DF-A25C-4EA4DB485593}"/>
              </a:ext>
            </a:extLst>
          </p:cNvPr>
          <p:cNvSpPr/>
          <p:nvPr/>
        </p:nvSpPr>
        <p:spPr>
          <a:xfrm>
            <a:off x="0" y="-137175"/>
            <a:ext cx="6350696" cy="7233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76E2143-A62C-4D27-A889-18DDBC119F60}"/>
              </a:ext>
            </a:extLst>
          </p:cNvPr>
          <p:cNvSpPr txBox="1"/>
          <p:nvPr/>
        </p:nvSpPr>
        <p:spPr>
          <a:xfrm>
            <a:off x="2291161" y="-451402"/>
            <a:ext cx="138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다 </a:t>
            </a:r>
            <a:r>
              <a:rPr lang="ko-KR" altLang="en-US" b="1" dirty="0" err="1">
                <a:solidFill>
                  <a:srgbClr val="FF0000"/>
                </a:solidFill>
              </a:rPr>
              <a:t>외래키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36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7CCA512-0A62-4118-A393-AA4D4C4C0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807997"/>
              </p:ext>
            </p:extLst>
          </p:nvPr>
        </p:nvGraphicFramePr>
        <p:xfrm>
          <a:off x="3139980" y="198050"/>
          <a:ext cx="1561454" cy="1251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454">
                  <a:extLst>
                    <a:ext uri="{9D8B030D-6E8A-4147-A177-3AD203B41FA5}">
                      <a16:colId xmlns:a16="http://schemas.microsoft.com/office/drawing/2014/main" val="1925308068"/>
                    </a:ext>
                  </a:extLst>
                </a:gridCol>
              </a:tblGrid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seccession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687930"/>
                  </a:ext>
                </a:extLst>
              </a:tr>
              <a:tr h="336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기본키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954183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630429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이탈율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845879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74CB24-6DCD-44B9-A8D7-B3B8C9095DA5}"/>
              </a:ext>
            </a:extLst>
          </p:cNvPr>
          <p:cNvSpPr/>
          <p:nvPr/>
        </p:nvSpPr>
        <p:spPr>
          <a:xfrm>
            <a:off x="9747026" y="2707352"/>
            <a:ext cx="848581" cy="778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Jupyter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lab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F3F0A9-4F16-403E-A713-E0CBF706D75F}"/>
              </a:ext>
            </a:extLst>
          </p:cNvPr>
          <p:cNvSpPr/>
          <p:nvPr/>
        </p:nvSpPr>
        <p:spPr>
          <a:xfrm>
            <a:off x="5376685" y="224649"/>
            <a:ext cx="848581" cy="778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Jupyter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lab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D0C79A-EBC3-4459-9267-05CB5A974173}"/>
              </a:ext>
            </a:extLst>
          </p:cNvPr>
          <p:cNvSpPr/>
          <p:nvPr/>
        </p:nvSpPr>
        <p:spPr>
          <a:xfrm>
            <a:off x="5376685" y="3380966"/>
            <a:ext cx="848581" cy="778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Jupyter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lab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A154EFD-1E3B-458B-8F98-5CAF7388371D}"/>
              </a:ext>
            </a:extLst>
          </p:cNvPr>
          <p:cNvSpPr/>
          <p:nvPr/>
        </p:nvSpPr>
        <p:spPr>
          <a:xfrm>
            <a:off x="11011374" y="2595718"/>
            <a:ext cx="928900" cy="1002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시각화 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이미지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저장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07D6F96-A307-4D12-88A4-201EAFB67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986865"/>
              </p:ext>
            </p:extLst>
          </p:nvPr>
        </p:nvGraphicFramePr>
        <p:xfrm>
          <a:off x="3139980" y="1499054"/>
          <a:ext cx="1561454" cy="1251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454">
                  <a:extLst>
                    <a:ext uri="{9D8B030D-6E8A-4147-A177-3AD203B41FA5}">
                      <a16:colId xmlns:a16="http://schemas.microsoft.com/office/drawing/2014/main" val="1925308068"/>
                    </a:ext>
                  </a:extLst>
                </a:gridCol>
              </a:tblGrid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Head_down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687930"/>
                  </a:ext>
                </a:extLst>
              </a:tr>
              <a:tr h="336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기본키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954183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630429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고개숙임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845879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658DE8E-177E-4EEB-A619-628EA0760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667974"/>
              </p:ext>
            </p:extLst>
          </p:nvPr>
        </p:nvGraphicFramePr>
        <p:xfrm>
          <a:off x="3139980" y="5477227"/>
          <a:ext cx="1561454" cy="1251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454">
                  <a:extLst>
                    <a:ext uri="{9D8B030D-6E8A-4147-A177-3AD203B41FA5}">
                      <a16:colId xmlns:a16="http://schemas.microsoft.com/office/drawing/2014/main" val="1925308068"/>
                    </a:ext>
                  </a:extLst>
                </a:gridCol>
              </a:tblGrid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blinking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687930"/>
                  </a:ext>
                </a:extLst>
              </a:tr>
              <a:tr h="336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기본키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954183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630429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눈감음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845879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4DD24F9-8FE8-4E41-85EF-FBA8B2F66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075283"/>
              </p:ext>
            </p:extLst>
          </p:nvPr>
        </p:nvGraphicFramePr>
        <p:xfrm>
          <a:off x="3139980" y="4146994"/>
          <a:ext cx="1561454" cy="1251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454">
                  <a:extLst>
                    <a:ext uri="{9D8B030D-6E8A-4147-A177-3AD203B41FA5}">
                      <a16:colId xmlns:a16="http://schemas.microsoft.com/office/drawing/2014/main" val="1925308068"/>
                    </a:ext>
                  </a:extLst>
                </a:gridCol>
              </a:tblGrid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Eye_tracking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687930"/>
                  </a:ext>
                </a:extLst>
              </a:tr>
              <a:tr h="336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기본키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954183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630429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동공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845879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84EBE4B-52B9-49F7-8B04-372E431A3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783753"/>
              </p:ext>
            </p:extLst>
          </p:nvPr>
        </p:nvGraphicFramePr>
        <p:xfrm>
          <a:off x="3139980" y="2816761"/>
          <a:ext cx="1561454" cy="1251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454">
                  <a:extLst>
                    <a:ext uri="{9D8B030D-6E8A-4147-A177-3AD203B41FA5}">
                      <a16:colId xmlns:a16="http://schemas.microsoft.com/office/drawing/2014/main" val="1925308068"/>
                    </a:ext>
                  </a:extLst>
                </a:gridCol>
              </a:tblGrid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Turn_head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687930"/>
                  </a:ext>
                </a:extLst>
              </a:tr>
              <a:tr h="336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기본키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954183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630429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고개돌림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845879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85504794-B5B5-4D8B-AF59-BCC0FF34E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672969"/>
              </p:ext>
            </p:extLst>
          </p:nvPr>
        </p:nvGraphicFramePr>
        <p:xfrm>
          <a:off x="280936" y="1985833"/>
          <a:ext cx="1561454" cy="2577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454">
                  <a:extLst>
                    <a:ext uri="{9D8B030D-6E8A-4147-A177-3AD203B41FA5}">
                      <a16:colId xmlns:a16="http://schemas.microsoft.com/office/drawing/2014/main" val="1925308068"/>
                    </a:ext>
                  </a:extLst>
                </a:gridCol>
              </a:tblGrid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Total_data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687930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500" dirty="0" err="1">
                          <a:solidFill>
                            <a:schemeClr val="tx1"/>
                          </a:solidFill>
                        </a:rPr>
                        <a:t>기본키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859029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599935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>
                          <a:solidFill>
                            <a:schemeClr val="tx1"/>
                          </a:solidFill>
                        </a:rPr>
                        <a:t>이탈율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5189708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>
                          <a:solidFill>
                            <a:schemeClr val="tx1"/>
                          </a:solidFill>
                        </a:rPr>
                        <a:t>고개숙임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07621"/>
                  </a:ext>
                </a:extLst>
              </a:tr>
              <a:tr h="336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>
                          <a:solidFill>
                            <a:schemeClr val="tx1"/>
                          </a:solidFill>
                        </a:rPr>
                        <a:t>고개돌림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954183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동공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630429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눈감음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845879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3FF8904-1B6F-4582-B6EA-EC3212B8D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354942"/>
              </p:ext>
            </p:extLst>
          </p:nvPr>
        </p:nvGraphicFramePr>
        <p:xfrm>
          <a:off x="6984890" y="247738"/>
          <a:ext cx="1561454" cy="1251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454">
                  <a:extLst>
                    <a:ext uri="{9D8B030D-6E8A-4147-A177-3AD203B41FA5}">
                      <a16:colId xmlns:a16="http://schemas.microsoft.com/office/drawing/2014/main" val="1925308068"/>
                    </a:ext>
                  </a:extLst>
                </a:gridCol>
              </a:tblGrid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Attendace</a:t>
                      </a:r>
                      <a:r>
                        <a:rPr lang="en-US" altLang="ko-KR" sz="1400" dirty="0"/>
                        <a:t>(day)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687930"/>
                  </a:ext>
                </a:extLst>
              </a:tr>
              <a:tr h="336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기본키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954183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630429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출석율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845879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8539C4AB-17F5-4917-BCA3-15DE2F723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047304"/>
              </p:ext>
            </p:extLst>
          </p:nvPr>
        </p:nvGraphicFramePr>
        <p:xfrm>
          <a:off x="6984890" y="2346649"/>
          <a:ext cx="1561454" cy="1251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454">
                  <a:extLst>
                    <a:ext uri="{9D8B030D-6E8A-4147-A177-3AD203B41FA5}">
                      <a16:colId xmlns:a16="http://schemas.microsoft.com/office/drawing/2014/main" val="1925308068"/>
                    </a:ext>
                  </a:extLst>
                </a:gridCol>
              </a:tblGrid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Attention(10M’’)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687930"/>
                  </a:ext>
                </a:extLst>
              </a:tr>
              <a:tr h="336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기본키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954183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630429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집중도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845879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3B6A4E1D-FC5F-445F-9C5D-C37CE9FB2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676419"/>
              </p:ext>
            </p:extLst>
          </p:nvPr>
        </p:nvGraphicFramePr>
        <p:xfrm>
          <a:off x="7009267" y="4563029"/>
          <a:ext cx="1561454" cy="1251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454">
                  <a:extLst>
                    <a:ext uri="{9D8B030D-6E8A-4147-A177-3AD203B41FA5}">
                      <a16:colId xmlns:a16="http://schemas.microsoft.com/office/drawing/2014/main" val="1925308068"/>
                    </a:ext>
                  </a:extLst>
                </a:gridCol>
              </a:tblGrid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attention(day)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687930"/>
                  </a:ext>
                </a:extLst>
              </a:tr>
              <a:tr h="336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기본키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954183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630429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집중도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845879"/>
                  </a:ext>
                </a:extLst>
              </a:tr>
            </a:tbl>
          </a:graphicData>
        </a:graphic>
      </p:graphicFrame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0D5E135-F6B0-45D5-AA45-D7C57330FA4D}"/>
              </a:ext>
            </a:extLst>
          </p:cNvPr>
          <p:cNvCxnSpPr>
            <a:cxnSpLocks/>
          </p:cNvCxnSpPr>
          <p:nvPr/>
        </p:nvCxnSpPr>
        <p:spPr>
          <a:xfrm flipV="1">
            <a:off x="1842390" y="614139"/>
            <a:ext cx="1292715" cy="1828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8B1D841-9980-44BA-8586-4FFBCC350694}"/>
              </a:ext>
            </a:extLst>
          </p:cNvPr>
          <p:cNvCxnSpPr>
            <a:cxnSpLocks/>
          </p:cNvCxnSpPr>
          <p:nvPr/>
        </p:nvCxnSpPr>
        <p:spPr>
          <a:xfrm flipV="1">
            <a:off x="1824989" y="1003629"/>
            <a:ext cx="1310116" cy="1773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629BFD6-5174-455B-A76C-882D03F42648}"/>
              </a:ext>
            </a:extLst>
          </p:cNvPr>
          <p:cNvCxnSpPr>
            <a:cxnSpLocks/>
          </p:cNvCxnSpPr>
          <p:nvPr/>
        </p:nvCxnSpPr>
        <p:spPr>
          <a:xfrm flipV="1">
            <a:off x="1824989" y="1343237"/>
            <a:ext cx="1308230" cy="1725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21BAA5F-1E01-4C9C-980C-68DAB8DDAC28}"/>
              </a:ext>
            </a:extLst>
          </p:cNvPr>
          <p:cNvCxnSpPr>
            <a:cxnSpLocks/>
          </p:cNvCxnSpPr>
          <p:nvPr/>
        </p:nvCxnSpPr>
        <p:spPr>
          <a:xfrm flipV="1">
            <a:off x="1842390" y="1985833"/>
            <a:ext cx="1290829" cy="448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DE1D445-06CB-4CA1-8058-9D245CCF35F5}"/>
              </a:ext>
            </a:extLst>
          </p:cNvPr>
          <p:cNvCxnSpPr>
            <a:cxnSpLocks/>
          </p:cNvCxnSpPr>
          <p:nvPr/>
        </p:nvCxnSpPr>
        <p:spPr>
          <a:xfrm flipV="1">
            <a:off x="1864533" y="2309167"/>
            <a:ext cx="1268686" cy="133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6D81F45-981E-403B-ACF3-F21AD168D713}"/>
              </a:ext>
            </a:extLst>
          </p:cNvPr>
          <p:cNvCxnSpPr>
            <a:cxnSpLocks/>
          </p:cNvCxnSpPr>
          <p:nvPr/>
        </p:nvCxnSpPr>
        <p:spPr>
          <a:xfrm flipV="1">
            <a:off x="1824989" y="2592121"/>
            <a:ext cx="1315891" cy="781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5F47569-E438-4FE7-850C-EA6808607F5F}"/>
              </a:ext>
            </a:extLst>
          </p:cNvPr>
          <p:cNvCxnSpPr>
            <a:cxnSpLocks/>
          </p:cNvCxnSpPr>
          <p:nvPr/>
        </p:nvCxnSpPr>
        <p:spPr>
          <a:xfrm>
            <a:off x="1830807" y="2447226"/>
            <a:ext cx="1323480" cy="767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4C05B5D-E6AA-4EDD-BA4C-F0EE47E57EB0}"/>
              </a:ext>
            </a:extLst>
          </p:cNvPr>
          <p:cNvCxnSpPr>
            <a:cxnSpLocks/>
          </p:cNvCxnSpPr>
          <p:nvPr/>
        </p:nvCxnSpPr>
        <p:spPr>
          <a:xfrm>
            <a:off x="1824046" y="2750370"/>
            <a:ext cx="1291557" cy="847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B7442A3-2A83-442D-80D6-5373418C0DE2}"/>
              </a:ext>
            </a:extLst>
          </p:cNvPr>
          <p:cNvCxnSpPr>
            <a:cxnSpLocks/>
          </p:cNvCxnSpPr>
          <p:nvPr/>
        </p:nvCxnSpPr>
        <p:spPr>
          <a:xfrm>
            <a:off x="1856040" y="3707311"/>
            <a:ext cx="1279065" cy="1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895E02C-E948-4475-9AF7-A5C5D5D52D2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695616" y="434318"/>
            <a:ext cx="681069" cy="179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C89AB55-F866-4572-ADFB-3082CDB71916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6225266" y="523085"/>
            <a:ext cx="712873" cy="91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529F931-EFD0-4261-9CFB-6F72CF485264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700759" y="1635549"/>
            <a:ext cx="675926" cy="2134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ACC151BD-E197-46E8-B053-98A743E901D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684734" y="3006247"/>
            <a:ext cx="691951" cy="764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D7072E67-1A91-4F1B-85D1-B9A355031699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695616" y="3770456"/>
            <a:ext cx="681069" cy="581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251467D-D000-4CE3-8D03-4C139931A49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676382" y="3770456"/>
            <a:ext cx="700303" cy="1928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EF549D62-34CC-41D3-8F10-602E360583B8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225266" y="3770456"/>
            <a:ext cx="771475" cy="964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3342C25D-EEF0-4D92-8658-6D8199C1B279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6225266" y="2570180"/>
            <a:ext cx="747098" cy="1200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C5B0CC64-6CF2-49F8-B7CB-2229EB56D30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511175" y="434318"/>
            <a:ext cx="1235851" cy="2662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3831421-21E0-4127-9A8B-A385D5361DD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526498" y="2538357"/>
            <a:ext cx="1220528" cy="558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D605DD-5E95-44C0-A91D-A3B3B4B03D58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8518836" y="3096842"/>
            <a:ext cx="1228190" cy="1640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489B3A9E-ED2F-4965-A314-D79CC94987AC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10595607" y="3096842"/>
            <a:ext cx="415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10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0014D31-7142-446A-8F26-53D3709D1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058257"/>
              </p:ext>
            </p:extLst>
          </p:nvPr>
        </p:nvGraphicFramePr>
        <p:xfrm>
          <a:off x="2986534" y="2375981"/>
          <a:ext cx="156145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454">
                  <a:extLst>
                    <a:ext uri="{9D8B030D-6E8A-4147-A177-3AD203B41FA5}">
                      <a16:colId xmlns:a16="http://schemas.microsoft.com/office/drawing/2014/main" val="1925308068"/>
                    </a:ext>
                  </a:extLst>
                </a:gridCol>
              </a:tblGrid>
              <a:tr h="1971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AI_data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687930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이름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(</a:t>
                      </a:r>
                      <a:r>
                        <a:rPr lang="ko-KR" altLang="en-US" sz="2000" dirty="0" err="1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기본키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859029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599935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이탈율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5189708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고개숙임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07621"/>
                  </a:ext>
                </a:extLst>
              </a:tr>
              <a:tr h="336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고개돌림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954183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동공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630429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눈감음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845879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556492A-05C9-4F4D-BEC7-158E73D4F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81564"/>
              </p:ext>
            </p:extLst>
          </p:nvPr>
        </p:nvGraphicFramePr>
        <p:xfrm>
          <a:off x="5529436" y="2375981"/>
          <a:ext cx="1561454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454">
                  <a:extLst>
                    <a:ext uri="{9D8B030D-6E8A-4147-A177-3AD203B41FA5}">
                      <a16:colId xmlns:a16="http://schemas.microsoft.com/office/drawing/2014/main" val="1925308068"/>
                    </a:ext>
                  </a:extLst>
                </a:gridCol>
              </a:tblGrid>
              <a:tr h="307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Attention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687930"/>
                  </a:ext>
                </a:extLst>
              </a:tr>
              <a:tr h="3394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이름</a:t>
                      </a:r>
                      <a:r>
                        <a:rPr lang="en-US" altLang="ko-KR" sz="2000" dirty="0"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(</a:t>
                      </a:r>
                      <a:r>
                        <a:rPr lang="ko-KR" altLang="en-US" sz="2000" dirty="0" err="1"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기본키</a:t>
                      </a:r>
                      <a:r>
                        <a:rPr lang="en-US" altLang="ko-KR" sz="2000" dirty="0"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)</a:t>
                      </a:r>
                      <a:endParaRPr lang="ko-KR" altLang="en-US" sz="2000" dirty="0"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954183"/>
                  </a:ext>
                </a:extLst>
              </a:tr>
              <a:tr h="3071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630429"/>
                  </a:ext>
                </a:extLst>
              </a:tr>
              <a:tr h="3071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집중도</a:t>
                      </a:r>
                      <a:r>
                        <a:rPr lang="en-US" altLang="ko-KR" sz="2000" dirty="0"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(10M)</a:t>
                      </a:r>
                      <a:endParaRPr lang="ko-KR" altLang="en-US" sz="2000" dirty="0"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845879"/>
                  </a:ext>
                </a:extLst>
              </a:tr>
              <a:tr h="3071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집중도</a:t>
                      </a:r>
                      <a:r>
                        <a:rPr lang="en-US" altLang="ko-KR" sz="2000" dirty="0"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(1Day)</a:t>
                      </a:r>
                      <a:endParaRPr lang="ko-KR" altLang="en-US" sz="2000" dirty="0"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0706649"/>
                  </a:ext>
                </a:extLst>
              </a:tr>
              <a:tr h="3071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출석율</a:t>
                      </a:r>
                      <a:r>
                        <a:rPr lang="en-US" altLang="ko-KR" sz="2000" dirty="0"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(1Day)</a:t>
                      </a:r>
                      <a:endParaRPr lang="ko-KR" altLang="en-US" sz="2000" dirty="0"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705404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66D2767-ECEA-47E3-A8CC-D33A82D1676C}"/>
              </a:ext>
            </a:extLst>
          </p:cNvPr>
          <p:cNvCxnSpPr>
            <a:cxnSpLocks/>
          </p:cNvCxnSpPr>
          <p:nvPr/>
        </p:nvCxnSpPr>
        <p:spPr>
          <a:xfrm>
            <a:off x="4559620" y="2527126"/>
            <a:ext cx="969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61E7201-5DCF-466C-A552-EE2E262E8308}"/>
              </a:ext>
            </a:extLst>
          </p:cNvPr>
          <p:cNvCxnSpPr>
            <a:cxnSpLocks/>
          </p:cNvCxnSpPr>
          <p:nvPr/>
        </p:nvCxnSpPr>
        <p:spPr>
          <a:xfrm>
            <a:off x="7074167" y="2527126"/>
            <a:ext cx="937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3D49EE7-5DA7-4A91-B9CE-3A8F8B3EF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853681"/>
              </p:ext>
            </p:extLst>
          </p:nvPr>
        </p:nvGraphicFramePr>
        <p:xfrm>
          <a:off x="8023127" y="2376320"/>
          <a:ext cx="170959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595">
                  <a:extLst>
                    <a:ext uri="{9D8B030D-6E8A-4147-A177-3AD203B41FA5}">
                      <a16:colId xmlns:a16="http://schemas.microsoft.com/office/drawing/2014/main" val="1925308068"/>
                    </a:ext>
                  </a:extLst>
                </a:gridCol>
              </a:tblGrid>
              <a:tr h="307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Visualization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687930"/>
                  </a:ext>
                </a:extLst>
              </a:tr>
              <a:tr h="3394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954183"/>
                  </a:ext>
                </a:extLst>
              </a:tr>
              <a:tr h="3394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시각화 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794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385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218</Words>
  <Application>Microsoft Office PowerPoint</Application>
  <PresentationFormat>와이드스크린</PresentationFormat>
  <Paragraphs>111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배달의민족 주아 OTF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Annyeong sia</dc:creator>
  <cp:lastModifiedBy>Annyeong sia</cp:lastModifiedBy>
  <cp:revision>6</cp:revision>
  <dcterms:created xsi:type="dcterms:W3CDTF">2021-11-20T05:45:29Z</dcterms:created>
  <dcterms:modified xsi:type="dcterms:W3CDTF">2021-11-25T07:28:20Z</dcterms:modified>
</cp:coreProperties>
</file>