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2E78103-D340-4C73-A94D-D93E27FFA5C0}">
          <p14:sldIdLst>
            <p14:sldId id="256"/>
            <p14:sldId id="257"/>
            <p14:sldId id="258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  <p14:sldId id="278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1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9539E-2A53-4C62-9AA6-8D00E3D0726F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71C01-4D19-42E6-B7F0-0138E972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4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71C01-4D19-42E6-B7F0-0138E9726B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36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AAB8-1109-4F62-BF9C-D0EA043A1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BE8692-743F-45EA-80C9-7F462660E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504E0-7128-4422-9B6B-463BE14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3886E-E6F7-452E-8826-AF896A02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8C08B-DB7A-447F-A587-196A3B07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9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676ED-0D86-422D-B8CE-B5D46293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AE4350-BDD3-4976-B923-B16CAA1C1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01FE0-816E-434B-BB6C-D32420A4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F3476-A7FC-4702-BF3F-10421781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5AA09-08BA-4F3D-8680-A9F76A5C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38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21EACF-61C2-4582-B371-A75CFC373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ABF424-7F55-4F71-8CF1-7FCF944E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0E919-B0E8-4C40-B00B-2E45EE7F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1CBCB-DA65-47F2-A611-E104EBE8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0609A-7A91-49AE-806E-7BF2C898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8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6BB25-974F-4A7F-AB2B-635274BB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DDB7E-9233-464E-865F-8C1976A3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AB8A5-11D1-42B6-9FB0-E0BA5C3E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321E61-D1D9-40E4-8FA0-446DBDFD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16AAF-45B4-4513-AB50-9CD7E144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9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0B27F-FC57-4C8C-ACB5-12253559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BFF56-53E6-46B4-802E-0B3BA6C0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35347-840A-4A38-B843-E68CD92D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B93A8-8BE4-4976-936B-64D036BE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EE369-C699-49CB-A350-E9645AD5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1E3D7-124C-47E5-921A-76431BD5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08101-1EE6-4329-9C3A-2E6F98CC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BB145F-9267-4350-9A5D-F88E84FAD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7955F1-2A5D-44FE-A64D-2C24986B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E59B71-305D-4A0B-B006-57E2B8D1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CE942A-E240-4136-B965-0E9165F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93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FE94D-5B6E-4133-9713-EB87398E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E18967-8F4A-4C11-92C3-CE760E0A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590EC-1003-4D74-B6E3-21711DBEA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2D325C-A5C3-4956-BABE-BCF691AEA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3B239E-8F27-46F6-8E4D-37ACBBF69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25B6AA-3D0F-40D6-8596-F4D0C3F6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CE487D-C1A6-4694-91CD-0F42EF7A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CA4365-7A3D-415F-A616-DBE53523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3BB6E-21AB-4230-9313-6114BBB3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195513-3E62-4A4C-A7DA-EF0F37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A9ACF-A506-4CE3-A4CC-61075979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5FF1B0-2539-45E3-B16B-D7002DBF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8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3CC0D6-4DE0-404D-AD9E-0E98CB16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B66AFE-B257-45BD-BCF9-50A346C8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31A3A1-E1DC-4D3C-96A4-E660989D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3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04978-4262-4195-843E-0786152F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AFB49-731F-49C4-BAC3-48953D6E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0BC600-7F2B-4372-9A48-1329DD17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4B9130-C371-4E7B-89B6-4AD8278C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D61BB6-627C-430B-B6F8-1C178571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A5194-E559-4E38-B121-4406844E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8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91C94-207D-4247-9B8F-7334F582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54771B-FB1F-4144-B6DC-440BAC8B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42296-2A47-441B-B09D-A57B0EC1F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B92AC-B367-413D-A2E0-4B09E584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E16EF8-E630-4E5F-92CF-6127F74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35CB0F-BC10-4373-A3E5-F69873B4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2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CD892-1794-496D-ABF4-804E056C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A45344-D4F9-4552-98B5-14B2D2C9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51F45-A07D-4E71-A1CD-CBBE5304B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49FD-EEDE-4A4C-9993-5B20E8EBD5C8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EF2C8-408C-4D3F-AEBB-BA930FF44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DDF39A-6D5D-4E91-AC77-CA2CDA11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62F5-849A-4A09-AE5D-2A7AC21420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2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A206-3BE9-41C2-B4D4-3B9CD003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612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OpenGL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313EC5-A478-40F7-9798-B54EC1A8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62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/>
              <a:t>Open Graphics Library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64153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545DF-750D-4CFC-B7D7-356BA043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290481"/>
            <a:ext cx="10515600" cy="959822"/>
          </a:xfrm>
        </p:spPr>
        <p:txBody>
          <a:bodyPr/>
          <a:lstStyle/>
          <a:p>
            <a:r>
              <a:rPr lang="ru-RU" dirty="0"/>
              <a:t>Операторные скобки </a:t>
            </a:r>
            <a:r>
              <a:rPr lang="en-US" dirty="0" err="1"/>
              <a:t>glBegin</a:t>
            </a:r>
            <a:r>
              <a:rPr lang="en-US" dirty="0"/>
              <a:t>/</a:t>
            </a:r>
            <a:r>
              <a:rPr lang="en-US" dirty="0" err="1"/>
              <a:t>glEnd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AD5F2-1205-4A77-9BFC-9D836B72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250303"/>
            <a:ext cx="11291596" cy="5317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Определение примитива или последовательности примитивов происходит между вызовами команд: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glBegin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GLenum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latin typeface="Consolas" panose="020B0609020204030204" pitchFamily="49" charset="0"/>
              </a:rPr>
              <a:t>mode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glEnd</a:t>
            </a:r>
            <a:r>
              <a:rPr lang="en-US" sz="2000" dirty="0">
                <a:latin typeface="Consolas" panose="020B0609020204030204" pitchFamily="49" charset="0"/>
              </a:rPr>
              <a:t> (void);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900" u="sng" dirty="0"/>
              <a:t>Пример: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GLfloat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BlueCol</a:t>
            </a:r>
            <a:r>
              <a:rPr lang="en-US" sz="1800" dirty="0">
                <a:latin typeface="Consolas" panose="020B0609020204030204" pitchFamily="49" charset="0"/>
              </a:rPr>
              <a:t>[3] = {0,0,1};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glBegin</a:t>
            </a:r>
            <a:r>
              <a:rPr lang="en-US" sz="1800" dirty="0">
                <a:latin typeface="Consolas" panose="020B0609020204030204" pitchFamily="49" charset="0"/>
              </a:rPr>
              <a:t>(GL_TRIANGLES); 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glColor3f(1.0, 0.0, 0.0);</a:t>
            </a:r>
            <a:r>
              <a:rPr lang="ru-RU" sz="18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/* </a:t>
            </a:r>
            <a:r>
              <a:rPr lang="ru-RU" sz="1800" dirty="0">
                <a:latin typeface="Consolas" panose="020B0609020204030204" pitchFamily="49" charset="0"/>
              </a:rPr>
              <a:t>красный</a:t>
            </a:r>
            <a:r>
              <a:rPr lang="en-US" sz="1800" dirty="0">
                <a:latin typeface="Consolas" panose="020B0609020204030204" pitchFamily="49" charset="0"/>
              </a:rPr>
              <a:t> */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glVertex3f(0.0, 0.0, 0.0);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glColor3ub(0,255,0);</a:t>
            </a:r>
            <a:r>
              <a:rPr lang="ru-RU" sz="1800" dirty="0">
                <a:latin typeface="Consolas" panose="020B0609020204030204" pitchFamily="49" charset="0"/>
              </a:rPr>
              <a:t>		</a:t>
            </a:r>
            <a:r>
              <a:rPr lang="en-US" sz="1800" dirty="0">
                <a:latin typeface="Consolas" panose="020B0609020204030204" pitchFamily="49" charset="0"/>
              </a:rPr>
              <a:t>/* </a:t>
            </a:r>
            <a:r>
              <a:rPr lang="ru-RU" sz="1800" dirty="0">
                <a:latin typeface="Consolas" panose="020B0609020204030204" pitchFamily="49" charset="0"/>
              </a:rPr>
              <a:t>зеленый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ru-RU" sz="18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glVertex3f(1.0, 0.0, 0.0);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glColor3fv(</a:t>
            </a:r>
            <a:r>
              <a:rPr lang="en-US" sz="1800" dirty="0" err="1">
                <a:latin typeface="Consolas" panose="020B0609020204030204" pitchFamily="49" charset="0"/>
              </a:rPr>
              <a:t>BlueCol</a:t>
            </a:r>
            <a:r>
              <a:rPr lang="en-US" sz="1800" dirty="0">
                <a:latin typeface="Consolas" panose="020B0609020204030204" pitchFamily="49" charset="0"/>
              </a:rPr>
              <a:t>);	</a:t>
            </a:r>
            <a:r>
              <a:rPr lang="ru-RU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/* </a:t>
            </a:r>
            <a:r>
              <a:rPr lang="ru-RU" sz="1800" dirty="0">
                <a:latin typeface="Consolas" panose="020B0609020204030204" pitchFamily="49" charset="0"/>
              </a:rPr>
              <a:t>синий</a:t>
            </a:r>
            <a:r>
              <a:rPr lang="en-US" sz="1800" dirty="0">
                <a:latin typeface="Consolas" panose="020B0609020204030204" pitchFamily="49" charset="0"/>
              </a:rPr>
              <a:t> */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glVertex3f(1.0, 1.0, 0.0);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err="1">
                <a:latin typeface="Consolas" panose="020B0609020204030204" pitchFamily="49" charset="0"/>
              </a:rPr>
              <a:t>glEnd</a:t>
            </a:r>
            <a:r>
              <a:rPr lang="ru-RU" sz="1800" dirty="0">
                <a:latin typeface="Consolas" panose="020B0609020204030204" pitchFamily="49" charset="0"/>
              </a:rPr>
              <a:t>();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7BF1B-9DCA-476B-95B4-18FDBB7D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64" y="1561767"/>
            <a:ext cx="3891481" cy="52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D46AF-D824-46B9-8C23-762C2EE2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74455"/>
            <a:ext cx="10515600" cy="857185"/>
          </a:xfrm>
        </p:spPr>
        <p:txBody>
          <a:bodyPr/>
          <a:lstStyle/>
          <a:p>
            <a:r>
              <a:rPr lang="ru-RU" dirty="0"/>
              <a:t>Работа с матрицами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C2A89-C8C8-4240-A438-93C45551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34278"/>
            <a:ext cx="10907486" cy="484268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000" dirty="0"/>
              <a:t>Для задания различных преобразований объектов сцены в </a:t>
            </a:r>
            <a:r>
              <a:rPr lang="ru-RU" sz="2000" b="1" dirty="0" err="1"/>
              <a:t>OpenGL</a:t>
            </a:r>
            <a:r>
              <a:rPr lang="ru-RU" sz="2000" dirty="0"/>
              <a:t> используются операции над матрицами, при этом различают три типа матриц: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2000" b="1" i="1" dirty="0"/>
              <a:t>модельно-видовая</a:t>
            </a:r>
            <a:r>
              <a:rPr lang="ru-RU" sz="2000" i="1" dirty="0"/>
              <a:t> (</a:t>
            </a:r>
            <a:r>
              <a:rPr lang="ru-RU" sz="2000" dirty="0"/>
              <a:t>определяет преобразования объекта в мировых координатах, такие как параллельный перенос, изменение масштаба и поворот).</a:t>
            </a:r>
          </a:p>
          <a:p>
            <a:pPr marL="514350" indent="-514350">
              <a:buAutoNum type="arabicParenR"/>
            </a:pPr>
            <a:r>
              <a:rPr lang="ru-RU" sz="2000" b="1" i="1" dirty="0"/>
              <a:t>матрица проекций </a:t>
            </a:r>
            <a:r>
              <a:rPr lang="ru-RU" sz="2000" i="1" dirty="0"/>
              <a:t>(</a:t>
            </a:r>
            <a:r>
              <a:rPr lang="ru-RU" sz="2000" dirty="0"/>
              <a:t>определяет, как будут проецироваться трехмерные объекты на плоскость экрана (в оконные координаты)</a:t>
            </a:r>
            <a:r>
              <a:rPr lang="en-US" sz="2000" dirty="0"/>
              <a:t>;</a:t>
            </a:r>
            <a:endParaRPr lang="ru-RU" sz="2000" dirty="0"/>
          </a:p>
          <a:p>
            <a:pPr marL="514350" indent="-514350">
              <a:buAutoNum type="arabicParenR"/>
            </a:pPr>
            <a:r>
              <a:rPr lang="ru-RU" sz="2000" b="1" i="1" dirty="0"/>
              <a:t>матрица текстуры </a:t>
            </a:r>
            <a:r>
              <a:rPr lang="ru-RU" sz="2000" i="1" dirty="0"/>
              <a:t>(</a:t>
            </a:r>
            <a:r>
              <a:rPr lang="ru-RU" sz="2000" dirty="0"/>
              <a:t>определяет наложение текстуры на объект).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Все они имеют размер 4x4. </a:t>
            </a:r>
          </a:p>
        </p:txBody>
      </p:sp>
    </p:spTree>
    <p:extLst>
      <p:ext uri="{BB962C8B-B14F-4D97-AF65-F5344CB8AC3E}">
        <p14:creationId xmlns:p14="http://schemas.microsoft.com/office/powerpoint/2010/main" val="171258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769B7-3B6F-4C0D-9523-F9BB8F0E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75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Основы программы на </a:t>
            </a:r>
            <a:r>
              <a:rPr lang="en-US" sz="5400" dirty="0"/>
              <a:t>OpenGL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2709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7F9BE-2934-4026-8008-490F66B0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84" y="374456"/>
            <a:ext cx="10515600" cy="894508"/>
          </a:xfrm>
        </p:spPr>
        <p:txBody>
          <a:bodyPr/>
          <a:lstStyle/>
          <a:p>
            <a:r>
              <a:rPr lang="en-US" dirty="0"/>
              <a:t>GLUT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2360CDE-A7E9-41FC-AC52-4E08D07E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4" y="1175657"/>
            <a:ext cx="11318032" cy="5206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	Для </a:t>
            </a:r>
            <a:r>
              <a:rPr lang="ru-RU" sz="2600" dirty="0" err="1"/>
              <a:t>инициализвации</a:t>
            </a:r>
            <a:r>
              <a:rPr lang="ru-RU" sz="2600" dirty="0"/>
              <a:t> </a:t>
            </a:r>
            <a:r>
              <a:rPr lang="en-US" sz="2600" dirty="0"/>
              <a:t>GLUT </a:t>
            </a:r>
            <a:r>
              <a:rPr lang="ru-RU" sz="2600" dirty="0"/>
              <a:t>в начале программы надо вызвать </a:t>
            </a:r>
            <a:r>
              <a:rPr lang="en-US" sz="2600" dirty="0" err="1">
                <a:latin typeface="Consolas" panose="020B0609020204030204" pitchFamily="49" charset="0"/>
              </a:rPr>
              <a:t>glutInit</a:t>
            </a:r>
            <a:r>
              <a:rPr lang="en-US" sz="2600" dirty="0">
                <a:latin typeface="Consolas" panose="020B0609020204030204" pitchFamily="49" charset="0"/>
              </a:rPr>
              <a:t> (&amp;</a:t>
            </a:r>
            <a:r>
              <a:rPr lang="en-US" sz="2600" dirty="0" err="1">
                <a:latin typeface="Consolas" panose="020B0609020204030204" pitchFamily="49" charset="0"/>
              </a:rPr>
              <a:t>argc</a:t>
            </a:r>
            <a:r>
              <a:rPr lang="en-US" sz="2600" dirty="0">
                <a:latin typeface="Consolas" panose="020B0609020204030204" pitchFamily="49" charset="0"/>
              </a:rPr>
              <a:t>, </a:t>
            </a:r>
            <a:r>
              <a:rPr lang="en-US" sz="2600" dirty="0" err="1">
                <a:latin typeface="Consolas" panose="020B0609020204030204" pitchFamily="49" charset="0"/>
              </a:rPr>
              <a:t>argv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  <a:r>
              <a:rPr lang="ru-RU" sz="2600" dirty="0"/>
              <a:t>. </a:t>
            </a:r>
          </a:p>
          <a:p>
            <a:pPr marL="0" indent="0">
              <a:buNone/>
            </a:pP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Для задания режима дисплея вызывается </a:t>
            </a:r>
            <a:r>
              <a:rPr lang="ru-RU" altLang="ru-RU" sz="2600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glutInitDisplayMode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 (режим), где режим может принимать следующие значения:</a:t>
            </a:r>
            <a:r>
              <a:rPr lang="ru-RU" altLang="ru-RU" sz="26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6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GLUT_RGBA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— включает четырехкомпонентный цвет (используется по умолчанию);</a:t>
            </a:r>
            <a:endParaRPr lang="ru-RU" altLang="ru-RU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6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GLUT_RGB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— то же, что и GLUT_RGBA;</a:t>
            </a:r>
            <a:endParaRPr lang="ru-RU" altLang="ru-RU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6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GLUT_DOUBLE 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— включает двойной экранный буфер;</a:t>
            </a:r>
            <a:endParaRPr lang="ru-RU" altLang="ru-RU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6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GLUT_SINGLE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— включает одиночный экранный буфер (по умолчанию);</a:t>
            </a:r>
            <a:endParaRPr lang="ru-RU" altLang="ru-RU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6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GLUT_DEPTH 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— включает Z-буфер (буфер глубины);</a:t>
            </a:r>
            <a:endParaRPr lang="ru-RU" altLang="ru-RU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6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GLUT_ALPHA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— включает альфа-смешивание (прозрачность);</a:t>
            </a:r>
            <a:endParaRPr lang="ru-RU" altLang="ru-RU" sz="2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6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GLUT_MULTISAMPLE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— включает </a:t>
            </a:r>
            <a:r>
              <a:rPr lang="ru-RU" altLang="ru-RU" sz="2600" dirty="0" err="1">
                <a:solidFill>
                  <a:srgbClr val="222222"/>
                </a:solidFill>
                <a:cs typeface="Arial" panose="020B0604020202020204" pitchFamily="34" charset="0"/>
              </a:rPr>
              <a:t>мультисемплинг</a:t>
            </a:r>
            <a:r>
              <a:rPr lang="ru-RU" altLang="ru-RU" sz="2600" dirty="0">
                <a:solidFill>
                  <a:srgbClr val="222222"/>
                </a:solidFill>
                <a:cs typeface="Arial" panose="020B0604020202020204" pitchFamily="34" charset="0"/>
              </a:rPr>
              <a:t>(сглаживание);</a:t>
            </a:r>
            <a:endParaRPr lang="ru-RU" altLang="ru-RU" sz="2600" dirty="0"/>
          </a:p>
          <a:p>
            <a:pPr marL="0" indent="0"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6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F1DD9-C2EC-4D28-967C-B4F769B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4" y="178513"/>
            <a:ext cx="10515600" cy="885177"/>
          </a:xfrm>
        </p:spPr>
        <p:txBody>
          <a:bodyPr/>
          <a:lstStyle/>
          <a:p>
            <a:r>
              <a:rPr lang="en-US" dirty="0"/>
              <a:t>GLUT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2C826D-E6ED-4C17-B1B0-4D6A6B6B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4" y="979714"/>
            <a:ext cx="11958735" cy="5878286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Зарегистрировать функции-обработчики событий можно при помощи следующих команд:</a:t>
            </a:r>
            <a:endParaRPr lang="ru-RU" altLang="ru-RU" sz="2100" dirty="0"/>
          </a:p>
          <a:p>
            <a:pPr>
              <a:lnSpc>
                <a:spcPct val="100000"/>
              </a:lnSpc>
            </a:pP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glutDisplayFunc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(*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)) </a:t>
            </a: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— задает функцию рисования изображения;</a:t>
            </a:r>
            <a:endParaRPr lang="ru-RU" altLang="ru-RU" sz="2100" dirty="0"/>
          </a:p>
          <a:p>
            <a:pPr>
              <a:lnSpc>
                <a:spcPct val="100000"/>
              </a:lnSpc>
            </a:pP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glutReshapeFunc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(*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width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height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))</a:t>
            </a: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 — задает функцию обработки изменения размеров окна;</a:t>
            </a:r>
            <a:endParaRPr lang="ru-RU" altLang="ru-RU" sz="2100" dirty="0"/>
          </a:p>
          <a:p>
            <a:pPr>
              <a:lnSpc>
                <a:spcPct val="100000"/>
              </a:lnSpc>
            </a:pP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glutKeyboardFunc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(*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unsigned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intx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y)) </a:t>
            </a: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— задает функцию обработки нажатия клавиш клавиатуры (только тех, что генерируют ASCII-символы);</a:t>
            </a:r>
            <a:endParaRPr lang="ru-RU" altLang="ru-RU" sz="2100" dirty="0"/>
          </a:p>
          <a:p>
            <a:pPr>
              <a:lnSpc>
                <a:spcPct val="100000"/>
              </a:lnSpc>
            </a:pP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glutSpecialFunc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(*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x,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y)) </a:t>
            </a: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— задает функцию обработки нажатия клавиш клавиатуры (тех, что не генерируют ASCII-символы);</a:t>
            </a:r>
            <a:endParaRPr lang="ru-RU" altLang="ru-RU" sz="2100" dirty="0"/>
          </a:p>
          <a:p>
            <a:pPr>
              <a:lnSpc>
                <a:spcPct val="100000"/>
              </a:lnSpc>
            </a:pP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glutMouseFunc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(*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button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intx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y)) </a:t>
            </a: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— задает функцию, обрабатывающую команды мыши;</a:t>
            </a:r>
            <a:endParaRPr lang="ru-RU" altLang="ru-RU" sz="2100" dirty="0"/>
          </a:p>
          <a:p>
            <a:pPr>
              <a:lnSpc>
                <a:spcPct val="100000"/>
              </a:lnSpc>
            </a:pP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glutMotionFunc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(*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x,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y))</a:t>
            </a: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 — задает функцию, обрабатывающую движение курсора мыши, когда зажата какая-либо кнопка мыши;</a:t>
            </a:r>
            <a:endParaRPr lang="ru-RU" altLang="ru-RU" sz="2100" dirty="0"/>
          </a:p>
          <a:p>
            <a:pPr>
              <a:lnSpc>
                <a:spcPct val="100000"/>
              </a:lnSpc>
            </a:pP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glutPassiveMotionFunc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(*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x,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y))</a:t>
            </a: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 — задает функцию, обрабатывающую движение курсора мыши, когда не зажато ни одной кнопки мыши;</a:t>
            </a:r>
            <a:endParaRPr lang="ru-RU" altLang="ru-RU" sz="2100" dirty="0"/>
          </a:p>
          <a:p>
            <a:pPr>
              <a:lnSpc>
                <a:spcPct val="100000"/>
              </a:lnSpc>
            </a:pP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glutEntryFunc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(*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func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)(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)) </a:t>
            </a: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— задает функцию, обрабатывающую движение курсора за пределы окна и его возвращение;</a:t>
            </a:r>
            <a:endParaRPr lang="ru-RU" altLang="ru-RU" sz="2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100" dirty="0">
                <a:solidFill>
                  <a:srgbClr val="222222"/>
                </a:solidFill>
                <a:cs typeface="Arial" panose="020B0604020202020204" pitchFamily="34" charset="0"/>
              </a:rPr>
              <a:t>Затем можно запускать главный цикл </a:t>
            </a:r>
            <a:r>
              <a:rPr lang="ru-RU" altLang="ru-RU" sz="2100" b="1" dirty="0" err="1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glutMainLoop</a:t>
            </a:r>
            <a:r>
              <a:rPr lang="ru-RU" altLang="ru-RU" sz="2100" b="1" dirty="0">
                <a:solidFill>
                  <a:srgbClr val="22222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[23].</a:t>
            </a:r>
            <a:endParaRPr lang="en-US" altLang="ru-RU" sz="2100" b="1" dirty="0">
              <a:solidFill>
                <a:srgbClr val="22222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3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7DE23-CADB-40B9-B658-36557C2C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4497"/>
            <a:ext cx="10515600" cy="894507"/>
          </a:xfrm>
        </p:spPr>
        <p:txBody>
          <a:bodyPr/>
          <a:lstStyle/>
          <a:p>
            <a:r>
              <a:rPr lang="ru-RU" dirty="0"/>
              <a:t>Структура программы на </a:t>
            </a:r>
            <a:r>
              <a:rPr lang="en-US" dirty="0"/>
              <a:t>OpenGL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AD101B-832E-4C6E-99F9-A73EA847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3046630"/>
            <a:ext cx="8560105" cy="34194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B990DB-DDCA-4584-BED5-6321B1A3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986" y="1152331"/>
            <a:ext cx="3690014" cy="45533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C6E46F-CFDF-4F1D-8D79-2C864648F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129004"/>
            <a:ext cx="200052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0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942A1-14B3-49E7-AC5F-91E25C3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1325563"/>
          </a:xfrm>
        </p:spPr>
        <p:txBody>
          <a:bodyPr/>
          <a:lstStyle/>
          <a:p>
            <a:r>
              <a:rPr lang="ru-RU" dirty="0"/>
              <a:t>Работа со шрифтами в </a:t>
            </a:r>
            <a:r>
              <a:rPr lang="en-US" dirty="0"/>
              <a:t>OpenGL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67FC5-52B9-49A6-B336-94AC70D6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352939"/>
            <a:ext cx="11775234" cy="5375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dirty="0"/>
              <a:t>В </a:t>
            </a:r>
            <a:r>
              <a:rPr lang="en-US" sz="2400" dirty="0"/>
              <a:t>OpenGL </a:t>
            </a:r>
            <a:r>
              <a:rPr lang="ru-RU" sz="2400" dirty="0"/>
              <a:t>не существует удобного функционала для работы с выводом текста в окно.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       </a:t>
            </a:r>
            <a:r>
              <a:rPr lang="ru-RU" sz="2400" u="sng" dirty="0"/>
              <a:t>Существует 2 примитивные функции</a:t>
            </a:r>
            <a:r>
              <a:rPr lang="en-US" sz="2400" u="sng" dirty="0"/>
              <a:t>: </a:t>
            </a:r>
          </a:p>
          <a:p>
            <a:pPr marL="514350" indent="-514350">
              <a:buAutoNum type="arabicParenR"/>
            </a:pP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glutBitmapCharacter</a:t>
            </a:r>
            <a:r>
              <a:rPr lang="en-US" sz="2400" dirty="0">
                <a:latin typeface="Consolas" panose="020B0609020204030204" pitchFamily="49" charset="0"/>
              </a:rPr>
              <a:t>(void *font, int character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- </a:t>
            </a:r>
            <a:r>
              <a:rPr lang="en-US" sz="2400" b="1" dirty="0"/>
              <a:t>Bitmap</a:t>
            </a:r>
            <a:r>
              <a:rPr lang="en-US" sz="2400" dirty="0"/>
              <a:t> </a:t>
            </a:r>
            <a:r>
              <a:rPr lang="ru-RU" sz="2400" dirty="0"/>
              <a:t>текст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marL="514350" indent="-514350">
              <a:buAutoNum type="arabicParenR"/>
            </a:pPr>
            <a:r>
              <a:rPr lang="en-US" sz="2400" dirty="0">
                <a:latin typeface="Consolas" panose="020B0609020204030204" pitchFamily="49" charset="0"/>
              </a:rPr>
              <a:t>void </a:t>
            </a:r>
            <a:r>
              <a:rPr lang="en-US" sz="2400" dirty="0" err="1">
                <a:latin typeface="Consolas" panose="020B0609020204030204" pitchFamily="49" charset="0"/>
              </a:rPr>
              <a:t>glutStrokeCharacter</a:t>
            </a:r>
            <a:r>
              <a:rPr lang="en-US" sz="2400" dirty="0">
                <a:latin typeface="Consolas" panose="020B0609020204030204" pitchFamily="49" charset="0"/>
              </a:rPr>
              <a:t>(void *font, int character)- </a:t>
            </a:r>
            <a:r>
              <a:rPr lang="en-US" sz="2400" b="1" dirty="0"/>
              <a:t>Stroke</a:t>
            </a:r>
            <a:r>
              <a:rPr lang="ru-RU" sz="2400" dirty="0"/>
              <a:t> текст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Bitmap</a:t>
            </a:r>
            <a:r>
              <a:rPr lang="en-US" sz="2400" dirty="0"/>
              <a:t> </a:t>
            </a:r>
            <a:r>
              <a:rPr lang="ru-RU" sz="2400" dirty="0"/>
              <a:t>текст определен в виде растровых букв и не поддается масштабированию. Выглядит красиво, но выводится на экран медленнее</a:t>
            </a:r>
            <a:r>
              <a:rPr lang="en-US" sz="2400" dirty="0"/>
              <a:t>,</a:t>
            </a:r>
            <a:r>
              <a:rPr lang="ru-RU" sz="2400" dirty="0"/>
              <a:t> чем </a:t>
            </a:r>
            <a:r>
              <a:rPr lang="en-US" sz="2400" b="1" dirty="0"/>
              <a:t>Stroke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Stroke</a:t>
            </a:r>
            <a:r>
              <a:rPr lang="en-US" sz="2400" dirty="0"/>
              <a:t> </a:t>
            </a:r>
            <a:r>
              <a:rPr lang="ru-RU" sz="2400" dirty="0"/>
              <a:t>текст можно как угодно масштабировать и вращать. Выводится быстрее, однако не так красиво выглядит.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2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5B319-B7ED-455D-899E-EC22D7A5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0"/>
            <a:ext cx="10515600" cy="706030"/>
          </a:xfrm>
        </p:spPr>
        <p:txBody>
          <a:bodyPr/>
          <a:lstStyle/>
          <a:p>
            <a:r>
              <a:rPr lang="ru-RU" dirty="0"/>
              <a:t>Список доступных шрифтов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14B02-5272-4371-A69A-D7EBA0B3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1646854"/>
            <a:ext cx="4599992" cy="3564292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u="sng" dirty="0"/>
              <a:t>Для </a:t>
            </a:r>
            <a:r>
              <a:rPr lang="en-US" sz="2200" b="1" u="sng" dirty="0"/>
              <a:t>Bitmap</a:t>
            </a:r>
            <a:r>
              <a:rPr lang="en-US" sz="2200" u="sng" dirty="0"/>
              <a:t> </a:t>
            </a:r>
            <a:r>
              <a:rPr lang="ru-RU" sz="2200" u="sng" dirty="0"/>
              <a:t>текста</a:t>
            </a:r>
            <a:r>
              <a:rPr lang="en-US" sz="2200" u="sng" dirty="0"/>
              <a:t>: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GLUT_BITMAP_9_BY_15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GLUT_BITMAP_8_BY_13</a:t>
            </a:r>
          </a:p>
          <a:p>
            <a:r>
              <a:rPr lang="sv-SE" sz="2200" dirty="0">
                <a:latin typeface="Consolas" panose="020B0609020204030204" pitchFamily="49" charset="0"/>
              </a:rPr>
              <a:t>GLUT_BITMAP_TIMES_ROMAN_10</a:t>
            </a:r>
          </a:p>
          <a:p>
            <a:r>
              <a:rPr lang="sv-SE" sz="2200" dirty="0">
                <a:latin typeface="Consolas" panose="020B0609020204030204" pitchFamily="49" charset="0"/>
              </a:rPr>
              <a:t>GLUT_BITMAP_TIMES_ROMAN_24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GLUT_BITMAP_HELVETICA_10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GLUT_BITMAP_HELVETICA_12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GLUT_BITMAP_HELVETICA_18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CDB87-CA3B-4C30-B2EC-D617B67BDD55}"/>
              </a:ext>
            </a:extLst>
          </p:cNvPr>
          <p:cNvSpPr txBox="1"/>
          <p:nvPr/>
        </p:nvSpPr>
        <p:spPr>
          <a:xfrm>
            <a:off x="5951375" y="1646854"/>
            <a:ext cx="5189375" cy="20005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200" u="sng" dirty="0">
                <a:solidFill>
                  <a:prstClr val="black"/>
                </a:solidFill>
              </a:rPr>
              <a:t>Для </a:t>
            </a:r>
            <a:r>
              <a:rPr lang="en-US" sz="2200" b="1" u="sng" dirty="0">
                <a:solidFill>
                  <a:prstClr val="black"/>
                </a:solidFill>
              </a:rPr>
              <a:t>Stroke</a:t>
            </a:r>
            <a:r>
              <a:rPr lang="en-US" sz="2200" u="sng" dirty="0">
                <a:solidFill>
                  <a:prstClr val="black"/>
                </a:solidFill>
              </a:rPr>
              <a:t> </a:t>
            </a:r>
            <a:r>
              <a:rPr lang="ru-RU" sz="2200" u="sng" dirty="0">
                <a:solidFill>
                  <a:prstClr val="black"/>
                </a:solidFill>
              </a:rPr>
              <a:t>текста</a:t>
            </a:r>
            <a:r>
              <a:rPr lang="en-US" sz="2200" u="sng" dirty="0">
                <a:solidFill>
                  <a:prstClr val="black"/>
                </a:solidFill>
              </a:rPr>
              <a:t>: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GLUT_STROKE_ROMAN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GLUT_STROKE_MONO_ROMAN </a:t>
            </a:r>
            <a:b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</a:rPr>
              <a:t>Высота и ширина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~105 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</a:rPr>
              <a:t>п)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4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973AC2-0A25-4900-8BCC-4B8A00F2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20" y="119515"/>
            <a:ext cx="8652029" cy="1325563"/>
          </a:xfrm>
        </p:spPr>
        <p:txBody>
          <a:bodyPr/>
          <a:lstStyle/>
          <a:p>
            <a:r>
              <a:rPr lang="ru-RU" dirty="0"/>
              <a:t>Пример функции отрисовки прямоугольника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2FEF0D-58BF-4C83-94D8-37463031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4" y="1814897"/>
            <a:ext cx="10147376" cy="34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2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129BB4-F4F5-440B-8299-2DA9F4FA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98" y="146149"/>
            <a:ext cx="9069280" cy="972438"/>
          </a:xfrm>
        </p:spPr>
        <p:txBody>
          <a:bodyPr/>
          <a:lstStyle/>
          <a:p>
            <a:r>
              <a:rPr lang="ru-RU" dirty="0"/>
              <a:t>Пример функции отрисовки эллипса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B95B97-F9E5-4327-9D7E-668BB00B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0" y="1404204"/>
            <a:ext cx="10735620" cy="53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0CFC3-8CED-44C6-997D-577A98B5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D406F-CC97-4AC2-969F-1AA13F3D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94" y="1946923"/>
            <a:ext cx="10515600" cy="4043330"/>
          </a:xfrm>
          <a:ln>
            <a:noFill/>
            <a:prstDash val="lgDash"/>
          </a:ln>
        </p:spPr>
        <p:txBody>
          <a:bodyPr/>
          <a:lstStyle/>
          <a:p>
            <a:pPr marL="457200" lvl="1" indent="0">
              <a:buNone/>
            </a:pPr>
            <a:r>
              <a:rPr lang="ru-RU" b="1" dirty="0" err="1">
                <a:solidFill>
                  <a:srgbClr val="871603"/>
                </a:solidFill>
              </a:rPr>
              <a:t>OpenGL</a:t>
            </a:r>
            <a:r>
              <a:rPr lang="ru-RU" dirty="0"/>
              <a:t> является одним из самых популярных прикладных программных интерфейсов (</a:t>
            </a:r>
            <a:r>
              <a:rPr lang="ru-RU" b="1" dirty="0"/>
              <a:t>API</a:t>
            </a:r>
            <a:r>
              <a:rPr lang="ru-RU" dirty="0"/>
              <a:t> –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) для разработки приложений в области двумерной и трехмерной графики.</a:t>
            </a:r>
          </a:p>
          <a:p>
            <a:pPr marL="457200" lvl="1" indent="0">
              <a:buNone/>
            </a:pPr>
            <a:endParaRPr lang="en-US" altLang="ru-RU" dirty="0"/>
          </a:p>
          <a:p>
            <a:pPr marL="457200" lvl="1" indent="0">
              <a:buNone/>
            </a:pPr>
            <a:r>
              <a:rPr lang="ru-RU" altLang="ru-RU" b="1" dirty="0" err="1">
                <a:solidFill>
                  <a:srgbClr val="871603"/>
                </a:solidFill>
                <a:cs typeface="Arial" panose="020B0604020202020204" pitchFamily="34" charset="0"/>
              </a:rPr>
              <a:t>OpenGL</a:t>
            </a:r>
            <a:r>
              <a:rPr lang="ru-RU" altLang="ru-RU" dirty="0">
                <a:cs typeface="Arial" panose="020B0604020202020204" pitchFamily="34" charset="0"/>
              </a:rPr>
              <a:t> является </a:t>
            </a:r>
            <a:r>
              <a:rPr lang="ru-RU" altLang="ru-RU" i="1" dirty="0">
                <a:cs typeface="Arial" panose="020B0604020202020204" pitchFamily="34" charset="0"/>
              </a:rPr>
              <a:t>кроссплатформенным</a:t>
            </a:r>
            <a:r>
              <a:rPr lang="ru-RU" altLang="ru-RU" dirty="0">
                <a:cs typeface="Arial" panose="020B0604020202020204" pitchFamily="34" charset="0"/>
              </a:rPr>
              <a:t>, независимым от языка программирования</a:t>
            </a:r>
            <a:r>
              <a:rPr lang="en-US" altLang="ru-RU" dirty="0">
                <a:cs typeface="Arial" panose="020B0604020202020204" pitchFamily="34" charset="0"/>
              </a:rPr>
              <a:t>,</a:t>
            </a:r>
            <a:r>
              <a:rPr lang="ru-RU" altLang="ru-RU" dirty="0">
                <a:cs typeface="Arial" panose="020B0604020202020204" pitchFamily="34" charset="0"/>
              </a:rPr>
              <a:t> </a:t>
            </a:r>
            <a:r>
              <a:rPr lang="ru-RU" altLang="ru-RU" b="1" dirty="0">
                <a:cs typeface="Arial" panose="020B0604020202020204" pitchFamily="34" charset="0"/>
              </a:rPr>
              <a:t>API</a:t>
            </a:r>
            <a:r>
              <a:rPr lang="ru-RU" altLang="ru-RU" dirty="0">
                <a:cs typeface="Arial" panose="020B0604020202020204" pitchFamily="34" charset="0"/>
              </a:rPr>
              <a:t> для работы с графикой. </a:t>
            </a:r>
            <a:endParaRPr lang="en-US" altLang="ru-RU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ru-RU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altLang="ru-RU" b="1" dirty="0" err="1">
                <a:solidFill>
                  <a:srgbClr val="871603"/>
                </a:solidFill>
                <a:cs typeface="Arial" panose="020B0604020202020204" pitchFamily="34" charset="0"/>
              </a:rPr>
              <a:t>OpenGL</a:t>
            </a:r>
            <a:r>
              <a:rPr lang="ru-RU" altLang="ru-RU" dirty="0">
                <a:cs typeface="Arial" panose="020B0604020202020204" pitchFamily="34" charset="0"/>
              </a:rPr>
              <a:t> —низкоуровневый </a:t>
            </a:r>
            <a:r>
              <a:rPr lang="ru-RU" altLang="ru-RU" b="1" dirty="0">
                <a:cs typeface="Arial" panose="020B0604020202020204" pitchFamily="34" charset="0"/>
              </a:rPr>
              <a:t>API</a:t>
            </a:r>
            <a:r>
              <a:rPr lang="ru-RU" altLang="ru-RU" dirty="0">
                <a:cs typeface="Arial" panose="020B0604020202020204" pitchFamily="34" charset="0"/>
              </a:rPr>
              <a:t>, поэтому для работы с ним необходимо иметь некоторое представление о графике в целом и знать основы </a:t>
            </a:r>
            <a:r>
              <a:rPr lang="ru-RU" altLang="ru-RU" i="1" dirty="0">
                <a:cs typeface="Arial" panose="020B0604020202020204" pitchFamily="34" charset="0"/>
              </a:rPr>
              <a:t>линейной алгебры</a:t>
            </a:r>
            <a:r>
              <a:rPr lang="ru-RU" altLang="ru-RU" dirty="0">
                <a:cs typeface="Arial" panose="020B0604020202020204" pitchFamily="34" charset="0"/>
              </a:rPr>
              <a:t>.</a:t>
            </a:r>
            <a:r>
              <a:rPr lang="ru-RU" altLang="ru-RU" dirty="0"/>
              <a:t> 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82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63570-FB04-4AFC-A10F-A93FEA14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8"/>
            <a:ext cx="10515600" cy="1325563"/>
          </a:xfrm>
        </p:spPr>
        <p:txBody>
          <a:bodyPr/>
          <a:lstStyle/>
          <a:p>
            <a:r>
              <a:rPr lang="ru-RU" dirty="0"/>
              <a:t>Примеры функций вывода текста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AC0FA4-36B3-44D8-B37B-1B33D6F2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154173"/>
            <a:ext cx="4259936" cy="2274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192F6D-3214-4F16-BF9D-56814AD2288D}"/>
              </a:ext>
            </a:extLst>
          </p:cNvPr>
          <p:cNvSpPr txBox="1"/>
          <p:nvPr/>
        </p:nvSpPr>
        <p:spPr>
          <a:xfrm>
            <a:off x="838200" y="3538370"/>
            <a:ext cx="580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Использование (текст выведется в начале координат)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AA7700-4F72-40A6-AC02-F53A8843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27264"/>
            <a:ext cx="5322751" cy="7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8123EC-DBBD-47B5-9C69-25419FA5FD6E}"/>
              </a:ext>
            </a:extLst>
          </p:cNvPr>
          <p:cNvSpPr txBox="1"/>
          <p:nvPr/>
        </p:nvSpPr>
        <p:spPr>
          <a:xfrm>
            <a:off x="838200" y="4739998"/>
            <a:ext cx="800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отрисовки и масштабирования </a:t>
            </a:r>
            <a:r>
              <a:rPr lang="en-US" dirty="0"/>
              <a:t>Stroke </a:t>
            </a:r>
            <a:r>
              <a:rPr lang="ru-RU" dirty="0"/>
              <a:t>текста используется стек матриц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703682-6500-4065-8D43-89B16B65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9" y="5228892"/>
            <a:ext cx="8798917" cy="15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C56FD-228A-47FF-9FEE-D69D78D5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723446"/>
          </a:xfrm>
        </p:spPr>
        <p:txBody>
          <a:bodyPr/>
          <a:lstStyle/>
          <a:p>
            <a:r>
              <a:rPr lang="ru-RU" dirty="0"/>
              <a:t>Визуализация бинарного дерева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6DAFE2-6323-47BE-8491-C5F3DED7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4618"/>
            <a:ext cx="8830436" cy="583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2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AAEA445-A2B2-45C4-964D-B9B2DFE7B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58" y="469620"/>
            <a:ext cx="9873786" cy="62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9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C90F6-9918-471F-A543-813A0031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10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Основы </a:t>
            </a:r>
            <a:r>
              <a:rPr lang="en-US" sz="5400" dirty="0"/>
              <a:t>OpenGL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2725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05129-8410-44E5-9403-9D0AC22A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66"/>
            <a:ext cx="10515600" cy="1212979"/>
          </a:xfrm>
        </p:spPr>
        <p:txBody>
          <a:bodyPr/>
          <a:lstStyle/>
          <a:p>
            <a:r>
              <a:rPr lang="ru-RU" dirty="0"/>
              <a:t>Наименование функций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949D2A4-FB72-477E-8C07-D1DE16D7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809"/>
            <a:ext cx="10515600" cy="4385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err="1">
                <a:solidFill>
                  <a:srgbClr val="871603"/>
                </a:solidFill>
              </a:rPr>
              <a:t>type</a:t>
            </a:r>
            <a:r>
              <a:rPr lang="ru-RU" sz="2000" dirty="0">
                <a:solidFill>
                  <a:srgbClr val="871603"/>
                </a:solidFill>
              </a:rPr>
              <a:t> </a:t>
            </a:r>
            <a:r>
              <a:rPr lang="ru-RU" sz="2000" b="1" dirty="0" err="1">
                <a:solidFill>
                  <a:srgbClr val="871603"/>
                </a:solidFill>
              </a:rPr>
              <a:t>glCommand_name</a:t>
            </a:r>
            <a:r>
              <a:rPr lang="ru-RU" sz="2000" b="1" dirty="0">
                <a:solidFill>
                  <a:srgbClr val="871603"/>
                </a:solidFill>
              </a:rPr>
              <a:t>[1 2 3 4][b s i f d </a:t>
            </a:r>
            <a:r>
              <a:rPr lang="ru-RU" sz="2000" b="1" dirty="0" err="1">
                <a:solidFill>
                  <a:srgbClr val="871603"/>
                </a:solidFill>
              </a:rPr>
              <a:t>ub</a:t>
            </a:r>
            <a:r>
              <a:rPr lang="ru-RU" sz="2000" b="1" dirty="0">
                <a:solidFill>
                  <a:srgbClr val="871603"/>
                </a:solidFill>
              </a:rPr>
              <a:t> </a:t>
            </a:r>
            <a:r>
              <a:rPr lang="ru-RU" sz="2000" b="1" dirty="0" err="1">
                <a:solidFill>
                  <a:srgbClr val="871603"/>
                </a:solidFill>
              </a:rPr>
              <a:t>us</a:t>
            </a:r>
            <a:r>
              <a:rPr lang="ru-RU" sz="2000" b="1" dirty="0">
                <a:solidFill>
                  <a:srgbClr val="871603"/>
                </a:solidFill>
              </a:rPr>
              <a:t> </a:t>
            </a:r>
            <a:r>
              <a:rPr lang="ru-RU" sz="2000" b="1" dirty="0" err="1">
                <a:solidFill>
                  <a:srgbClr val="871603"/>
                </a:solidFill>
              </a:rPr>
              <a:t>ui</a:t>
            </a:r>
            <a:r>
              <a:rPr lang="ru-RU" sz="2000" b="1" dirty="0">
                <a:solidFill>
                  <a:srgbClr val="871603"/>
                </a:solidFill>
              </a:rPr>
              <a:t>][v]</a:t>
            </a:r>
            <a:endParaRPr lang="ru-RU" sz="2000" dirty="0">
              <a:solidFill>
                <a:srgbClr val="871603"/>
              </a:solidFill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rgbClr val="871603"/>
                </a:solidFill>
              </a:rPr>
              <a:t>		      		(type1 </a:t>
            </a:r>
            <a:r>
              <a:rPr lang="ru-RU" sz="2000" i="1" dirty="0">
                <a:solidFill>
                  <a:srgbClr val="871603"/>
                </a:solidFill>
              </a:rPr>
              <a:t>arg1</a:t>
            </a:r>
            <a:r>
              <a:rPr lang="ru-RU" sz="2000" dirty="0">
                <a:solidFill>
                  <a:srgbClr val="871603"/>
                </a:solidFill>
              </a:rPr>
              <a:t>,…,</a:t>
            </a:r>
            <a:r>
              <a:rPr lang="ru-RU" sz="2000" dirty="0" err="1">
                <a:solidFill>
                  <a:srgbClr val="871603"/>
                </a:solidFill>
              </a:rPr>
              <a:t>typeN</a:t>
            </a:r>
            <a:r>
              <a:rPr lang="ru-RU" sz="2000" dirty="0">
                <a:solidFill>
                  <a:srgbClr val="871603"/>
                </a:solidFill>
              </a:rPr>
              <a:t> </a:t>
            </a:r>
            <a:r>
              <a:rPr lang="ru-RU" sz="2000" i="1" dirty="0" err="1">
                <a:solidFill>
                  <a:srgbClr val="871603"/>
                </a:solidFill>
              </a:rPr>
              <a:t>argN</a:t>
            </a:r>
            <a:r>
              <a:rPr lang="ru-RU" sz="2000" dirty="0">
                <a:solidFill>
                  <a:srgbClr val="871603"/>
                </a:solidFill>
              </a:rPr>
              <a:t>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ru-RU" sz="2000" u="sng" dirty="0"/>
              <a:t>Имя состоит из нескольких частей:</a:t>
            </a:r>
            <a:endParaRPr lang="ru-RU" sz="2000" dirty="0"/>
          </a:p>
          <a:p>
            <a:r>
              <a:rPr lang="ru-RU" sz="2000" b="1" dirty="0" err="1"/>
              <a:t>gl</a:t>
            </a:r>
            <a:r>
              <a:rPr lang="ru-RU" sz="2000" b="1" dirty="0"/>
              <a:t>  - </a:t>
            </a:r>
            <a:r>
              <a:rPr lang="ru-RU" sz="2000" dirty="0"/>
              <a:t>имя библиотеки, в которой описана эта функция: для базовых функций </a:t>
            </a:r>
            <a:r>
              <a:rPr lang="ru-RU" sz="2000" dirty="0" err="1"/>
              <a:t>OpenGL</a:t>
            </a:r>
            <a:r>
              <a:rPr lang="ru-RU" sz="2000" dirty="0"/>
              <a:t>, функций из библиотек GL, GLU, GLUT, GLAUX это </a:t>
            </a:r>
            <a:r>
              <a:rPr lang="ru-RU" sz="2000" dirty="0" err="1"/>
              <a:t>gl</a:t>
            </a:r>
            <a:r>
              <a:rPr lang="ru-RU" sz="2000" dirty="0"/>
              <a:t>, </a:t>
            </a:r>
            <a:r>
              <a:rPr lang="ru-RU" sz="2000" dirty="0" err="1"/>
              <a:t>glu</a:t>
            </a:r>
            <a:r>
              <a:rPr lang="ru-RU" sz="2000" dirty="0"/>
              <a:t>, </a:t>
            </a:r>
            <a:r>
              <a:rPr lang="ru-RU" sz="2000" dirty="0" err="1"/>
              <a:t>glut</a:t>
            </a:r>
            <a:r>
              <a:rPr lang="ru-RU" sz="2000" dirty="0"/>
              <a:t>, </a:t>
            </a:r>
            <a:r>
              <a:rPr lang="ru-RU" sz="2000" dirty="0" err="1"/>
              <a:t>aux</a:t>
            </a:r>
            <a:r>
              <a:rPr lang="ru-RU" sz="2000" dirty="0"/>
              <a:t> соответственно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b="1" dirty="0" err="1"/>
              <a:t>Command_name</a:t>
            </a:r>
            <a:r>
              <a:rPr lang="ru-RU" sz="2000" b="1" dirty="0"/>
              <a:t> - </a:t>
            </a:r>
            <a:r>
              <a:rPr lang="ru-RU" sz="2000" dirty="0"/>
              <a:t>имя команды (процедуры или функции)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b="1" dirty="0"/>
              <a:t>[1 2 3 4] - </a:t>
            </a:r>
            <a:r>
              <a:rPr lang="ru-RU" sz="2000" dirty="0"/>
              <a:t>число</a:t>
            </a:r>
            <a:r>
              <a:rPr lang="ru-RU" sz="2000" b="1" dirty="0"/>
              <a:t> </a:t>
            </a:r>
            <a:r>
              <a:rPr lang="ru-RU" sz="2000" dirty="0"/>
              <a:t>аргументов</a:t>
            </a:r>
            <a:r>
              <a:rPr lang="ru-RU" sz="2000" b="1" dirty="0"/>
              <a:t> </a:t>
            </a:r>
            <a:r>
              <a:rPr lang="ru-RU" sz="2000" dirty="0"/>
              <a:t>команды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b="1" dirty="0"/>
              <a:t>[b s i f d </a:t>
            </a:r>
            <a:r>
              <a:rPr lang="ru-RU" sz="2000" b="1" dirty="0" err="1"/>
              <a:t>ub</a:t>
            </a:r>
            <a:r>
              <a:rPr lang="ru-RU" sz="2000" b="1" dirty="0"/>
              <a:t> </a:t>
            </a:r>
            <a:r>
              <a:rPr lang="ru-RU" sz="2000" b="1" dirty="0" err="1"/>
              <a:t>us</a:t>
            </a:r>
            <a:r>
              <a:rPr lang="ru-RU" sz="2000" b="1" dirty="0"/>
              <a:t> </a:t>
            </a:r>
            <a:r>
              <a:rPr lang="ru-RU" sz="2000" b="1" dirty="0" err="1"/>
              <a:t>ui</a:t>
            </a:r>
            <a:r>
              <a:rPr lang="en-US" sz="2000" b="1" dirty="0"/>
              <a:t>]</a:t>
            </a:r>
            <a:r>
              <a:rPr lang="ru-RU" sz="2000" b="1" dirty="0"/>
              <a:t> -</a:t>
            </a:r>
            <a:r>
              <a:rPr lang="en-US" sz="2000" b="1" dirty="0"/>
              <a:t> </a:t>
            </a:r>
            <a:r>
              <a:rPr lang="ru-RU" sz="2000" dirty="0"/>
              <a:t>тип</a:t>
            </a:r>
            <a:r>
              <a:rPr lang="ru-RU" sz="2000" b="1" dirty="0"/>
              <a:t> </a:t>
            </a:r>
            <a:r>
              <a:rPr lang="ru-RU" sz="2000" dirty="0"/>
              <a:t>аргумента</a:t>
            </a:r>
            <a:r>
              <a:rPr lang="en-US" sz="2000" dirty="0"/>
              <a:t>: b – </a:t>
            </a:r>
            <a:r>
              <a:rPr lang="en-US" sz="2000" dirty="0" err="1"/>
              <a:t>GLbyte</a:t>
            </a:r>
            <a:r>
              <a:rPr lang="en-US" sz="2000" dirty="0"/>
              <a:t> (char), </a:t>
            </a:r>
            <a:r>
              <a:rPr lang="en-US" sz="2000" dirty="0" err="1"/>
              <a:t>i</a:t>
            </a:r>
            <a:r>
              <a:rPr lang="en-US" sz="2000" dirty="0"/>
              <a:t> – </a:t>
            </a:r>
            <a:r>
              <a:rPr lang="en-US" sz="2000" dirty="0" err="1"/>
              <a:t>GLint</a:t>
            </a:r>
            <a:r>
              <a:rPr lang="en-US" sz="2000" dirty="0"/>
              <a:t>(int), f – </a:t>
            </a:r>
            <a:r>
              <a:rPr lang="en-US" sz="2000" dirty="0" err="1"/>
              <a:t>GLfloat</a:t>
            </a:r>
            <a:r>
              <a:rPr lang="en-US" sz="2000" dirty="0"/>
              <a:t>(float), </a:t>
            </a:r>
            <a:r>
              <a:rPr lang="en-US" sz="2000" dirty="0" err="1"/>
              <a:t>ub</a:t>
            </a:r>
            <a:r>
              <a:rPr lang="en-US" sz="2000" dirty="0"/>
              <a:t>, us, </a:t>
            </a:r>
            <a:r>
              <a:rPr lang="en-US" sz="2000" dirty="0" err="1"/>
              <a:t>ui</a:t>
            </a:r>
            <a:r>
              <a:rPr lang="en-US" sz="2000" dirty="0"/>
              <a:t> – unsigned byte, short, int </a:t>
            </a:r>
            <a:r>
              <a:rPr lang="ru-RU" sz="2000" dirty="0"/>
              <a:t>соответственно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b="1" dirty="0"/>
              <a:t>[v]</a:t>
            </a:r>
            <a:r>
              <a:rPr lang="ru-RU" sz="2000" b="1" dirty="0"/>
              <a:t> -</a:t>
            </a:r>
            <a:r>
              <a:rPr lang="en-US" sz="2000" b="1" dirty="0"/>
              <a:t> </a:t>
            </a:r>
            <a:r>
              <a:rPr lang="ru-RU" sz="2000" dirty="0"/>
              <a:t>в качестве параметров функции используется указатель на массив значений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6AB31-521E-494F-8EF4-EB16A17C70AC}"/>
              </a:ext>
            </a:extLst>
          </p:cNvPr>
          <p:cNvSpPr txBox="1"/>
          <p:nvPr/>
        </p:nvSpPr>
        <p:spPr>
          <a:xfrm>
            <a:off x="2444620" y="1558829"/>
            <a:ext cx="8350897" cy="121297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6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0B3F8-B913-4D0E-A2A1-81785E69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996CC-5D31-4744-A936-FA8C0976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09" y="1690688"/>
            <a:ext cx="11719249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Определения команд </a:t>
            </a:r>
            <a:r>
              <a:rPr lang="ru-RU" b="1" dirty="0"/>
              <a:t>GL</a:t>
            </a:r>
            <a:r>
              <a:rPr lang="ru-RU" dirty="0"/>
              <a:t> находятся в файле </a:t>
            </a:r>
            <a:r>
              <a:rPr lang="ru-RU" dirty="0" err="1"/>
              <a:t>gl.h</a:t>
            </a:r>
            <a:r>
              <a:rPr lang="ru-RU" dirty="0"/>
              <a:t>, для включения которого нужно написать: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871603"/>
                </a:solidFill>
                <a:latin typeface="Consolas" panose="020B0609020204030204" pitchFamily="49" charset="0"/>
              </a:rPr>
              <a:t>#</a:t>
            </a:r>
            <a:r>
              <a:rPr lang="ru-RU" sz="2000" dirty="0" err="1">
                <a:solidFill>
                  <a:srgbClr val="871603"/>
                </a:solidFill>
                <a:latin typeface="Consolas" panose="020B0609020204030204" pitchFamily="49" charset="0"/>
              </a:rPr>
              <a:t>include</a:t>
            </a:r>
            <a:r>
              <a:rPr lang="ru-RU" sz="2000" dirty="0">
                <a:solidFill>
                  <a:srgbClr val="871603"/>
                </a:solidFill>
                <a:latin typeface="Consolas" panose="020B0609020204030204" pitchFamily="49" charset="0"/>
              </a:rPr>
              <a:t> &lt;</a:t>
            </a:r>
            <a:r>
              <a:rPr lang="en-US" sz="2000" dirty="0">
                <a:solidFill>
                  <a:srgbClr val="871603"/>
                </a:solidFill>
                <a:latin typeface="Consolas" panose="020B0609020204030204" pitchFamily="49" charset="0"/>
              </a:rPr>
              <a:t>GL</a:t>
            </a:r>
            <a:r>
              <a:rPr lang="ru-RU" sz="2000" dirty="0">
                <a:solidFill>
                  <a:srgbClr val="871603"/>
                </a:solidFill>
                <a:latin typeface="Consolas" panose="020B0609020204030204" pitchFamily="49" charset="0"/>
              </a:rPr>
              <a:t>/</a:t>
            </a:r>
            <a:r>
              <a:rPr lang="ru-RU" sz="2000" dirty="0" err="1">
                <a:solidFill>
                  <a:srgbClr val="871603"/>
                </a:solidFill>
                <a:latin typeface="Consolas" panose="020B0609020204030204" pitchFamily="49" charset="0"/>
              </a:rPr>
              <a:t>gl.h</a:t>
            </a:r>
            <a:r>
              <a:rPr lang="ru-RU" sz="2000" dirty="0">
                <a:solidFill>
                  <a:srgbClr val="871603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87160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871603"/>
              </a:solidFill>
            </a:endParaRPr>
          </a:p>
          <a:p>
            <a:pPr marL="0" indent="0">
              <a:buNone/>
            </a:pPr>
            <a:r>
              <a:rPr lang="ru-RU" dirty="0"/>
              <a:t>Для работы с библиотекой </a:t>
            </a:r>
            <a:r>
              <a:rPr lang="ru-RU" b="1" dirty="0"/>
              <a:t>GLU</a:t>
            </a:r>
            <a:r>
              <a:rPr lang="ru-RU" dirty="0"/>
              <a:t> нужно аналогично включить файл </a:t>
            </a:r>
            <a:r>
              <a:rPr lang="ru-RU" sz="2000" dirty="0" err="1">
                <a:solidFill>
                  <a:srgbClr val="871603"/>
                </a:solidFill>
                <a:latin typeface="Consolas" panose="020B0609020204030204" pitchFamily="49" charset="0"/>
              </a:rPr>
              <a:t>glu.h</a:t>
            </a:r>
            <a:r>
              <a:rPr lang="ru-RU" sz="2000" dirty="0"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dirty="0"/>
              <a:t>В отличие от стандартных библиотек, пакет </a:t>
            </a:r>
            <a:r>
              <a:rPr lang="ru-RU" b="1" i="1" dirty="0"/>
              <a:t>GLUT</a:t>
            </a:r>
            <a:r>
              <a:rPr lang="ru-RU" i="1" dirty="0"/>
              <a:t> нужно инсталлировать и подключать отдельно</a:t>
            </a:r>
            <a:r>
              <a:rPr lang="en-US" i="1" dirty="0"/>
              <a:t> </a:t>
            </a:r>
            <a:r>
              <a:rPr lang="ru-RU" dirty="0"/>
              <a:t>(см. инструкцию по установке GLUT в проект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)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57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42064-5A05-4C39-BEC6-1BA828F1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3F03D-E1F7-4BE5-AAC3-FBA13154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576"/>
            <a:ext cx="10515600" cy="35208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Все команды (процедуры и функции) библиотеки </a:t>
            </a:r>
            <a:r>
              <a:rPr lang="ru-RU" b="1" dirty="0"/>
              <a:t>GL</a:t>
            </a:r>
            <a:r>
              <a:rPr lang="ru-RU" dirty="0"/>
              <a:t> начинаются с префикса </a:t>
            </a:r>
            <a:r>
              <a:rPr lang="ru-RU" b="1" dirty="0" err="1"/>
              <a:t>gl</a:t>
            </a:r>
            <a:r>
              <a:rPr lang="ru-RU" dirty="0"/>
              <a:t>, все константы – с префикса </a:t>
            </a:r>
            <a:r>
              <a:rPr lang="ru-RU" b="1" dirty="0"/>
              <a:t>GL_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Соответствующие команды и константы библиотек </a:t>
            </a:r>
            <a:r>
              <a:rPr lang="ru-RU" b="1" dirty="0"/>
              <a:t>GLU</a:t>
            </a:r>
            <a:r>
              <a:rPr lang="ru-RU" dirty="0"/>
              <a:t> и </a:t>
            </a:r>
            <a:r>
              <a:rPr lang="ru-RU" b="1" dirty="0"/>
              <a:t>GLUT</a:t>
            </a:r>
            <a:r>
              <a:rPr lang="ru-RU" dirty="0"/>
              <a:t> аналогично имеют префиксы </a:t>
            </a:r>
            <a:r>
              <a:rPr lang="ru-RU" b="1" dirty="0" err="1"/>
              <a:t>glu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b="1" dirty="0"/>
              <a:t>GLU_) </a:t>
            </a:r>
            <a:r>
              <a:rPr lang="ru-RU" dirty="0"/>
              <a:t>и </a:t>
            </a:r>
            <a:r>
              <a:rPr lang="ru-RU" b="1" dirty="0" err="1"/>
              <a:t>glut</a:t>
            </a:r>
            <a:r>
              <a:rPr lang="ru-RU" dirty="0"/>
              <a:t> (</a:t>
            </a:r>
            <a:r>
              <a:rPr lang="ru-RU" b="1" dirty="0"/>
              <a:t>GLUT_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89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57BC3-36B9-4887-81E2-0DF876AB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365125"/>
            <a:ext cx="11017898" cy="997145"/>
          </a:xfrm>
        </p:spPr>
        <p:txBody>
          <a:bodyPr/>
          <a:lstStyle/>
          <a:p>
            <a:r>
              <a:rPr lang="ru-RU" dirty="0"/>
              <a:t>Рисование геометрических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D9F72-1793-4821-B2DF-3268B34C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362270"/>
            <a:ext cx="11513975" cy="534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	Все графические объекты в </a:t>
            </a:r>
            <a:r>
              <a:rPr lang="ru-RU" sz="1600" dirty="0" err="1"/>
              <a:t>OpenGL</a:t>
            </a:r>
            <a:r>
              <a:rPr lang="ru-RU" sz="1600" dirty="0"/>
              <a:t> представляют собой набор точек, линий и многоугольников. Все примитивы в свою очередь задаются точками — вершинами.</a:t>
            </a:r>
          </a:p>
          <a:p>
            <a:pPr marL="0" indent="0">
              <a:buNone/>
            </a:pPr>
            <a:endParaRPr lang="ru-RU" sz="1600" dirty="0"/>
          </a:p>
          <a:p>
            <a:r>
              <a:rPr lang="ru-RU" sz="1600" b="1" dirty="0"/>
              <a:t>GL_POINTS </a:t>
            </a:r>
            <a:r>
              <a:rPr lang="ru-RU" sz="1600" dirty="0"/>
              <a:t>— каждая вершина задает точку;</a:t>
            </a:r>
          </a:p>
          <a:p>
            <a:r>
              <a:rPr lang="ru-RU" sz="1600" b="1" dirty="0"/>
              <a:t>GL_LINES </a:t>
            </a:r>
            <a:r>
              <a:rPr lang="ru-RU" sz="1600" dirty="0"/>
              <a:t>— каждая отдельная пара вершин задает линию;</a:t>
            </a:r>
          </a:p>
          <a:p>
            <a:r>
              <a:rPr lang="ru-RU" sz="1600" b="1" dirty="0"/>
              <a:t>GL_LINE_STRIP </a:t>
            </a:r>
            <a:r>
              <a:rPr lang="ru-RU" sz="1600" dirty="0"/>
              <a:t>— каждая пара вершин задает линию (то есть конец предыдущей линии является началом следующей);</a:t>
            </a:r>
          </a:p>
          <a:p>
            <a:r>
              <a:rPr lang="ru-RU" sz="1600" b="1" dirty="0"/>
              <a:t>GL_LINE_LOOP </a:t>
            </a:r>
            <a:r>
              <a:rPr lang="ru-RU" sz="1600" dirty="0"/>
              <a:t>— аналогично предыдущему за исключением того, что последняя вершина соединяется с первой и получается замкнутая фигура;</a:t>
            </a:r>
          </a:p>
          <a:p>
            <a:r>
              <a:rPr lang="ru-RU" sz="1600" b="1" dirty="0"/>
              <a:t>GL_TRIANGLES </a:t>
            </a:r>
            <a:r>
              <a:rPr lang="ru-RU" sz="1600" dirty="0"/>
              <a:t>— каждая отдельная тройка вершин задает треугольник;</a:t>
            </a:r>
          </a:p>
          <a:p>
            <a:r>
              <a:rPr lang="ru-RU" sz="1600" b="1" dirty="0"/>
              <a:t>GL_TRIANGLE_STRIP </a:t>
            </a:r>
            <a:r>
              <a:rPr lang="ru-RU" sz="1600" dirty="0"/>
              <a:t>— каждая следующая вершина задает треугольник вместе с двумя предыдущими (получается лента из треугольников);</a:t>
            </a:r>
          </a:p>
          <a:p>
            <a:r>
              <a:rPr lang="ru-RU" sz="1600" b="1" dirty="0"/>
              <a:t>GL_TRIANGLE_FAN </a:t>
            </a:r>
            <a:r>
              <a:rPr lang="ru-RU" sz="1600" dirty="0"/>
              <a:t>— каждый треугольник задается первой вершиной и последующими парами (то </a:t>
            </a:r>
            <a:r>
              <a:rPr lang="ru-RU" sz="1600" dirty="0" err="1"/>
              <a:t>естьтреугольники</a:t>
            </a:r>
            <a:r>
              <a:rPr lang="ru-RU" sz="1600" dirty="0"/>
              <a:t> строятся вокруг первой вершины, образуя нечто похожее на диафрагму);</a:t>
            </a:r>
          </a:p>
          <a:p>
            <a:r>
              <a:rPr lang="ru-RU" sz="1600" b="1" dirty="0"/>
              <a:t>GL_QUADS </a:t>
            </a:r>
            <a:r>
              <a:rPr lang="ru-RU" sz="1600" dirty="0"/>
              <a:t>— каждые четыре вершины образуют четырехугольник;</a:t>
            </a:r>
          </a:p>
          <a:p>
            <a:r>
              <a:rPr lang="ru-RU" sz="1600" b="1" dirty="0"/>
              <a:t>GL_QUAD_STRIP </a:t>
            </a:r>
            <a:r>
              <a:rPr lang="ru-RU" sz="1600" dirty="0"/>
              <a:t>— каждая следующая пара вершин образует четырехугольник вместе с парой предыдущих;</a:t>
            </a:r>
          </a:p>
          <a:p>
            <a:r>
              <a:rPr lang="ru-RU" sz="1600" b="1" dirty="0"/>
              <a:t>GL_POLYGON </a:t>
            </a:r>
            <a:r>
              <a:rPr lang="ru-RU" sz="1600" dirty="0"/>
              <a:t>— задает многоугольник с количеством углов равным количеству заданных вершин.</a:t>
            </a:r>
          </a:p>
        </p:txBody>
      </p:sp>
    </p:spTree>
    <p:extLst>
      <p:ext uri="{BB962C8B-B14F-4D97-AF65-F5344CB8AC3E}">
        <p14:creationId xmlns:p14="http://schemas.microsoft.com/office/powerpoint/2010/main" val="169571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5FDB8-CF91-4808-9E42-972ED9F5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355794"/>
            <a:ext cx="10515600" cy="969153"/>
          </a:xfrm>
        </p:spPr>
        <p:txBody>
          <a:bodyPr/>
          <a:lstStyle/>
          <a:p>
            <a:r>
              <a:rPr lang="ru-RU" dirty="0"/>
              <a:t>Положение вершины в пространстве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4BF2F-3F3E-4849-A266-234E6D83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Положение вершины определяются заданием ее координат в двух, трех-, или четырехмерном пространстве (однородные координаты). Это реализуется с помощью нескольких вариантов команды </a:t>
            </a:r>
            <a:r>
              <a:rPr lang="ru-RU" sz="2400" dirty="0" err="1"/>
              <a:t>glVertex</a:t>
            </a:r>
            <a:r>
              <a:rPr lang="ru-RU" sz="2400" dirty="0"/>
              <a:t>*:</a:t>
            </a:r>
          </a:p>
          <a:p>
            <a:pPr marL="0" indent="0">
              <a:buNone/>
            </a:pPr>
            <a:r>
              <a:rPr lang="ru-RU" sz="2400" dirty="0"/>
              <a:t> </a:t>
            </a:r>
          </a:p>
          <a:p>
            <a:r>
              <a:rPr lang="ru-RU" sz="2400" dirty="0" err="1"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b="1" dirty="0" err="1">
                <a:latin typeface="Consolas" panose="020B0609020204030204" pitchFamily="49" charset="0"/>
              </a:rPr>
              <a:t>glVertex</a:t>
            </a:r>
            <a:r>
              <a:rPr lang="ru-RU" sz="2400" b="1" dirty="0">
                <a:latin typeface="Consolas" panose="020B0609020204030204" pitchFamily="49" charset="0"/>
              </a:rPr>
              <a:t>[2 3 4][s i f d]</a:t>
            </a:r>
            <a:r>
              <a:rPr lang="ru-RU" sz="2400" dirty="0">
                <a:latin typeface="Consolas" panose="020B0609020204030204" pitchFamily="49" charset="0"/>
              </a:rPr>
              <a:t> (</a:t>
            </a:r>
            <a:r>
              <a:rPr lang="ru-RU" sz="2400" dirty="0" err="1">
                <a:latin typeface="Consolas" panose="020B0609020204030204" pitchFamily="49" charset="0"/>
              </a:rPr>
              <a:t>type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i="1" dirty="0" err="1">
                <a:latin typeface="Consolas" panose="020B0609020204030204" pitchFamily="49" charset="0"/>
              </a:rPr>
              <a:t>coords</a:t>
            </a:r>
            <a:r>
              <a:rPr lang="ru-RU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b="1" dirty="0" err="1">
                <a:latin typeface="Consolas" panose="020B0609020204030204" pitchFamily="49" charset="0"/>
              </a:rPr>
              <a:t>glVertex</a:t>
            </a:r>
            <a:r>
              <a:rPr lang="en-US" sz="2400" b="1" dirty="0">
                <a:latin typeface="Consolas" panose="020B0609020204030204" pitchFamily="49" charset="0"/>
              </a:rPr>
              <a:t>[2 3 4][s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f d]v</a:t>
            </a:r>
            <a:r>
              <a:rPr lang="en-US" sz="2400" dirty="0">
                <a:latin typeface="Consolas" panose="020B0609020204030204" pitchFamily="49" charset="0"/>
              </a:rPr>
              <a:t> (type *</a:t>
            </a:r>
            <a:r>
              <a:rPr lang="en-US" sz="2400" i="1" dirty="0" err="1">
                <a:latin typeface="Consolas" panose="020B0609020204030204" pitchFamily="49" charset="0"/>
              </a:rPr>
              <a:t>coords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2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19804-C2D9-49BD-8591-FFDC5618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327803"/>
            <a:ext cx="10515600" cy="969153"/>
          </a:xfrm>
        </p:spPr>
        <p:txBody>
          <a:bodyPr/>
          <a:lstStyle/>
          <a:p>
            <a:r>
              <a:rPr lang="ru-RU" dirty="0"/>
              <a:t>Цвет вершины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7A818-4566-4B2D-AABA-51152C66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9" y="1642189"/>
            <a:ext cx="11448661" cy="451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задания текущего цвета вершины используются команды :</a:t>
            </a:r>
          </a:p>
          <a:p>
            <a:endParaRPr lang="ru-RU" sz="2400" dirty="0"/>
          </a:p>
          <a:p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b="1" dirty="0" err="1">
                <a:latin typeface="Consolas" panose="020B0609020204030204" pitchFamily="49" charset="0"/>
              </a:rPr>
              <a:t>glColor</a:t>
            </a:r>
            <a:r>
              <a:rPr lang="en-US" sz="2400" b="1" dirty="0">
                <a:latin typeface="Consolas" panose="020B0609020204030204" pitchFamily="49" charset="0"/>
              </a:rPr>
              <a:t>[3 4][b s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f]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GLtype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components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b="1" dirty="0" err="1">
                <a:latin typeface="Consolas" panose="020B0609020204030204" pitchFamily="49" charset="0"/>
              </a:rPr>
              <a:t>glColor</a:t>
            </a:r>
            <a:r>
              <a:rPr lang="en-US" sz="2400" b="1" dirty="0">
                <a:latin typeface="Consolas" panose="020B0609020204030204" pitchFamily="49" charset="0"/>
              </a:rPr>
              <a:t>[3 4][b s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f]v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GLtype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components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200" dirty="0"/>
              <a:t>	Первые три параметра задают </a:t>
            </a:r>
            <a:r>
              <a:rPr lang="ru-RU" sz="2200" b="1" dirty="0"/>
              <a:t>R, G, B </a:t>
            </a:r>
            <a:r>
              <a:rPr lang="ru-RU" sz="2200" dirty="0"/>
              <a:t>компоненты цвета, а последний параметр определяет коэффициент непрозрачности (так называемая альфа-компонента). </a:t>
            </a:r>
          </a:p>
          <a:p>
            <a:pPr marL="0" indent="0">
              <a:buNone/>
            </a:pPr>
            <a:r>
              <a:rPr lang="ru-RU" sz="2200" dirty="0"/>
              <a:t>	Если в названии команды указан тип ‘</a:t>
            </a:r>
            <a:r>
              <a:rPr lang="ru-RU" sz="2200" b="1" dirty="0"/>
              <a:t>f</a:t>
            </a:r>
            <a:r>
              <a:rPr lang="ru-RU" sz="2200" dirty="0"/>
              <a:t>’ (</a:t>
            </a:r>
            <a:r>
              <a:rPr lang="ru-RU" sz="2200" b="1" dirty="0" err="1"/>
              <a:t>float</a:t>
            </a:r>
            <a:r>
              <a:rPr lang="ru-RU" sz="2200" dirty="0"/>
              <a:t>), то значения всех параметров должны принадлежать отрезку [0,1], при этом по умолчанию значение альфа-компоненты устанавливается равным 1.0, что соответствует полной непрозрачности.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492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1452</Words>
  <Application>Microsoft Office PowerPoint</Application>
  <PresentationFormat>Широкоэкранный</PresentationFormat>
  <Paragraphs>128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Тема Office</vt:lpstr>
      <vt:lpstr>OpenGL</vt:lpstr>
      <vt:lpstr>Что это такое?</vt:lpstr>
      <vt:lpstr>Основы OpenGL</vt:lpstr>
      <vt:lpstr>Наименование функций</vt:lpstr>
      <vt:lpstr>Синтаксис команд</vt:lpstr>
      <vt:lpstr>Синтаксис команд</vt:lpstr>
      <vt:lpstr>Рисование геометрических объектов</vt:lpstr>
      <vt:lpstr>Положение вершины в пространстве</vt:lpstr>
      <vt:lpstr>Цвет вершины</vt:lpstr>
      <vt:lpstr>Операторные скобки glBegin/glEnd</vt:lpstr>
      <vt:lpstr>Работа с матрицами</vt:lpstr>
      <vt:lpstr>Основы программы на OpenGL</vt:lpstr>
      <vt:lpstr>GLUT</vt:lpstr>
      <vt:lpstr>GLUT</vt:lpstr>
      <vt:lpstr>Структура программы на OpenGL</vt:lpstr>
      <vt:lpstr>Работа со шрифтами в OpenGL </vt:lpstr>
      <vt:lpstr>Список доступных шрифтов</vt:lpstr>
      <vt:lpstr>Пример функции отрисовки прямоугольника</vt:lpstr>
      <vt:lpstr>Пример функции отрисовки эллипса</vt:lpstr>
      <vt:lpstr>Примеры функций вывода текста:</vt:lpstr>
      <vt:lpstr>Визуализация бинарного дерева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Ксения Волкова</dc:creator>
  <cp:lastModifiedBy>Eldarian</cp:lastModifiedBy>
  <cp:revision>33</cp:revision>
  <dcterms:created xsi:type="dcterms:W3CDTF">2019-04-07T11:36:34Z</dcterms:created>
  <dcterms:modified xsi:type="dcterms:W3CDTF">2020-04-14T11:19:39Z</dcterms:modified>
</cp:coreProperties>
</file>