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2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embeddedFontLst>
    <p:embeddedFont>
      <p:font typeface="Proxima Nova" panose="020B0604020202020204" charset="0"/>
      <p:regular r:id="rId16"/>
      <p:bold r:id="rId17"/>
      <p:italic r:id="rId18"/>
      <p:boldItalic r:id="rId19"/>
    </p:embeddedFont>
    <p:embeddedFont>
      <p:font typeface="Gill Sans" panose="020B0604020202020204" charset="0"/>
      <p:regular r:id="rId20"/>
      <p:bold r:id="rId21"/>
    </p:embeddedFont>
    <p:embeddedFont>
      <p:font typeface="Roboto" panose="020B060402020202020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A83EEAA-D60B-4F44-96E0-350FECA40673}">
  <a:tblStyle styleId="{9A83EEAA-D60B-4F44-96E0-350FECA4067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6" d="100"/>
          <a:sy n="116" d="100"/>
        </p:scale>
        <p:origin x="-413" y="1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9560745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569e94c9c1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569e94c9c1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3e5b5a9ad_2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3e5b5a9ad_2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Source: Admissions training presentation and FAQ (July 2019)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5fd721d841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5fd721d841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3e5b5a9ad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33e5b5a9ad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5eabfe5093_5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5eabfe5093_5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569e94c9c1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569e94c9c1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3e98bd6e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3e98bd6e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f646a8eb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5f646a8eb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Source: Admissions training presentation and FAQ (July 2019)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3e5b5a9ad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3e5b5a9ad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Source: Admissions training presentation and FAQ (July 2019)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3e5b5a9ad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3e5b5a9ad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Source: Admissions training presentation and FAQ (July 2019)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3e5b5a9ad_2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3e5b5a9ad_2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Source: Admissions training presentation and FAQ (July 2019)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3e5b5a9ad_2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3e5b5a9ad_2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Source: Admissions training presentation and FAQ (July 2019)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3e5b5a9ad_2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3e5b5a9ad_2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Source: Admissions training presentation and FAQ (July 2019)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Subtitle">
  <p:cSld name="TITLE_1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250031" y="1078260"/>
            <a:ext cx="8643900" cy="17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8925" tIns="58925" rIns="58925" bIns="58925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900"/>
              <a:buFont typeface="Gill Sans"/>
              <a:buNone/>
              <a:defRPr sz="4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152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900"/>
              <a:buFont typeface="Gill Sans"/>
              <a:buNone/>
              <a:defRPr sz="4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292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900"/>
              <a:buFont typeface="Gill Sans"/>
              <a:buNone/>
              <a:defRPr sz="4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444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900"/>
              <a:buFont typeface="Gill Sans"/>
              <a:buNone/>
              <a:defRPr sz="4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584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900"/>
              <a:buFont typeface="Gill Sans"/>
              <a:buNone/>
              <a:defRPr sz="4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736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900"/>
              <a:buFont typeface="Gill Sans"/>
              <a:buNone/>
              <a:defRPr sz="4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889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900"/>
              <a:buFont typeface="Gill Sans"/>
              <a:buNone/>
              <a:defRPr sz="4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1028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900"/>
              <a:buFont typeface="Gill Sans"/>
              <a:buNone/>
              <a:defRPr sz="4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1181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900"/>
              <a:buFont typeface="Gill Sans"/>
              <a:buNone/>
              <a:defRPr sz="4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250031" y="2779365"/>
            <a:ext cx="8643900" cy="68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8925" tIns="58925" rIns="58925" bIns="58925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900"/>
              <a:buFont typeface="Gill Sans"/>
              <a:buNone/>
              <a:defRPr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900"/>
              <a:buFont typeface="Gill Sans"/>
              <a:buNone/>
              <a:defRPr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900"/>
              <a:buFont typeface="Gill Sans"/>
              <a:buNone/>
              <a:defRPr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900"/>
              <a:buFont typeface="Gill Sans"/>
              <a:buNone/>
              <a:defRPr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900"/>
              <a:buFont typeface="Gill Sans"/>
              <a:buNone/>
              <a:defRPr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535353"/>
              </a:buClr>
              <a:buSzPts val="2000"/>
              <a:buFont typeface="Gill Sans"/>
              <a:buChar char="•"/>
              <a:defRPr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535353"/>
              </a:buClr>
              <a:buSzPts val="2000"/>
              <a:buFont typeface="Gill Sans"/>
              <a:buChar char="•"/>
              <a:defRPr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535353"/>
              </a:buClr>
              <a:buSzPts val="2000"/>
              <a:buFont typeface="Gill Sans"/>
              <a:buChar char="•"/>
              <a:defRPr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535353"/>
              </a:buClr>
              <a:buSzPts val="2000"/>
              <a:buFont typeface="Gill Sans"/>
              <a:buChar char="•"/>
              <a:defRPr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4446984" y="4889004"/>
            <a:ext cx="241200" cy="1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50" tIns="32750" rIns="32750" bIns="327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sz="1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sz="1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sz="1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sz="1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sz="1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sz="1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sz="1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sz="1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sz="1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9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title"/>
          </p:nvPr>
        </p:nvSpPr>
        <p:spPr>
          <a:xfrm>
            <a:off x="457200" y="20574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275" tIns="82275" rIns="82275" bIns="822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Gill Sans"/>
              <a:buNone/>
              <a:defRPr sz="5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Gill Sans"/>
              <a:buNone/>
              <a:defRPr sz="5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Gill Sans"/>
              <a:buNone/>
              <a:defRPr sz="5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Gill Sans"/>
              <a:buNone/>
              <a:defRPr sz="5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Gill Sans"/>
              <a:buNone/>
              <a:defRPr sz="5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4064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Gill Sans"/>
              <a:buNone/>
              <a:defRPr sz="5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8255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Gill Sans"/>
              <a:buNone/>
              <a:defRPr sz="5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12319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Gill Sans"/>
              <a:buNone/>
              <a:defRPr sz="5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16510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Gill Sans"/>
              <a:buNone/>
              <a:defRPr sz="5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275" tIns="82275" rIns="82275" bIns="82275" anchor="t" anchorCtr="0">
            <a:noAutofit/>
          </a:bodyPr>
          <a:lstStyle>
            <a:lvl1pPr marL="457200" marR="0" lvl="0" indent="-5397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Gill Sans"/>
              <a:buChar char="•"/>
              <a:defRPr sz="29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5397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Gill Sans"/>
              <a:buChar char="•"/>
              <a:defRPr sz="29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5397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Gill Sans"/>
              <a:buChar char="•"/>
              <a:defRPr sz="29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5397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Gill Sans"/>
              <a:buChar char="•"/>
              <a:defRPr sz="29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5397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Gill Sans"/>
              <a:buChar char="•"/>
              <a:defRPr sz="29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5397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Gill Sans"/>
              <a:buChar char="•"/>
              <a:defRPr sz="29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5397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Gill Sans"/>
              <a:buChar char="•"/>
              <a:defRPr sz="29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5397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Gill Sans"/>
              <a:buChar char="•"/>
              <a:defRPr sz="29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5397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Gill Sans"/>
              <a:buChar char="•"/>
              <a:defRPr sz="29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8602503" y="4732020"/>
            <a:ext cx="247200" cy="1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275" tIns="41125" rIns="82275" bIns="411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300"/>
              <a:buFont typeface="Proxima Nova"/>
              <a:buNone/>
              <a:defRPr sz="1300" b="0" i="0" u="none" strike="noStrike" cap="none">
                <a:solidFill>
                  <a:srgbClr val="1A1A1A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300"/>
              <a:buFont typeface="Proxima Nova"/>
              <a:buNone/>
              <a:defRPr sz="1300" b="0" i="0" u="none" strike="noStrike" cap="none">
                <a:solidFill>
                  <a:srgbClr val="1A1A1A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300"/>
              <a:buFont typeface="Proxima Nova"/>
              <a:buNone/>
              <a:defRPr sz="1300" b="0" i="0" u="none" strike="noStrike" cap="none">
                <a:solidFill>
                  <a:srgbClr val="1A1A1A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300"/>
              <a:buFont typeface="Proxima Nova"/>
              <a:buNone/>
              <a:defRPr sz="1300" b="0" i="0" u="none" strike="noStrike" cap="none">
                <a:solidFill>
                  <a:srgbClr val="1A1A1A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300"/>
              <a:buFont typeface="Proxima Nova"/>
              <a:buNone/>
              <a:defRPr sz="1300" b="0" i="0" u="none" strike="noStrike" cap="none">
                <a:solidFill>
                  <a:srgbClr val="1A1A1A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300"/>
              <a:buFont typeface="Proxima Nova"/>
              <a:buNone/>
              <a:defRPr sz="1300" b="0" i="0" u="none" strike="noStrike" cap="none">
                <a:solidFill>
                  <a:srgbClr val="1A1A1A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300"/>
              <a:buFont typeface="Proxima Nova"/>
              <a:buNone/>
              <a:defRPr sz="1300" b="0" i="0" u="none" strike="noStrike" cap="none">
                <a:solidFill>
                  <a:srgbClr val="1A1A1A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300"/>
              <a:buFont typeface="Proxima Nova"/>
              <a:buNone/>
              <a:defRPr sz="1300" b="0" i="0" u="none" strike="noStrike" cap="none">
                <a:solidFill>
                  <a:srgbClr val="1A1A1A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300"/>
              <a:buFont typeface="Proxima Nova"/>
              <a:buNone/>
              <a:defRPr sz="1300" b="0" i="0" u="none" strike="noStrike" cap="none">
                <a:solidFill>
                  <a:srgbClr val="1A1A1A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1" type="obj">
  <p:cSld name="OBJEC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382588" y="0"/>
            <a:ext cx="8226300" cy="5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body" idx="1"/>
          </p:nvPr>
        </p:nvSpPr>
        <p:spPr>
          <a:xfrm>
            <a:off x="381000" y="797719"/>
            <a:ext cx="8410500" cy="402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75" tIns="45675" rIns="91375" bIns="45675" anchor="t" anchorCtr="0">
            <a:noAutofit/>
          </a:bodyPr>
          <a:lstStyle>
            <a:lvl1pPr marL="457200" lvl="0" indent="-354330" algn="l" rtl="0">
              <a:spcBef>
                <a:spcPts val="900"/>
              </a:spcBef>
              <a:spcAft>
                <a:spcPts val="0"/>
              </a:spcAft>
              <a:buSzPts val="1980"/>
              <a:buChar char="●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sldNum" idx="12"/>
          </p:nvPr>
        </p:nvSpPr>
        <p:spPr>
          <a:xfrm>
            <a:off x="8645525" y="4941094"/>
            <a:ext cx="498600" cy="2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ctr" rtl="0">
              <a:spcBef>
                <a:spcPts val="0"/>
              </a:spcBef>
              <a:spcAft>
                <a:spcPts val="0"/>
              </a:spcAft>
              <a:buNone/>
              <a:defRPr sz="900" b="1" i="0" u="none" strike="noStrike" cap="none">
                <a:solidFill>
                  <a:srgbClr val="A40D1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ctr" rtl="0">
              <a:spcBef>
                <a:spcPts val="0"/>
              </a:spcBef>
              <a:spcAft>
                <a:spcPts val="0"/>
              </a:spcAft>
              <a:buNone/>
              <a:defRPr sz="900" b="1" i="0" u="none" strike="noStrike" cap="none">
                <a:solidFill>
                  <a:srgbClr val="A40D1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ctr" rtl="0">
              <a:spcBef>
                <a:spcPts val="0"/>
              </a:spcBef>
              <a:spcAft>
                <a:spcPts val="0"/>
              </a:spcAft>
              <a:buNone/>
              <a:defRPr sz="900" b="1" i="0" u="none" strike="noStrike" cap="none">
                <a:solidFill>
                  <a:srgbClr val="A40D1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ctr" rtl="0">
              <a:spcBef>
                <a:spcPts val="0"/>
              </a:spcBef>
              <a:spcAft>
                <a:spcPts val="0"/>
              </a:spcAft>
              <a:buNone/>
              <a:defRPr sz="900" b="1" i="0" u="none" strike="noStrike" cap="none">
                <a:solidFill>
                  <a:srgbClr val="A40D1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ctr" rtl="0">
              <a:spcBef>
                <a:spcPts val="0"/>
              </a:spcBef>
              <a:spcAft>
                <a:spcPts val="0"/>
              </a:spcAft>
              <a:buNone/>
              <a:defRPr sz="900" b="1" i="0" u="none" strike="noStrike" cap="none">
                <a:solidFill>
                  <a:srgbClr val="A40D1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ctr" rtl="0">
              <a:spcBef>
                <a:spcPts val="0"/>
              </a:spcBef>
              <a:spcAft>
                <a:spcPts val="0"/>
              </a:spcAft>
              <a:buNone/>
              <a:defRPr sz="900" b="1" i="0" u="none" strike="noStrike" cap="none">
                <a:solidFill>
                  <a:srgbClr val="A40D1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ctr" rtl="0">
              <a:spcBef>
                <a:spcPts val="0"/>
              </a:spcBef>
              <a:spcAft>
                <a:spcPts val="0"/>
              </a:spcAft>
              <a:buNone/>
              <a:defRPr sz="900" b="1" i="0" u="none" strike="noStrike" cap="none">
                <a:solidFill>
                  <a:srgbClr val="A40D1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ctr" rtl="0">
              <a:spcBef>
                <a:spcPts val="0"/>
              </a:spcBef>
              <a:spcAft>
                <a:spcPts val="0"/>
              </a:spcAft>
              <a:buNone/>
              <a:defRPr sz="900" b="1" i="0" u="none" strike="noStrike" cap="none">
                <a:solidFill>
                  <a:srgbClr val="A40D1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ctr" rtl="0">
              <a:spcBef>
                <a:spcPts val="0"/>
              </a:spcBef>
              <a:spcAft>
                <a:spcPts val="0"/>
              </a:spcAft>
              <a:buNone/>
              <a:defRPr sz="900" b="1" i="0" u="none" strike="noStrike" cap="none">
                <a:solidFill>
                  <a:srgbClr val="A40D1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 txBox="1"/>
          <p:nvPr/>
        </p:nvSpPr>
        <p:spPr>
          <a:xfrm>
            <a:off x="287750" y="1474700"/>
            <a:ext cx="7529400" cy="21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i="1">
                <a:latin typeface="Roboto"/>
                <a:ea typeface="Roboto"/>
                <a:cs typeface="Roboto"/>
                <a:sym typeface="Roboto"/>
              </a:rPr>
              <a:t>Module 3 Project </a:t>
            </a:r>
            <a:endParaRPr sz="4800" b="1" i="1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An Exploration of Congressional Voting Behaviour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Kyle Hayes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Ramin Ostad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" name="Google Shape;67;p16"/>
          <p:cNvSpPr txBox="1"/>
          <p:nvPr/>
        </p:nvSpPr>
        <p:spPr>
          <a:xfrm>
            <a:off x="185925" y="4235476"/>
            <a:ext cx="2877600" cy="7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Last Update: Aug 2019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" name="Google Shape;68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25"/>
          <p:cNvPicPr preferRelativeResize="0"/>
          <p:nvPr/>
        </p:nvPicPr>
        <p:blipFill rotWithShape="1">
          <a:blip r:embed="rId3">
            <a:alphaModFix/>
          </a:blip>
          <a:srcRect t="1996" b="2006"/>
          <a:stretch/>
        </p:blipFill>
        <p:spPr>
          <a:xfrm>
            <a:off x="2739334" y="959101"/>
            <a:ext cx="5804090" cy="348245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5"/>
          <p:cNvSpPr txBox="1"/>
          <p:nvPr/>
        </p:nvSpPr>
        <p:spPr>
          <a:xfrm>
            <a:off x="259850" y="0"/>
            <a:ext cx="8707500" cy="86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2B2B2B"/>
                </a:solidFill>
                <a:latin typeface="Roboto"/>
                <a:ea typeface="Roboto"/>
                <a:cs typeface="Roboto"/>
                <a:sym typeface="Roboto"/>
              </a:rPr>
              <a:t>Probability Abstain - House Republicans and Democrats</a:t>
            </a:r>
            <a:endParaRPr sz="2400" b="1">
              <a:solidFill>
                <a:srgbClr val="2B2B2B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B2B2B"/>
                </a:solidFill>
                <a:latin typeface="Roboto"/>
                <a:ea typeface="Roboto"/>
                <a:cs typeface="Roboto"/>
                <a:sym typeface="Roboto"/>
              </a:rPr>
              <a:t>Fail to Reject H</a:t>
            </a:r>
            <a:r>
              <a:rPr lang="en" sz="1800" baseline="-25000">
                <a:solidFill>
                  <a:srgbClr val="2B2B2B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r>
              <a:rPr lang="en" sz="1800">
                <a:solidFill>
                  <a:srgbClr val="2B2B2B"/>
                </a:solidFill>
                <a:latin typeface="Roboto"/>
                <a:ea typeface="Roboto"/>
                <a:cs typeface="Roboto"/>
                <a:sym typeface="Roboto"/>
              </a:rPr>
              <a:t> that House parties have different prob(abstain) since ‘92</a:t>
            </a:r>
            <a:endParaRPr sz="2400" b="1">
              <a:solidFill>
                <a:srgbClr val="2B2B2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1" name="Google Shape;141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graphicFrame>
        <p:nvGraphicFramePr>
          <p:cNvPr id="142" name="Google Shape;142;p25"/>
          <p:cNvGraphicFramePr/>
          <p:nvPr/>
        </p:nvGraphicFramePr>
        <p:xfrm>
          <a:off x="545400" y="1589350"/>
          <a:ext cx="1725550" cy="1308300"/>
        </p:xfrm>
        <a:graphic>
          <a:graphicData uri="http://schemas.openxmlformats.org/drawingml/2006/table">
            <a:tbl>
              <a:tblPr>
                <a:noFill/>
                <a:tableStyleId>{9A83EEAA-D60B-4F44-96E0-350FECA40673}</a:tableStyleId>
              </a:tblPr>
              <a:tblGrid>
                <a:gridCol w="872925"/>
                <a:gridCol w="852625"/>
              </a:tblGrid>
              <a:tr h="4361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i="1"/>
                        <a:t>p-value</a:t>
                      </a:r>
                      <a:endParaRPr sz="1000" i="1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1.11e-07</a:t>
                      </a:r>
                      <a:endParaRPr sz="1000"/>
                    </a:p>
                  </a:txBody>
                  <a:tcPr marL="91425" marR="91425" marT="91425" marB="91425" anchor="ctr"/>
                </a:tc>
              </a:tr>
              <a:tr h="4361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i="1"/>
                        <a:t>Effect (d)</a:t>
                      </a:r>
                      <a:endParaRPr sz="1000" i="1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1.56</a:t>
                      </a:r>
                      <a:endParaRPr sz="1000"/>
                    </a:p>
                  </a:txBody>
                  <a:tcPr marL="91425" marR="91425" marT="91425" marB="91425" anchor="ctr"/>
                </a:tc>
              </a:tr>
              <a:tr h="4361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i="1"/>
                        <a:t>power</a:t>
                      </a:r>
                      <a:endParaRPr sz="1000" i="1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1.0</a:t>
                      </a:r>
                      <a:endParaRPr sz="1000"/>
                    </a:p>
                  </a:txBody>
                  <a:tcPr marL="91425" marR="91425" marT="91425" marB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"/>
          <p:cNvSpPr/>
          <p:nvPr/>
        </p:nvSpPr>
        <p:spPr>
          <a:xfrm>
            <a:off x="4472075" y="-23975"/>
            <a:ext cx="4671900" cy="51435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26"/>
          <p:cNvSpPr/>
          <p:nvPr/>
        </p:nvSpPr>
        <p:spPr>
          <a:xfrm>
            <a:off x="0" y="1462725"/>
            <a:ext cx="251700" cy="983100"/>
          </a:xfrm>
          <a:prstGeom prst="rect">
            <a:avLst/>
          </a:prstGeom>
          <a:solidFill>
            <a:srgbClr val="FFD4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26"/>
          <p:cNvSpPr txBox="1"/>
          <p:nvPr/>
        </p:nvSpPr>
        <p:spPr>
          <a:xfrm>
            <a:off x="584725" y="1398500"/>
            <a:ext cx="3887100" cy="14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2B2B2B"/>
                </a:solidFill>
                <a:latin typeface="Roboto"/>
                <a:ea typeface="Roboto"/>
                <a:cs typeface="Roboto"/>
                <a:sym typeface="Roboto"/>
              </a:rPr>
              <a:t>Recommendations &amp; Limitations</a:t>
            </a:r>
            <a:endParaRPr sz="3000" b="1">
              <a:solidFill>
                <a:srgbClr val="2B2B2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0" name="Google Shape;150;p26"/>
          <p:cNvSpPr txBox="1"/>
          <p:nvPr/>
        </p:nvSpPr>
        <p:spPr>
          <a:xfrm>
            <a:off x="4708400" y="1085600"/>
            <a:ext cx="4223700" cy="323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2B2B2B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2B2B2B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2B2B2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1" name="Google Shape;151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7"/>
          <p:cNvSpPr/>
          <p:nvPr/>
        </p:nvSpPr>
        <p:spPr>
          <a:xfrm>
            <a:off x="0" y="1462725"/>
            <a:ext cx="251700" cy="983100"/>
          </a:xfrm>
          <a:prstGeom prst="rect">
            <a:avLst/>
          </a:prstGeom>
          <a:solidFill>
            <a:srgbClr val="32CE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27"/>
          <p:cNvSpPr txBox="1"/>
          <p:nvPr/>
        </p:nvSpPr>
        <p:spPr>
          <a:xfrm>
            <a:off x="4123400" y="366000"/>
            <a:ext cx="5073900" cy="44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8" name="Google Shape;158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159" name="Google Shape;159;p27"/>
          <p:cNvSpPr txBox="1"/>
          <p:nvPr/>
        </p:nvSpPr>
        <p:spPr>
          <a:xfrm>
            <a:off x="1342825" y="179300"/>
            <a:ext cx="5073900" cy="98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2B2B2B"/>
                </a:solidFill>
                <a:latin typeface="Roboto"/>
                <a:ea typeface="Roboto"/>
                <a:cs typeface="Roboto"/>
                <a:sym typeface="Roboto"/>
              </a:rPr>
              <a:t>Further Research and Next Steps</a:t>
            </a:r>
            <a:endParaRPr sz="3000" b="1">
              <a:solidFill>
                <a:srgbClr val="2B2B2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Google Shape;160;p27"/>
          <p:cNvSpPr txBox="1"/>
          <p:nvPr/>
        </p:nvSpPr>
        <p:spPr>
          <a:xfrm>
            <a:off x="1358275" y="1294500"/>
            <a:ext cx="6762900" cy="369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Further Research: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Our current research points out areas that are and are not significant.  Key findings are that major differences between parties are not seen in the probability yes between parties.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Both Democrats and House Members were most likely to abstain from voting.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The house Republicans  had the largest variance in abstain votes.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Next Step Questions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Does Party in Power of Chamber impact voting?</a:t>
            </a:r>
            <a:endParaRPr sz="12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Does topic of bill impact </a:t>
            </a:r>
            <a:r>
              <a:rPr lang="en" sz="1200">
                <a:solidFill>
                  <a:schemeClr val="dk1"/>
                </a:solidFill>
              </a:rPr>
              <a:t>votes</a:t>
            </a:r>
            <a:r>
              <a:rPr lang="en" sz="1200"/>
              <a:t>?</a:t>
            </a:r>
            <a:endParaRPr sz="12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>
                <a:solidFill>
                  <a:schemeClr val="dk1"/>
                </a:solidFill>
              </a:rPr>
              <a:t>How has votes changed over time?</a:t>
            </a:r>
            <a:endParaRPr sz="1200">
              <a:solidFill>
                <a:schemeClr val="dk1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" sz="1200">
                <a:solidFill>
                  <a:schemeClr val="dk1"/>
                </a:solidFill>
              </a:rPr>
              <a:t>Does the type of motion impact votes?</a:t>
            </a: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8"/>
          <p:cNvSpPr/>
          <p:nvPr/>
        </p:nvSpPr>
        <p:spPr>
          <a:xfrm>
            <a:off x="12000" y="0"/>
            <a:ext cx="9144000" cy="5143500"/>
          </a:xfrm>
          <a:prstGeom prst="rect">
            <a:avLst/>
          </a:prstGeom>
          <a:solidFill>
            <a:srgbClr val="2B2B2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6" name="Google Shape;166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77096" y="4544025"/>
            <a:ext cx="2235398" cy="329925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8"/>
          <p:cNvSpPr txBox="1"/>
          <p:nvPr/>
        </p:nvSpPr>
        <p:spPr>
          <a:xfrm>
            <a:off x="516350" y="1474700"/>
            <a:ext cx="7529400" cy="21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i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Thank You!</a:t>
            </a:r>
            <a:endParaRPr sz="4800" b="1" i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 b="1" i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8" name="Google Shape;168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/>
          <p:nvPr/>
        </p:nvSpPr>
        <p:spPr>
          <a:xfrm>
            <a:off x="0" y="1462725"/>
            <a:ext cx="251700" cy="983100"/>
          </a:xfrm>
          <a:prstGeom prst="rect">
            <a:avLst/>
          </a:prstGeom>
          <a:solidFill>
            <a:srgbClr val="32CE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7"/>
          <p:cNvSpPr txBox="1"/>
          <p:nvPr/>
        </p:nvSpPr>
        <p:spPr>
          <a:xfrm>
            <a:off x="1342825" y="179300"/>
            <a:ext cx="5073900" cy="98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solidFill>
                  <a:srgbClr val="2B2B2B"/>
                </a:solidFill>
                <a:latin typeface="Roboto"/>
                <a:ea typeface="Roboto"/>
                <a:cs typeface="Roboto"/>
                <a:sym typeface="Roboto"/>
              </a:rPr>
              <a:t>Key Questions:</a:t>
            </a:r>
            <a:endParaRPr sz="2400" b="1">
              <a:solidFill>
                <a:srgbClr val="2B2B2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5" name="Google Shape;75;p17"/>
          <p:cNvSpPr txBox="1"/>
          <p:nvPr/>
        </p:nvSpPr>
        <p:spPr>
          <a:xfrm>
            <a:off x="4123400" y="366000"/>
            <a:ext cx="5073900" cy="44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6" name="Google Shape;76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77" name="Google Shape;77;p17"/>
          <p:cNvSpPr txBox="1"/>
          <p:nvPr/>
        </p:nvSpPr>
        <p:spPr>
          <a:xfrm>
            <a:off x="1358275" y="1294500"/>
            <a:ext cx="6762900" cy="369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 Level Objective: Explore voting patterns among members of Congress over time to understand what factors impact </a:t>
            </a:r>
            <a:r>
              <a:rPr lang="en">
                <a:solidFill>
                  <a:schemeClr val="dk1"/>
                </a:solidFill>
              </a:rPr>
              <a:t>abstain votes and </a:t>
            </a:r>
            <a:r>
              <a:rPr lang="en"/>
              <a:t>yes/no votes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 Phase I: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Abstain votes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Are candidates of either party more likely to abstain from voting?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Are members of either chamber more likely to abstain?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Yes Votes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>
                <a:solidFill>
                  <a:schemeClr val="dk1"/>
                </a:solidFill>
              </a:rPr>
              <a:t>Are candidates of either party more likely to vote Yes?</a:t>
            </a: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>
                <a:solidFill>
                  <a:schemeClr val="dk1"/>
                </a:solidFill>
              </a:rPr>
              <a:t>Are candidates of either party, within the House, more likely to vote Yes?</a:t>
            </a: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>
                <a:solidFill>
                  <a:schemeClr val="dk1"/>
                </a:solidFill>
              </a:rPr>
              <a:t>Are candidates of either party, within the Senate, more likely to vote Yes?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Based on these questions, we will formulate next step questions to further understand voting behaviour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/>
          <p:nvPr/>
        </p:nvSpPr>
        <p:spPr>
          <a:xfrm>
            <a:off x="0" y="1462725"/>
            <a:ext cx="251700" cy="983100"/>
          </a:xfrm>
          <a:prstGeom prst="rect">
            <a:avLst/>
          </a:prstGeom>
          <a:solidFill>
            <a:srgbClr val="32CE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8"/>
          <p:cNvSpPr txBox="1"/>
          <p:nvPr/>
        </p:nvSpPr>
        <p:spPr>
          <a:xfrm>
            <a:off x="1342825" y="179300"/>
            <a:ext cx="5073900" cy="98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solidFill>
                  <a:srgbClr val="2B2B2B"/>
                </a:solidFill>
                <a:latin typeface="Roboto"/>
                <a:ea typeface="Roboto"/>
                <a:cs typeface="Roboto"/>
                <a:sym typeface="Roboto"/>
              </a:rPr>
              <a:t>Methodology:</a:t>
            </a:r>
            <a:endParaRPr sz="2400" b="1">
              <a:solidFill>
                <a:srgbClr val="2B2B2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" name="Google Shape;84;p18"/>
          <p:cNvSpPr txBox="1"/>
          <p:nvPr/>
        </p:nvSpPr>
        <p:spPr>
          <a:xfrm>
            <a:off x="4123400" y="366000"/>
            <a:ext cx="5073900" cy="44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" name="Google Shape;85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86" name="Google Shape;86;p18"/>
          <p:cNvSpPr txBox="1"/>
          <p:nvPr/>
        </p:nvSpPr>
        <p:spPr>
          <a:xfrm>
            <a:off x="1358275" y="1294500"/>
            <a:ext cx="6762900" cy="369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Data Source: ProPublica.org </a:t>
            </a:r>
            <a:r>
              <a:rPr lang="en" sz="2400" dirty="0" smtClean="0"/>
              <a:t>API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smtClean="0"/>
              <a:t>Range: January, 1993 to present</a:t>
            </a: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Methodology:</a:t>
            </a:r>
            <a:endParaRPr sz="2400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 dirty="0"/>
              <a:t>Determined percentage by dividing vote categories (yay, abstain) for each party against total party members present</a:t>
            </a:r>
            <a:endParaRPr sz="2400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 dirty="0"/>
              <a:t>Compared lists of percentage sample means</a:t>
            </a:r>
            <a:endParaRPr sz="2400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 dirty="0"/>
              <a:t>Two-sided t-test, alpha = .05</a:t>
            </a:r>
            <a:endParaRPr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39334" y="959101"/>
            <a:ext cx="5804090" cy="3482449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9"/>
          <p:cNvSpPr txBox="1"/>
          <p:nvPr/>
        </p:nvSpPr>
        <p:spPr>
          <a:xfrm>
            <a:off x="259850" y="0"/>
            <a:ext cx="8707500" cy="86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2B2B2B"/>
                </a:solidFill>
                <a:latin typeface="Roboto"/>
                <a:ea typeface="Roboto"/>
                <a:cs typeface="Roboto"/>
                <a:sym typeface="Roboto"/>
              </a:rPr>
              <a:t>Probability Yes - Democrat and Republican - Congress</a:t>
            </a:r>
            <a:endParaRPr sz="2400" b="1">
              <a:solidFill>
                <a:srgbClr val="2B2B2B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B2B2B"/>
                </a:solidFill>
                <a:latin typeface="Roboto"/>
                <a:ea typeface="Roboto"/>
                <a:cs typeface="Roboto"/>
                <a:sym typeface="Roboto"/>
              </a:rPr>
              <a:t>Do not reject H</a:t>
            </a:r>
            <a:r>
              <a:rPr lang="en" sz="1800" baseline="-25000">
                <a:solidFill>
                  <a:srgbClr val="2B2B2B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r>
              <a:rPr lang="en" sz="1800">
                <a:solidFill>
                  <a:srgbClr val="2B2B2B"/>
                </a:solidFill>
                <a:latin typeface="Roboto"/>
                <a:ea typeface="Roboto"/>
                <a:cs typeface="Roboto"/>
                <a:sym typeface="Roboto"/>
              </a:rPr>
              <a:t> that Dem and Rep have the same prob(yes) in Congress since 1992</a:t>
            </a:r>
            <a:endParaRPr sz="1800">
              <a:solidFill>
                <a:srgbClr val="2B2B2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" name="Google Shape;93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graphicFrame>
        <p:nvGraphicFramePr>
          <p:cNvPr id="94" name="Google Shape;94;p19"/>
          <p:cNvGraphicFramePr/>
          <p:nvPr/>
        </p:nvGraphicFramePr>
        <p:xfrm>
          <a:off x="545400" y="1589350"/>
          <a:ext cx="1725550" cy="1308300"/>
        </p:xfrm>
        <a:graphic>
          <a:graphicData uri="http://schemas.openxmlformats.org/drawingml/2006/table">
            <a:tbl>
              <a:tblPr>
                <a:noFill/>
                <a:tableStyleId>{9A83EEAA-D60B-4F44-96E0-350FECA40673}</a:tableStyleId>
              </a:tblPr>
              <a:tblGrid>
                <a:gridCol w="872925"/>
                <a:gridCol w="852625"/>
              </a:tblGrid>
              <a:tr h="4361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i="1"/>
                        <a:t>p-value</a:t>
                      </a:r>
                      <a:endParaRPr sz="1000" i="1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0.0472</a:t>
                      </a:r>
                      <a:endParaRPr sz="1000"/>
                    </a:p>
                  </a:txBody>
                  <a:tcPr marL="91425" marR="91425" marT="91425" marB="91425" anchor="ctr"/>
                </a:tc>
              </a:tr>
              <a:tr h="4361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i="1"/>
                        <a:t>effect (d)</a:t>
                      </a:r>
                      <a:endParaRPr sz="1000" i="1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0.0888</a:t>
                      </a:r>
                      <a:endParaRPr sz="1000"/>
                    </a:p>
                  </a:txBody>
                  <a:tcPr marL="91425" marR="91425" marT="91425" marB="91425" anchor="ctr"/>
                </a:tc>
              </a:tr>
              <a:tr h="4361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i="1"/>
                        <a:t>power</a:t>
                      </a:r>
                      <a:endParaRPr sz="1000" i="1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0.5100</a:t>
                      </a:r>
                      <a:endParaRPr sz="1000"/>
                    </a:p>
                  </a:txBody>
                  <a:tcPr marL="91425" marR="91425" marT="91425" marB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39334" y="959101"/>
            <a:ext cx="5804090" cy="3482449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20"/>
          <p:cNvSpPr txBox="1"/>
          <p:nvPr/>
        </p:nvSpPr>
        <p:spPr>
          <a:xfrm>
            <a:off x="259850" y="0"/>
            <a:ext cx="8707500" cy="86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2B2B2B"/>
                </a:solidFill>
                <a:latin typeface="Roboto"/>
                <a:ea typeface="Roboto"/>
                <a:cs typeface="Roboto"/>
                <a:sym typeface="Roboto"/>
              </a:rPr>
              <a:t>Probability Yes - Democrat and Republican - House</a:t>
            </a:r>
            <a:endParaRPr sz="2400" b="1">
              <a:solidFill>
                <a:srgbClr val="2B2B2B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B2B2B"/>
                </a:solidFill>
                <a:latin typeface="Roboto"/>
                <a:ea typeface="Roboto"/>
                <a:cs typeface="Roboto"/>
                <a:sym typeface="Roboto"/>
              </a:rPr>
              <a:t>Reject H</a:t>
            </a:r>
            <a:r>
              <a:rPr lang="en" sz="1800" baseline="-25000">
                <a:solidFill>
                  <a:srgbClr val="2B2B2B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r>
              <a:rPr lang="en" sz="1800">
                <a:solidFill>
                  <a:srgbClr val="2B2B2B"/>
                </a:solidFill>
                <a:latin typeface="Roboto"/>
                <a:ea typeface="Roboto"/>
                <a:cs typeface="Roboto"/>
                <a:sym typeface="Roboto"/>
              </a:rPr>
              <a:t> that Dem and Rep have the same prob(yes) in House since 1992</a:t>
            </a:r>
            <a:endParaRPr sz="1800">
              <a:solidFill>
                <a:srgbClr val="2B2B2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1" name="Google Shape;101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graphicFrame>
        <p:nvGraphicFramePr>
          <p:cNvPr id="102" name="Google Shape;102;p20"/>
          <p:cNvGraphicFramePr/>
          <p:nvPr/>
        </p:nvGraphicFramePr>
        <p:xfrm>
          <a:off x="545400" y="1589350"/>
          <a:ext cx="1725550" cy="1308300"/>
        </p:xfrm>
        <a:graphic>
          <a:graphicData uri="http://schemas.openxmlformats.org/drawingml/2006/table">
            <a:tbl>
              <a:tblPr>
                <a:noFill/>
                <a:tableStyleId>{9A83EEAA-D60B-4F44-96E0-350FECA40673}</a:tableStyleId>
              </a:tblPr>
              <a:tblGrid>
                <a:gridCol w="872925"/>
                <a:gridCol w="852625"/>
              </a:tblGrid>
              <a:tr h="4361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i="1"/>
                        <a:t>p-value</a:t>
                      </a:r>
                      <a:endParaRPr sz="1000" i="1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0.6974</a:t>
                      </a:r>
                      <a:endParaRPr sz="1000"/>
                    </a:p>
                  </a:txBody>
                  <a:tcPr marL="91425" marR="91425" marT="91425" marB="91425" anchor="ctr"/>
                </a:tc>
              </a:tr>
              <a:tr h="4361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i="1"/>
                        <a:t>effect (d)</a:t>
                      </a:r>
                      <a:endParaRPr sz="1000" i="1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0.0173</a:t>
                      </a:r>
                      <a:endParaRPr sz="1000"/>
                    </a:p>
                  </a:txBody>
                  <a:tcPr marL="91425" marR="91425" marT="91425" marB="91425" anchor="ctr"/>
                </a:tc>
              </a:tr>
              <a:tr h="4361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i="1"/>
                        <a:t>power</a:t>
                      </a:r>
                      <a:endParaRPr sz="1000" i="1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0.0674</a:t>
                      </a:r>
                      <a:endParaRPr sz="1000"/>
                    </a:p>
                  </a:txBody>
                  <a:tcPr marL="91425" marR="91425" marT="91425" marB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39334" y="959101"/>
            <a:ext cx="5804090" cy="3482449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21"/>
          <p:cNvSpPr txBox="1"/>
          <p:nvPr/>
        </p:nvSpPr>
        <p:spPr>
          <a:xfrm>
            <a:off x="259850" y="0"/>
            <a:ext cx="8707500" cy="86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2B2B2B"/>
                </a:solidFill>
                <a:latin typeface="Roboto"/>
                <a:ea typeface="Roboto"/>
                <a:cs typeface="Roboto"/>
                <a:sym typeface="Roboto"/>
              </a:rPr>
              <a:t>Probability Yes - Democrat and Republican - Senate</a:t>
            </a:r>
            <a:endParaRPr sz="2400" b="1">
              <a:solidFill>
                <a:srgbClr val="2B2B2B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B2B2B"/>
                </a:solidFill>
                <a:latin typeface="Roboto"/>
                <a:ea typeface="Roboto"/>
                <a:cs typeface="Roboto"/>
                <a:sym typeface="Roboto"/>
              </a:rPr>
              <a:t>Reject that H</a:t>
            </a:r>
            <a:r>
              <a:rPr lang="en" sz="1800" baseline="-25000">
                <a:solidFill>
                  <a:srgbClr val="2B2B2B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r>
              <a:rPr lang="en" sz="1800">
                <a:solidFill>
                  <a:srgbClr val="2B2B2B"/>
                </a:solidFill>
                <a:latin typeface="Roboto"/>
                <a:ea typeface="Roboto"/>
                <a:cs typeface="Roboto"/>
                <a:sym typeface="Roboto"/>
              </a:rPr>
              <a:t> that Dem and Rep have the same prob(yes) in Senate since 1992</a:t>
            </a:r>
            <a:endParaRPr sz="1800">
              <a:solidFill>
                <a:srgbClr val="2B2B2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" name="Google Shape;109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graphicFrame>
        <p:nvGraphicFramePr>
          <p:cNvPr id="110" name="Google Shape;110;p21"/>
          <p:cNvGraphicFramePr/>
          <p:nvPr/>
        </p:nvGraphicFramePr>
        <p:xfrm>
          <a:off x="545400" y="1589350"/>
          <a:ext cx="1725550" cy="1308300"/>
        </p:xfrm>
        <a:graphic>
          <a:graphicData uri="http://schemas.openxmlformats.org/drawingml/2006/table">
            <a:tbl>
              <a:tblPr>
                <a:noFill/>
                <a:tableStyleId>{9A83EEAA-D60B-4F44-96E0-350FECA40673}</a:tableStyleId>
              </a:tblPr>
              <a:tblGrid>
                <a:gridCol w="872925"/>
                <a:gridCol w="852625"/>
              </a:tblGrid>
              <a:tr h="4361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i="1"/>
                        <a:t>p-value</a:t>
                      </a:r>
                      <a:endParaRPr sz="1000" i="1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0.7622</a:t>
                      </a:r>
                      <a:endParaRPr sz="1000"/>
                    </a:p>
                  </a:txBody>
                  <a:tcPr marL="91425" marR="91425" marT="91425" marB="91425" anchor="ctr"/>
                </a:tc>
              </a:tr>
              <a:tr h="4361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i="1"/>
                        <a:t>Effect (d)</a:t>
                      </a:r>
                      <a:endParaRPr sz="1000" i="1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0.0135</a:t>
                      </a:r>
                      <a:endParaRPr sz="1000"/>
                    </a:p>
                  </a:txBody>
                  <a:tcPr marL="91425" marR="91425" marT="91425" marB="91425" anchor="ctr"/>
                </a:tc>
              </a:tr>
              <a:tr h="4361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i="1"/>
                        <a:t>power</a:t>
                      </a:r>
                      <a:endParaRPr sz="1000" i="1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0.0605</a:t>
                      </a:r>
                      <a:endParaRPr sz="1000"/>
                    </a:p>
                  </a:txBody>
                  <a:tcPr marL="91425" marR="91425" marT="91425" marB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22"/>
          <p:cNvPicPr preferRelativeResize="0"/>
          <p:nvPr/>
        </p:nvPicPr>
        <p:blipFill rotWithShape="1">
          <a:blip r:embed="rId3">
            <a:alphaModFix/>
          </a:blip>
          <a:srcRect t="1996" b="2006"/>
          <a:stretch/>
        </p:blipFill>
        <p:spPr>
          <a:xfrm>
            <a:off x="2739334" y="959101"/>
            <a:ext cx="5804090" cy="348245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22"/>
          <p:cNvSpPr txBox="1"/>
          <p:nvPr/>
        </p:nvSpPr>
        <p:spPr>
          <a:xfrm>
            <a:off x="259850" y="0"/>
            <a:ext cx="8707500" cy="86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b="1">
                <a:solidFill>
                  <a:srgbClr val="2B2B2B"/>
                </a:solidFill>
                <a:latin typeface="Roboto"/>
                <a:ea typeface="Roboto"/>
                <a:cs typeface="Roboto"/>
                <a:sym typeface="Roboto"/>
              </a:rPr>
              <a:t>Probability Abstain - Democrat and Republican - Congress</a:t>
            </a:r>
            <a:endParaRPr sz="2400" b="1">
              <a:solidFill>
                <a:srgbClr val="2B2B2B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2B2B2B"/>
                </a:solidFill>
                <a:latin typeface="Roboto"/>
                <a:ea typeface="Roboto"/>
                <a:cs typeface="Roboto"/>
                <a:sym typeface="Roboto"/>
              </a:rPr>
              <a:t>Reject H</a:t>
            </a:r>
            <a:r>
              <a:rPr lang="en" sz="1800" baseline="-25000">
                <a:solidFill>
                  <a:srgbClr val="2B2B2B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r>
              <a:rPr lang="en" sz="1800">
                <a:solidFill>
                  <a:srgbClr val="2B2B2B"/>
                </a:solidFill>
                <a:latin typeface="Roboto"/>
                <a:ea typeface="Roboto"/>
                <a:cs typeface="Roboto"/>
                <a:sym typeface="Roboto"/>
              </a:rPr>
              <a:t> that Dem and Rep have the same prob(abstain) in Congress since ‘92</a:t>
            </a:r>
            <a:endParaRPr sz="2400" b="1">
              <a:solidFill>
                <a:srgbClr val="2B2B2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7" name="Google Shape;117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graphicFrame>
        <p:nvGraphicFramePr>
          <p:cNvPr id="118" name="Google Shape;118;p22"/>
          <p:cNvGraphicFramePr/>
          <p:nvPr/>
        </p:nvGraphicFramePr>
        <p:xfrm>
          <a:off x="545400" y="1589350"/>
          <a:ext cx="1725550" cy="1308300"/>
        </p:xfrm>
        <a:graphic>
          <a:graphicData uri="http://schemas.openxmlformats.org/drawingml/2006/table">
            <a:tbl>
              <a:tblPr>
                <a:noFill/>
                <a:tableStyleId>{9A83EEAA-D60B-4F44-96E0-350FECA40673}</a:tableStyleId>
              </a:tblPr>
              <a:tblGrid>
                <a:gridCol w="872925"/>
                <a:gridCol w="852625"/>
              </a:tblGrid>
              <a:tr h="4361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i="1"/>
                        <a:t>p-value</a:t>
                      </a:r>
                      <a:endParaRPr sz="1000" i="1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1.72e-34</a:t>
                      </a:r>
                      <a:endParaRPr sz="1000"/>
                    </a:p>
                  </a:txBody>
                  <a:tcPr marL="91425" marR="91425" marT="91425" marB="91425" anchor="ctr"/>
                </a:tc>
              </a:tr>
              <a:tr h="4361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i="1"/>
                        <a:t>Effect (d)</a:t>
                      </a:r>
                      <a:endParaRPr sz="1000" i="1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0.805</a:t>
                      </a:r>
                      <a:endParaRPr sz="1000"/>
                    </a:p>
                  </a:txBody>
                  <a:tcPr marL="91425" marR="91425" marT="91425" marB="91425" anchor="ctr"/>
                </a:tc>
              </a:tr>
              <a:tr h="4361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i="1"/>
                        <a:t>power</a:t>
                      </a:r>
                      <a:endParaRPr sz="1000" i="1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1.0</a:t>
                      </a:r>
                      <a:endParaRPr sz="1000"/>
                    </a:p>
                  </a:txBody>
                  <a:tcPr marL="91425" marR="91425" marT="91425" marB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23"/>
          <p:cNvPicPr preferRelativeResize="0"/>
          <p:nvPr/>
        </p:nvPicPr>
        <p:blipFill rotWithShape="1">
          <a:blip r:embed="rId3">
            <a:alphaModFix/>
          </a:blip>
          <a:srcRect t="1996" b="2006"/>
          <a:stretch/>
        </p:blipFill>
        <p:spPr>
          <a:xfrm>
            <a:off x="2739334" y="959101"/>
            <a:ext cx="5804090" cy="348245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3"/>
          <p:cNvSpPr txBox="1"/>
          <p:nvPr/>
        </p:nvSpPr>
        <p:spPr>
          <a:xfrm>
            <a:off x="259850" y="0"/>
            <a:ext cx="8707500" cy="86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2B2B2B"/>
                </a:solidFill>
                <a:latin typeface="Roboto"/>
                <a:ea typeface="Roboto"/>
                <a:cs typeface="Roboto"/>
                <a:sym typeface="Roboto"/>
              </a:rPr>
              <a:t>Probability Abstain - Senate and House </a:t>
            </a:r>
            <a:endParaRPr sz="2400" b="1">
              <a:solidFill>
                <a:srgbClr val="2B2B2B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B2B2B"/>
                </a:solidFill>
                <a:latin typeface="Roboto"/>
                <a:ea typeface="Roboto"/>
                <a:cs typeface="Roboto"/>
                <a:sym typeface="Roboto"/>
              </a:rPr>
              <a:t>Reject H</a:t>
            </a:r>
            <a:r>
              <a:rPr lang="en" sz="1800" baseline="-25000">
                <a:solidFill>
                  <a:srgbClr val="2B2B2B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r>
              <a:rPr lang="en" sz="1800">
                <a:solidFill>
                  <a:srgbClr val="2B2B2B"/>
                </a:solidFill>
                <a:latin typeface="Roboto"/>
                <a:ea typeface="Roboto"/>
                <a:cs typeface="Roboto"/>
                <a:sym typeface="Roboto"/>
              </a:rPr>
              <a:t> that Senate and House have the same prob(abstain) in Congress since ‘92</a:t>
            </a:r>
            <a:endParaRPr sz="2400" b="1">
              <a:solidFill>
                <a:srgbClr val="2B2B2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5" name="Google Shape;125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graphicFrame>
        <p:nvGraphicFramePr>
          <p:cNvPr id="126" name="Google Shape;126;p23"/>
          <p:cNvGraphicFramePr/>
          <p:nvPr/>
        </p:nvGraphicFramePr>
        <p:xfrm>
          <a:off x="545400" y="1589350"/>
          <a:ext cx="1725550" cy="1308300"/>
        </p:xfrm>
        <a:graphic>
          <a:graphicData uri="http://schemas.openxmlformats.org/drawingml/2006/table">
            <a:tbl>
              <a:tblPr>
                <a:noFill/>
                <a:tableStyleId>{9A83EEAA-D60B-4F44-96E0-350FECA40673}</a:tableStyleId>
              </a:tblPr>
              <a:tblGrid>
                <a:gridCol w="872925"/>
                <a:gridCol w="852625"/>
              </a:tblGrid>
              <a:tr h="4361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i="1"/>
                        <a:t>p-value</a:t>
                      </a:r>
                      <a:endParaRPr sz="1000" i="1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3.1e-148</a:t>
                      </a:r>
                      <a:endParaRPr sz="1000"/>
                    </a:p>
                  </a:txBody>
                  <a:tcPr marL="91425" marR="91425" marT="91425" marB="91425" anchor="ctr"/>
                </a:tc>
              </a:tr>
              <a:tr h="4361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i="1"/>
                        <a:t>Effect (d)</a:t>
                      </a:r>
                      <a:endParaRPr sz="1000" i="1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1.96</a:t>
                      </a:r>
                      <a:endParaRPr sz="1000"/>
                    </a:p>
                  </a:txBody>
                  <a:tcPr marL="91425" marR="91425" marT="91425" marB="91425" anchor="ctr"/>
                </a:tc>
              </a:tr>
              <a:tr h="4361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i="1"/>
                        <a:t>power</a:t>
                      </a:r>
                      <a:endParaRPr sz="1000" i="1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1.0</a:t>
                      </a:r>
                      <a:endParaRPr sz="1000"/>
                    </a:p>
                  </a:txBody>
                  <a:tcPr marL="91425" marR="91425" marT="91425" marB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24"/>
          <p:cNvPicPr preferRelativeResize="0"/>
          <p:nvPr/>
        </p:nvPicPr>
        <p:blipFill rotWithShape="1">
          <a:blip r:embed="rId3">
            <a:alphaModFix/>
          </a:blip>
          <a:srcRect t="1996" b="2006"/>
          <a:stretch/>
        </p:blipFill>
        <p:spPr>
          <a:xfrm>
            <a:off x="2739334" y="959101"/>
            <a:ext cx="5804090" cy="348245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4"/>
          <p:cNvSpPr txBox="1"/>
          <p:nvPr/>
        </p:nvSpPr>
        <p:spPr>
          <a:xfrm>
            <a:off x="259850" y="0"/>
            <a:ext cx="8707500" cy="86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2B2B2B"/>
                </a:solidFill>
                <a:latin typeface="Roboto"/>
                <a:ea typeface="Roboto"/>
                <a:cs typeface="Roboto"/>
                <a:sym typeface="Roboto"/>
              </a:rPr>
              <a:t>Probability Abstain - Senate Republicans and Democrats</a:t>
            </a:r>
            <a:endParaRPr sz="2400" b="1">
              <a:solidFill>
                <a:srgbClr val="2B2B2B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B2B2B"/>
                </a:solidFill>
                <a:latin typeface="Roboto"/>
                <a:ea typeface="Roboto"/>
                <a:cs typeface="Roboto"/>
                <a:sym typeface="Roboto"/>
              </a:rPr>
              <a:t>Fail to Reject H</a:t>
            </a:r>
            <a:r>
              <a:rPr lang="en" sz="1800" baseline="-25000">
                <a:solidFill>
                  <a:srgbClr val="2B2B2B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r>
              <a:rPr lang="en" sz="1800">
                <a:solidFill>
                  <a:srgbClr val="2B2B2B"/>
                </a:solidFill>
                <a:latin typeface="Roboto"/>
                <a:ea typeface="Roboto"/>
                <a:cs typeface="Roboto"/>
                <a:sym typeface="Roboto"/>
              </a:rPr>
              <a:t> that Senate parties have different prob(abstain) since ‘92</a:t>
            </a:r>
            <a:endParaRPr sz="2400" b="1">
              <a:solidFill>
                <a:srgbClr val="2B2B2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3" name="Google Shape;133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graphicFrame>
        <p:nvGraphicFramePr>
          <p:cNvPr id="134" name="Google Shape;134;p24"/>
          <p:cNvGraphicFramePr/>
          <p:nvPr/>
        </p:nvGraphicFramePr>
        <p:xfrm>
          <a:off x="545400" y="1589350"/>
          <a:ext cx="1725550" cy="1308300"/>
        </p:xfrm>
        <a:graphic>
          <a:graphicData uri="http://schemas.openxmlformats.org/drawingml/2006/table">
            <a:tbl>
              <a:tblPr>
                <a:noFill/>
                <a:tableStyleId>{9A83EEAA-D60B-4F44-96E0-350FECA40673}</a:tableStyleId>
              </a:tblPr>
              <a:tblGrid>
                <a:gridCol w="872925"/>
                <a:gridCol w="852625"/>
              </a:tblGrid>
              <a:tr h="4361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i="1"/>
                        <a:t>p-value</a:t>
                      </a:r>
                      <a:endParaRPr sz="1000" i="1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.63</a:t>
                      </a:r>
                      <a:endParaRPr sz="1000"/>
                    </a:p>
                  </a:txBody>
                  <a:tcPr marL="91425" marR="91425" marT="91425" marB="91425" anchor="ctr"/>
                </a:tc>
              </a:tr>
              <a:tr h="4361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i="1"/>
                        <a:t>Effect (d)</a:t>
                      </a:r>
                      <a:endParaRPr sz="1000" i="1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</a:t>
                      </a:r>
                      <a:endParaRPr sz="1000"/>
                    </a:p>
                  </a:txBody>
                  <a:tcPr marL="91425" marR="91425" marT="91425" marB="91425" anchor="ctr"/>
                </a:tc>
              </a:tr>
              <a:tr h="4361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i="1"/>
                        <a:t>power</a:t>
                      </a:r>
                      <a:endParaRPr sz="1000" i="1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</a:t>
                      </a:r>
                      <a:endParaRPr sz="1000"/>
                    </a:p>
                  </a:txBody>
                  <a:tcPr marL="91425" marR="91425" marT="91425" marB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598</Words>
  <Application>Microsoft Office PowerPoint</Application>
  <PresentationFormat>On-screen Show (16:9)</PresentationFormat>
  <Paragraphs>124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Proxima Nova</vt:lpstr>
      <vt:lpstr>Gill Sans</vt:lpstr>
      <vt:lpstr>Roboto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Rocio Cordero</dc:creator>
  <cp:lastModifiedBy>Rocio Cordero</cp:lastModifiedBy>
  <cp:revision>3</cp:revision>
  <dcterms:modified xsi:type="dcterms:W3CDTF">2019-08-25T00:45:14Z</dcterms:modified>
</cp:coreProperties>
</file>