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wmf" ContentType="image/x-wmf"/>
  <Override PartName="/ppt/media/image2.wmf" ContentType="image/x-wmf"/>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C1F0739-1C1D-470E-8063-B082C447F0A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4960" cy="3084840"/>
          </a:xfrm>
          <a:prstGeom prst="rect">
            <a:avLst/>
          </a:prstGeom>
          <a:ln w="0">
            <a:noFill/>
          </a:ln>
        </p:spPr>
      </p:sp>
      <p:sp>
        <p:nvSpPr>
          <p:cNvPr id="202"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More funky title</a:t>
            </a:r>
            <a:endParaRPr b="0" lang="en-US" sz="2000" spc="-1" strike="noStrike">
              <a:latin typeface="Arial"/>
            </a:endParaRPr>
          </a:p>
        </p:txBody>
      </p:sp>
      <p:sp>
        <p:nvSpPr>
          <p:cNvPr id="203" name="PlaceHolder 3"/>
          <p:cNvSpPr>
            <a:spLocks noGrp="1"/>
          </p:cNvSpPr>
          <p:nvPr>
            <p:ph type="sldNum" idx="4"/>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6F732331-7853-4522-BA06-3F8937F2061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4960" cy="3084840"/>
          </a:xfrm>
          <a:prstGeom prst="rect">
            <a:avLst/>
          </a:prstGeom>
          <a:ln w="0">
            <a:noFill/>
          </a:ln>
        </p:spPr>
      </p:sp>
      <p:sp>
        <p:nvSpPr>
          <p:cNvPr id="205"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206" name="PlaceHolder 3"/>
          <p:cNvSpPr>
            <a:spLocks noGrp="1"/>
          </p:cNvSpPr>
          <p:nvPr>
            <p:ph type="sldNum" idx="5"/>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29887624-BE3C-4861-9C5C-D8FF6CA8A06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4960" cy="3084840"/>
          </a:xfrm>
          <a:prstGeom prst="rect">
            <a:avLst/>
          </a:prstGeom>
          <a:ln w="0">
            <a:noFill/>
          </a:ln>
        </p:spPr>
      </p:sp>
      <p:sp>
        <p:nvSpPr>
          <p:cNvPr id="20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209" name="PlaceHolder 3"/>
          <p:cNvSpPr>
            <a:spLocks noGrp="1"/>
          </p:cNvSpPr>
          <p:nvPr>
            <p:ph type="sldNum" idx="6"/>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76AAB3CE-5B09-42B0-9FEC-955B85D5DBC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5800" y="1143000"/>
            <a:ext cx="5484960" cy="3084840"/>
          </a:xfrm>
          <a:prstGeom prst="rect">
            <a:avLst/>
          </a:prstGeom>
          <a:ln w="0">
            <a:noFill/>
          </a:ln>
        </p:spPr>
      </p:sp>
      <p:sp>
        <p:nvSpPr>
          <p:cNvPr id="211"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212" name="PlaceHolder 3"/>
          <p:cNvSpPr>
            <a:spLocks noGrp="1"/>
          </p:cNvSpPr>
          <p:nvPr>
            <p:ph type="sldNum" idx="7"/>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C016C604-ECB3-4A32-9361-4AF69AA2C836}"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Box 25"/>
          <p:cNvSpPr/>
          <p:nvPr/>
        </p:nvSpPr>
        <p:spPr>
          <a:xfrm>
            <a:off x="692640" y="914400"/>
            <a:ext cx="5249880" cy="1004040"/>
          </a:xfrm>
          <a:prstGeom prst="rect">
            <a:avLst/>
          </a:prstGeom>
          <a:solidFill>
            <a:schemeClr val="bg1">
              <a:lumMod val="95000"/>
            </a:schemeClr>
          </a:solidFill>
          <a:ln w="0">
            <a:noFill/>
          </a:ln>
        </p:spPr>
        <p:style>
          <a:lnRef idx="0"/>
          <a:fillRef idx="0"/>
          <a:effectRef idx="0"/>
          <a:fontRef idx="minor"/>
        </p:style>
        <p:txBody>
          <a:bodyPr lIns="90000" rIns="90000" tIns="45000" bIns="45000" anchor="t">
            <a:spAutoFit/>
          </a:bodyPr>
          <a:p>
            <a:pPr>
              <a:lnSpc>
                <a:spcPct val="100000"/>
              </a:lnSpc>
              <a:buNone/>
            </a:pPr>
            <a:r>
              <a:rPr b="1" lang="en-US" sz="6000" spc="89" strike="noStrike">
                <a:solidFill>
                  <a:srgbClr val="080868"/>
                </a:solidFill>
                <a:latin typeface="Poppins"/>
                <a:ea typeface="DejaVu Sans"/>
              </a:rPr>
              <a:t>Capstone</a:t>
            </a:r>
            <a:endParaRPr b="0" lang="en-US" sz="6000" spc="-1" strike="noStrike">
              <a:latin typeface="Arial"/>
            </a:endParaRPr>
          </a:p>
        </p:txBody>
      </p:sp>
      <p:grpSp>
        <p:nvGrpSpPr>
          <p:cNvPr id="83" name="Group 26"/>
          <p:cNvGrpSpPr/>
          <p:nvPr/>
        </p:nvGrpSpPr>
        <p:grpSpPr>
          <a:xfrm>
            <a:off x="5817960" y="295200"/>
            <a:ext cx="4460400" cy="4467960"/>
            <a:chOff x="5817960" y="295200"/>
            <a:chExt cx="4460400" cy="4467960"/>
          </a:xfrm>
        </p:grpSpPr>
        <p:sp>
          <p:nvSpPr>
            <p:cNvPr id="84" name="Straight Connector 27"/>
            <p:cNvSpPr/>
            <p:nvPr/>
          </p:nvSpPr>
          <p:spPr>
            <a:xfrm>
              <a:off x="581796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85" name="Straight Connector 28"/>
            <p:cNvSpPr/>
            <p:nvPr/>
          </p:nvSpPr>
          <p:spPr>
            <a:xfrm>
              <a:off x="1027800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86" name="Straight Connector 29"/>
            <p:cNvSpPr/>
            <p:nvPr/>
          </p:nvSpPr>
          <p:spPr>
            <a:xfrm>
              <a:off x="804780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87" name="Straight Connector 30"/>
            <p:cNvSpPr/>
            <p:nvPr/>
          </p:nvSpPr>
          <p:spPr>
            <a:xfrm>
              <a:off x="670968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88" name="Straight Connector 31"/>
            <p:cNvSpPr/>
            <p:nvPr/>
          </p:nvSpPr>
          <p:spPr>
            <a:xfrm>
              <a:off x="715572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89" name="Straight Connector 32"/>
            <p:cNvSpPr/>
            <p:nvPr/>
          </p:nvSpPr>
          <p:spPr>
            <a:xfrm>
              <a:off x="760176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0" name="Straight Connector 33"/>
            <p:cNvSpPr/>
            <p:nvPr/>
          </p:nvSpPr>
          <p:spPr>
            <a:xfrm>
              <a:off x="849384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1" name="Straight Connector 34"/>
            <p:cNvSpPr/>
            <p:nvPr/>
          </p:nvSpPr>
          <p:spPr>
            <a:xfrm>
              <a:off x="893988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2" name="Straight Connector 35"/>
            <p:cNvSpPr/>
            <p:nvPr/>
          </p:nvSpPr>
          <p:spPr>
            <a:xfrm>
              <a:off x="938592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3" name="Straight Connector 36"/>
            <p:cNvSpPr/>
            <p:nvPr/>
          </p:nvSpPr>
          <p:spPr>
            <a:xfrm>
              <a:off x="983196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4" name="Straight Connector 37"/>
            <p:cNvSpPr/>
            <p:nvPr/>
          </p:nvSpPr>
          <p:spPr>
            <a:xfrm flipH="1">
              <a:off x="5817960" y="29520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5" name="Straight Connector 38"/>
            <p:cNvSpPr/>
            <p:nvPr/>
          </p:nvSpPr>
          <p:spPr>
            <a:xfrm flipH="1">
              <a:off x="5817960" y="476280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6" name="Straight Connector 39"/>
            <p:cNvSpPr/>
            <p:nvPr/>
          </p:nvSpPr>
          <p:spPr>
            <a:xfrm flipH="1">
              <a:off x="5817960" y="253656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7" name="Straight Connector 40"/>
            <p:cNvSpPr/>
            <p:nvPr/>
          </p:nvSpPr>
          <p:spPr>
            <a:xfrm flipH="1">
              <a:off x="5817960" y="119160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8" name="Straight Connector 41"/>
            <p:cNvSpPr/>
            <p:nvPr/>
          </p:nvSpPr>
          <p:spPr>
            <a:xfrm flipH="1">
              <a:off x="5817960" y="208836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99" name="Straight Connector 42"/>
            <p:cNvSpPr/>
            <p:nvPr/>
          </p:nvSpPr>
          <p:spPr>
            <a:xfrm flipH="1">
              <a:off x="5817960" y="298476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00" name="Straight Connector 43"/>
            <p:cNvSpPr/>
            <p:nvPr/>
          </p:nvSpPr>
          <p:spPr>
            <a:xfrm flipH="1">
              <a:off x="5817960" y="343296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01" name="Straight Connector 44"/>
            <p:cNvSpPr/>
            <p:nvPr/>
          </p:nvSpPr>
          <p:spPr>
            <a:xfrm flipH="1">
              <a:off x="5817960" y="388116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02" name="Straight Connector 45"/>
            <p:cNvSpPr/>
            <p:nvPr/>
          </p:nvSpPr>
          <p:spPr>
            <a:xfrm flipH="1">
              <a:off x="5817960" y="432936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03" name="Straight Connector 46"/>
            <p:cNvSpPr/>
            <p:nvPr/>
          </p:nvSpPr>
          <p:spPr>
            <a:xfrm>
              <a:off x="6264000" y="295200"/>
              <a:ext cx="360" cy="44589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04" name="Straight Connector 47"/>
            <p:cNvSpPr/>
            <p:nvPr/>
          </p:nvSpPr>
          <p:spPr>
            <a:xfrm flipH="1">
              <a:off x="5817960" y="163980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05" name="Straight Connector 48"/>
            <p:cNvSpPr/>
            <p:nvPr/>
          </p:nvSpPr>
          <p:spPr>
            <a:xfrm flipH="1">
              <a:off x="5817960" y="743400"/>
              <a:ext cx="4458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grpSp>
      <p:sp>
        <p:nvSpPr>
          <p:cNvPr id="106" name="TextBox 52"/>
          <p:cNvSpPr/>
          <p:nvPr/>
        </p:nvSpPr>
        <p:spPr>
          <a:xfrm>
            <a:off x="457200" y="2057400"/>
            <a:ext cx="4570920" cy="402120"/>
          </a:xfrm>
          <a:prstGeom prst="rect">
            <a:avLst/>
          </a:prstGeom>
          <a:noFill/>
          <a:ln w="0">
            <a:noFill/>
          </a:ln>
        </p:spPr>
        <p:style>
          <a:lnRef idx="0"/>
          <a:fillRef idx="0"/>
          <a:effectRef idx="0"/>
          <a:fontRef idx="minor"/>
        </p:style>
        <p:txBody>
          <a:bodyPr lIns="90000" rIns="90000" tIns="45000" bIns="45000" anchor="t">
            <a:spAutoFit/>
          </a:bodyPr>
          <a:p>
            <a:pPr>
              <a:lnSpc>
                <a:spcPct val="114000"/>
              </a:lnSpc>
              <a:buNone/>
            </a:pPr>
            <a:r>
              <a:rPr b="0" lang="en-US" sz="1800" spc="191" strike="noStrike">
                <a:solidFill>
                  <a:srgbClr val="404040"/>
                </a:solidFill>
                <a:latin typeface="Avenir Light"/>
                <a:ea typeface="DejaVu Sans"/>
              </a:rPr>
              <a:t>Team Members:</a:t>
            </a:r>
            <a:endParaRPr b="0" lang="en-US" sz="1800" spc="-1" strike="noStrike">
              <a:latin typeface="Arial"/>
            </a:endParaRPr>
          </a:p>
        </p:txBody>
      </p:sp>
      <p:sp>
        <p:nvSpPr>
          <p:cNvPr id="107" name="TextBox 56"/>
          <p:cNvSpPr/>
          <p:nvPr/>
        </p:nvSpPr>
        <p:spPr>
          <a:xfrm>
            <a:off x="489240" y="2675520"/>
            <a:ext cx="4996080" cy="422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D" sz="1600" spc="-1" strike="noStrike">
                <a:solidFill>
                  <a:srgbClr val="767171"/>
                </a:solidFill>
                <a:latin typeface="Avenir Light"/>
                <a:ea typeface="Open Sans"/>
              </a:rPr>
              <a:t>- Yamna Tahir – 2211-034-KHI-DEG </a:t>
            </a:r>
            <a:r>
              <a:rPr b="1" lang="en-ID" sz="1600" spc="-1" strike="noStrike">
                <a:solidFill>
                  <a:srgbClr val="767171"/>
                </a:solidFill>
                <a:latin typeface="Avenir Light"/>
                <a:ea typeface="Open Sans"/>
              </a:rPr>
              <a:t>(TL)</a:t>
            </a:r>
            <a:endParaRPr b="0" lang="en-US" sz="1600" spc="-1" strike="noStrike">
              <a:latin typeface="Arial"/>
            </a:endParaRPr>
          </a:p>
          <a:p>
            <a:pPr>
              <a:lnSpc>
                <a:spcPct val="100000"/>
              </a:lnSpc>
              <a:buNone/>
            </a:pPr>
            <a:br>
              <a:rPr sz="1600"/>
            </a:br>
            <a:r>
              <a:rPr b="0" lang="en-ID" sz="1600" spc="-1" strike="noStrike">
                <a:solidFill>
                  <a:srgbClr val="767171"/>
                </a:solidFill>
                <a:latin typeface="Avenir Light"/>
                <a:ea typeface="Open Sans"/>
              </a:rPr>
              <a:t>- Usman Zaman 2211-032-KHI-DEG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ID" sz="1600" spc="-1" strike="noStrike">
                <a:solidFill>
                  <a:srgbClr val="767171"/>
                </a:solidFill>
                <a:latin typeface="Avenir Light"/>
                <a:ea typeface="Open Sans"/>
              </a:rPr>
              <a:t>- Abdul Wassay Ansari (2211-001-KHI-DEG)</a:t>
            </a:r>
            <a:br>
              <a:rPr sz="1600"/>
            </a:br>
            <a:br>
              <a:rPr sz="1600"/>
            </a:br>
            <a:r>
              <a:rPr b="0" lang="en-ID" sz="1600" spc="-1" strike="noStrike">
                <a:solidFill>
                  <a:srgbClr val="767171"/>
                </a:solidFill>
                <a:latin typeface="Avenir Light"/>
                <a:ea typeface="Open Sans"/>
              </a:rPr>
              <a:t>- Durraiyah Muneer 2211-005-KHI-DEG</a:t>
            </a:r>
            <a:endParaRPr b="0" lang="en-US" sz="1600" spc="-1" strike="noStrike">
              <a:latin typeface="Arial"/>
            </a:endParaRPr>
          </a:p>
          <a:p>
            <a:pPr>
              <a:lnSpc>
                <a:spcPct val="100000"/>
              </a:lnSpc>
              <a:buNone/>
            </a:pPr>
            <a:br>
              <a:rPr sz="1600"/>
            </a:br>
            <a:r>
              <a:rPr b="0" lang="en-ID" sz="1600" spc="-1" strike="noStrike">
                <a:solidFill>
                  <a:srgbClr val="767171"/>
                </a:solidFill>
                <a:latin typeface="Avenir Light"/>
                <a:ea typeface="Open Sans"/>
              </a:rPr>
              <a:t>- Hamza Hanif Alam (2211-010-KHI-DEG)</a:t>
            </a:r>
            <a:endParaRPr b="0" lang="en-US" sz="1600" spc="-1" strike="noStrike">
              <a:latin typeface="Arial"/>
            </a:endParaRPr>
          </a:p>
          <a:p>
            <a:pPr>
              <a:lnSpc>
                <a:spcPct val="100000"/>
              </a:lnSpc>
              <a:buNone/>
            </a:pPr>
            <a:br>
              <a:rPr sz="1600"/>
            </a:br>
            <a:r>
              <a:rPr b="0" lang="en-ID" sz="1600" spc="-1" strike="noStrike">
                <a:solidFill>
                  <a:srgbClr val="767171"/>
                </a:solidFill>
                <a:latin typeface="Avenir Light"/>
                <a:ea typeface="Open Sans"/>
              </a:rPr>
              <a:t>- Rumaisa Shahab 2211-024-KHI-DEG</a:t>
            </a:r>
            <a:endParaRPr b="0" lang="en-US" sz="1600" spc="-1" strike="noStrike">
              <a:latin typeface="Arial"/>
            </a:endParaRPr>
          </a:p>
          <a:p>
            <a:pPr>
              <a:lnSpc>
                <a:spcPct val="100000"/>
              </a:lnSpc>
              <a:buNone/>
            </a:pPr>
            <a:br>
              <a:rPr sz="1600"/>
            </a:br>
            <a:r>
              <a:rPr b="0" lang="en-ID" sz="1600" spc="-1" strike="noStrike">
                <a:solidFill>
                  <a:srgbClr val="767171"/>
                </a:solidFill>
                <a:latin typeface="Avenir Light"/>
                <a:ea typeface="Open Sans"/>
              </a:rPr>
              <a:t>- Syed Hamza 2211-027-KHI-DEG</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br>
              <a:rPr sz="1600"/>
            </a:br>
            <a:endParaRPr b="0" lang="en-US" sz="1600" spc="-1" strike="noStrike">
              <a:latin typeface="Arial"/>
            </a:endParaRPr>
          </a:p>
          <a:p>
            <a:pPr>
              <a:lnSpc>
                <a:spcPct val="100000"/>
              </a:lnSpc>
              <a:buNone/>
            </a:pPr>
            <a:endParaRPr b="0" lang="en-US" sz="1600" spc="-1" strike="noStrike">
              <a:latin typeface="Arial"/>
            </a:endParaRPr>
          </a:p>
        </p:txBody>
      </p:sp>
      <p:pic>
        <p:nvPicPr>
          <p:cNvPr id="108" name="Picture 22" descr=""/>
          <p:cNvPicPr/>
          <p:nvPr/>
        </p:nvPicPr>
        <p:blipFill>
          <a:blip r:embed="rId1"/>
          <a:stretch/>
        </p:blipFill>
        <p:spPr>
          <a:xfrm>
            <a:off x="10174680" y="5527080"/>
            <a:ext cx="593640" cy="389880"/>
          </a:xfrm>
          <a:prstGeom prst="rect">
            <a:avLst/>
          </a:prstGeom>
          <a:ln w="0">
            <a:noFill/>
          </a:ln>
        </p:spPr>
      </p:pic>
      <p:pic>
        <p:nvPicPr>
          <p:cNvPr id="109" name="Picture 24" descr=""/>
          <p:cNvPicPr/>
          <p:nvPr/>
        </p:nvPicPr>
        <p:blipFill>
          <a:blip r:embed="rId2"/>
          <a:stretch/>
        </p:blipFill>
        <p:spPr>
          <a:xfrm>
            <a:off x="6778800" y="1069920"/>
            <a:ext cx="890280" cy="890280"/>
          </a:xfrm>
          <a:prstGeom prst="rect">
            <a:avLst/>
          </a:prstGeom>
          <a:ln w="0">
            <a:noFill/>
          </a:ln>
        </p:spPr>
      </p:pic>
      <p:pic>
        <p:nvPicPr>
          <p:cNvPr id="110" name="Picture 1" descr="Background pattern&#10;&#10;Description automatically generated"/>
          <p:cNvPicPr/>
          <p:nvPr/>
        </p:nvPicPr>
        <p:blipFill>
          <a:blip r:embed="rId3"/>
          <a:stretch/>
        </p:blipFill>
        <p:spPr>
          <a:xfrm>
            <a:off x="5341320" y="4366080"/>
            <a:ext cx="2353320" cy="2385000"/>
          </a:xfrm>
          <a:prstGeom prst="rect">
            <a:avLst/>
          </a:prstGeom>
          <a:ln w="0">
            <a:noFill/>
          </a:ln>
        </p:spPr>
      </p:pic>
      <p:pic>
        <p:nvPicPr>
          <p:cNvPr id="111" name="Picture 6" descr=""/>
          <p:cNvPicPr/>
          <p:nvPr/>
        </p:nvPicPr>
        <p:blipFill>
          <a:blip r:embed="rId4"/>
          <a:stretch/>
        </p:blipFill>
        <p:spPr>
          <a:xfrm>
            <a:off x="482040" y="446040"/>
            <a:ext cx="1182960" cy="401760"/>
          </a:xfrm>
          <a:prstGeom prst="rect">
            <a:avLst/>
          </a:prstGeom>
          <a:ln w="0">
            <a:noFill/>
          </a:ln>
        </p:spPr>
      </p:pic>
      <p:pic>
        <p:nvPicPr>
          <p:cNvPr id="112" name="Graphic 53" descr=""/>
          <p:cNvPicPr/>
          <p:nvPr/>
        </p:nvPicPr>
        <p:blipFill>
          <a:blip r:embed="rId5"/>
          <a:stretch/>
        </p:blipFill>
        <p:spPr>
          <a:xfrm rot="2700000">
            <a:off x="137160" y="6148080"/>
            <a:ext cx="532080" cy="608040"/>
          </a:xfrm>
          <a:prstGeom prst="rect">
            <a:avLst/>
          </a:prstGeom>
          <a:ln w="0">
            <a:noFill/>
          </a:ln>
        </p:spPr>
      </p:pic>
      <p:pic>
        <p:nvPicPr>
          <p:cNvPr id="113" name="" descr=""/>
          <p:cNvPicPr/>
          <p:nvPr/>
        </p:nvPicPr>
        <p:blipFill>
          <a:blip r:embed="rId6"/>
          <a:stretch/>
        </p:blipFill>
        <p:spPr>
          <a:xfrm>
            <a:off x="6048000" y="529200"/>
            <a:ext cx="4013280" cy="3986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Group 2"/>
          <p:cNvGrpSpPr/>
          <p:nvPr/>
        </p:nvGrpSpPr>
        <p:grpSpPr>
          <a:xfrm>
            <a:off x="7323840" y="2812320"/>
            <a:ext cx="3029400" cy="3034440"/>
            <a:chOff x="7323840" y="2812320"/>
            <a:chExt cx="3029400" cy="3034440"/>
          </a:xfrm>
        </p:grpSpPr>
        <p:sp>
          <p:nvSpPr>
            <p:cNvPr id="115" name="Straight Connector 4"/>
            <p:cNvSpPr/>
            <p:nvPr/>
          </p:nvSpPr>
          <p:spPr>
            <a:xfrm>
              <a:off x="732384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16" name="Straight Connector 8"/>
            <p:cNvSpPr/>
            <p:nvPr/>
          </p:nvSpPr>
          <p:spPr>
            <a:xfrm>
              <a:off x="1035288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17" name="Straight Connector 9"/>
            <p:cNvSpPr/>
            <p:nvPr/>
          </p:nvSpPr>
          <p:spPr>
            <a:xfrm>
              <a:off x="883836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18" name="Straight Connector 10"/>
            <p:cNvSpPr/>
            <p:nvPr/>
          </p:nvSpPr>
          <p:spPr>
            <a:xfrm>
              <a:off x="792936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19" name="Straight Connector 11"/>
            <p:cNvSpPr/>
            <p:nvPr/>
          </p:nvSpPr>
          <p:spPr>
            <a:xfrm>
              <a:off x="823248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0" name="Straight Connector 12"/>
            <p:cNvSpPr/>
            <p:nvPr/>
          </p:nvSpPr>
          <p:spPr>
            <a:xfrm>
              <a:off x="853524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1" name="Straight Connector 14"/>
            <p:cNvSpPr/>
            <p:nvPr/>
          </p:nvSpPr>
          <p:spPr>
            <a:xfrm>
              <a:off x="914112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2" name="Straight Connector 15"/>
            <p:cNvSpPr/>
            <p:nvPr/>
          </p:nvSpPr>
          <p:spPr>
            <a:xfrm>
              <a:off x="944388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3" name="Straight Connector 17"/>
            <p:cNvSpPr/>
            <p:nvPr/>
          </p:nvSpPr>
          <p:spPr>
            <a:xfrm>
              <a:off x="974700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4" name="Straight Connector 18"/>
            <p:cNvSpPr/>
            <p:nvPr/>
          </p:nvSpPr>
          <p:spPr>
            <a:xfrm>
              <a:off x="1004976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5" name="Straight Connector 19"/>
            <p:cNvSpPr/>
            <p:nvPr/>
          </p:nvSpPr>
          <p:spPr>
            <a:xfrm flipH="1">
              <a:off x="7323840" y="281232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6" name="Straight Connector 20"/>
            <p:cNvSpPr/>
            <p:nvPr/>
          </p:nvSpPr>
          <p:spPr>
            <a:xfrm flipH="1">
              <a:off x="7323840" y="584640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7" name="Straight Connector 21"/>
            <p:cNvSpPr/>
            <p:nvPr/>
          </p:nvSpPr>
          <p:spPr>
            <a:xfrm flipH="1">
              <a:off x="7323840" y="433440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8" name="Straight Connector 22"/>
            <p:cNvSpPr/>
            <p:nvPr/>
          </p:nvSpPr>
          <p:spPr>
            <a:xfrm flipH="1">
              <a:off x="7323840" y="342144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29" name="Straight Connector 23"/>
            <p:cNvSpPr/>
            <p:nvPr/>
          </p:nvSpPr>
          <p:spPr>
            <a:xfrm flipH="1">
              <a:off x="7323840" y="403020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30" name="Straight Connector 24"/>
            <p:cNvSpPr/>
            <p:nvPr/>
          </p:nvSpPr>
          <p:spPr>
            <a:xfrm flipH="1">
              <a:off x="7323840" y="463896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31" name="Straight Connector 25"/>
            <p:cNvSpPr/>
            <p:nvPr/>
          </p:nvSpPr>
          <p:spPr>
            <a:xfrm flipH="1">
              <a:off x="7323840" y="494352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32" name="Straight Connector 26"/>
            <p:cNvSpPr/>
            <p:nvPr/>
          </p:nvSpPr>
          <p:spPr>
            <a:xfrm flipH="1">
              <a:off x="7323840" y="524772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33" name="Straight Connector 27"/>
            <p:cNvSpPr/>
            <p:nvPr/>
          </p:nvSpPr>
          <p:spPr>
            <a:xfrm flipH="1">
              <a:off x="7323840" y="555228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34" name="Straight Connector 28"/>
            <p:cNvSpPr/>
            <p:nvPr/>
          </p:nvSpPr>
          <p:spPr>
            <a:xfrm>
              <a:off x="762660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35" name="Straight Connector 29"/>
            <p:cNvSpPr/>
            <p:nvPr/>
          </p:nvSpPr>
          <p:spPr>
            <a:xfrm flipH="1">
              <a:off x="7323840" y="372564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36" name="Straight Connector 30"/>
            <p:cNvSpPr/>
            <p:nvPr/>
          </p:nvSpPr>
          <p:spPr>
            <a:xfrm flipH="1">
              <a:off x="7323840" y="311688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grpSp>
      <p:sp>
        <p:nvSpPr>
          <p:cNvPr id="137" name="TextBox 7"/>
          <p:cNvSpPr/>
          <p:nvPr/>
        </p:nvSpPr>
        <p:spPr>
          <a:xfrm>
            <a:off x="647640" y="2901600"/>
            <a:ext cx="6437880" cy="1475640"/>
          </a:xfrm>
          <a:prstGeom prst="rect">
            <a:avLst/>
          </a:prstGeom>
          <a:noFill/>
          <a:ln w="0">
            <a:noFill/>
          </a:ln>
        </p:spPr>
        <p:style>
          <a:lnRef idx="0"/>
          <a:fillRef idx="0"/>
          <a:effectRef idx="0"/>
          <a:fontRef idx="minor"/>
        </p:style>
        <p:txBody>
          <a:bodyPr lIns="90000" rIns="90000" tIns="45000" bIns="45000" anchor="t">
            <a:spAutoFit/>
          </a:bodyPr>
          <a:p>
            <a:pPr>
              <a:lnSpc>
                <a:spcPct val="114000"/>
              </a:lnSpc>
              <a:buNone/>
            </a:pPr>
            <a:r>
              <a:rPr b="0" lang="en-ID" sz="1600" spc="-1" strike="noStrike">
                <a:solidFill>
                  <a:srgbClr val="767171"/>
                </a:solidFill>
                <a:latin typeface="Avenir Light"/>
                <a:ea typeface="Open Sans"/>
              </a:rPr>
              <a:t>This project aims to use different sensors and machine learning to predict whether or not a room is occupied. The system collects data on various environmental factors in a room using IoT sensors such as temperature sensors, humidity sensors, light sensors, and CO2 sensors.</a:t>
            </a:r>
            <a:endParaRPr b="0" lang="en-US" sz="1600" spc="-1" strike="noStrike">
              <a:latin typeface="Arial"/>
            </a:endParaRPr>
          </a:p>
        </p:txBody>
      </p:sp>
      <p:sp>
        <p:nvSpPr>
          <p:cNvPr id="138" name="TextBox 5"/>
          <p:cNvSpPr/>
          <p:nvPr/>
        </p:nvSpPr>
        <p:spPr>
          <a:xfrm>
            <a:off x="643680" y="2201760"/>
            <a:ext cx="4751640" cy="575640"/>
          </a:xfrm>
          <a:prstGeom prst="rect">
            <a:avLst/>
          </a:prstGeom>
          <a:noFill/>
          <a:ln w="0">
            <a:noFill/>
          </a:ln>
        </p:spPr>
        <p:style>
          <a:lnRef idx="0"/>
          <a:fillRef idx="0"/>
          <a:effectRef idx="0"/>
          <a:fontRef idx="minor"/>
        </p:style>
        <p:txBody>
          <a:bodyPr lIns="90000" rIns="90000" tIns="45000" bIns="45000" anchor="t">
            <a:spAutoFit/>
          </a:bodyPr>
          <a:p>
            <a:pPr>
              <a:lnSpc>
                <a:spcPct val="114000"/>
              </a:lnSpc>
              <a:buNone/>
            </a:pPr>
            <a:r>
              <a:rPr b="1" lang="en-US" sz="2800" spc="-1" strike="noStrike">
                <a:solidFill>
                  <a:srgbClr val="080868"/>
                </a:solidFill>
                <a:latin typeface="Poppins"/>
                <a:ea typeface="Jost Medium"/>
              </a:rPr>
              <a:t>Overview</a:t>
            </a:r>
            <a:r>
              <a:rPr b="1" lang="en-US" sz="2800" spc="-1" strike="noStrike">
                <a:solidFill>
                  <a:srgbClr val="080868"/>
                </a:solidFill>
                <a:latin typeface="Poppins"/>
                <a:ea typeface="Jost Medium"/>
              </a:rPr>
              <a:t>	</a:t>
            </a:r>
            <a:r>
              <a:rPr b="1" lang="en-US" sz="2800" spc="-1" strike="noStrike">
                <a:solidFill>
                  <a:srgbClr val="080868"/>
                </a:solidFill>
                <a:latin typeface="Poppins"/>
                <a:ea typeface="Jost Medium"/>
              </a:rPr>
              <a:t>	</a:t>
            </a:r>
            <a:endParaRPr b="0" lang="en-US" sz="2800" spc="-1" strike="noStrike">
              <a:latin typeface="Arial"/>
            </a:endParaRPr>
          </a:p>
        </p:txBody>
      </p:sp>
      <p:pic>
        <p:nvPicPr>
          <p:cNvPr id="139" name="Picture 1" descr=""/>
          <p:cNvPicPr/>
          <p:nvPr/>
        </p:nvPicPr>
        <p:blipFill>
          <a:blip r:embed="rId1"/>
          <a:stretch/>
        </p:blipFill>
        <p:spPr>
          <a:xfrm>
            <a:off x="482040" y="446040"/>
            <a:ext cx="1182960" cy="401760"/>
          </a:xfrm>
          <a:prstGeom prst="rect">
            <a:avLst/>
          </a:prstGeom>
          <a:ln w="0">
            <a:noFill/>
          </a:ln>
        </p:spPr>
      </p:pic>
      <p:pic>
        <p:nvPicPr>
          <p:cNvPr id="140" name="" descr=""/>
          <p:cNvPicPr/>
          <p:nvPr/>
        </p:nvPicPr>
        <p:blipFill>
          <a:blip r:embed="rId2"/>
          <a:stretch/>
        </p:blipFill>
        <p:spPr>
          <a:xfrm>
            <a:off x="7473960" y="2937960"/>
            <a:ext cx="2776320" cy="2776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1" name="Group 1"/>
          <p:cNvGrpSpPr/>
          <p:nvPr/>
        </p:nvGrpSpPr>
        <p:grpSpPr>
          <a:xfrm>
            <a:off x="7323840" y="2812320"/>
            <a:ext cx="3029400" cy="3034440"/>
            <a:chOff x="7323840" y="2812320"/>
            <a:chExt cx="3029400" cy="3034440"/>
          </a:xfrm>
        </p:grpSpPr>
        <p:sp>
          <p:nvSpPr>
            <p:cNvPr id="142" name="Straight Connector 66"/>
            <p:cNvSpPr/>
            <p:nvPr/>
          </p:nvSpPr>
          <p:spPr>
            <a:xfrm>
              <a:off x="732384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43" name="Straight Connector 67"/>
            <p:cNvSpPr/>
            <p:nvPr/>
          </p:nvSpPr>
          <p:spPr>
            <a:xfrm>
              <a:off x="1035288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44" name="Straight Connector 68"/>
            <p:cNvSpPr/>
            <p:nvPr/>
          </p:nvSpPr>
          <p:spPr>
            <a:xfrm>
              <a:off x="883836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45" name="Straight Connector 69"/>
            <p:cNvSpPr/>
            <p:nvPr/>
          </p:nvSpPr>
          <p:spPr>
            <a:xfrm>
              <a:off x="792936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46" name="Straight Connector 70"/>
            <p:cNvSpPr/>
            <p:nvPr/>
          </p:nvSpPr>
          <p:spPr>
            <a:xfrm>
              <a:off x="823248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47" name="Straight Connector 71"/>
            <p:cNvSpPr/>
            <p:nvPr/>
          </p:nvSpPr>
          <p:spPr>
            <a:xfrm>
              <a:off x="853524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48" name="Straight Connector 72"/>
            <p:cNvSpPr/>
            <p:nvPr/>
          </p:nvSpPr>
          <p:spPr>
            <a:xfrm>
              <a:off x="914112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49" name="Straight Connector 73"/>
            <p:cNvSpPr/>
            <p:nvPr/>
          </p:nvSpPr>
          <p:spPr>
            <a:xfrm>
              <a:off x="944388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0" name="Straight Connector 74"/>
            <p:cNvSpPr/>
            <p:nvPr/>
          </p:nvSpPr>
          <p:spPr>
            <a:xfrm>
              <a:off x="974700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1" name="Straight Connector 75"/>
            <p:cNvSpPr/>
            <p:nvPr/>
          </p:nvSpPr>
          <p:spPr>
            <a:xfrm>
              <a:off x="1004976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2" name="Straight Connector 76"/>
            <p:cNvSpPr/>
            <p:nvPr/>
          </p:nvSpPr>
          <p:spPr>
            <a:xfrm flipH="1">
              <a:off x="7323840" y="281232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3" name="Straight Connector 77"/>
            <p:cNvSpPr/>
            <p:nvPr/>
          </p:nvSpPr>
          <p:spPr>
            <a:xfrm flipH="1">
              <a:off x="7323840" y="584640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4" name="Straight Connector 78"/>
            <p:cNvSpPr/>
            <p:nvPr/>
          </p:nvSpPr>
          <p:spPr>
            <a:xfrm flipH="1">
              <a:off x="7323840" y="433440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5" name="Straight Connector 79"/>
            <p:cNvSpPr/>
            <p:nvPr/>
          </p:nvSpPr>
          <p:spPr>
            <a:xfrm flipH="1">
              <a:off x="7323840" y="342144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6" name="Straight Connector 80"/>
            <p:cNvSpPr/>
            <p:nvPr/>
          </p:nvSpPr>
          <p:spPr>
            <a:xfrm flipH="1">
              <a:off x="7323840" y="403020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7" name="Straight Connector 81"/>
            <p:cNvSpPr/>
            <p:nvPr/>
          </p:nvSpPr>
          <p:spPr>
            <a:xfrm flipH="1">
              <a:off x="7323840" y="463896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8" name="Straight Connector 82"/>
            <p:cNvSpPr/>
            <p:nvPr/>
          </p:nvSpPr>
          <p:spPr>
            <a:xfrm flipH="1">
              <a:off x="7323840" y="494352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59" name="Straight Connector 83"/>
            <p:cNvSpPr/>
            <p:nvPr/>
          </p:nvSpPr>
          <p:spPr>
            <a:xfrm flipH="1">
              <a:off x="7323840" y="524772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60" name="Straight Connector 84"/>
            <p:cNvSpPr/>
            <p:nvPr/>
          </p:nvSpPr>
          <p:spPr>
            <a:xfrm flipH="1">
              <a:off x="7323840" y="555228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61" name="Straight Connector 85"/>
            <p:cNvSpPr/>
            <p:nvPr/>
          </p:nvSpPr>
          <p:spPr>
            <a:xfrm>
              <a:off x="762660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62" name="Straight Connector 86"/>
            <p:cNvSpPr/>
            <p:nvPr/>
          </p:nvSpPr>
          <p:spPr>
            <a:xfrm flipH="1">
              <a:off x="7323840" y="372564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63" name="Straight Connector 87"/>
            <p:cNvSpPr/>
            <p:nvPr/>
          </p:nvSpPr>
          <p:spPr>
            <a:xfrm flipH="1">
              <a:off x="7323840" y="311688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grpSp>
      <p:sp>
        <p:nvSpPr>
          <p:cNvPr id="164" name="TextBox 3"/>
          <p:cNvSpPr/>
          <p:nvPr/>
        </p:nvSpPr>
        <p:spPr>
          <a:xfrm>
            <a:off x="647640" y="1918440"/>
            <a:ext cx="6666480" cy="366840"/>
          </a:xfrm>
          <a:prstGeom prst="rect">
            <a:avLst/>
          </a:prstGeom>
          <a:noFill/>
          <a:ln w="0">
            <a:noFill/>
          </a:ln>
        </p:spPr>
        <p:style>
          <a:lnRef idx="0"/>
          <a:fillRef idx="0"/>
          <a:effectRef idx="0"/>
          <a:fontRef idx="minor"/>
        </p:style>
        <p:txBody>
          <a:bodyPr lIns="90000" rIns="90000" tIns="45000" bIns="45000" anchor="t">
            <a:spAutoFit/>
          </a:bodyPr>
          <a:p>
            <a:pPr>
              <a:lnSpc>
                <a:spcPct val="114000"/>
              </a:lnSpc>
              <a:buNone/>
            </a:pPr>
            <a:r>
              <a:rPr b="1" lang="en-ID" sz="1600" spc="-1" strike="noStrike">
                <a:solidFill>
                  <a:srgbClr val="767171"/>
                </a:solidFill>
                <a:latin typeface="Avenir Light"/>
                <a:ea typeface="Open Sans"/>
              </a:rPr>
              <a:t>Disaster Rescue Assistance </a:t>
            </a:r>
            <a:endParaRPr b="0" lang="en-US" sz="1600" spc="-1" strike="noStrike">
              <a:latin typeface="Arial"/>
            </a:endParaRPr>
          </a:p>
        </p:txBody>
      </p:sp>
      <p:sp>
        <p:nvSpPr>
          <p:cNvPr id="165" name="TextBox 14"/>
          <p:cNvSpPr/>
          <p:nvPr/>
        </p:nvSpPr>
        <p:spPr>
          <a:xfrm>
            <a:off x="685800" y="1253160"/>
            <a:ext cx="4751640" cy="575640"/>
          </a:xfrm>
          <a:prstGeom prst="rect">
            <a:avLst/>
          </a:prstGeom>
          <a:noFill/>
          <a:ln w="0">
            <a:noFill/>
          </a:ln>
        </p:spPr>
        <p:style>
          <a:lnRef idx="0"/>
          <a:fillRef idx="0"/>
          <a:effectRef idx="0"/>
          <a:fontRef idx="minor"/>
        </p:style>
        <p:txBody>
          <a:bodyPr lIns="90000" rIns="90000" tIns="45000" bIns="45000" anchor="t">
            <a:spAutoFit/>
          </a:bodyPr>
          <a:p>
            <a:pPr>
              <a:lnSpc>
                <a:spcPct val="114000"/>
              </a:lnSpc>
              <a:buNone/>
            </a:pPr>
            <a:r>
              <a:rPr b="1" lang="en-US" sz="2800" spc="-1" strike="noStrike">
                <a:solidFill>
                  <a:srgbClr val="080868"/>
                </a:solidFill>
                <a:latin typeface="Poppins"/>
                <a:ea typeface="Jost Medium"/>
              </a:rPr>
              <a:t>Proposal-A</a:t>
            </a:r>
            <a:endParaRPr b="0" lang="en-US" sz="2800" spc="-1" strike="noStrike">
              <a:latin typeface="Arial"/>
            </a:endParaRPr>
          </a:p>
        </p:txBody>
      </p:sp>
      <p:pic>
        <p:nvPicPr>
          <p:cNvPr id="166" name="Picture 10" descr=""/>
          <p:cNvPicPr/>
          <p:nvPr/>
        </p:nvPicPr>
        <p:blipFill>
          <a:blip r:embed="rId1"/>
          <a:stretch/>
        </p:blipFill>
        <p:spPr>
          <a:xfrm>
            <a:off x="482040" y="446040"/>
            <a:ext cx="1182960" cy="401760"/>
          </a:xfrm>
          <a:prstGeom prst="rect">
            <a:avLst/>
          </a:prstGeom>
          <a:ln w="0">
            <a:noFill/>
          </a:ln>
        </p:spPr>
      </p:pic>
      <p:sp>
        <p:nvSpPr>
          <p:cNvPr id="167" name="TextBox 2"/>
          <p:cNvSpPr/>
          <p:nvPr/>
        </p:nvSpPr>
        <p:spPr>
          <a:xfrm>
            <a:off x="777960" y="3061800"/>
            <a:ext cx="6666480" cy="1475280"/>
          </a:xfrm>
          <a:prstGeom prst="rect">
            <a:avLst/>
          </a:prstGeom>
          <a:noFill/>
          <a:ln w="0">
            <a:noFill/>
          </a:ln>
        </p:spPr>
        <p:style>
          <a:lnRef idx="0"/>
          <a:fillRef idx="0"/>
          <a:effectRef idx="0"/>
          <a:fontRef idx="minor"/>
        </p:style>
      </p:sp>
      <p:sp>
        <p:nvSpPr>
          <p:cNvPr id="168" name=""/>
          <p:cNvSpPr/>
          <p:nvPr/>
        </p:nvSpPr>
        <p:spPr>
          <a:xfrm>
            <a:off x="12100680" y="3430800"/>
            <a:ext cx="12024000" cy="79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D" sz="1600" spc="-1" strike="noStrike">
                <a:solidFill>
                  <a:srgbClr val="767171"/>
                </a:solidFill>
                <a:latin typeface="Avenir Light"/>
                <a:ea typeface="Open Sans"/>
              </a:rPr>
              <a:t>This project aims to use  IoT sensors and machine learning to predict whether or not a room is occupied. The system collects data on various environmental factors in a room using IoT sensors such as temperature sensors, humidity sensors, light sensors, and CO2 sensors.</a:t>
            </a:r>
            <a:endParaRPr b="0" lang="en-US" sz="1600" spc="-1" strike="noStrike">
              <a:latin typeface="Arial"/>
            </a:endParaRPr>
          </a:p>
        </p:txBody>
      </p:sp>
      <p:sp>
        <p:nvSpPr>
          <p:cNvPr id="169" name=""/>
          <p:cNvSpPr/>
          <p:nvPr/>
        </p:nvSpPr>
        <p:spPr>
          <a:xfrm>
            <a:off x="12110400" y="3469680"/>
            <a:ext cx="12024000" cy="79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D" sz="1600" spc="-1" strike="noStrike">
                <a:solidFill>
                  <a:srgbClr val="767171"/>
                </a:solidFill>
                <a:latin typeface="Avenir Light"/>
                <a:ea typeface="Open Sans"/>
              </a:rPr>
              <a:t>This project aims to use  IoT sensors and machine learning to predict whether or not a room is occupied. The system collects data on various environmental factors in a room using IoT sensors such as temperature sensors, humidity sensors, light sensors, and CO2 sensors.</a:t>
            </a:r>
            <a:endParaRPr b="0" lang="en-US" sz="1600" spc="-1" strike="noStrike">
              <a:latin typeface="Arial"/>
            </a:endParaRPr>
          </a:p>
        </p:txBody>
      </p:sp>
      <p:sp>
        <p:nvSpPr>
          <p:cNvPr id="170" name=""/>
          <p:cNvSpPr/>
          <p:nvPr/>
        </p:nvSpPr>
        <p:spPr>
          <a:xfrm>
            <a:off x="685800" y="2579400"/>
            <a:ext cx="6628320" cy="2905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D" sz="1600" spc="-1" strike="noStrike">
                <a:solidFill>
                  <a:srgbClr val="767171"/>
                </a:solidFill>
                <a:latin typeface="Avenir Light"/>
                <a:ea typeface="Open Sans"/>
              </a:rPr>
              <a:t>A system that will aid rescue teams and personnel in their efforts to save lives during disasters. The system would function as follows.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ID" sz="1600" spc="-1" strike="noStrike">
                <a:solidFill>
                  <a:srgbClr val="767171"/>
                </a:solidFill>
                <a:latin typeface="Avenir Light"/>
                <a:ea typeface="Open Sans"/>
              </a:rPr>
              <a:t>If a natural disaster occurs, such as an earthquake or a flood. The system will detect occupancy, which indicates whether or not people have evacuated their residential spaces, and will issue an alert to the team</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ID" sz="1600" spc="-1" strike="noStrike">
                <a:solidFill>
                  <a:srgbClr val="767171"/>
                </a:solidFill>
                <a:latin typeface="Avenir Light"/>
                <a:ea typeface="Open Sans"/>
              </a:rPr>
              <a:t>In addition, if sensors shutdown, we will be able to use the last transmitted reading to efficiently initiate a subsequent rescue effort.</a:t>
            </a:r>
            <a:endParaRPr b="0" lang="en-US" sz="1600" spc="-1" strike="noStrike">
              <a:latin typeface="Arial"/>
            </a:endParaRPr>
          </a:p>
        </p:txBody>
      </p:sp>
      <p:pic>
        <p:nvPicPr>
          <p:cNvPr id="171" name="" descr=""/>
          <p:cNvPicPr/>
          <p:nvPr/>
        </p:nvPicPr>
        <p:blipFill>
          <a:blip r:embed="rId2"/>
          <a:stretch/>
        </p:blipFill>
        <p:spPr>
          <a:xfrm>
            <a:off x="7543800" y="3043800"/>
            <a:ext cx="2580120" cy="2580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2" name="Group 4"/>
          <p:cNvGrpSpPr/>
          <p:nvPr/>
        </p:nvGrpSpPr>
        <p:grpSpPr>
          <a:xfrm>
            <a:off x="7323840" y="2812320"/>
            <a:ext cx="3029400" cy="3034440"/>
            <a:chOff x="7323840" y="2812320"/>
            <a:chExt cx="3029400" cy="3034440"/>
          </a:xfrm>
        </p:grpSpPr>
        <p:sp>
          <p:nvSpPr>
            <p:cNvPr id="173" name="Straight Connector 88"/>
            <p:cNvSpPr/>
            <p:nvPr/>
          </p:nvSpPr>
          <p:spPr>
            <a:xfrm>
              <a:off x="732384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74" name="Straight Connector 89"/>
            <p:cNvSpPr/>
            <p:nvPr/>
          </p:nvSpPr>
          <p:spPr>
            <a:xfrm>
              <a:off x="1035288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75" name="Straight Connector 90"/>
            <p:cNvSpPr/>
            <p:nvPr/>
          </p:nvSpPr>
          <p:spPr>
            <a:xfrm>
              <a:off x="883836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76" name="Straight Connector 91"/>
            <p:cNvSpPr/>
            <p:nvPr/>
          </p:nvSpPr>
          <p:spPr>
            <a:xfrm>
              <a:off x="792936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77" name="Straight Connector 92"/>
            <p:cNvSpPr/>
            <p:nvPr/>
          </p:nvSpPr>
          <p:spPr>
            <a:xfrm>
              <a:off x="823248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78" name="Straight Connector 93"/>
            <p:cNvSpPr/>
            <p:nvPr/>
          </p:nvSpPr>
          <p:spPr>
            <a:xfrm>
              <a:off x="853524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79" name="Straight Connector 94"/>
            <p:cNvSpPr/>
            <p:nvPr/>
          </p:nvSpPr>
          <p:spPr>
            <a:xfrm>
              <a:off x="914112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0" name="Straight Connector 95"/>
            <p:cNvSpPr/>
            <p:nvPr/>
          </p:nvSpPr>
          <p:spPr>
            <a:xfrm>
              <a:off x="944388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1" name="Straight Connector 96"/>
            <p:cNvSpPr/>
            <p:nvPr/>
          </p:nvSpPr>
          <p:spPr>
            <a:xfrm>
              <a:off x="974700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2" name="Straight Connector 97"/>
            <p:cNvSpPr/>
            <p:nvPr/>
          </p:nvSpPr>
          <p:spPr>
            <a:xfrm>
              <a:off x="1004976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3" name="Straight Connector 98"/>
            <p:cNvSpPr/>
            <p:nvPr/>
          </p:nvSpPr>
          <p:spPr>
            <a:xfrm flipH="1">
              <a:off x="7323840" y="281232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4" name="Straight Connector 99"/>
            <p:cNvSpPr/>
            <p:nvPr/>
          </p:nvSpPr>
          <p:spPr>
            <a:xfrm flipH="1">
              <a:off x="7323840" y="584640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5" name="Straight Connector 100"/>
            <p:cNvSpPr/>
            <p:nvPr/>
          </p:nvSpPr>
          <p:spPr>
            <a:xfrm flipH="1">
              <a:off x="7323840" y="433440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6" name="Straight Connector 101"/>
            <p:cNvSpPr/>
            <p:nvPr/>
          </p:nvSpPr>
          <p:spPr>
            <a:xfrm flipH="1">
              <a:off x="7323840" y="342144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7" name="Straight Connector 102"/>
            <p:cNvSpPr/>
            <p:nvPr/>
          </p:nvSpPr>
          <p:spPr>
            <a:xfrm flipH="1">
              <a:off x="7323840" y="403020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8" name="Straight Connector 103"/>
            <p:cNvSpPr/>
            <p:nvPr/>
          </p:nvSpPr>
          <p:spPr>
            <a:xfrm flipH="1">
              <a:off x="7323840" y="463896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89" name="Straight Connector 104"/>
            <p:cNvSpPr/>
            <p:nvPr/>
          </p:nvSpPr>
          <p:spPr>
            <a:xfrm flipH="1">
              <a:off x="7323840" y="494352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90" name="Straight Connector 105"/>
            <p:cNvSpPr/>
            <p:nvPr/>
          </p:nvSpPr>
          <p:spPr>
            <a:xfrm flipH="1">
              <a:off x="7323840" y="524772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91" name="Straight Connector 106"/>
            <p:cNvSpPr/>
            <p:nvPr/>
          </p:nvSpPr>
          <p:spPr>
            <a:xfrm flipH="1">
              <a:off x="7323840" y="555228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92" name="Straight Connector 107"/>
            <p:cNvSpPr/>
            <p:nvPr/>
          </p:nvSpPr>
          <p:spPr>
            <a:xfrm>
              <a:off x="7626600" y="2812320"/>
              <a:ext cx="360" cy="302832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93" name="Straight Connector 108"/>
            <p:cNvSpPr/>
            <p:nvPr/>
          </p:nvSpPr>
          <p:spPr>
            <a:xfrm flipH="1">
              <a:off x="7323840" y="372564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sp>
          <p:nvSpPr>
            <p:cNvPr id="194" name="Straight Connector 109"/>
            <p:cNvSpPr/>
            <p:nvPr/>
          </p:nvSpPr>
          <p:spPr>
            <a:xfrm flipH="1">
              <a:off x="7323840" y="3116880"/>
              <a:ext cx="3027960" cy="360"/>
            </a:xfrm>
            <a:prstGeom prst="line">
              <a:avLst/>
            </a:prstGeom>
            <a:ln w="12700">
              <a:solidFill>
                <a:srgbClr val="c9c9c9"/>
              </a:solidFill>
            </a:ln>
          </p:spPr>
          <p:style>
            <a:lnRef idx="1">
              <a:schemeClr val="accent1"/>
            </a:lnRef>
            <a:fillRef idx="0">
              <a:schemeClr val="accent1"/>
            </a:fillRef>
            <a:effectRef idx="0">
              <a:schemeClr val="accent1"/>
            </a:effectRef>
            <a:fontRef idx="minor"/>
          </p:style>
        </p:sp>
      </p:grpSp>
      <p:sp>
        <p:nvSpPr>
          <p:cNvPr id="195" name="TextBox 15"/>
          <p:cNvSpPr/>
          <p:nvPr/>
        </p:nvSpPr>
        <p:spPr>
          <a:xfrm>
            <a:off x="647640" y="1918440"/>
            <a:ext cx="6666480" cy="366840"/>
          </a:xfrm>
          <a:prstGeom prst="rect">
            <a:avLst/>
          </a:prstGeom>
          <a:noFill/>
          <a:ln w="0">
            <a:noFill/>
          </a:ln>
        </p:spPr>
        <p:style>
          <a:lnRef idx="0"/>
          <a:fillRef idx="0"/>
          <a:effectRef idx="0"/>
          <a:fontRef idx="minor"/>
        </p:style>
        <p:txBody>
          <a:bodyPr lIns="90000" rIns="90000" tIns="45000" bIns="45000" anchor="t">
            <a:spAutoFit/>
          </a:bodyPr>
          <a:p>
            <a:pPr>
              <a:lnSpc>
                <a:spcPct val="114000"/>
              </a:lnSpc>
              <a:buNone/>
            </a:pPr>
            <a:r>
              <a:rPr b="1" lang="en-ID" sz="1600" spc="-1" strike="noStrike">
                <a:solidFill>
                  <a:srgbClr val="767171"/>
                </a:solidFill>
                <a:latin typeface="Avenir Light"/>
                <a:ea typeface="Open Sans"/>
              </a:rPr>
              <a:t>Airbnb Hosting Assistance</a:t>
            </a:r>
            <a:endParaRPr b="0" lang="en-US" sz="1600" spc="-1" strike="noStrike">
              <a:latin typeface="Arial"/>
            </a:endParaRPr>
          </a:p>
        </p:txBody>
      </p:sp>
      <p:sp>
        <p:nvSpPr>
          <p:cNvPr id="196" name="TextBox 16"/>
          <p:cNvSpPr/>
          <p:nvPr/>
        </p:nvSpPr>
        <p:spPr>
          <a:xfrm>
            <a:off x="685800" y="1253160"/>
            <a:ext cx="4751640" cy="575640"/>
          </a:xfrm>
          <a:prstGeom prst="rect">
            <a:avLst/>
          </a:prstGeom>
          <a:noFill/>
          <a:ln w="0">
            <a:noFill/>
          </a:ln>
        </p:spPr>
        <p:style>
          <a:lnRef idx="0"/>
          <a:fillRef idx="0"/>
          <a:effectRef idx="0"/>
          <a:fontRef idx="minor"/>
        </p:style>
        <p:txBody>
          <a:bodyPr lIns="90000" rIns="90000" tIns="45000" bIns="45000" anchor="t">
            <a:spAutoFit/>
          </a:bodyPr>
          <a:p>
            <a:pPr>
              <a:lnSpc>
                <a:spcPct val="114000"/>
              </a:lnSpc>
              <a:buNone/>
            </a:pPr>
            <a:r>
              <a:rPr b="1" lang="en-US" sz="2800" spc="-1" strike="noStrike">
                <a:solidFill>
                  <a:srgbClr val="080868"/>
                </a:solidFill>
                <a:latin typeface="Poppins"/>
                <a:ea typeface="Jost Medium"/>
              </a:rPr>
              <a:t>Proposal-B</a:t>
            </a:r>
            <a:endParaRPr b="0" lang="en-US" sz="2800" spc="-1" strike="noStrike">
              <a:latin typeface="Arial"/>
            </a:endParaRPr>
          </a:p>
        </p:txBody>
      </p:sp>
      <p:pic>
        <p:nvPicPr>
          <p:cNvPr id="197" name="Picture 14" descr=""/>
          <p:cNvPicPr/>
          <p:nvPr/>
        </p:nvPicPr>
        <p:blipFill>
          <a:blip r:embed="rId1"/>
          <a:stretch/>
        </p:blipFill>
        <p:spPr>
          <a:xfrm>
            <a:off x="482040" y="446040"/>
            <a:ext cx="1182960" cy="401760"/>
          </a:xfrm>
          <a:prstGeom prst="rect">
            <a:avLst/>
          </a:prstGeom>
          <a:ln w="0">
            <a:noFill/>
          </a:ln>
        </p:spPr>
      </p:pic>
      <p:sp>
        <p:nvSpPr>
          <p:cNvPr id="198" name="TextBox 22"/>
          <p:cNvSpPr/>
          <p:nvPr/>
        </p:nvSpPr>
        <p:spPr>
          <a:xfrm>
            <a:off x="777960" y="3061800"/>
            <a:ext cx="6666480" cy="1475280"/>
          </a:xfrm>
          <a:prstGeom prst="rect">
            <a:avLst/>
          </a:prstGeom>
          <a:noFill/>
          <a:ln w="0">
            <a:noFill/>
          </a:ln>
        </p:spPr>
        <p:style>
          <a:lnRef idx="0"/>
          <a:fillRef idx="0"/>
          <a:effectRef idx="0"/>
          <a:fontRef idx="minor"/>
        </p:style>
      </p:sp>
      <p:sp>
        <p:nvSpPr>
          <p:cNvPr id="199" name=""/>
          <p:cNvSpPr/>
          <p:nvPr/>
        </p:nvSpPr>
        <p:spPr>
          <a:xfrm>
            <a:off x="685800" y="2579400"/>
            <a:ext cx="6628320" cy="1967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D" sz="1600" spc="-1" strike="noStrike">
                <a:solidFill>
                  <a:srgbClr val="767171"/>
                </a:solidFill>
                <a:latin typeface="Avenir Light"/>
                <a:ea typeface="Open Sans"/>
              </a:rPr>
              <a:t>Hosts who rent out their property often experience issues with managing their property in terms of ensuring timely vacancy of the premise or even schedule any maintenance operations that might be required.</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ID" sz="1600" spc="-1" strike="noStrike">
                <a:solidFill>
                  <a:srgbClr val="767171"/>
                </a:solidFill>
                <a:latin typeface="Avenir Light"/>
                <a:ea typeface="Open Sans"/>
              </a:rPr>
              <a:t>The system will assist Airbnb hosts in determining whether or not their guests checked out on time.</a:t>
            </a:r>
            <a:endParaRPr b="0" lang="en-US" sz="1600" spc="-1" strike="noStrike">
              <a:latin typeface="Arial"/>
            </a:endParaRPr>
          </a:p>
          <a:p>
            <a:pPr>
              <a:lnSpc>
                <a:spcPct val="100000"/>
              </a:lnSpc>
              <a:buNone/>
            </a:pPr>
            <a:endParaRPr b="0" lang="en-US" sz="1600" spc="-1" strike="noStrike">
              <a:latin typeface="Arial"/>
            </a:endParaRPr>
          </a:p>
        </p:txBody>
      </p:sp>
      <p:pic>
        <p:nvPicPr>
          <p:cNvPr id="200" name="" descr=""/>
          <p:cNvPicPr/>
          <p:nvPr/>
        </p:nvPicPr>
        <p:blipFill>
          <a:blip r:embed="rId2"/>
          <a:stretch/>
        </p:blipFill>
        <p:spPr>
          <a:xfrm>
            <a:off x="7571160" y="3003480"/>
            <a:ext cx="2478240" cy="2674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a5fa02"/>
      </a:accent1>
      <a:accent2>
        <a:srgbClr val="151515"/>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a5fa02"/>
      </a:accent1>
      <a:accent2>
        <a:srgbClr val="151515"/>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a5fa02"/>
      </a:accent1>
      <a:accent2>
        <a:srgbClr val="151515"/>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11437</TotalTime>
  <Application>LibreOffice/7.3.7.2$Linux_X86_64 LibreOffice_project/30$Build-2</Application>
  <AppVersion>15.0000</AppVersion>
  <Words>1211</Words>
  <Paragraphs>163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2022-11-14T05:24:53Z</dcterms:created>
  <dc:creator>Microsoft Office User</dc:creator>
  <dc:description/>
  <dc:language>en-US</dc:language>
  <cp:lastModifiedBy/>
  <dcterms:modified xsi:type="dcterms:W3CDTF">2023-01-19T02:36:36Z</dcterms:modified>
  <cp:revision>82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22</vt:i4>
  </property>
  <property fmtid="{D5CDD505-2E9C-101B-9397-08002B2CF9AE}" pid="3" name="PresentationFormat">
    <vt:lpwstr>Widescreen</vt:lpwstr>
  </property>
  <property fmtid="{D5CDD505-2E9C-101B-9397-08002B2CF9AE}" pid="4" name="Slides">
    <vt:i4>24</vt:i4>
  </property>
</Properties>
</file>