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10" r:id="rId4"/>
    <p:sldId id="315" r:id="rId5"/>
    <p:sldId id="313" r:id="rId6"/>
    <p:sldId id="285" r:id="rId7"/>
    <p:sldId id="293" r:id="rId8"/>
    <p:sldId id="307" r:id="rId9"/>
    <p:sldId id="314" r:id="rId10"/>
    <p:sldId id="31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88" userDrawn="1">
          <p15:clr>
            <a:srgbClr val="A4A3A4"/>
          </p15:clr>
        </p15:guide>
        <p15:guide id="4" pos="192" userDrawn="1">
          <p15:clr>
            <a:srgbClr val="A4A3A4"/>
          </p15:clr>
        </p15:guide>
        <p15:guide id="5" orient="horz" pos="168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nfan Cai" initials="XC" lastIdx="3" clrIdx="0">
    <p:extLst>
      <p:ext uri="{19B8F6BF-5375-455C-9EA6-DF929625EA0E}">
        <p15:presenceInfo xmlns:p15="http://schemas.microsoft.com/office/powerpoint/2012/main" userId="S::x0c01st@homeoffice.wal-mart.com::7d0b60bb-78a2-4cc6-9253-1ae58cd136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96A"/>
    <a:srgbClr val="EE6969"/>
    <a:srgbClr val="003F5B"/>
    <a:srgbClr val="FFA600"/>
    <a:srgbClr val="FFFFFF"/>
    <a:srgbClr val="F8CBAD"/>
    <a:srgbClr val="F65437"/>
    <a:srgbClr val="FA9D8E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9" autoAdjust="0"/>
    <p:restoredTop sz="76163"/>
  </p:normalViewPr>
  <p:slideViewPr>
    <p:cSldViewPr snapToGrid="0" showGuides="1">
      <p:cViewPr varScale="1">
        <p:scale>
          <a:sx n="51" d="100"/>
          <a:sy n="51" d="100"/>
        </p:scale>
        <p:origin x="728" y="24"/>
      </p:cViewPr>
      <p:guideLst>
        <p:guide orient="horz" pos="2352"/>
        <p:guide pos="3840"/>
        <p:guide pos="7488"/>
        <p:guide pos="192"/>
        <p:guide orient="horz" pos="168"/>
        <p:guide orient="horz" pos="403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CC92D-9EAA-452E-B130-EEBE4B0627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02E4-7765-4483-8C89-20FD25AE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node/5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r-tutor.com/node/91" TargetMode="External"/><Relationship Id="rId4" Type="http://schemas.openxmlformats.org/officeDocument/2006/relationships/hyperlink" Target="http://www.r-tutor.com/node/98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probability plot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graphical tool for comparing a data set with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normal distribution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can use it with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standardized residual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linear regression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see if the error term </a:t>
            </a:r>
            <a:r>
              <a:rPr lang="el-G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normally distributed.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02E4-7765-4483-8C89-20FD25AE9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9970-2B48-4D58-BD89-76AB0630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3962-F63A-4DF1-AEC1-0A184470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46D4-9A3E-41B7-9A73-C46AB7E3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F14C-10B8-4F75-B2E1-63B4753B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A7ED-0C12-41E2-9A49-555C46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2144-C7D2-46E3-812C-6F8D543B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D5AC-4B24-4723-A804-79EB8D08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EB86-A838-4573-A558-B69AB85B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93DA-9ADF-40CA-889C-06A4BDCB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E92C-376C-429A-8987-6E7C7C38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0256E-0718-4134-A43D-E303E734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0B70-3CDE-44DE-B665-EA8B7E6C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32C8-23ED-4F5A-8412-B51B98E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E398-29E6-422F-908C-6A2C7103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32D4-71F9-4530-9004-640DD88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DDDF-A7B0-445A-A7AE-BE86C1DF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EFD0-7F00-42E4-BF8A-F31A648C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68A3-868A-4C97-8AE3-088E9BFD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67CD-6339-48DC-B491-732067BC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F6F3-CDB8-4477-B94D-25A18A9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CF08-4AF3-469C-ADE0-CFA82CD7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4C3E9-65C9-41AC-9750-D825E15F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9953-6A5A-4C54-91B0-45C45258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EB93-885A-4708-967F-4C432835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2BB9-BE5F-4659-9272-6B3EA6C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20FB-C502-42C1-A559-A27AA0CA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7E26-E788-4820-8DA3-80118513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851BD-D9F7-4AA1-AA00-B04F86B0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C722-95D3-40C5-ADCA-293EF4C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82E0-E8D8-4CAD-B37E-8C4351FA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2654-9A38-4F5B-9F07-C7DBCB9B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C179-873E-49DB-B615-F43C2332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FE8C-41AB-4E56-B0C9-825FECC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DEF66-A9BD-4966-8DA3-4DCF5D17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29E6D-915B-4843-A6A4-43DB429F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A0369-96B7-4CC6-9AEF-8C5834B2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A47B-7075-4DB2-82EB-599355D2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4F7B3-5C3C-4E41-94DB-C9B4E1F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387B5-1C79-48DF-BFE7-D733BF0C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AF7D-2A6A-42B7-8055-63FFD6CF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4E57-E060-4319-BE0F-EC04FB7D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6013-513B-4297-940B-3470EAD2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B968C-D580-4966-9B98-70A4F62D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0DD20-C893-4AF2-9184-BE89B7B6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68B7-BF8B-48C0-9BDE-0F1D2312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1FB9-D8E1-4754-88B4-FA7DDFE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14BC-0433-4A1A-8D5A-01714D71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9CA1-D6DA-4954-A1D9-D174CDAB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CBF2-2199-4D67-B776-09FB45681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C321-0F9F-466A-8C1F-D21E492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22DC9-398C-4B44-8748-2E96B355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E752-96BD-447D-8912-9E76EEE3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228C-64CB-465C-B1AB-C911A78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73393-76D2-46F3-9FCE-DA74F471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291BB-4310-405B-8C19-F662E1D9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3E76-8450-4583-8BF5-76AD6E9B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58D9-77A3-49FB-BA76-5CCF8FE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8F53-1F8B-4034-AAA5-EF6FE471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9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B0200-E429-4217-AFE3-5E6E8480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A3CB-AF23-4ED3-9AFB-E5733BF2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3DB4-BAB7-49F5-97A8-DD714D66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1E40-834A-40FC-9873-3FEC0026BB2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72C-AE66-4C91-84AA-5AF5D645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8460-F967-409B-AF4A-11876E3D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1FC7-A12F-4810-B3C0-F705D0B9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gures of houses in different position and sizes">
            <a:extLst>
              <a:ext uri="{FF2B5EF4-FFF2-40B4-BE49-F238E27FC236}">
                <a16:creationId xmlns:a16="http://schemas.microsoft.com/office/drawing/2014/main" id="{38426E13-C3B4-4E10-AAB3-61CCE473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1030"/>
            <a:ext cx="8346332" cy="51982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6C3FE2-0AC4-4F84-B110-275EA268F7A5}"/>
              </a:ext>
            </a:extLst>
          </p:cNvPr>
          <p:cNvSpPr/>
          <p:nvPr/>
        </p:nvSpPr>
        <p:spPr>
          <a:xfrm>
            <a:off x="8346333" y="511029"/>
            <a:ext cx="3845666" cy="5198218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9E2AEC-7ED8-4D55-927E-6D3121E42D98}"/>
              </a:ext>
            </a:extLst>
          </p:cNvPr>
          <p:cNvGrpSpPr/>
          <p:nvPr/>
        </p:nvGrpSpPr>
        <p:grpSpPr>
          <a:xfrm>
            <a:off x="3592748" y="3486515"/>
            <a:ext cx="7086600" cy="1395255"/>
            <a:chOff x="3592748" y="2789383"/>
            <a:chExt cx="7086600" cy="1395255"/>
          </a:xfrm>
        </p:grpSpPr>
        <p:sp>
          <p:nvSpPr>
            <p:cNvPr id="15" name="Title 13">
              <a:extLst>
                <a:ext uri="{FF2B5EF4-FFF2-40B4-BE49-F238E27FC236}">
                  <a16:creationId xmlns:a16="http://schemas.microsoft.com/office/drawing/2014/main" id="{E6C72F7B-4D54-43CD-AA48-85103B7C6FCF}"/>
                </a:ext>
              </a:extLst>
            </p:cNvPr>
            <p:cNvSpPr txBox="1">
              <a:spLocks/>
            </p:cNvSpPr>
            <p:nvPr/>
          </p:nvSpPr>
          <p:spPr>
            <a:xfrm>
              <a:off x="3592748" y="2789383"/>
              <a:ext cx="7086600" cy="11079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EF696A"/>
                  </a:solidFill>
                  <a:effectLst/>
                  <a:uLnTx/>
                  <a:uFillTx/>
                  <a:ea typeface="+mj-ea"/>
                  <a:cs typeface="+mj-cs"/>
                </a:rPr>
                <a:t>ANLY-500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F696A"/>
                  </a:solidFill>
                  <a:effectLst/>
                  <a:uLnTx/>
                  <a:uFillTx/>
                  <a:ea typeface="+mj-ea"/>
                  <a:cs typeface="+mj-cs"/>
                </a:rPr>
                <a:t>AN ANALYSIS </a:t>
              </a:r>
              <a:r>
                <a:rPr lang="en-US" sz="2000" b="1" dirty="0">
                  <a:solidFill>
                    <a:srgbClr val="EF696A"/>
                  </a:solidFill>
                </a:rPr>
                <a:t>OF HOUSE SALES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24D565-47E9-4223-A503-D9D6E0D3E695}"/>
                </a:ext>
              </a:extLst>
            </p:cNvPr>
            <p:cNvSpPr txBox="1"/>
            <p:nvPr/>
          </p:nvSpPr>
          <p:spPr>
            <a:xfrm>
              <a:off x="4030050" y="3965475"/>
              <a:ext cx="6211995" cy="219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Huili Xing, Rumana Myageri, Xunfan Cai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0FAEA7E-0F15-4A2B-A0A7-7E1ED9F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09" y="1846867"/>
            <a:ext cx="1540840" cy="15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>
            <a:extLst>
              <a:ext uri="{FF2B5EF4-FFF2-40B4-BE49-F238E27FC236}">
                <a16:creationId xmlns:a16="http://schemas.microsoft.com/office/drawing/2014/main" id="{E6C72F7B-4D54-43CD-AA48-85103B7C6FCF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b="1" dirty="0">
                <a:solidFill>
                  <a:srgbClr val="EF696A"/>
                </a:solidFill>
              </a:rPr>
              <a:t>RESULTS OF ANALYSIS AND MODELING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b="1" dirty="0">
                <a:solidFill>
                  <a:srgbClr val="EF696A"/>
                </a:solidFill>
              </a:rPr>
              <a:t>CONCLUSION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765A5E13-C141-F040-910B-4D221EFE8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1171" y="3276599"/>
            <a:ext cx="4687229" cy="46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84D37-7559-44BF-A453-812876250ABF}"/>
              </a:ext>
            </a:extLst>
          </p:cNvPr>
          <p:cNvSpPr/>
          <p:nvPr/>
        </p:nvSpPr>
        <p:spPr>
          <a:xfrm>
            <a:off x="432774" y="1366706"/>
            <a:ext cx="11146830" cy="5181600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842F6-9D4C-4DC7-8B76-7AF5244D5ECF}"/>
              </a:ext>
            </a:extLst>
          </p:cNvPr>
          <p:cNvSpPr txBox="1"/>
          <p:nvPr/>
        </p:nvSpPr>
        <p:spPr>
          <a:xfrm>
            <a:off x="555988" y="1366703"/>
            <a:ext cx="11093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EDA showed us that price of houses and </a:t>
            </a:r>
            <a:r>
              <a:rPr lang="en-US" sz="2400" dirty="0" err="1"/>
              <a:t>SqFt</a:t>
            </a:r>
            <a:r>
              <a:rPr lang="en-US" sz="2400" dirty="0"/>
              <a:t> of living room and grade were positively associated.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  Modeling was done using </a:t>
            </a:r>
            <a:r>
              <a:rPr lang="en-US" sz="2400" dirty="0" err="1"/>
              <a:t>SqFt</a:t>
            </a:r>
            <a:r>
              <a:rPr lang="en-US" sz="2400" dirty="0"/>
              <a:t> of Living Room, grade, </a:t>
            </a:r>
            <a:r>
              <a:rPr lang="en-US" sz="2400" dirty="0" err="1"/>
              <a:t>SqFt</a:t>
            </a:r>
            <a:r>
              <a:rPr lang="en-US" sz="2400" dirty="0"/>
              <a:t> above and bathrooms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achieved an adjusted R- Squared of 53%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Therefore, we can say that prices of houses for county X are impacted by the above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gures of houses in different position and sizes">
            <a:extLst>
              <a:ext uri="{FF2B5EF4-FFF2-40B4-BE49-F238E27FC236}">
                <a16:creationId xmlns:a16="http://schemas.microsoft.com/office/drawing/2014/main" id="{38426E13-C3B4-4E10-AAB3-61CCE473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1030"/>
            <a:ext cx="8346332" cy="51982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6C3FE2-0AC4-4F84-B110-275EA268F7A5}"/>
              </a:ext>
            </a:extLst>
          </p:cNvPr>
          <p:cNvSpPr/>
          <p:nvPr/>
        </p:nvSpPr>
        <p:spPr>
          <a:xfrm>
            <a:off x="8346333" y="511029"/>
            <a:ext cx="3845666" cy="5198218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9E2AEC-7ED8-4D55-927E-6D3121E42D98}"/>
              </a:ext>
            </a:extLst>
          </p:cNvPr>
          <p:cNvGrpSpPr/>
          <p:nvPr/>
        </p:nvGrpSpPr>
        <p:grpSpPr>
          <a:xfrm>
            <a:off x="3592748" y="3486515"/>
            <a:ext cx="7086600" cy="1395255"/>
            <a:chOff x="3592748" y="2789383"/>
            <a:chExt cx="7086600" cy="1395255"/>
          </a:xfrm>
        </p:grpSpPr>
        <p:sp>
          <p:nvSpPr>
            <p:cNvPr id="15" name="Title 13">
              <a:extLst>
                <a:ext uri="{FF2B5EF4-FFF2-40B4-BE49-F238E27FC236}">
                  <a16:creationId xmlns:a16="http://schemas.microsoft.com/office/drawing/2014/main" id="{E6C72F7B-4D54-43CD-AA48-85103B7C6FCF}"/>
                </a:ext>
              </a:extLst>
            </p:cNvPr>
            <p:cNvSpPr txBox="1">
              <a:spLocks/>
            </p:cNvSpPr>
            <p:nvPr/>
          </p:nvSpPr>
          <p:spPr>
            <a:xfrm>
              <a:off x="3592748" y="2789383"/>
              <a:ext cx="7086600" cy="11079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EF696A"/>
                  </a:solidFill>
                  <a:effectLst/>
                  <a:uLnTx/>
                  <a:uFillTx/>
                  <a:ea typeface="+mj-ea"/>
                  <a:cs typeface="+mj-cs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F696A"/>
                  </a:solidFill>
                  <a:effectLst/>
                  <a:uLnTx/>
                  <a:uFillTx/>
                  <a:ea typeface="+mj-ea"/>
                  <a:cs typeface="+mj-cs"/>
                </a:rPr>
                <a:t>AN ANALYSIS </a:t>
              </a:r>
              <a:r>
                <a:rPr lang="en-US" sz="2000" b="1" dirty="0">
                  <a:solidFill>
                    <a:srgbClr val="EF696A"/>
                  </a:solidFill>
                </a:rPr>
                <a:t>OF HOUSE SALES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24D565-47E9-4223-A503-D9D6E0D3E695}"/>
                </a:ext>
              </a:extLst>
            </p:cNvPr>
            <p:cNvSpPr txBox="1"/>
            <p:nvPr/>
          </p:nvSpPr>
          <p:spPr>
            <a:xfrm>
              <a:off x="4030050" y="3965475"/>
              <a:ext cx="6211995" cy="219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Huili Xing, Rumana Myageri, Xunfan Cai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0FAEA7E-0F15-4A2B-A0A7-7E1ED9F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09" y="1846867"/>
            <a:ext cx="1540840" cy="15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6C3FE2-0AC4-4F84-B110-275EA268F7A5}"/>
              </a:ext>
            </a:extLst>
          </p:cNvPr>
          <p:cNvSpPr/>
          <p:nvPr/>
        </p:nvSpPr>
        <p:spPr>
          <a:xfrm>
            <a:off x="432774" y="1366706"/>
            <a:ext cx="11146830" cy="5181600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B608A-720F-45AD-8EF3-41526000D289}"/>
              </a:ext>
            </a:extLst>
          </p:cNvPr>
          <p:cNvSpPr txBox="1"/>
          <p:nvPr/>
        </p:nvSpPr>
        <p:spPr>
          <a:xfrm>
            <a:off x="555989" y="1366703"/>
            <a:ext cx="3420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consists of house sales for X county between May 2014 and May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includes sales price and characters for over 21,000 houses sold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F5B20B15-4A15-4022-A6D4-F3523C66FB0F}"/>
              </a:ext>
            </a:extLst>
          </p:cNvPr>
          <p:cNvSpPr txBox="1">
            <a:spLocks/>
          </p:cNvSpPr>
          <p:nvPr/>
        </p:nvSpPr>
        <p:spPr>
          <a:xfrm>
            <a:off x="432773" y="129867"/>
            <a:ext cx="792266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INTRODUCTION &amp; DATA SCREENING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A85378-C411-4A85-8E2E-4CAB1DCD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05284"/>
              </p:ext>
            </p:extLst>
          </p:nvPr>
        </p:nvGraphicFramePr>
        <p:xfrm>
          <a:off x="4100188" y="1366707"/>
          <a:ext cx="3685564" cy="51816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719302206"/>
                    </a:ext>
                  </a:extLst>
                </a:gridCol>
                <a:gridCol w="2898434">
                  <a:extLst>
                    <a:ext uri="{9D8B030D-6E8A-4147-A177-3AD203B41FA5}">
                      <a16:colId xmlns:a16="http://schemas.microsoft.com/office/drawing/2014/main" val="1188827510"/>
                    </a:ext>
                  </a:extLst>
                </a:gridCol>
              </a:tblGrid>
              <a:tr h="43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Variable Name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Variable Description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886677"/>
                  </a:ext>
                </a:extLst>
              </a:tr>
              <a:tr h="213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Sales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274483"/>
                  </a:ext>
                </a:extLst>
              </a:tr>
              <a:tr h="213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Sales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385330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Bedrooms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Bedrooms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936317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Bathrooms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bathrooms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109988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Sqft_living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Square footage of the living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411402"/>
                  </a:ext>
                </a:extLst>
              </a:tr>
              <a:tr h="213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Sqft_lot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Square footage of the plot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233257"/>
                  </a:ext>
                </a:extLst>
              </a:tr>
              <a:tr h="213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floors (levels) of the 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566838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Waterfront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Does it have a waterfront 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1305508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How good the condition of the house 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615710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Overall grade given to the housing unit, based on King County grading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438037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Sqft_above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Square footage of the house apart from the basement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543948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Sqft_basement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Square footage of the basement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49331"/>
                  </a:ext>
                </a:extLst>
              </a:tr>
              <a:tr h="213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Yr_built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Year the house was built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765606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Yr_renovated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 the house was renovated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369976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Age of the house in years at the time of sale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8684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EFFC30-E621-45FC-80FA-2EFCD0685A3F}"/>
              </a:ext>
            </a:extLst>
          </p:cNvPr>
          <p:cNvSpPr txBox="1"/>
          <p:nvPr/>
        </p:nvSpPr>
        <p:spPr>
          <a:xfrm>
            <a:off x="7908967" y="1366702"/>
            <a:ext cx="3420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4 columns of data with missing values were dropped using </a:t>
            </a:r>
            <a:r>
              <a:rPr lang="en-US" sz="2400" dirty="0" err="1"/>
              <a:t>na.omit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Mahalonobis</a:t>
            </a:r>
            <a:r>
              <a:rPr lang="en-US" sz="2400" dirty="0"/>
              <a:t> a cutoff score was found, and outliers were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0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>
            <a:extLst>
              <a:ext uri="{FF2B5EF4-FFF2-40B4-BE49-F238E27FC236}">
                <a16:creationId xmlns:a16="http://schemas.microsoft.com/office/drawing/2014/main" id="{E6C72F7B-4D54-43CD-AA48-85103B7C6FCF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EF696A"/>
                </a:solidFill>
              </a:rPr>
              <a:t>ASSUMPTIONS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DATA </a:t>
            </a:r>
            <a:r>
              <a:rPr lang="en-US" altLang="zh-CN" sz="4000" b="1" dirty="0">
                <a:solidFill>
                  <a:srgbClr val="EF696A"/>
                </a:solidFill>
              </a:rPr>
              <a:t>SCREENING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F9E6AB0-67D0-48C2-8DB9-F60E2E667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8" r="13104"/>
          <a:stretch/>
        </p:blipFill>
        <p:spPr>
          <a:xfrm>
            <a:off x="511728" y="1929468"/>
            <a:ext cx="5310231" cy="4580389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5F6915D8-ECA7-42EF-BC70-E97993530421}"/>
              </a:ext>
            </a:extLst>
          </p:cNvPr>
          <p:cNvSpPr txBox="1">
            <a:spLocks/>
          </p:cNvSpPr>
          <p:nvPr/>
        </p:nvSpPr>
        <p:spPr>
          <a:xfrm>
            <a:off x="1590805" y="1495840"/>
            <a:ext cx="3124805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srgbClr val="EF696A"/>
                </a:solidFill>
              </a:rPr>
              <a:t>Co</a:t>
            </a:r>
            <a:r>
              <a:rPr lang="en-US" altLang="zh-CN" sz="2400" b="1" u="sng" dirty="0">
                <a:solidFill>
                  <a:srgbClr val="EF696A"/>
                </a:solidFill>
              </a:rPr>
              <a:t>rrelation</a:t>
            </a:r>
            <a:r>
              <a:rPr lang="zh-CN" altLang="en-US" sz="2400" b="1" u="sng" dirty="0">
                <a:solidFill>
                  <a:srgbClr val="EF696A"/>
                </a:solidFill>
              </a:rPr>
              <a:t> </a:t>
            </a:r>
            <a:r>
              <a:rPr lang="en-US" altLang="zh-CN" sz="2400" b="1" u="sng" dirty="0">
                <a:solidFill>
                  <a:srgbClr val="EF696A"/>
                </a:solidFill>
              </a:rPr>
              <a:t>table-Additivity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D74BD-4BB6-4F62-917B-FE5FC4CE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623" y="1592074"/>
            <a:ext cx="5864860" cy="52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>
            <a:extLst>
              <a:ext uri="{FF2B5EF4-FFF2-40B4-BE49-F238E27FC236}">
                <a16:creationId xmlns:a16="http://schemas.microsoft.com/office/drawing/2014/main" id="{E6C72F7B-4D54-43CD-AA48-85103B7C6FCF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EF696A"/>
                </a:solidFill>
              </a:rPr>
              <a:t>ASSUMPTIONS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DATA </a:t>
            </a:r>
            <a:r>
              <a:rPr lang="en-US" altLang="zh-CN" sz="4000" b="1" dirty="0">
                <a:solidFill>
                  <a:srgbClr val="EF696A"/>
                </a:solidFill>
              </a:rPr>
              <a:t>SCREENING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16E14F1-35B3-3E4B-A290-2877A9AD6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" y="2607081"/>
            <a:ext cx="6431760" cy="3969314"/>
          </a:xfrm>
          <a:prstGeom prst="rect">
            <a:avLst/>
          </a:prstGeom>
        </p:spPr>
      </p:pic>
      <p:sp>
        <p:nvSpPr>
          <p:cNvPr id="12" name="Title 13">
            <a:extLst>
              <a:ext uri="{FF2B5EF4-FFF2-40B4-BE49-F238E27FC236}">
                <a16:creationId xmlns:a16="http://schemas.microsoft.com/office/drawing/2014/main" id="{A8FC4D0E-15A7-C844-9CDC-12515E798CCE}"/>
              </a:ext>
            </a:extLst>
          </p:cNvPr>
          <p:cNvSpPr txBox="1">
            <a:spLocks/>
          </p:cNvSpPr>
          <p:nvPr/>
        </p:nvSpPr>
        <p:spPr>
          <a:xfrm>
            <a:off x="2586731" y="1743268"/>
            <a:ext cx="2123844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srgbClr val="EF696A"/>
                </a:solidFill>
              </a:rPr>
              <a:t>NORMALITY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AD76-61F7-4022-9998-9E7D95A96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64" y="1480854"/>
            <a:ext cx="5907536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7D43502-8D63-4CFC-9EF7-AE798D7D9D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F619DAC-9E38-4129-8FF5-1DCD52F6E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94F18-ABB1-473D-8B61-D56C28BD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" y="1803749"/>
            <a:ext cx="5657020" cy="4133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14B0-7294-41E8-9DB3-ABA9E9D8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70" y="1441411"/>
            <a:ext cx="6543069" cy="4038932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5BB57C9C-B69A-4CF5-B275-BC0FC5A5DB40}"/>
              </a:ext>
            </a:extLst>
          </p:cNvPr>
          <p:cNvSpPr txBox="1">
            <a:spLocks/>
          </p:cNvSpPr>
          <p:nvPr/>
        </p:nvSpPr>
        <p:spPr>
          <a:xfrm>
            <a:off x="3828211" y="6050376"/>
            <a:ext cx="3734751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sng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PRICE IS 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25065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7FE1ED04-722C-4BE9-9DFF-5475AA348129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EF696A"/>
                </a:solidFill>
              </a:rPr>
              <a:t>ANALYZING DISTRIBUTION &amp; RELATIONSHIPS OF CHARACTERISTICS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DB4C-B0A1-45EA-B382-058E83F2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6" y="1961087"/>
            <a:ext cx="6097310" cy="421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40BBDE-49D6-4143-9C3E-8B334108A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8" r="3791"/>
          <a:stretch/>
        </p:blipFill>
        <p:spPr>
          <a:xfrm>
            <a:off x="5622307" y="1961087"/>
            <a:ext cx="6569693" cy="4027989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AAC67922-F5F9-4CDB-97B4-660BD94DB666}"/>
              </a:ext>
            </a:extLst>
          </p:cNvPr>
          <p:cNvSpPr txBox="1">
            <a:spLocks/>
          </p:cNvSpPr>
          <p:nvPr/>
        </p:nvSpPr>
        <p:spPr>
          <a:xfrm>
            <a:off x="1451024" y="6050638"/>
            <a:ext cx="3734751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rgbClr val="EF696A"/>
                </a:solidFill>
              </a:rPr>
              <a:t>NORMAL DISTRIBUTION OF GRADE</a:t>
            </a:r>
            <a:endParaRPr kumimoji="0" lang="en-US" sz="1800" b="1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268423E2-DEDF-4125-BB89-C6E49E26A479}"/>
              </a:ext>
            </a:extLst>
          </p:cNvPr>
          <p:cNvSpPr txBox="1">
            <a:spLocks/>
          </p:cNvSpPr>
          <p:nvPr/>
        </p:nvSpPr>
        <p:spPr>
          <a:xfrm>
            <a:off x="7053915" y="5877183"/>
            <a:ext cx="3734751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rgbClr val="EF696A"/>
                </a:solidFill>
              </a:rPr>
              <a:t>RELATIONSHIP BETWEEN PRICE &amp; GRADE</a:t>
            </a:r>
            <a:endParaRPr kumimoji="0" lang="en-US" sz="1800" b="1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13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>
            <a:extLst>
              <a:ext uri="{FF2B5EF4-FFF2-40B4-BE49-F238E27FC236}">
                <a16:creationId xmlns:a16="http://schemas.microsoft.com/office/drawing/2014/main" id="{E6C72F7B-4D54-43CD-AA48-85103B7C6FCF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EF696A"/>
                </a:solidFill>
              </a:rPr>
              <a:t>ANALYZING DISTRIBUTION  OF CHARACTERISTICS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696A"/>
                </a:solidFill>
                <a:effectLst/>
                <a:uLnTx/>
                <a:uFillTx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034E9-ADB7-42DF-BF58-B419F1971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4"/>
          <a:stretch/>
        </p:blipFill>
        <p:spPr>
          <a:xfrm>
            <a:off x="0" y="1326563"/>
            <a:ext cx="5461348" cy="4553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72D23-CCE4-4554-90CC-6D1105045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4"/>
          <a:stretch/>
        </p:blipFill>
        <p:spPr>
          <a:xfrm>
            <a:off x="5342086" y="1326563"/>
            <a:ext cx="6849914" cy="4273757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87127BCF-76BD-412B-8794-97CE7AC310DE}"/>
              </a:ext>
            </a:extLst>
          </p:cNvPr>
          <p:cNvSpPr txBox="1">
            <a:spLocks/>
          </p:cNvSpPr>
          <p:nvPr/>
        </p:nvSpPr>
        <p:spPr>
          <a:xfrm>
            <a:off x="1451024" y="6050638"/>
            <a:ext cx="3734751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rgbClr val="EF696A"/>
                </a:solidFill>
              </a:rPr>
              <a:t>DISTRIBUTION OF LIVING RM SQFT</a:t>
            </a:r>
            <a:endParaRPr kumimoji="0" lang="en-US" sz="1800" b="1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7E1229AA-D9E1-4B0F-92AB-BC46BBE85128}"/>
              </a:ext>
            </a:extLst>
          </p:cNvPr>
          <p:cNvSpPr txBox="1">
            <a:spLocks/>
          </p:cNvSpPr>
          <p:nvPr/>
        </p:nvSpPr>
        <p:spPr>
          <a:xfrm>
            <a:off x="7053915" y="5877183"/>
            <a:ext cx="3734751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rgbClr val="EF696A"/>
                </a:solidFill>
              </a:rPr>
              <a:t>RELATIONSHIP BETWEEN PRICE &amp; LIVING RM SQFT</a:t>
            </a:r>
            <a:endParaRPr kumimoji="0" lang="en-US" sz="1800" b="1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254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BA2FC-9118-4EBD-B7B6-B0CFC3F7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2" y="1205992"/>
            <a:ext cx="6535478" cy="5072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75E912-F8BC-45A3-9A09-256BDB61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79" y="1205992"/>
            <a:ext cx="5706351" cy="4554107"/>
          </a:xfrm>
          <a:prstGeom prst="rect">
            <a:avLst/>
          </a:prstGeom>
        </p:spPr>
      </p:pic>
      <p:sp>
        <p:nvSpPr>
          <p:cNvPr id="6" name="Title 13">
            <a:extLst>
              <a:ext uri="{FF2B5EF4-FFF2-40B4-BE49-F238E27FC236}">
                <a16:creationId xmlns:a16="http://schemas.microsoft.com/office/drawing/2014/main" id="{57578F44-E494-40D7-AD27-AE9F3DA7FFD2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b="1" dirty="0">
                <a:solidFill>
                  <a:srgbClr val="EF696A"/>
                </a:solidFill>
              </a:rPr>
              <a:t>Hypothesis Testing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0EF5B03A-74A4-4281-B8F1-04C04C1316D7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b="1" dirty="0">
                <a:solidFill>
                  <a:srgbClr val="EF696A"/>
                </a:solidFill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43167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>
            <a:extLst>
              <a:ext uri="{FF2B5EF4-FFF2-40B4-BE49-F238E27FC236}">
                <a16:creationId xmlns:a16="http://schemas.microsoft.com/office/drawing/2014/main" id="{E6C72F7B-4D54-43CD-AA48-85103B7C6FCF}"/>
              </a:ext>
            </a:extLst>
          </p:cNvPr>
          <p:cNvSpPr txBox="1">
            <a:spLocks/>
          </p:cNvSpPr>
          <p:nvPr/>
        </p:nvSpPr>
        <p:spPr>
          <a:xfrm>
            <a:off x="432773" y="977514"/>
            <a:ext cx="110937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b="1" dirty="0">
                <a:solidFill>
                  <a:srgbClr val="EF696A"/>
                </a:solidFill>
              </a:rPr>
              <a:t>Hypothesis Testing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B15D446-7D2E-402C-A7A4-D98923111F20}"/>
              </a:ext>
            </a:extLst>
          </p:cNvPr>
          <p:cNvSpPr txBox="1">
            <a:spLocks/>
          </p:cNvSpPr>
          <p:nvPr/>
        </p:nvSpPr>
        <p:spPr>
          <a:xfrm>
            <a:off x="432773" y="406866"/>
            <a:ext cx="7922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b="1" dirty="0">
                <a:solidFill>
                  <a:srgbClr val="EF696A"/>
                </a:solidFill>
              </a:rPr>
              <a:t>MODELING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57ED3688-E2F2-4AEB-99A6-F3355BBD9825}"/>
              </a:ext>
            </a:extLst>
          </p:cNvPr>
          <p:cNvSpPr txBox="1">
            <a:spLocks/>
          </p:cNvSpPr>
          <p:nvPr/>
        </p:nvSpPr>
        <p:spPr>
          <a:xfrm>
            <a:off x="2021520" y="1962151"/>
            <a:ext cx="744527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u="sng" dirty="0">
                <a:solidFill>
                  <a:srgbClr val="EF696A"/>
                </a:solidFill>
              </a:rPr>
              <a:t>MLR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920D203F-F783-4070-A6F4-5107623DD282}"/>
              </a:ext>
            </a:extLst>
          </p:cNvPr>
          <p:cNvSpPr txBox="1">
            <a:spLocks/>
          </p:cNvSpPr>
          <p:nvPr/>
        </p:nvSpPr>
        <p:spPr>
          <a:xfrm>
            <a:off x="6696173" y="332830"/>
            <a:ext cx="331852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u="sng" dirty="0">
                <a:solidFill>
                  <a:srgbClr val="EF696A"/>
                </a:solidFill>
              </a:rPr>
              <a:t>ANOVA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EF696A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765A5E13-C141-F040-910B-4D221EFE8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1171" y="3276599"/>
            <a:ext cx="4687229" cy="46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B94BD-BC51-C544-BFE0-9EF2911E84F5}"/>
              </a:ext>
            </a:extLst>
          </p:cNvPr>
          <p:cNvSpPr txBox="1"/>
          <p:nvPr/>
        </p:nvSpPr>
        <p:spPr>
          <a:xfrm>
            <a:off x="359371" y="2360983"/>
            <a:ext cx="49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screen2 = </a:t>
            </a:r>
            <a:r>
              <a:rPr lang="en-US" sz="2000" b="1" dirty="0" err="1"/>
              <a:t>lm</a:t>
            </a:r>
            <a:r>
              <a:rPr lang="en-US" sz="2000" b="1" dirty="0"/>
              <a:t>(price ~ </a:t>
            </a:r>
            <a:r>
              <a:rPr lang="en-US" sz="2000" b="1" dirty="0" err="1"/>
              <a:t>sqft_living</a:t>
            </a:r>
            <a:r>
              <a:rPr lang="en-US" sz="2000" b="1" dirty="0"/>
              <a:t> + grade + </a:t>
            </a:r>
            <a:r>
              <a:rPr lang="en-US" sz="2000" b="1" dirty="0" err="1"/>
              <a:t>sqft_above</a:t>
            </a:r>
            <a:r>
              <a:rPr lang="en-US" sz="2000" b="1" dirty="0"/>
              <a:t> + bathrooms, </a:t>
            </a:r>
            <a:r>
              <a:rPr lang="en-US" sz="2000" b="1" dirty="0" err="1"/>
              <a:t>df_out</a:t>
            </a:r>
            <a:r>
              <a:rPr lang="en-US" sz="2000" b="1" dirty="0"/>
              <a:t>)</a:t>
            </a:r>
          </a:p>
        </p:txBody>
      </p:sp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844D6D28-99B5-224C-95F9-12A10219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8" y="3233774"/>
            <a:ext cx="4797778" cy="3377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016F85-CB6F-934D-8581-CDD150602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56" y="845969"/>
            <a:ext cx="6194065" cy="199389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C0140B-5F6D-44FF-B0D5-82180D8A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22" y="2856519"/>
            <a:ext cx="6874099" cy="400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5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415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Rumana Mohammed Myageri</cp:lastModifiedBy>
  <cp:revision>109</cp:revision>
  <dcterms:created xsi:type="dcterms:W3CDTF">2018-03-26T02:53:55Z</dcterms:created>
  <dcterms:modified xsi:type="dcterms:W3CDTF">2021-08-11T20:12:16Z</dcterms:modified>
</cp:coreProperties>
</file>