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rgbClr val="1BACE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1BACE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1BACE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1BACE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9800" y="685800"/>
            <a:ext cx="5555615" cy="142875"/>
          </a:xfrm>
          <a:custGeom>
            <a:avLst/>
            <a:gdLst/>
            <a:ahLst/>
            <a:cxnLst/>
            <a:rect l="l" t="t" r="r" b="b"/>
            <a:pathLst>
              <a:path w="5555615" h="142875">
                <a:moveTo>
                  <a:pt x="5555097" y="142495"/>
                </a:moveTo>
                <a:lnTo>
                  <a:pt x="0" y="142495"/>
                </a:lnTo>
                <a:lnTo>
                  <a:pt x="0" y="0"/>
                </a:lnTo>
                <a:lnTo>
                  <a:pt x="5555097" y="0"/>
                </a:lnTo>
                <a:lnTo>
                  <a:pt x="5555097" y="142495"/>
                </a:lnTo>
                <a:close/>
              </a:path>
            </a:pathLst>
          </a:custGeom>
          <a:solidFill>
            <a:srgbClr val="4553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063220" y="680464"/>
            <a:ext cx="5555615" cy="147955"/>
          </a:xfrm>
          <a:custGeom>
            <a:avLst/>
            <a:gdLst/>
            <a:ahLst/>
            <a:cxnLst/>
            <a:rect l="l" t="t" r="r" b="b"/>
            <a:pathLst>
              <a:path w="5555615" h="147955">
                <a:moveTo>
                  <a:pt x="5555211" y="147830"/>
                </a:moveTo>
                <a:lnTo>
                  <a:pt x="0" y="147830"/>
                </a:lnTo>
                <a:lnTo>
                  <a:pt x="0" y="0"/>
                </a:lnTo>
                <a:lnTo>
                  <a:pt x="5555211" y="0"/>
                </a:lnTo>
                <a:lnTo>
                  <a:pt x="5555211" y="147830"/>
                </a:lnTo>
                <a:close/>
              </a:path>
            </a:pathLst>
          </a:custGeom>
          <a:solidFill>
            <a:srgbClr val="959E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362744" y="685800"/>
            <a:ext cx="5554980" cy="137160"/>
          </a:xfrm>
          <a:custGeom>
            <a:avLst/>
            <a:gdLst/>
            <a:ahLst/>
            <a:cxnLst/>
            <a:rect l="l" t="t" r="r" b="b"/>
            <a:pathLst>
              <a:path w="5554980" h="137159">
                <a:moveTo>
                  <a:pt x="5554979" y="137159"/>
                </a:moveTo>
                <a:lnTo>
                  <a:pt x="0" y="137159"/>
                </a:lnTo>
                <a:lnTo>
                  <a:pt x="0" y="0"/>
                </a:lnTo>
                <a:lnTo>
                  <a:pt x="5554979" y="0"/>
                </a:lnTo>
                <a:lnTo>
                  <a:pt x="5554979" y="137159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727503" y="9656864"/>
            <a:ext cx="1685924" cy="5516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0527" y="951094"/>
            <a:ext cx="8867775" cy="930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rgbClr val="1BACE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2695" y="1994760"/>
            <a:ext cx="15922609" cy="4337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hyperlink" Target="https://owasp.org/" TargetMode="External"/><Relationship Id="rId11" Type="http://schemas.openxmlformats.org/officeDocument/2006/relationships/hyperlink" Target="http://www.techjunkie.com/detect-remove-keyloggers/" TargetMode="External"/><Relationship Id="rId12" Type="http://schemas.openxmlformats.org/officeDocument/2006/relationships/hyperlink" Target="https://www.researchgate.net/publication/328319758_Understanding_and_Detecting_Keylogger_Attacks_in_Cloud_Computing_Environments" TargetMode="External"/><Relationship Id="rId13" Type="http://schemas.openxmlformats.org/officeDocument/2006/relationships/hyperlink" Target="https://www.youtube.com/watch?v=NTBfGmpFjPw" TargetMode="Externa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8089" y="2177522"/>
            <a:ext cx="993267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/>
              <a:t>KEY</a:t>
            </a:r>
            <a:r>
              <a:rPr dirty="0" sz="5400" spc="-80"/>
              <a:t> </a:t>
            </a:r>
            <a:r>
              <a:rPr dirty="0" sz="5400"/>
              <a:t>LOGGER</a:t>
            </a:r>
            <a:r>
              <a:rPr dirty="0" sz="5400" spc="-75"/>
              <a:t> </a:t>
            </a:r>
            <a:r>
              <a:rPr dirty="0" sz="5400"/>
              <a:t>AND</a:t>
            </a:r>
            <a:r>
              <a:rPr dirty="0" sz="5400" spc="-75"/>
              <a:t> </a:t>
            </a:r>
            <a:r>
              <a:rPr dirty="0" sz="5400" spc="-10"/>
              <a:t>SECURITY</a:t>
            </a:r>
            <a:endParaRPr sz="5400"/>
          </a:p>
        </p:txBody>
      </p:sp>
      <p:sp>
        <p:nvSpPr>
          <p:cNvPr id="3" name="object 3" descr=""/>
          <p:cNvSpPr txBox="1"/>
          <p:nvPr/>
        </p:nvSpPr>
        <p:spPr>
          <a:xfrm>
            <a:off x="669800" y="4628645"/>
            <a:ext cx="16944975" cy="5007610"/>
          </a:xfrm>
          <a:prstGeom prst="rect">
            <a:avLst/>
          </a:prstGeom>
          <a:solidFill>
            <a:srgbClr val="45535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3000">
              <a:latin typeface="Times New Roman"/>
              <a:cs typeface="Times New Roman"/>
            </a:endParaRPr>
          </a:p>
          <a:p>
            <a:pPr marL="4097654">
              <a:lnSpc>
                <a:spcPct val="100000"/>
              </a:lnSpc>
            </a:pPr>
            <a:r>
              <a:rPr dirty="0" sz="3000" b="1">
                <a:solidFill>
                  <a:srgbClr val="1381AB"/>
                </a:solidFill>
                <a:latin typeface="Arial"/>
                <a:cs typeface="Arial"/>
              </a:rPr>
              <a:t>Presented</a:t>
            </a:r>
            <a:r>
              <a:rPr dirty="0" sz="3000" spc="-50" b="1">
                <a:solidFill>
                  <a:srgbClr val="1381AB"/>
                </a:solidFill>
                <a:latin typeface="Arial"/>
                <a:cs typeface="Arial"/>
              </a:rPr>
              <a:t> </a:t>
            </a:r>
            <a:r>
              <a:rPr dirty="0" sz="3000" spc="-25" b="1">
                <a:solidFill>
                  <a:srgbClr val="1381AB"/>
                </a:solidFill>
                <a:latin typeface="Arial"/>
                <a:cs typeface="Arial"/>
              </a:rPr>
              <a:t>By:</a:t>
            </a:r>
            <a:endParaRPr sz="3000">
              <a:latin typeface="Arial"/>
              <a:cs typeface="Arial"/>
            </a:endParaRPr>
          </a:p>
          <a:p>
            <a:pPr marL="4203700">
              <a:lnSpc>
                <a:spcPct val="100000"/>
              </a:lnSpc>
            </a:pPr>
            <a:r>
              <a:rPr dirty="0" sz="3000" b="1">
                <a:solidFill>
                  <a:srgbClr val="1381AB"/>
                </a:solidFill>
                <a:latin typeface="Arial"/>
                <a:cs typeface="Arial"/>
              </a:rPr>
              <a:t>RUMANA.NP-</a:t>
            </a:r>
            <a:r>
              <a:rPr dirty="0" sz="3000" spc="-35" b="1">
                <a:solidFill>
                  <a:srgbClr val="1381AB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1381AB"/>
                </a:solidFill>
                <a:latin typeface="Arial"/>
                <a:cs typeface="Arial"/>
              </a:rPr>
              <a:t>SSM</a:t>
            </a:r>
            <a:r>
              <a:rPr dirty="0" sz="3000" spc="-30" b="1">
                <a:solidFill>
                  <a:srgbClr val="1381AB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1381AB"/>
                </a:solidFill>
                <a:latin typeface="Arial"/>
                <a:cs typeface="Arial"/>
              </a:rPr>
              <a:t>College</a:t>
            </a:r>
            <a:r>
              <a:rPr dirty="0" sz="3000" spc="-35" b="1">
                <a:solidFill>
                  <a:srgbClr val="1381AB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1381AB"/>
                </a:solidFill>
                <a:latin typeface="Arial"/>
                <a:cs typeface="Arial"/>
              </a:rPr>
              <a:t>of</a:t>
            </a:r>
            <a:r>
              <a:rPr dirty="0" sz="3000" spc="-30" b="1">
                <a:solidFill>
                  <a:srgbClr val="1381AB"/>
                </a:solidFill>
                <a:latin typeface="Arial"/>
                <a:cs typeface="Arial"/>
              </a:rPr>
              <a:t> </a:t>
            </a:r>
            <a:r>
              <a:rPr dirty="0" sz="3000" spc="-10" b="1">
                <a:solidFill>
                  <a:srgbClr val="1381AB"/>
                </a:solidFill>
                <a:latin typeface="Arial"/>
                <a:cs typeface="Arial"/>
              </a:rPr>
              <a:t>Engineering-B.E-</a:t>
            </a:r>
            <a:r>
              <a:rPr dirty="0" sz="3000" spc="-25" b="1">
                <a:solidFill>
                  <a:srgbClr val="1381AB"/>
                </a:solidFill>
                <a:latin typeface="Arial"/>
                <a:cs typeface="Arial"/>
              </a:rPr>
              <a:t>CSE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10"/>
              <a:t>References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952" y="2110330"/>
            <a:ext cx="85725" cy="857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952" y="2348455"/>
            <a:ext cx="85725" cy="857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1390" y="2572293"/>
            <a:ext cx="85725" cy="857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1390" y="2791368"/>
            <a:ext cx="85725" cy="857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952" y="3024730"/>
            <a:ext cx="85725" cy="857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1390" y="3248568"/>
            <a:ext cx="85725" cy="8572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952" y="3481930"/>
            <a:ext cx="85725" cy="8572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1390" y="3705768"/>
            <a:ext cx="85725" cy="8572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1390" y="3924843"/>
            <a:ext cx="85725" cy="8572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952" y="4377280"/>
            <a:ext cx="85725" cy="8572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1390" y="4601117"/>
            <a:ext cx="85725" cy="8572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01390" y="4820192"/>
            <a:ext cx="85725" cy="8572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952" y="5053555"/>
            <a:ext cx="85725" cy="85724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01390" y="5277392"/>
            <a:ext cx="85725" cy="85724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01390" y="5496467"/>
            <a:ext cx="85725" cy="85724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952" y="5729830"/>
            <a:ext cx="85725" cy="85724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01390" y="5953667"/>
            <a:ext cx="85725" cy="85724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01390" y="6172742"/>
            <a:ext cx="85725" cy="85724"/>
          </a:xfrm>
          <a:prstGeom prst="rect">
            <a:avLst/>
          </a:prstGeom>
        </p:spPr>
      </p:pic>
      <p:sp>
        <p:nvSpPr>
          <p:cNvPr id="21" name="object 2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02870">
              <a:lnSpc>
                <a:spcPts val="1989"/>
              </a:lnSpc>
              <a:spcBef>
                <a:spcPts val="135"/>
              </a:spcBef>
            </a:pPr>
            <a:r>
              <a:rPr dirty="0"/>
              <a:t>Here</a:t>
            </a:r>
            <a:r>
              <a:rPr dirty="0" spc="-55"/>
              <a:t> </a:t>
            </a:r>
            <a:r>
              <a:rPr dirty="0"/>
              <a:t>are</a:t>
            </a:r>
            <a:r>
              <a:rPr dirty="0" spc="-40"/>
              <a:t> </a:t>
            </a:r>
            <a:r>
              <a:rPr dirty="0"/>
              <a:t>some</a:t>
            </a:r>
            <a:r>
              <a:rPr dirty="0" spc="-40"/>
              <a:t> </a:t>
            </a:r>
            <a:r>
              <a:rPr dirty="0"/>
              <a:t>references</a:t>
            </a:r>
            <a:r>
              <a:rPr dirty="0" spc="-40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/>
              <a:t>understanding</a:t>
            </a:r>
            <a:r>
              <a:rPr dirty="0" spc="-40"/>
              <a:t> </a:t>
            </a:r>
            <a:r>
              <a:rPr dirty="0" spc="-10"/>
              <a:t>keyloggers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 spc="-10"/>
              <a:t>security:</a:t>
            </a:r>
          </a:p>
          <a:p>
            <a:pPr marL="102870">
              <a:lnSpc>
                <a:spcPts val="1914"/>
              </a:lnSpc>
            </a:pPr>
            <a:r>
              <a:rPr dirty="0" spc="-190">
                <a:latin typeface="Arial Black"/>
                <a:cs typeface="Arial Black"/>
              </a:rPr>
              <a:t>Article</a:t>
            </a:r>
            <a:r>
              <a:rPr dirty="0" spc="-190"/>
              <a:t>:</a:t>
            </a:r>
            <a:r>
              <a:rPr dirty="0" spc="-70"/>
              <a:t> </a:t>
            </a:r>
            <a:r>
              <a:rPr dirty="0" spc="-30"/>
              <a:t>"What</a:t>
            </a:r>
            <a:r>
              <a:rPr dirty="0" spc="-65"/>
              <a:t> </a:t>
            </a:r>
            <a:r>
              <a:rPr dirty="0" spc="-114"/>
              <a:t>Is</a:t>
            </a:r>
            <a:r>
              <a:rPr dirty="0" spc="-65"/>
              <a:t> </a:t>
            </a:r>
            <a:r>
              <a:rPr dirty="0"/>
              <a:t>a</a:t>
            </a:r>
            <a:r>
              <a:rPr dirty="0" spc="-65"/>
              <a:t> </a:t>
            </a:r>
            <a:r>
              <a:rPr dirty="0" spc="-10"/>
              <a:t>Keylogger?"</a:t>
            </a:r>
            <a:r>
              <a:rPr dirty="0" spc="-65"/>
              <a:t> </a:t>
            </a:r>
            <a:r>
              <a:rPr dirty="0"/>
              <a:t>by</a:t>
            </a:r>
            <a:r>
              <a:rPr dirty="0" spc="-65"/>
              <a:t> </a:t>
            </a:r>
            <a:r>
              <a:rPr dirty="0" spc="-10"/>
              <a:t>NortonLifeLock</a:t>
            </a:r>
          </a:p>
          <a:p>
            <a:pPr marL="531495">
              <a:lnSpc>
                <a:spcPts val="1660"/>
              </a:lnSpc>
            </a:pPr>
            <a:r>
              <a:rPr dirty="0" sz="1450" spc="-35"/>
              <a:t>Link:</a:t>
            </a:r>
            <a:r>
              <a:rPr dirty="0" sz="1450" spc="370"/>
              <a:t> </a:t>
            </a:r>
            <a:r>
              <a:rPr dirty="0" sz="1450"/>
              <a:t>https://us.norton.com/internetsecurity-privacy-what-is-</a:t>
            </a:r>
            <a:r>
              <a:rPr dirty="0" sz="1450" spc="55"/>
              <a:t>a-</a:t>
            </a:r>
            <a:r>
              <a:rPr dirty="0" sz="1450" spc="-10"/>
              <a:t>keylogger.html</a:t>
            </a:r>
            <a:endParaRPr sz="1450"/>
          </a:p>
          <a:p>
            <a:pPr marL="531495">
              <a:lnSpc>
                <a:spcPts val="1689"/>
              </a:lnSpc>
            </a:pPr>
            <a:r>
              <a:rPr dirty="0" sz="1450" spc="-20"/>
              <a:t>Description:</a:t>
            </a:r>
            <a:r>
              <a:rPr dirty="0" sz="1450" spc="-50"/>
              <a:t> </a:t>
            </a:r>
            <a:r>
              <a:rPr dirty="0" sz="1450"/>
              <a:t>This</a:t>
            </a:r>
            <a:r>
              <a:rPr dirty="0" sz="1450" spc="-45"/>
              <a:t> </a:t>
            </a:r>
            <a:r>
              <a:rPr dirty="0" sz="1450"/>
              <a:t>article</a:t>
            </a:r>
            <a:r>
              <a:rPr dirty="0" sz="1450" spc="-45"/>
              <a:t> </a:t>
            </a:r>
            <a:r>
              <a:rPr dirty="0" sz="1450"/>
              <a:t>provides</a:t>
            </a:r>
            <a:r>
              <a:rPr dirty="0" sz="1450" spc="-45"/>
              <a:t> </a:t>
            </a:r>
            <a:r>
              <a:rPr dirty="0" sz="1450"/>
              <a:t>a</a:t>
            </a:r>
            <a:r>
              <a:rPr dirty="0" sz="1450" spc="-45"/>
              <a:t> </a:t>
            </a:r>
            <a:r>
              <a:rPr dirty="0" sz="1450" spc="-20"/>
              <a:t>comprehensive</a:t>
            </a:r>
            <a:r>
              <a:rPr dirty="0" sz="1450" spc="-45"/>
              <a:t> </a:t>
            </a:r>
            <a:r>
              <a:rPr dirty="0" sz="1450" spc="-25"/>
              <a:t>overview</a:t>
            </a:r>
            <a:r>
              <a:rPr dirty="0" sz="1450" spc="-45"/>
              <a:t> </a:t>
            </a:r>
            <a:r>
              <a:rPr dirty="0" sz="1450"/>
              <a:t>of</a:t>
            </a:r>
            <a:r>
              <a:rPr dirty="0" sz="1450" spc="-50"/>
              <a:t> </a:t>
            </a:r>
            <a:r>
              <a:rPr dirty="0" sz="1450" spc="-20"/>
              <a:t>keyloggers,</a:t>
            </a:r>
            <a:r>
              <a:rPr dirty="0" sz="1450" spc="-45"/>
              <a:t> </a:t>
            </a:r>
            <a:r>
              <a:rPr dirty="0" sz="1450" spc="-25"/>
              <a:t>including</a:t>
            </a:r>
            <a:r>
              <a:rPr dirty="0" sz="1450" spc="-45"/>
              <a:t> </a:t>
            </a:r>
            <a:r>
              <a:rPr dirty="0" sz="1450"/>
              <a:t>their</a:t>
            </a:r>
            <a:r>
              <a:rPr dirty="0" sz="1450" spc="-45"/>
              <a:t> </a:t>
            </a:r>
            <a:r>
              <a:rPr dirty="0" sz="1450"/>
              <a:t>types,</a:t>
            </a:r>
            <a:r>
              <a:rPr dirty="0" sz="1450" spc="-45"/>
              <a:t> </a:t>
            </a:r>
            <a:r>
              <a:rPr dirty="0" sz="1450" spc="-20"/>
              <a:t>uses,</a:t>
            </a:r>
            <a:r>
              <a:rPr dirty="0" sz="1450" spc="-45"/>
              <a:t> </a:t>
            </a:r>
            <a:r>
              <a:rPr dirty="0" sz="1450"/>
              <a:t>and</a:t>
            </a:r>
            <a:r>
              <a:rPr dirty="0" sz="1450" spc="-45"/>
              <a:t> </a:t>
            </a:r>
            <a:r>
              <a:rPr dirty="0" sz="1450" spc="-10"/>
              <a:t>methods</a:t>
            </a:r>
            <a:r>
              <a:rPr dirty="0" sz="1450" spc="-45"/>
              <a:t> </a:t>
            </a:r>
            <a:r>
              <a:rPr dirty="0" sz="1450"/>
              <a:t>of</a:t>
            </a:r>
            <a:r>
              <a:rPr dirty="0" sz="1450" spc="-50"/>
              <a:t> </a:t>
            </a:r>
            <a:r>
              <a:rPr dirty="0" sz="1450" spc="-10"/>
              <a:t>prevention.</a:t>
            </a:r>
            <a:endParaRPr sz="1450"/>
          </a:p>
          <a:p>
            <a:pPr marL="102870">
              <a:lnSpc>
                <a:spcPts val="1980"/>
              </a:lnSpc>
            </a:pPr>
            <a:r>
              <a:rPr dirty="0" spc="-240">
                <a:latin typeface="Arial Black"/>
                <a:cs typeface="Arial Black"/>
              </a:rPr>
              <a:t>Book</a:t>
            </a:r>
            <a:r>
              <a:rPr dirty="0" spc="-240"/>
              <a:t>:</a:t>
            </a:r>
            <a:r>
              <a:rPr dirty="0" spc="-15"/>
              <a:t> </a:t>
            </a:r>
            <a:r>
              <a:rPr dirty="0" spc="-30"/>
              <a:t>"The</a:t>
            </a:r>
            <a:r>
              <a:rPr dirty="0" spc="-15"/>
              <a:t> </a:t>
            </a:r>
            <a:r>
              <a:rPr dirty="0"/>
              <a:t>Web</a:t>
            </a:r>
            <a:r>
              <a:rPr dirty="0" spc="-15"/>
              <a:t> </a:t>
            </a:r>
            <a:r>
              <a:rPr dirty="0"/>
              <a:t>Application</a:t>
            </a:r>
            <a:r>
              <a:rPr dirty="0" spc="-15"/>
              <a:t> </a:t>
            </a:r>
            <a:r>
              <a:rPr dirty="0"/>
              <a:t>Hacker's</a:t>
            </a:r>
            <a:r>
              <a:rPr dirty="0" spc="-10"/>
              <a:t> </a:t>
            </a:r>
            <a:r>
              <a:rPr dirty="0" spc="-25"/>
              <a:t>Handbook:</a:t>
            </a:r>
            <a:r>
              <a:rPr dirty="0" spc="-15"/>
              <a:t> </a:t>
            </a:r>
            <a:r>
              <a:rPr dirty="0"/>
              <a:t>Finding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Exploiting</a:t>
            </a:r>
            <a:r>
              <a:rPr dirty="0" spc="-15"/>
              <a:t> </a:t>
            </a:r>
            <a:r>
              <a:rPr dirty="0"/>
              <a:t>Security</a:t>
            </a:r>
            <a:r>
              <a:rPr dirty="0" spc="-10"/>
              <a:t> </a:t>
            </a:r>
            <a:r>
              <a:rPr dirty="0" spc="-25"/>
              <a:t>Flaws"</a:t>
            </a:r>
            <a:r>
              <a:rPr dirty="0" spc="-15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Dafydd</a:t>
            </a:r>
            <a:r>
              <a:rPr dirty="0" spc="-15"/>
              <a:t> </a:t>
            </a:r>
            <a:r>
              <a:rPr dirty="0"/>
              <a:t>Stuttard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Marcus</a:t>
            </a:r>
            <a:r>
              <a:rPr dirty="0" spc="-15"/>
              <a:t> </a:t>
            </a:r>
            <a:r>
              <a:rPr dirty="0" spc="-10"/>
              <a:t>Pinto</a:t>
            </a:r>
          </a:p>
          <a:p>
            <a:pPr marL="531495">
              <a:lnSpc>
                <a:spcPts val="1620"/>
              </a:lnSpc>
            </a:pPr>
            <a:r>
              <a:rPr dirty="0" sz="1450" spc="-20"/>
              <a:t>Description:</a:t>
            </a:r>
            <a:r>
              <a:rPr dirty="0" sz="1450" spc="-65"/>
              <a:t> </a:t>
            </a:r>
            <a:r>
              <a:rPr dirty="0" sz="1450"/>
              <a:t>This</a:t>
            </a:r>
            <a:r>
              <a:rPr dirty="0" sz="1450" spc="-65"/>
              <a:t> </a:t>
            </a:r>
            <a:r>
              <a:rPr dirty="0" sz="1450"/>
              <a:t>book</a:t>
            </a:r>
            <a:r>
              <a:rPr dirty="0" sz="1450" spc="-60"/>
              <a:t> </a:t>
            </a:r>
            <a:r>
              <a:rPr dirty="0" sz="1450"/>
              <a:t>covers</a:t>
            </a:r>
            <a:r>
              <a:rPr dirty="0" sz="1450" spc="-65"/>
              <a:t> </a:t>
            </a:r>
            <a:r>
              <a:rPr dirty="0" sz="1450" spc="-10"/>
              <a:t>various</a:t>
            </a:r>
            <a:r>
              <a:rPr dirty="0" sz="1450" spc="-65"/>
              <a:t> </a:t>
            </a:r>
            <a:r>
              <a:rPr dirty="0" sz="1450" spc="-20"/>
              <a:t>web</a:t>
            </a:r>
            <a:r>
              <a:rPr dirty="0" sz="1450" spc="-60"/>
              <a:t> </a:t>
            </a:r>
            <a:r>
              <a:rPr dirty="0" sz="1450"/>
              <a:t>security</a:t>
            </a:r>
            <a:r>
              <a:rPr dirty="0" sz="1450" spc="-65"/>
              <a:t> </a:t>
            </a:r>
            <a:r>
              <a:rPr dirty="0" sz="1450" spc="-10"/>
              <a:t>issues,</a:t>
            </a:r>
            <a:r>
              <a:rPr dirty="0" sz="1450" spc="-65"/>
              <a:t> </a:t>
            </a:r>
            <a:r>
              <a:rPr dirty="0" sz="1450" spc="-25"/>
              <a:t>including</a:t>
            </a:r>
            <a:r>
              <a:rPr dirty="0" sz="1450" spc="-60"/>
              <a:t> </a:t>
            </a:r>
            <a:r>
              <a:rPr dirty="0" sz="1450" spc="-20"/>
              <a:t>keyloggers</a:t>
            </a:r>
            <a:r>
              <a:rPr dirty="0" sz="1450" spc="-65"/>
              <a:t> </a:t>
            </a:r>
            <a:r>
              <a:rPr dirty="0" sz="1450"/>
              <a:t>and</a:t>
            </a:r>
            <a:r>
              <a:rPr dirty="0" sz="1450" spc="-65"/>
              <a:t> </a:t>
            </a:r>
            <a:r>
              <a:rPr dirty="0" sz="1450"/>
              <a:t>other</a:t>
            </a:r>
            <a:r>
              <a:rPr dirty="0" sz="1450" spc="-60"/>
              <a:t> </a:t>
            </a:r>
            <a:r>
              <a:rPr dirty="0" sz="1450"/>
              <a:t>attack</a:t>
            </a:r>
            <a:r>
              <a:rPr dirty="0" sz="1450" spc="-65"/>
              <a:t> </a:t>
            </a:r>
            <a:r>
              <a:rPr dirty="0" sz="1450"/>
              <a:t>vectors,</a:t>
            </a:r>
            <a:r>
              <a:rPr dirty="0" sz="1450" spc="-65"/>
              <a:t> </a:t>
            </a:r>
            <a:r>
              <a:rPr dirty="0" sz="1450" spc="-10"/>
              <a:t>providing</a:t>
            </a:r>
            <a:r>
              <a:rPr dirty="0" sz="1450" spc="-60"/>
              <a:t> </a:t>
            </a:r>
            <a:r>
              <a:rPr dirty="0" sz="1450" spc="-10"/>
              <a:t>insights</a:t>
            </a:r>
            <a:r>
              <a:rPr dirty="0" sz="1450" spc="-65"/>
              <a:t> </a:t>
            </a:r>
            <a:r>
              <a:rPr dirty="0" sz="1450"/>
              <a:t>into</a:t>
            </a:r>
            <a:r>
              <a:rPr dirty="0" sz="1450" spc="-65"/>
              <a:t> </a:t>
            </a:r>
            <a:r>
              <a:rPr dirty="0" sz="1450" spc="-50"/>
              <a:t>how</a:t>
            </a:r>
            <a:r>
              <a:rPr dirty="0" sz="1450" spc="-60"/>
              <a:t> </a:t>
            </a:r>
            <a:r>
              <a:rPr dirty="0" sz="1450"/>
              <a:t>they</a:t>
            </a:r>
            <a:r>
              <a:rPr dirty="0" sz="1450" spc="-65"/>
              <a:t> </a:t>
            </a:r>
            <a:r>
              <a:rPr dirty="0" sz="1450" spc="-30"/>
              <a:t>work</a:t>
            </a:r>
            <a:r>
              <a:rPr dirty="0" sz="1450" spc="-65"/>
              <a:t> </a:t>
            </a:r>
            <a:r>
              <a:rPr dirty="0" sz="1450"/>
              <a:t>and</a:t>
            </a:r>
            <a:r>
              <a:rPr dirty="0" sz="1450" spc="-60"/>
              <a:t> </a:t>
            </a:r>
            <a:r>
              <a:rPr dirty="0" sz="1450" spc="-50"/>
              <a:t>how</a:t>
            </a:r>
            <a:r>
              <a:rPr dirty="0" sz="1450" spc="-65"/>
              <a:t> </a:t>
            </a:r>
            <a:r>
              <a:rPr dirty="0" sz="1450"/>
              <a:t>to</a:t>
            </a:r>
            <a:r>
              <a:rPr dirty="0" sz="1450" spc="-65"/>
              <a:t> </a:t>
            </a:r>
            <a:r>
              <a:rPr dirty="0" sz="1450"/>
              <a:t>defend</a:t>
            </a:r>
            <a:r>
              <a:rPr dirty="0" sz="1450" spc="-60"/>
              <a:t> </a:t>
            </a:r>
            <a:r>
              <a:rPr dirty="0" sz="1450"/>
              <a:t>against</a:t>
            </a:r>
            <a:r>
              <a:rPr dirty="0" sz="1450" spc="-65"/>
              <a:t> </a:t>
            </a:r>
            <a:r>
              <a:rPr dirty="0" sz="1450" spc="-20"/>
              <a:t>them.</a:t>
            </a:r>
            <a:endParaRPr sz="1450"/>
          </a:p>
          <a:p>
            <a:pPr marL="102870">
              <a:lnSpc>
                <a:spcPts val="1980"/>
              </a:lnSpc>
            </a:pPr>
            <a:r>
              <a:rPr dirty="0" spc="-210">
                <a:latin typeface="Arial Black"/>
                <a:cs typeface="Arial Black"/>
              </a:rPr>
              <a:t>Website</a:t>
            </a:r>
            <a:r>
              <a:rPr dirty="0" spc="-210"/>
              <a:t>:</a:t>
            </a:r>
            <a:r>
              <a:rPr dirty="0" spc="-30"/>
              <a:t> </a:t>
            </a:r>
            <a:r>
              <a:rPr dirty="0" spc="60"/>
              <a:t>OWASP</a:t>
            </a:r>
            <a:r>
              <a:rPr dirty="0" spc="-25"/>
              <a:t> </a:t>
            </a:r>
            <a:r>
              <a:rPr dirty="0" spc="-10"/>
              <a:t>(Open</a:t>
            </a:r>
            <a:r>
              <a:rPr dirty="0" spc="-25"/>
              <a:t> </a:t>
            </a:r>
            <a:r>
              <a:rPr dirty="0"/>
              <a:t>Web</a:t>
            </a:r>
            <a:r>
              <a:rPr dirty="0" spc="-30"/>
              <a:t> </a:t>
            </a:r>
            <a:r>
              <a:rPr dirty="0"/>
              <a:t>Application</a:t>
            </a:r>
            <a:r>
              <a:rPr dirty="0" spc="-25"/>
              <a:t> </a:t>
            </a:r>
            <a:r>
              <a:rPr dirty="0"/>
              <a:t>Security</a:t>
            </a:r>
            <a:r>
              <a:rPr dirty="0" spc="-25"/>
              <a:t> </a:t>
            </a:r>
            <a:r>
              <a:rPr dirty="0" spc="-10"/>
              <a:t>Project)</a:t>
            </a:r>
          </a:p>
          <a:p>
            <a:pPr marL="531495">
              <a:lnSpc>
                <a:spcPts val="1660"/>
              </a:lnSpc>
            </a:pPr>
            <a:r>
              <a:rPr dirty="0" sz="1450" spc="-35"/>
              <a:t>Link:</a:t>
            </a:r>
            <a:r>
              <a:rPr dirty="0" sz="1450" spc="-80"/>
              <a:t> </a:t>
            </a:r>
            <a:r>
              <a:rPr dirty="0" u="sng" sz="1450" spc="-10">
                <a:solidFill>
                  <a:srgbClr val="6EAB1B"/>
                </a:solidFill>
                <a:uFill>
                  <a:solidFill>
                    <a:srgbClr val="6EAB1B"/>
                  </a:solidFill>
                </a:uFill>
                <a:hlinkClick r:id="rId10"/>
              </a:rPr>
              <a:t>https://owasp.org/</a:t>
            </a:r>
            <a:endParaRPr sz="1450"/>
          </a:p>
          <a:p>
            <a:pPr marL="531495" marR="5080">
              <a:lnSpc>
                <a:spcPts val="1730"/>
              </a:lnSpc>
              <a:spcBef>
                <a:spcPts val="55"/>
              </a:spcBef>
            </a:pPr>
            <a:r>
              <a:rPr dirty="0" sz="1450" spc="-20"/>
              <a:t>Description:</a:t>
            </a:r>
            <a:r>
              <a:rPr dirty="0" sz="1450" spc="-40"/>
              <a:t> </a:t>
            </a:r>
            <a:r>
              <a:rPr dirty="0" sz="1450"/>
              <a:t>OWASP</a:t>
            </a:r>
            <a:r>
              <a:rPr dirty="0" sz="1450" spc="-40"/>
              <a:t> </a:t>
            </a:r>
            <a:r>
              <a:rPr dirty="0" sz="1450"/>
              <a:t>is</a:t>
            </a:r>
            <a:r>
              <a:rPr dirty="0" sz="1450" spc="-40"/>
              <a:t> </a:t>
            </a:r>
            <a:r>
              <a:rPr dirty="0" sz="1450"/>
              <a:t>a</a:t>
            </a:r>
            <a:r>
              <a:rPr dirty="0" sz="1450" spc="-40"/>
              <a:t> </a:t>
            </a:r>
            <a:r>
              <a:rPr dirty="0" sz="1450"/>
              <a:t>nonprofit</a:t>
            </a:r>
            <a:r>
              <a:rPr dirty="0" sz="1450" spc="-35"/>
              <a:t> </a:t>
            </a:r>
            <a:r>
              <a:rPr dirty="0" sz="1450" spc="-10"/>
              <a:t>organization</a:t>
            </a:r>
            <a:r>
              <a:rPr dirty="0" sz="1450" spc="-40"/>
              <a:t> </a:t>
            </a:r>
            <a:r>
              <a:rPr dirty="0" sz="1450"/>
              <a:t>focused</a:t>
            </a:r>
            <a:r>
              <a:rPr dirty="0" sz="1450" spc="-40"/>
              <a:t> </a:t>
            </a:r>
            <a:r>
              <a:rPr dirty="0" sz="1450" spc="-20"/>
              <a:t>on</a:t>
            </a:r>
            <a:r>
              <a:rPr dirty="0" sz="1450" spc="-40"/>
              <a:t> </a:t>
            </a:r>
            <a:r>
              <a:rPr dirty="0" sz="1450" spc="-20"/>
              <a:t>improving</a:t>
            </a:r>
            <a:r>
              <a:rPr dirty="0" sz="1450" spc="-35"/>
              <a:t> </a:t>
            </a:r>
            <a:r>
              <a:rPr dirty="0" sz="1450"/>
              <a:t>software</a:t>
            </a:r>
            <a:r>
              <a:rPr dirty="0" sz="1450" spc="-40"/>
              <a:t> </a:t>
            </a:r>
            <a:r>
              <a:rPr dirty="0" sz="1450" spc="-10"/>
              <a:t>security.</a:t>
            </a:r>
            <a:r>
              <a:rPr dirty="0" sz="1450" spc="-40"/>
              <a:t> </a:t>
            </a:r>
            <a:r>
              <a:rPr dirty="0" sz="1450"/>
              <a:t>Their</a:t>
            </a:r>
            <a:r>
              <a:rPr dirty="0" sz="1450" spc="-40"/>
              <a:t> </a:t>
            </a:r>
            <a:r>
              <a:rPr dirty="0" sz="1450"/>
              <a:t>website</a:t>
            </a:r>
            <a:r>
              <a:rPr dirty="0" sz="1450" spc="-40"/>
              <a:t> </a:t>
            </a:r>
            <a:r>
              <a:rPr dirty="0" sz="1450"/>
              <a:t>offers</a:t>
            </a:r>
            <a:r>
              <a:rPr dirty="0" sz="1450" spc="-35"/>
              <a:t> </a:t>
            </a:r>
            <a:r>
              <a:rPr dirty="0" sz="1450"/>
              <a:t>a</a:t>
            </a:r>
            <a:r>
              <a:rPr dirty="0" sz="1450" spc="-40"/>
              <a:t> </a:t>
            </a:r>
            <a:r>
              <a:rPr dirty="0" sz="1450" spc="-20"/>
              <a:t>wealth</a:t>
            </a:r>
            <a:r>
              <a:rPr dirty="0" sz="1450" spc="-40"/>
              <a:t> </a:t>
            </a:r>
            <a:r>
              <a:rPr dirty="0" sz="1450"/>
              <a:t>of</a:t>
            </a:r>
            <a:r>
              <a:rPr dirty="0" sz="1450" spc="-40"/>
              <a:t> </a:t>
            </a:r>
            <a:r>
              <a:rPr dirty="0" sz="1450" spc="-10"/>
              <a:t>resources,</a:t>
            </a:r>
            <a:r>
              <a:rPr dirty="0" sz="1450" spc="-40"/>
              <a:t> </a:t>
            </a:r>
            <a:r>
              <a:rPr dirty="0" sz="1450" spc="-25"/>
              <a:t>including</a:t>
            </a:r>
            <a:r>
              <a:rPr dirty="0" sz="1450" spc="-35"/>
              <a:t> </a:t>
            </a:r>
            <a:r>
              <a:rPr dirty="0" sz="1450" spc="-20"/>
              <a:t>guides,</a:t>
            </a:r>
            <a:r>
              <a:rPr dirty="0" sz="1450" spc="-40"/>
              <a:t> </a:t>
            </a:r>
            <a:r>
              <a:rPr dirty="0" sz="1450" spc="-10"/>
              <a:t>tools,</a:t>
            </a:r>
            <a:r>
              <a:rPr dirty="0" sz="1450" spc="-40"/>
              <a:t> </a:t>
            </a:r>
            <a:r>
              <a:rPr dirty="0" sz="1450"/>
              <a:t>and</a:t>
            </a:r>
            <a:r>
              <a:rPr dirty="0" sz="1450" spc="-40"/>
              <a:t> </a:t>
            </a:r>
            <a:r>
              <a:rPr dirty="0" sz="1450"/>
              <a:t>best</a:t>
            </a:r>
            <a:r>
              <a:rPr dirty="0" sz="1450" spc="-35"/>
              <a:t> </a:t>
            </a:r>
            <a:r>
              <a:rPr dirty="0" sz="1450"/>
              <a:t>practices</a:t>
            </a:r>
            <a:r>
              <a:rPr dirty="0" sz="1450" spc="-40"/>
              <a:t> </a:t>
            </a:r>
            <a:r>
              <a:rPr dirty="0" sz="1450"/>
              <a:t>for</a:t>
            </a:r>
            <a:r>
              <a:rPr dirty="0" sz="1450" spc="-40"/>
              <a:t> </a:t>
            </a:r>
            <a:r>
              <a:rPr dirty="0" sz="1450" spc="-10"/>
              <a:t>securing</a:t>
            </a:r>
            <a:r>
              <a:rPr dirty="0" sz="1450" spc="-40"/>
              <a:t> </a:t>
            </a:r>
            <a:r>
              <a:rPr dirty="0" sz="1450" spc="-25"/>
              <a:t>web </a:t>
            </a:r>
            <a:r>
              <a:rPr dirty="0" sz="1450"/>
              <a:t>applications</a:t>
            </a:r>
            <a:r>
              <a:rPr dirty="0" sz="1450" spc="-50"/>
              <a:t> </a:t>
            </a:r>
            <a:r>
              <a:rPr dirty="0" sz="1450"/>
              <a:t>and</a:t>
            </a:r>
            <a:r>
              <a:rPr dirty="0" sz="1450" spc="-45"/>
              <a:t> </a:t>
            </a:r>
            <a:r>
              <a:rPr dirty="0" sz="1450" spc="-10"/>
              <a:t>preventing</a:t>
            </a:r>
            <a:r>
              <a:rPr dirty="0" sz="1450" spc="-50"/>
              <a:t> </a:t>
            </a:r>
            <a:r>
              <a:rPr dirty="0" sz="1450"/>
              <a:t>attacks</a:t>
            </a:r>
            <a:r>
              <a:rPr dirty="0" sz="1450" spc="-45"/>
              <a:t> </a:t>
            </a:r>
            <a:r>
              <a:rPr dirty="0" sz="1450" spc="-20"/>
              <a:t>such</a:t>
            </a:r>
            <a:r>
              <a:rPr dirty="0" sz="1450" spc="-45"/>
              <a:t> </a:t>
            </a:r>
            <a:r>
              <a:rPr dirty="0" sz="1450"/>
              <a:t>as</a:t>
            </a:r>
            <a:r>
              <a:rPr dirty="0" sz="1450" spc="-50"/>
              <a:t> </a:t>
            </a:r>
            <a:r>
              <a:rPr dirty="0" sz="1450" spc="-10"/>
              <a:t>keylogging.</a:t>
            </a:r>
            <a:endParaRPr sz="1450"/>
          </a:p>
          <a:p>
            <a:pPr marL="102870">
              <a:lnSpc>
                <a:spcPts val="1875"/>
              </a:lnSpc>
            </a:pPr>
            <a:r>
              <a:rPr dirty="0" spc="-190">
                <a:latin typeface="Arial Black"/>
                <a:cs typeface="Arial Black"/>
              </a:rPr>
              <a:t>Article</a:t>
            </a:r>
            <a:r>
              <a:rPr dirty="0" spc="-190"/>
              <a:t>:</a:t>
            </a:r>
            <a:r>
              <a:rPr dirty="0" spc="-50"/>
              <a:t> </a:t>
            </a:r>
            <a:r>
              <a:rPr dirty="0" spc="-55"/>
              <a:t>"How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45"/>
              <a:t> </a:t>
            </a:r>
            <a:r>
              <a:rPr dirty="0"/>
              <a:t>Detect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10"/>
              <a:t>Remove</a:t>
            </a:r>
            <a:r>
              <a:rPr dirty="0" spc="-50"/>
              <a:t> </a:t>
            </a:r>
            <a:r>
              <a:rPr dirty="0" spc="-10"/>
              <a:t>Keyloggers"</a:t>
            </a:r>
            <a:r>
              <a:rPr dirty="0" spc="-45"/>
              <a:t> </a:t>
            </a:r>
            <a:r>
              <a:rPr dirty="0"/>
              <a:t>by</a:t>
            </a:r>
            <a:r>
              <a:rPr dirty="0" spc="-45"/>
              <a:t> </a:t>
            </a:r>
            <a:r>
              <a:rPr dirty="0" spc="-10"/>
              <a:t>TechJunkie</a:t>
            </a:r>
          </a:p>
          <a:p>
            <a:pPr marL="531495">
              <a:lnSpc>
                <a:spcPts val="1655"/>
              </a:lnSpc>
            </a:pPr>
            <a:r>
              <a:rPr dirty="0" sz="1450" spc="-35"/>
              <a:t>Link:</a:t>
            </a:r>
            <a:r>
              <a:rPr dirty="0" sz="1450"/>
              <a:t> https://</a:t>
            </a:r>
            <a:r>
              <a:rPr dirty="0" sz="1450">
                <a:hlinkClick r:id="rId11"/>
              </a:rPr>
              <a:t>www.techjunkie.com/detect-</a:t>
            </a:r>
            <a:r>
              <a:rPr dirty="0" sz="1450" spc="-10">
                <a:hlinkClick r:id="rId11"/>
              </a:rPr>
              <a:t>remove-keyloggers/</a:t>
            </a:r>
            <a:endParaRPr sz="1450"/>
          </a:p>
          <a:p>
            <a:pPr marL="531495">
              <a:lnSpc>
                <a:spcPts val="1689"/>
              </a:lnSpc>
            </a:pPr>
            <a:r>
              <a:rPr dirty="0" sz="1450" spc="-20"/>
              <a:t>Description:</a:t>
            </a:r>
            <a:r>
              <a:rPr dirty="0" sz="1450" spc="-45"/>
              <a:t> </a:t>
            </a:r>
            <a:r>
              <a:rPr dirty="0" sz="1450"/>
              <a:t>This</a:t>
            </a:r>
            <a:r>
              <a:rPr dirty="0" sz="1450" spc="-45"/>
              <a:t> </a:t>
            </a:r>
            <a:r>
              <a:rPr dirty="0" sz="1450"/>
              <a:t>article</a:t>
            </a:r>
            <a:r>
              <a:rPr dirty="0" sz="1450" spc="-45"/>
              <a:t> </a:t>
            </a:r>
            <a:r>
              <a:rPr dirty="0" sz="1450"/>
              <a:t>discusses</a:t>
            </a:r>
            <a:r>
              <a:rPr dirty="0" sz="1450" spc="-45"/>
              <a:t> </a:t>
            </a:r>
            <a:r>
              <a:rPr dirty="0" sz="1450" spc="-10"/>
              <a:t>methods</a:t>
            </a:r>
            <a:r>
              <a:rPr dirty="0" sz="1450" spc="-40"/>
              <a:t> </a:t>
            </a:r>
            <a:r>
              <a:rPr dirty="0" sz="1450"/>
              <a:t>for</a:t>
            </a:r>
            <a:r>
              <a:rPr dirty="0" sz="1450" spc="-45"/>
              <a:t> </a:t>
            </a:r>
            <a:r>
              <a:rPr dirty="0" sz="1450"/>
              <a:t>detecting</a:t>
            </a:r>
            <a:r>
              <a:rPr dirty="0" sz="1450" spc="-45"/>
              <a:t> </a:t>
            </a:r>
            <a:r>
              <a:rPr dirty="0" sz="1450"/>
              <a:t>and</a:t>
            </a:r>
            <a:r>
              <a:rPr dirty="0" sz="1450" spc="-45"/>
              <a:t> </a:t>
            </a:r>
            <a:r>
              <a:rPr dirty="0" sz="1450" spc="-25"/>
              <a:t>removing</a:t>
            </a:r>
            <a:r>
              <a:rPr dirty="0" sz="1450" spc="-45"/>
              <a:t> </a:t>
            </a:r>
            <a:r>
              <a:rPr dirty="0" sz="1450" spc="-20"/>
              <a:t>keyloggers</a:t>
            </a:r>
            <a:r>
              <a:rPr dirty="0" sz="1450" spc="-40"/>
              <a:t> </a:t>
            </a:r>
            <a:r>
              <a:rPr dirty="0" sz="1450"/>
              <a:t>from</a:t>
            </a:r>
            <a:r>
              <a:rPr dirty="0" sz="1450" spc="-45"/>
              <a:t> </a:t>
            </a:r>
            <a:r>
              <a:rPr dirty="0" sz="1450" spc="-20"/>
              <a:t>your</a:t>
            </a:r>
            <a:r>
              <a:rPr dirty="0" sz="1450" spc="-45"/>
              <a:t> </a:t>
            </a:r>
            <a:r>
              <a:rPr dirty="0" sz="1450" spc="-10"/>
              <a:t>system,</a:t>
            </a:r>
            <a:r>
              <a:rPr dirty="0" sz="1450" spc="-45"/>
              <a:t> </a:t>
            </a:r>
            <a:r>
              <a:rPr dirty="0" sz="1450"/>
              <a:t>as</a:t>
            </a:r>
            <a:r>
              <a:rPr dirty="0" sz="1450" spc="-45"/>
              <a:t> </a:t>
            </a:r>
            <a:r>
              <a:rPr dirty="0" sz="1450" spc="-50"/>
              <a:t>well</a:t>
            </a:r>
            <a:r>
              <a:rPr dirty="0" sz="1450" spc="-40"/>
              <a:t> </a:t>
            </a:r>
            <a:r>
              <a:rPr dirty="0" sz="1450"/>
              <a:t>as</a:t>
            </a:r>
            <a:r>
              <a:rPr dirty="0" sz="1450" spc="-45"/>
              <a:t> </a:t>
            </a:r>
            <a:r>
              <a:rPr dirty="0" sz="1450" spc="-10"/>
              <a:t>preventive</a:t>
            </a:r>
            <a:r>
              <a:rPr dirty="0" sz="1450" spc="-45"/>
              <a:t> </a:t>
            </a:r>
            <a:r>
              <a:rPr dirty="0" sz="1450" spc="-10"/>
              <a:t>measures</a:t>
            </a:r>
            <a:r>
              <a:rPr dirty="0" sz="1450" spc="-45"/>
              <a:t> </a:t>
            </a:r>
            <a:r>
              <a:rPr dirty="0" sz="1450"/>
              <a:t>to</a:t>
            </a:r>
            <a:r>
              <a:rPr dirty="0" sz="1450" spc="-40"/>
              <a:t> </a:t>
            </a:r>
            <a:r>
              <a:rPr dirty="0" sz="1450"/>
              <a:t>protect</a:t>
            </a:r>
            <a:r>
              <a:rPr dirty="0" sz="1450" spc="-45"/>
              <a:t> </a:t>
            </a:r>
            <a:r>
              <a:rPr dirty="0" sz="1450"/>
              <a:t>against</a:t>
            </a:r>
            <a:r>
              <a:rPr dirty="0" sz="1450" spc="-45"/>
              <a:t> </a:t>
            </a:r>
            <a:r>
              <a:rPr dirty="0" sz="1450" spc="-10"/>
              <a:t>them.</a:t>
            </a:r>
            <a:endParaRPr sz="1450"/>
          </a:p>
          <a:p>
            <a:pPr marL="102870">
              <a:lnSpc>
                <a:spcPts val="1980"/>
              </a:lnSpc>
            </a:pPr>
            <a:r>
              <a:rPr dirty="0" spc="-245">
                <a:latin typeface="Arial Black"/>
                <a:cs typeface="Arial Black"/>
              </a:rPr>
              <a:t>Research</a:t>
            </a:r>
            <a:r>
              <a:rPr dirty="0" spc="-65">
                <a:latin typeface="Arial Black"/>
                <a:cs typeface="Arial Black"/>
              </a:rPr>
              <a:t> </a:t>
            </a:r>
            <a:r>
              <a:rPr dirty="0" spc="-195">
                <a:latin typeface="Arial Black"/>
                <a:cs typeface="Arial Black"/>
              </a:rPr>
              <a:t>Paper</a:t>
            </a:r>
            <a:r>
              <a:rPr dirty="0" spc="-195"/>
              <a:t>:</a:t>
            </a:r>
            <a:r>
              <a:rPr dirty="0" spc="-25"/>
              <a:t> </a:t>
            </a:r>
            <a:r>
              <a:rPr dirty="0" spc="-10"/>
              <a:t>"Understanding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Detecting</a:t>
            </a:r>
            <a:r>
              <a:rPr dirty="0" spc="-25"/>
              <a:t> </a:t>
            </a:r>
            <a:r>
              <a:rPr dirty="0"/>
              <a:t>Keylogger</a:t>
            </a:r>
            <a:r>
              <a:rPr dirty="0" spc="-25"/>
              <a:t> </a:t>
            </a:r>
            <a:r>
              <a:rPr dirty="0"/>
              <a:t>Attacks</a:t>
            </a:r>
            <a:r>
              <a:rPr dirty="0" spc="-30"/>
              <a:t> </a:t>
            </a:r>
            <a:r>
              <a:rPr dirty="0"/>
              <a:t>in</a:t>
            </a:r>
            <a:r>
              <a:rPr dirty="0" spc="-25"/>
              <a:t> </a:t>
            </a:r>
            <a:r>
              <a:rPr dirty="0"/>
              <a:t>Cloud</a:t>
            </a:r>
            <a:r>
              <a:rPr dirty="0" spc="-25"/>
              <a:t> </a:t>
            </a:r>
            <a:r>
              <a:rPr dirty="0"/>
              <a:t>Computing</a:t>
            </a:r>
            <a:r>
              <a:rPr dirty="0" spc="-25"/>
              <a:t> </a:t>
            </a:r>
            <a:r>
              <a:rPr dirty="0" spc="-20"/>
              <a:t>Environments"</a:t>
            </a:r>
            <a:r>
              <a:rPr dirty="0" spc="-30"/>
              <a:t> </a:t>
            </a:r>
            <a:r>
              <a:rPr dirty="0"/>
              <a:t>by</a:t>
            </a:r>
            <a:r>
              <a:rPr dirty="0" spc="-25"/>
              <a:t> </a:t>
            </a:r>
            <a:r>
              <a:rPr dirty="0" spc="-10"/>
              <a:t>Xun</a:t>
            </a:r>
            <a:r>
              <a:rPr dirty="0" spc="-25"/>
              <a:t> </a:t>
            </a:r>
            <a:r>
              <a:rPr dirty="0"/>
              <a:t>Yi</a:t>
            </a:r>
            <a:r>
              <a:rPr dirty="0" spc="-30"/>
              <a:t> </a:t>
            </a:r>
            <a:r>
              <a:rPr dirty="0"/>
              <a:t>et</a:t>
            </a:r>
            <a:r>
              <a:rPr dirty="0" spc="-25"/>
              <a:t> al.</a:t>
            </a:r>
          </a:p>
          <a:p>
            <a:pPr marL="531495">
              <a:lnSpc>
                <a:spcPts val="1655"/>
              </a:lnSpc>
            </a:pPr>
            <a:r>
              <a:rPr dirty="0" sz="1450" spc="-35"/>
              <a:t>Link:</a:t>
            </a:r>
            <a:r>
              <a:rPr dirty="0" sz="1450" spc="260"/>
              <a:t>  </a:t>
            </a:r>
            <a:r>
              <a:rPr dirty="0" u="sng" sz="1450" spc="-10">
                <a:solidFill>
                  <a:srgbClr val="6EAB1B"/>
                </a:solidFill>
                <a:uFill>
                  <a:solidFill>
                    <a:srgbClr val="6EAB1B"/>
                  </a:solidFill>
                </a:uFill>
                <a:hlinkClick r:id="rId12"/>
              </a:rPr>
              <a:t>https://www.researchgate.net/publication/328319758_Understanding_and_Detecting_Keylogger_Attacks_in_Cloud_Computing_Environments</a:t>
            </a:r>
            <a:endParaRPr sz="1450"/>
          </a:p>
          <a:p>
            <a:pPr marL="531495">
              <a:lnSpc>
                <a:spcPts val="1689"/>
              </a:lnSpc>
            </a:pPr>
            <a:r>
              <a:rPr dirty="0" sz="1450" spc="-20"/>
              <a:t>Description:</a:t>
            </a:r>
            <a:r>
              <a:rPr dirty="0" sz="1450" spc="-55"/>
              <a:t> </a:t>
            </a:r>
            <a:r>
              <a:rPr dirty="0" sz="1450"/>
              <a:t>This</a:t>
            </a:r>
            <a:r>
              <a:rPr dirty="0" sz="1450" spc="-50"/>
              <a:t> </a:t>
            </a:r>
            <a:r>
              <a:rPr dirty="0" sz="1450"/>
              <a:t>research</a:t>
            </a:r>
            <a:r>
              <a:rPr dirty="0" sz="1450" spc="-50"/>
              <a:t> </a:t>
            </a:r>
            <a:r>
              <a:rPr dirty="0" sz="1450"/>
              <a:t>paper</a:t>
            </a:r>
            <a:r>
              <a:rPr dirty="0" sz="1450" spc="-50"/>
              <a:t> </a:t>
            </a:r>
            <a:r>
              <a:rPr dirty="0" sz="1450"/>
              <a:t>explores</a:t>
            </a:r>
            <a:r>
              <a:rPr dirty="0" sz="1450" spc="-55"/>
              <a:t> </a:t>
            </a:r>
            <a:r>
              <a:rPr dirty="0" sz="1450" spc="-20"/>
              <a:t>keylogger</a:t>
            </a:r>
            <a:r>
              <a:rPr dirty="0" sz="1450" spc="-50"/>
              <a:t> </a:t>
            </a:r>
            <a:r>
              <a:rPr dirty="0" sz="1450"/>
              <a:t>attacks</a:t>
            </a:r>
            <a:r>
              <a:rPr dirty="0" sz="1450" spc="-50"/>
              <a:t> </a:t>
            </a:r>
            <a:r>
              <a:rPr dirty="0" sz="1450"/>
              <a:t>in</a:t>
            </a:r>
            <a:r>
              <a:rPr dirty="0" sz="1450" spc="-50"/>
              <a:t> </a:t>
            </a:r>
            <a:r>
              <a:rPr dirty="0" sz="1450" spc="-10"/>
              <a:t>cloud</a:t>
            </a:r>
            <a:r>
              <a:rPr dirty="0" sz="1450" spc="-55"/>
              <a:t> </a:t>
            </a:r>
            <a:r>
              <a:rPr dirty="0" sz="1450" spc="-20"/>
              <a:t>computing</a:t>
            </a:r>
            <a:r>
              <a:rPr dirty="0" sz="1450" spc="-50"/>
              <a:t> </a:t>
            </a:r>
            <a:r>
              <a:rPr dirty="0" sz="1450" spc="-25"/>
              <a:t>environments,</a:t>
            </a:r>
            <a:r>
              <a:rPr dirty="0" sz="1450" spc="-50"/>
              <a:t> </a:t>
            </a:r>
            <a:r>
              <a:rPr dirty="0" sz="1450"/>
              <a:t>offering</a:t>
            </a:r>
            <a:r>
              <a:rPr dirty="0" sz="1450" spc="-50"/>
              <a:t> </a:t>
            </a:r>
            <a:r>
              <a:rPr dirty="0" sz="1450" spc="-10"/>
              <a:t>insights</a:t>
            </a:r>
            <a:r>
              <a:rPr dirty="0" sz="1450" spc="-50"/>
              <a:t> </a:t>
            </a:r>
            <a:r>
              <a:rPr dirty="0" sz="1450"/>
              <a:t>into</a:t>
            </a:r>
            <a:r>
              <a:rPr dirty="0" sz="1450" spc="-55"/>
              <a:t> </a:t>
            </a:r>
            <a:r>
              <a:rPr dirty="0" sz="1450"/>
              <a:t>their</a:t>
            </a:r>
            <a:r>
              <a:rPr dirty="0" sz="1450" spc="-50"/>
              <a:t> </a:t>
            </a:r>
            <a:r>
              <a:rPr dirty="0" sz="1450"/>
              <a:t>detection</a:t>
            </a:r>
            <a:r>
              <a:rPr dirty="0" sz="1450" spc="-50"/>
              <a:t> </a:t>
            </a:r>
            <a:r>
              <a:rPr dirty="0" sz="1450"/>
              <a:t>and</a:t>
            </a:r>
            <a:r>
              <a:rPr dirty="0" sz="1450" spc="-50"/>
              <a:t> </a:t>
            </a:r>
            <a:r>
              <a:rPr dirty="0" sz="1450"/>
              <a:t>mitigation</a:t>
            </a:r>
            <a:r>
              <a:rPr dirty="0" sz="1450" spc="-55"/>
              <a:t> </a:t>
            </a:r>
            <a:r>
              <a:rPr dirty="0" sz="1450" spc="-10"/>
              <a:t>strategies.</a:t>
            </a:r>
            <a:endParaRPr sz="1450"/>
          </a:p>
          <a:p>
            <a:pPr marL="102870">
              <a:lnSpc>
                <a:spcPts val="1980"/>
              </a:lnSpc>
            </a:pPr>
            <a:r>
              <a:rPr dirty="0" spc="-210">
                <a:latin typeface="Arial Black"/>
                <a:cs typeface="Arial Black"/>
              </a:rPr>
              <a:t>Video</a:t>
            </a:r>
            <a:r>
              <a:rPr dirty="0" spc="-210"/>
              <a:t>:</a:t>
            </a:r>
            <a:r>
              <a:rPr dirty="0" spc="-35"/>
              <a:t> </a:t>
            </a:r>
            <a:r>
              <a:rPr dirty="0" spc="-55"/>
              <a:t>"How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 spc="45"/>
              <a:t>Protect</a:t>
            </a:r>
            <a:r>
              <a:rPr dirty="0" spc="-35"/>
              <a:t> </a:t>
            </a:r>
            <a:r>
              <a:rPr dirty="0"/>
              <a:t>Yourself</a:t>
            </a:r>
            <a:r>
              <a:rPr dirty="0" spc="-30"/>
              <a:t> </a:t>
            </a:r>
            <a:r>
              <a:rPr dirty="0"/>
              <a:t>Against</a:t>
            </a:r>
            <a:r>
              <a:rPr dirty="0" spc="-35"/>
              <a:t> </a:t>
            </a:r>
            <a:r>
              <a:rPr dirty="0" spc="-10"/>
              <a:t>Keyloggers"</a:t>
            </a:r>
            <a:r>
              <a:rPr dirty="0" spc="-30"/>
              <a:t> </a:t>
            </a:r>
            <a:r>
              <a:rPr dirty="0"/>
              <a:t>by</a:t>
            </a:r>
            <a:r>
              <a:rPr dirty="0" spc="-35"/>
              <a:t> </a:t>
            </a:r>
            <a:r>
              <a:rPr dirty="0" spc="-10"/>
              <a:t>Malwarebytes</a:t>
            </a:r>
          </a:p>
          <a:p>
            <a:pPr marL="531495">
              <a:lnSpc>
                <a:spcPts val="1655"/>
              </a:lnSpc>
            </a:pPr>
            <a:r>
              <a:rPr dirty="0" sz="1450" spc="-35"/>
              <a:t>Link:</a:t>
            </a:r>
            <a:r>
              <a:rPr dirty="0" sz="1450" spc="-80"/>
              <a:t> </a:t>
            </a:r>
            <a:r>
              <a:rPr dirty="0" u="sng" sz="1450" spc="-10">
                <a:solidFill>
                  <a:srgbClr val="6EAB1B"/>
                </a:solidFill>
                <a:uFill>
                  <a:solidFill>
                    <a:srgbClr val="6EAB1B"/>
                  </a:solidFill>
                </a:uFill>
                <a:hlinkClick r:id="rId13"/>
              </a:rPr>
              <a:t>https://www.youtube.com/watch?v=NTBfGmpFjPw</a:t>
            </a:r>
            <a:endParaRPr sz="1450"/>
          </a:p>
          <a:p>
            <a:pPr marL="531495">
              <a:lnSpc>
                <a:spcPts val="1730"/>
              </a:lnSpc>
            </a:pPr>
            <a:r>
              <a:rPr dirty="0" sz="1450" spc="-20"/>
              <a:t>Description:</a:t>
            </a:r>
            <a:r>
              <a:rPr dirty="0" sz="1450" spc="-45"/>
              <a:t> </a:t>
            </a:r>
            <a:r>
              <a:rPr dirty="0" sz="1450"/>
              <a:t>This</a:t>
            </a:r>
            <a:r>
              <a:rPr dirty="0" sz="1450" spc="-45"/>
              <a:t> </a:t>
            </a:r>
            <a:r>
              <a:rPr dirty="0" sz="1450"/>
              <a:t>video</a:t>
            </a:r>
            <a:r>
              <a:rPr dirty="0" sz="1450" spc="-45"/>
              <a:t> </a:t>
            </a:r>
            <a:r>
              <a:rPr dirty="0" sz="1450"/>
              <a:t>from</a:t>
            </a:r>
            <a:r>
              <a:rPr dirty="0" sz="1450" spc="-45"/>
              <a:t> </a:t>
            </a:r>
            <a:r>
              <a:rPr dirty="0" sz="1450" spc="-10"/>
              <a:t>Malwarebytes</a:t>
            </a:r>
            <a:r>
              <a:rPr dirty="0" sz="1450" spc="-45"/>
              <a:t> </a:t>
            </a:r>
            <a:r>
              <a:rPr dirty="0" sz="1450"/>
              <a:t>provides</a:t>
            </a:r>
            <a:r>
              <a:rPr dirty="0" sz="1450" spc="-45"/>
              <a:t> </a:t>
            </a:r>
            <a:r>
              <a:rPr dirty="0" sz="1450"/>
              <a:t>practical</a:t>
            </a:r>
            <a:r>
              <a:rPr dirty="0" sz="1450" spc="-45"/>
              <a:t> </a:t>
            </a:r>
            <a:r>
              <a:rPr dirty="0" sz="1450"/>
              <a:t>tips</a:t>
            </a:r>
            <a:r>
              <a:rPr dirty="0" sz="1450" spc="-45"/>
              <a:t> </a:t>
            </a:r>
            <a:r>
              <a:rPr dirty="0" sz="1450"/>
              <a:t>and</a:t>
            </a:r>
            <a:r>
              <a:rPr dirty="0" sz="1450" spc="-45"/>
              <a:t> </a:t>
            </a:r>
            <a:r>
              <a:rPr dirty="0" sz="1450"/>
              <a:t>advice</a:t>
            </a:r>
            <a:r>
              <a:rPr dirty="0" sz="1450" spc="-40"/>
              <a:t> </a:t>
            </a:r>
            <a:r>
              <a:rPr dirty="0" sz="1450" spc="-20"/>
              <a:t>on</a:t>
            </a:r>
            <a:r>
              <a:rPr dirty="0" sz="1450" spc="-45"/>
              <a:t> </a:t>
            </a:r>
            <a:r>
              <a:rPr dirty="0" sz="1450" spc="-50"/>
              <a:t>how</a:t>
            </a:r>
            <a:r>
              <a:rPr dirty="0" sz="1450" spc="-45"/>
              <a:t> </a:t>
            </a:r>
            <a:r>
              <a:rPr dirty="0" sz="1450"/>
              <a:t>to</a:t>
            </a:r>
            <a:r>
              <a:rPr dirty="0" sz="1450" spc="-45"/>
              <a:t> </a:t>
            </a:r>
            <a:r>
              <a:rPr dirty="0" sz="1450"/>
              <a:t>protect</a:t>
            </a:r>
            <a:r>
              <a:rPr dirty="0" sz="1450" spc="-45"/>
              <a:t> </a:t>
            </a:r>
            <a:r>
              <a:rPr dirty="0" sz="1450" spc="-10"/>
              <a:t>yourself</a:t>
            </a:r>
            <a:r>
              <a:rPr dirty="0" sz="1450" spc="-45"/>
              <a:t> </a:t>
            </a:r>
            <a:r>
              <a:rPr dirty="0" sz="1450"/>
              <a:t>against</a:t>
            </a:r>
            <a:r>
              <a:rPr dirty="0" sz="1450" spc="-45"/>
              <a:t> </a:t>
            </a:r>
            <a:r>
              <a:rPr dirty="0" sz="1450" spc="-20"/>
              <a:t>keyloggers</a:t>
            </a:r>
            <a:r>
              <a:rPr dirty="0" sz="1450" spc="-45"/>
              <a:t> </a:t>
            </a:r>
            <a:r>
              <a:rPr dirty="0" sz="1450"/>
              <a:t>and</a:t>
            </a:r>
            <a:r>
              <a:rPr dirty="0" sz="1450" spc="-45"/>
              <a:t> </a:t>
            </a:r>
            <a:r>
              <a:rPr dirty="0" sz="1450"/>
              <a:t>other</a:t>
            </a:r>
            <a:r>
              <a:rPr dirty="0" sz="1450" spc="-45"/>
              <a:t> </a:t>
            </a:r>
            <a:r>
              <a:rPr dirty="0" sz="1450"/>
              <a:t>types</a:t>
            </a:r>
            <a:r>
              <a:rPr dirty="0" sz="1450" spc="-40"/>
              <a:t> </a:t>
            </a:r>
            <a:r>
              <a:rPr dirty="0" sz="1450"/>
              <a:t>of</a:t>
            </a:r>
            <a:r>
              <a:rPr dirty="0" sz="1450" spc="-45"/>
              <a:t> </a:t>
            </a:r>
            <a:r>
              <a:rPr dirty="0" sz="1450" spc="-10"/>
              <a:t>malware.</a:t>
            </a:r>
            <a:endParaRPr sz="14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70541" y="4077572"/>
            <a:ext cx="319595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>
                <a:solidFill>
                  <a:srgbClr val="002060"/>
                </a:solidFill>
              </a:rPr>
              <a:t>THANK</a:t>
            </a:r>
            <a:r>
              <a:rPr dirty="0" sz="4200" spc="-125">
                <a:solidFill>
                  <a:srgbClr val="002060"/>
                </a:solidFill>
              </a:rPr>
              <a:t> </a:t>
            </a:r>
            <a:r>
              <a:rPr dirty="0" sz="4200" spc="-25">
                <a:solidFill>
                  <a:srgbClr val="002060"/>
                </a:solidFill>
              </a:rPr>
              <a:t>YOU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3099" y="765947"/>
            <a:ext cx="236664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10">
                <a:solidFill>
                  <a:srgbClr val="002060"/>
                </a:solidFill>
              </a:rPr>
              <a:t>OUTLINE</a:t>
            </a:r>
            <a:endParaRPr sz="4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3146591"/>
            <a:ext cx="95250" cy="9524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878964" y="2848141"/>
            <a:ext cx="9087485" cy="39878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dirty="0" sz="3000" spc="-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r>
              <a:rPr dirty="0" sz="3000" spc="-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(Should</a:t>
            </a:r>
            <a:r>
              <a:rPr dirty="0" sz="30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dirty="0" sz="30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include</a:t>
            </a:r>
            <a:r>
              <a:rPr dirty="0" sz="30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404040"/>
                </a:solidFill>
                <a:latin typeface="Arial MT"/>
                <a:cs typeface="Arial MT"/>
              </a:rPr>
              <a:t>solution)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Proposed</a:t>
            </a:r>
            <a:r>
              <a:rPr dirty="0" sz="30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10" b="1">
                <a:solidFill>
                  <a:srgbClr val="404040"/>
                </a:solidFill>
                <a:latin typeface="Arial"/>
                <a:cs typeface="Arial"/>
              </a:rPr>
              <a:t>System/Solution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System</a:t>
            </a:r>
            <a:r>
              <a:rPr dirty="0" sz="30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Development</a:t>
            </a:r>
            <a:r>
              <a:rPr dirty="0" sz="3000" spc="-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Approach</a:t>
            </a:r>
            <a:r>
              <a:rPr dirty="0" sz="3000" spc="-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(Technology</a:t>
            </a:r>
            <a:r>
              <a:rPr dirty="0" sz="3000" spc="-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404040"/>
                </a:solidFill>
                <a:latin typeface="Arial MT"/>
                <a:cs typeface="Arial MT"/>
              </a:rPr>
              <a:t>Used)</a:t>
            </a:r>
            <a:endParaRPr sz="3000">
              <a:latin typeface="Arial MT"/>
              <a:cs typeface="Arial MT"/>
            </a:endParaRPr>
          </a:p>
          <a:p>
            <a:pPr marL="12700" marR="4599940">
              <a:lnSpc>
                <a:spcPct val="108300"/>
              </a:lnSpc>
            </a:pP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Algorithm</a:t>
            </a:r>
            <a:r>
              <a:rPr dirty="0" sz="3000" spc="-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dirty="0" sz="3000" spc="-4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10" b="1">
                <a:solidFill>
                  <a:srgbClr val="404040"/>
                </a:solidFill>
                <a:latin typeface="Arial"/>
                <a:cs typeface="Arial"/>
              </a:rPr>
              <a:t>Deployment </a:t>
            </a: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r>
              <a:rPr dirty="0" sz="30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(Output</a:t>
            </a:r>
            <a:r>
              <a:rPr dirty="0" sz="30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10" b="1">
                <a:solidFill>
                  <a:srgbClr val="404040"/>
                </a:solidFill>
                <a:latin typeface="Arial"/>
                <a:cs typeface="Arial"/>
              </a:rPr>
              <a:t>Image) Conclusion</a:t>
            </a:r>
            <a:endParaRPr sz="3000">
              <a:latin typeface="Arial"/>
              <a:cs typeface="Arial"/>
            </a:endParaRPr>
          </a:p>
          <a:p>
            <a:pPr marL="12700" marR="6631940">
              <a:lnSpc>
                <a:spcPct val="108300"/>
              </a:lnSpc>
            </a:pP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Future</a:t>
            </a:r>
            <a:r>
              <a:rPr dirty="0" sz="30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20" b="1">
                <a:solidFill>
                  <a:srgbClr val="404040"/>
                </a:solidFill>
                <a:latin typeface="Arial"/>
                <a:cs typeface="Arial"/>
              </a:rPr>
              <a:t>Scope </a:t>
            </a:r>
            <a:r>
              <a:rPr dirty="0" sz="3000" spc="-10" b="1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3641891"/>
            <a:ext cx="95250" cy="9524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4137191"/>
            <a:ext cx="95250" cy="9524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4632491"/>
            <a:ext cx="95250" cy="9524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5127791"/>
            <a:ext cx="95250" cy="9524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5623091"/>
            <a:ext cx="95250" cy="9524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6118391"/>
            <a:ext cx="95250" cy="9524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6613691"/>
            <a:ext cx="95250" cy="952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/>
              <a:t>Problem</a:t>
            </a:r>
            <a:r>
              <a:rPr dirty="0" spc="-30"/>
              <a:t> </a:t>
            </a:r>
            <a:r>
              <a:rPr dirty="0" spc="-10"/>
              <a:t>Statement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544" y="2082000"/>
            <a:ext cx="142875" cy="1428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00269" y="1897850"/>
            <a:ext cx="15567025" cy="448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375"/>
              </a:lnSpc>
              <a:spcBef>
                <a:spcPts val="100"/>
              </a:spcBef>
            </a:pPr>
            <a:r>
              <a:rPr dirty="0" sz="3000" spc="-505">
                <a:solidFill>
                  <a:srgbClr val="404040"/>
                </a:solidFill>
                <a:latin typeface="Arial Black"/>
                <a:cs typeface="Arial Black"/>
              </a:rPr>
              <a:t>Key</a:t>
            </a:r>
            <a:r>
              <a:rPr dirty="0" sz="3000" spc="-20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3000" spc="-365">
                <a:solidFill>
                  <a:srgbClr val="404040"/>
                </a:solidFill>
                <a:latin typeface="Arial Black"/>
                <a:cs typeface="Arial Black"/>
              </a:rPr>
              <a:t>Logger</a:t>
            </a:r>
            <a:r>
              <a:rPr dirty="0" sz="3000" spc="-195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3000" spc="-395">
                <a:solidFill>
                  <a:srgbClr val="404040"/>
                </a:solidFill>
                <a:latin typeface="Arial Black"/>
                <a:cs typeface="Arial Black"/>
              </a:rPr>
              <a:t>Problem</a:t>
            </a:r>
            <a:r>
              <a:rPr dirty="0" sz="3000" spc="-20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3000" spc="-380">
                <a:solidFill>
                  <a:srgbClr val="404040"/>
                </a:solidFill>
                <a:latin typeface="Arial Black"/>
                <a:cs typeface="Arial Black"/>
              </a:rPr>
              <a:t>Statement:</a:t>
            </a:r>
            <a:endParaRPr sz="3000">
              <a:latin typeface="Arial Black"/>
              <a:cs typeface="Arial Black"/>
            </a:endParaRPr>
          </a:p>
          <a:p>
            <a:pPr marL="12700" marR="5080">
              <a:lnSpc>
                <a:spcPts val="3150"/>
              </a:lnSpc>
              <a:spcBef>
                <a:spcPts val="254"/>
              </a:spcBef>
            </a:pPr>
            <a:r>
              <a:rPr dirty="0" sz="3000" spc="-65">
                <a:solidFill>
                  <a:srgbClr val="404040"/>
                </a:solidFill>
                <a:latin typeface="Arial MT"/>
                <a:cs typeface="Arial MT"/>
              </a:rPr>
              <a:t>Problem:</a:t>
            </a:r>
            <a:r>
              <a:rPr dirty="0" sz="3000" spc="-1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80">
                <a:solidFill>
                  <a:srgbClr val="404040"/>
                </a:solidFill>
                <a:latin typeface="Arial MT"/>
                <a:cs typeface="Arial MT"/>
              </a:rPr>
              <a:t>Develop</a:t>
            </a:r>
            <a:r>
              <a:rPr dirty="0" sz="3000" spc="-1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dirty="0" sz="3000" spc="-1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70">
                <a:solidFill>
                  <a:srgbClr val="404040"/>
                </a:solidFill>
                <a:latin typeface="Arial MT"/>
                <a:cs typeface="Arial MT"/>
              </a:rPr>
              <a:t>key</a:t>
            </a:r>
            <a:r>
              <a:rPr dirty="0" sz="3000" spc="-1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20">
                <a:solidFill>
                  <a:srgbClr val="404040"/>
                </a:solidFill>
                <a:latin typeface="Arial MT"/>
                <a:cs typeface="Arial MT"/>
              </a:rPr>
              <a:t>logger</a:t>
            </a:r>
            <a:r>
              <a:rPr dirty="0" sz="3000" spc="-1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application</a:t>
            </a:r>
            <a:r>
              <a:rPr dirty="0" sz="3000" spc="-1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40">
                <a:solidFill>
                  <a:srgbClr val="404040"/>
                </a:solidFill>
                <a:latin typeface="Arial MT"/>
                <a:cs typeface="Arial MT"/>
              </a:rPr>
              <a:t>capable</a:t>
            </a:r>
            <a:r>
              <a:rPr dirty="0" sz="3000" spc="-1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75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3000" spc="-1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recording</a:t>
            </a:r>
            <a:r>
              <a:rPr dirty="0" sz="3000" spc="-1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45">
                <a:solidFill>
                  <a:srgbClr val="404040"/>
                </a:solidFill>
                <a:latin typeface="Arial MT"/>
                <a:cs typeface="Arial MT"/>
              </a:rPr>
              <a:t>keystrokes</a:t>
            </a:r>
            <a:r>
              <a:rPr dirty="0" sz="3000" spc="-1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60">
                <a:solidFill>
                  <a:srgbClr val="404040"/>
                </a:solidFill>
                <a:latin typeface="Arial MT"/>
                <a:cs typeface="Arial MT"/>
              </a:rPr>
              <a:t>made</a:t>
            </a:r>
            <a:r>
              <a:rPr dirty="0" sz="3000" spc="-1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dirty="0" sz="3000" spc="-1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80">
                <a:solidFill>
                  <a:srgbClr val="404040"/>
                </a:solidFill>
                <a:latin typeface="Arial MT"/>
                <a:cs typeface="Arial MT"/>
              </a:rPr>
              <a:t>users</a:t>
            </a:r>
            <a:r>
              <a:rPr dirty="0" sz="3000" spc="-1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dirty="0" sz="3000" spc="-1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50">
                <a:solidFill>
                  <a:srgbClr val="404040"/>
                </a:solidFill>
                <a:latin typeface="Arial MT"/>
                <a:cs typeface="Arial MT"/>
              </a:rPr>
              <a:t>a </a:t>
            </a:r>
            <a:r>
              <a:rPr dirty="0" sz="3000" spc="-10">
                <a:solidFill>
                  <a:srgbClr val="404040"/>
                </a:solidFill>
                <a:latin typeface="Arial MT"/>
                <a:cs typeface="Arial MT"/>
              </a:rPr>
              <a:t>computer</a:t>
            </a:r>
            <a:r>
              <a:rPr dirty="0" sz="30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45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dirty="0" sz="30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without</a:t>
            </a:r>
            <a:r>
              <a:rPr dirty="0" sz="30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dirty="0" sz="30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75">
                <a:solidFill>
                  <a:srgbClr val="404040"/>
                </a:solidFill>
                <a:latin typeface="Arial MT"/>
                <a:cs typeface="Arial MT"/>
              </a:rPr>
              <a:t>knowledge</a:t>
            </a:r>
            <a:r>
              <a:rPr dirty="0" sz="30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dirty="0" sz="30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404040"/>
                </a:solidFill>
                <a:latin typeface="Arial MT"/>
                <a:cs typeface="Arial MT"/>
              </a:rPr>
              <a:t>consent.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ts val="2895"/>
              </a:lnSpc>
            </a:pPr>
            <a:r>
              <a:rPr dirty="0" sz="3000" spc="-10">
                <a:solidFill>
                  <a:srgbClr val="404040"/>
                </a:solidFill>
                <a:latin typeface="Arial MT"/>
                <a:cs typeface="Arial MT"/>
              </a:rPr>
              <a:t>Requirements:</a:t>
            </a:r>
            <a:endParaRPr sz="3000">
              <a:latin typeface="Arial MT"/>
              <a:cs typeface="Arial MT"/>
            </a:endParaRPr>
          </a:p>
          <a:p>
            <a:pPr marL="12700" marR="3054350">
              <a:lnSpc>
                <a:spcPts val="3150"/>
              </a:lnSpc>
              <a:spcBef>
                <a:spcPts val="254"/>
              </a:spcBef>
            </a:pP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Capture</a:t>
            </a:r>
            <a:r>
              <a:rPr dirty="0" sz="3000" spc="-1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404040"/>
                </a:solidFill>
                <a:latin typeface="Arial MT"/>
                <a:cs typeface="Arial MT"/>
              </a:rPr>
              <a:t>all</a:t>
            </a:r>
            <a:r>
              <a:rPr dirty="0" sz="3000" spc="-114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45">
                <a:solidFill>
                  <a:srgbClr val="404040"/>
                </a:solidFill>
                <a:latin typeface="Arial MT"/>
                <a:cs typeface="Arial MT"/>
              </a:rPr>
              <a:t>keystrokes</a:t>
            </a:r>
            <a:r>
              <a:rPr dirty="0" sz="3000" spc="-114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35">
                <a:solidFill>
                  <a:srgbClr val="404040"/>
                </a:solidFill>
                <a:latin typeface="Arial MT"/>
                <a:cs typeface="Arial MT"/>
              </a:rPr>
              <a:t>including</a:t>
            </a:r>
            <a:r>
              <a:rPr dirty="0" sz="3000" spc="-1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letters,</a:t>
            </a:r>
            <a:r>
              <a:rPr dirty="0" sz="3000" spc="-114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70">
                <a:solidFill>
                  <a:srgbClr val="404040"/>
                </a:solidFill>
                <a:latin typeface="Arial MT"/>
                <a:cs typeface="Arial MT"/>
              </a:rPr>
              <a:t>numbers,</a:t>
            </a:r>
            <a:r>
              <a:rPr dirty="0" sz="3000" spc="-114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75">
                <a:solidFill>
                  <a:srgbClr val="404040"/>
                </a:solidFill>
                <a:latin typeface="Arial MT"/>
                <a:cs typeface="Arial MT"/>
              </a:rPr>
              <a:t>symbols,</a:t>
            </a:r>
            <a:r>
              <a:rPr dirty="0" sz="3000" spc="-114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dirty="0" sz="3000" spc="-1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55">
                <a:solidFill>
                  <a:srgbClr val="404040"/>
                </a:solidFill>
                <a:latin typeface="Arial MT"/>
                <a:cs typeface="Arial MT"/>
              </a:rPr>
              <a:t>special</a:t>
            </a:r>
            <a:r>
              <a:rPr dirty="0" sz="3000" spc="-114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40">
                <a:solidFill>
                  <a:srgbClr val="404040"/>
                </a:solidFill>
                <a:latin typeface="Arial MT"/>
                <a:cs typeface="Arial MT"/>
              </a:rPr>
              <a:t>keys.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Store</a:t>
            </a:r>
            <a:r>
              <a:rPr dirty="0" sz="30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30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captured</a:t>
            </a:r>
            <a:r>
              <a:rPr dirty="0" sz="30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45">
                <a:solidFill>
                  <a:srgbClr val="404040"/>
                </a:solidFill>
                <a:latin typeface="Arial MT"/>
                <a:cs typeface="Arial MT"/>
              </a:rPr>
              <a:t>keystrokes</a:t>
            </a:r>
            <a:r>
              <a:rPr dirty="0" sz="30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70">
                <a:solidFill>
                  <a:srgbClr val="404040"/>
                </a:solidFill>
                <a:latin typeface="Arial MT"/>
                <a:cs typeface="Arial MT"/>
              </a:rPr>
              <a:t>securely</a:t>
            </a:r>
            <a:r>
              <a:rPr dirty="0" sz="30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without</a:t>
            </a:r>
            <a:r>
              <a:rPr dirty="0" sz="30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dirty="0" sz="30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dirty="0" sz="30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30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404040"/>
                </a:solidFill>
                <a:latin typeface="Arial MT"/>
                <a:cs typeface="Arial MT"/>
              </a:rPr>
              <a:t>user.</a:t>
            </a:r>
            <a:endParaRPr sz="3000">
              <a:latin typeface="Arial MT"/>
              <a:cs typeface="Arial MT"/>
            </a:endParaRPr>
          </a:p>
          <a:p>
            <a:pPr marL="12700" marR="294640">
              <a:lnSpc>
                <a:spcPts val="3150"/>
              </a:lnSpc>
            </a:pPr>
            <a:r>
              <a:rPr dirty="0" sz="3000" spc="-55">
                <a:solidFill>
                  <a:srgbClr val="404040"/>
                </a:solidFill>
                <a:latin typeface="Arial MT"/>
                <a:cs typeface="Arial MT"/>
              </a:rPr>
              <a:t>Implement</a:t>
            </a:r>
            <a:r>
              <a:rPr dirty="0" sz="30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stealth</a:t>
            </a:r>
            <a:r>
              <a:rPr dirty="0" sz="30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55">
                <a:solidFill>
                  <a:srgbClr val="404040"/>
                </a:solidFill>
                <a:latin typeface="Arial MT"/>
                <a:cs typeface="Arial MT"/>
              </a:rPr>
              <a:t>mode</a:t>
            </a:r>
            <a:r>
              <a:rPr dirty="0" sz="30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105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dirty="0" sz="30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run</a:t>
            </a:r>
            <a:r>
              <a:rPr dirty="0" sz="30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20">
                <a:solidFill>
                  <a:srgbClr val="404040"/>
                </a:solidFill>
                <a:latin typeface="Arial MT"/>
                <a:cs typeface="Arial MT"/>
              </a:rPr>
              <a:t>silently</a:t>
            </a:r>
            <a:r>
              <a:rPr dirty="0" sz="30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dirty="0" sz="30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30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40">
                <a:solidFill>
                  <a:srgbClr val="404040"/>
                </a:solidFill>
                <a:latin typeface="Arial MT"/>
                <a:cs typeface="Arial MT"/>
              </a:rPr>
              <a:t>background</a:t>
            </a:r>
            <a:r>
              <a:rPr dirty="0" sz="30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without</a:t>
            </a:r>
            <a:r>
              <a:rPr dirty="0" sz="30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50">
                <a:solidFill>
                  <a:srgbClr val="404040"/>
                </a:solidFill>
                <a:latin typeface="Arial MT"/>
                <a:cs typeface="Arial MT"/>
              </a:rPr>
              <a:t>any</a:t>
            </a:r>
            <a:r>
              <a:rPr dirty="0" sz="30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30">
                <a:solidFill>
                  <a:srgbClr val="404040"/>
                </a:solidFill>
                <a:latin typeface="Arial MT"/>
                <a:cs typeface="Arial MT"/>
              </a:rPr>
              <a:t>visible</a:t>
            </a:r>
            <a:r>
              <a:rPr dirty="0" sz="30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indication</a:t>
            </a:r>
            <a:r>
              <a:rPr dirty="0" sz="30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105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dirty="0" sz="30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25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dirty="0" sz="3000" spc="-10">
                <a:solidFill>
                  <a:srgbClr val="404040"/>
                </a:solidFill>
                <a:latin typeface="Arial MT"/>
                <a:cs typeface="Arial MT"/>
              </a:rPr>
              <a:t>user.</a:t>
            </a:r>
            <a:endParaRPr sz="3000">
              <a:latin typeface="Arial MT"/>
              <a:cs typeface="Arial MT"/>
            </a:endParaRPr>
          </a:p>
          <a:p>
            <a:pPr marL="12700" marR="1140460">
              <a:lnSpc>
                <a:spcPts val="3150"/>
              </a:lnSpc>
            </a:pPr>
            <a:r>
              <a:rPr dirty="0" sz="3000" spc="-114">
                <a:solidFill>
                  <a:srgbClr val="404040"/>
                </a:solidFill>
                <a:latin typeface="Arial MT"/>
                <a:cs typeface="Arial MT"/>
              </a:rPr>
              <a:t>Ensure</a:t>
            </a:r>
            <a:r>
              <a:rPr dirty="0" sz="3000" spc="-9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3000" spc="-1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70">
                <a:solidFill>
                  <a:srgbClr val="404040"/>
                </a:solidFill>
                <a:latin typeface="Arial MT"/>
                <a:cs typeface="Arial MT"/>
              </a:rPr>
              <a:t>key</a:t>
            </a:r>
            <a:r>
              <a:rPr dirty="0" sz="3000" spc="-114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20">
                <a:solidFill>
                  <a:srgbClr val="404040"/>
                </a:solidFill>
                <a:latin typeface="Arial MT"/>
                <a:cs typeface="Arial MT"/>
              </a:rPr>
              <a:t>logger</a:t>
            </a:r>
            <a:r>
              <a:rPr dirty="0" sz="3000" spc="-1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3000" spc="-114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40">
                <a:solidFill>
                  <a:srgbClr val="404040"/>
                </a:solidFill>
                <a:latin typeface="Arial MT"/>
                <a:cs typeface="Arial MT"/>
              </a:rPr>
              <a:t>capable</a:t>
            </a:r>
            <a:r>
              <a:rPr dirty="0" sz="3000" spc="-114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75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3000" spc="-114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55">
                <a:solidFill>
                  <a:srgbClr val="404040"/>
                </a:solidFill>
                <a:latin typeface="Arial MT"/>
                <a:cs typeface="Arial MT"/>
              </a:rPr>
              <a:t>bypassing</a:t>
            </a:r>
            <a:r>
              <a:rPr dirty="0" sz="3000" spc="-1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antivirus</a:t>
            </a:r>
            <a:r>
              <a:rPr dirty="0" sz="3000" spc="-114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dirty="0" sz="3000" spc="-114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security</a:t>
            </a:r>
            <a:r>
              <a:rPr dirty="0" sz="3000" spc="-1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software</a:t>
            </a:r>
            <a:r>
              <a:rPr dirty="0" sz="3000" spc="-114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404040"/>
                </a:solidFill>
                <a:latin typeface="Arial MT"/>
                <a:cs typeface="Arial MT"/>
              </a:rPr>
              <a:t>detection. </a:t>
            </a:r>
            <a:r>
              <a:rPr dirty="0" sz="3000" spc="-20">
                <a:solidFill>
                  <a:srgbClr val="404040"/>
                </a:solidFill>
                <a:latin typeface="Arial MT"/>
                <a:cs typeface="Arial MT"/>
              </a:rPr>
              <a:t>Provide</a:t>
            </a:r>
            <a:r>
              <a:rPr dirty="0" sz="3000" spc="-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2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dirty="0" sz="30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r>
              <a:rPr dirty="0" sz="3000" spc="-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8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dirty="0" sz="30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30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attacker</a:t>
            </a:r>
            <a:r>
              <a:rPr dirty="0" sz="3000" spc="-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105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dirty="0" sz="30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retrieve</a:t>
            </a:r>
            <a:r>
              <a:rPr dirty="0" sz="3000" spc="-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30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recorded</a:t>
            </a:r>
            <a:r>
              <a:rPr dirty="0" sz="3000" spc="-45">
                <a:solidFill>
                  <a:srgbClr val="404040"/>
                </a:solidFill>
                <a:latin typeface="Arial MT"/>
                <a:cs typeface="Arial MT"/>
              </a:rPr>
              <a:t> keystrokes</a:t>
            </a:r>
            <a:r>
              <a:rPr dirty="0" sz="3000" spc="-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404040"/>
                </a:solidFill>
                <a:latin typeface="Arial MT"/>
                <a:cs typeface="Arial MT"/>
              </a:rPr>
              <a:t>remotely.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ts val="3120"/>
              </a:lnSpc>
            </a:pPr>
            <a:r>
              <a:rPr dirty="0" sz="3000" spc="-114">
                <a:solidFill>
                  <a:srgbClr val="404040"/>
                </a:solidFill>
                <a:latin typeface="Arial MT"/>
                <a:cs typeface="Arial MT"/>
              </a:rPr>
              <a:t>Ensure</a:t>
            </a:r>
            <a:r>
              <a:rPr dirty="0" sz="3000" spc="-8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compatibility</a:t>
            </a:r>
            <a:r>
              <a:rPr dirty="0" sz="3000" spc="-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dirty="0" sz="3000" spc="-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40">
                <a:solidFill>
                  <a:srgbClr val="404040"/>
                </a:solidFill>
                <a:latin typeface="Arial MT"/>
                <a:cs typeface="Arial MT"/>
              </a:rPr>
              <a:t>various</a:t>
            </a:r>
            <a:r>
              <a:rPr dirty="0" sz="3000" spc="-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operating</a:t>
            </a:r>
            <a:r>
              <a:rPr dirty="0" sz="3000" spc="-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70">
                <a:solidFill>
                  <a:srgbClr val="404040"/>
                </a:solidFill>
                <a:latin typeface="Arial MT"/>
                <a:cs typeface="Arial MT"/>
              </a:rPr>
              <a:t>systems</a:t>
            </a:r>
            <a:r>
              <a:rPr dirty="0" sz="3000" spc="-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35">
                <a:solidFill>
                  <a:srgbClr val="404040"/>
                </a:solidFill>
                <a:latin typeface="Arial MT"/>
                <a:cs typeface="Arial MT"/>
              </a:rPr>
              <a:t>including</a:t>
            </a:r>
            <a:r>
              <a:rPr dirty="0" sz="3000" spc="-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95">
                <a:solidFill>
                  <a:srgbClr val="404040"/>
                </a:solidFill>
                <a:latin typeface="Arial MT"/>
                <a:cs typeface="Arial MT"/>
              </a:rPr>
              <a:t>Windows,</a:t>
            </a:r>
            <a:r>
              <a:rPr dirty="0" sz="3000" spc="-8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114">
                <a:solidFill>
                  <a:srgbClr val="404040"/>
                </a:solidFill>
                <a:latin typeface="Arial MT"/>
                <a:cs typeface="Arial MT"/>
              </a:rPr>
              <a:t>macOS,</a:t>
            </a:r>
            <a:r>
              <a:rPr dirty="0" sz="3000" spc="-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dirty="0" sz="3000" spc="-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404040"/>
                </a:solidFill>
                <a:latin typeface="Arial MT"/>
                <a:cs typeface="Arial MT"/>
              </a:rPr>
              <a:t>Linux.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544" y="2482050"/>
            <a:ext cx="142875" cy="1428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544" y="3282150"/>
            <a:ext cx="142875" cy="1428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544" y="3682200"/>
            <a:ext cx="142875" cy="1428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544" y="4082250"/>
            <a:ext cx="142875" cy="1428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544" y="4482300"/>
            <a:ext cx="142875" cy="14287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544" y="5282399"/>
            <a:ext cx="142875" cy="14287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544" y="5682449"/>
            <a:ext cx="142875" cy="14287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544" y="6082500"/>
            <a:ext cx="142875" cy="1428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/>
              <a:t>Proposed</a:t>
            </a:r>
            <a:r>
              <a:rPr dirty="0" spc="-35"/>
              <a:t> </a:t>
            </a:r>
            <a:r>
              <a:rPr dirty="0" spc="-10"/>
              <a:t>Solution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671" y="2377445"/>
            <a:ext cx="85725" cy="857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671" y="2967995"/>
            <a:ext cx="85725" cy="857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671" y="3558545"/>
            <a:ext cx="85725" cy="857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671" y="4149095"/>
            <a:ext cx="85725" cy="857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671" y="4739645"/>
            <a:ext cx="85725" cy="857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671" y="5330195"/>
            <a:ext cx="85725" cy="8572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671" y="5920745"/>
            <a:ext cx="85725" cy="8572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671" y="6511295"/>
            <a:ext cx="85725" cy="8572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671" y="7101845"/>
            <a:ext cx="85725" cy="8572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671" y="7692395"/>
            <a:ext cx="85725" cy="85724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741246" y="1943740"/>
            <a:ext cx="17194530" cy="622617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800" spc="-95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1800" spc="-13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404040"/>
                </a:solidFill>
                <a:latin typeface="Verdana"/>
                <a:cs typeface="Verdana"/>
              </a:rPr>
              <a:t>propose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a </a:t>
            </a:r>
            <a:r>
              <a:rPr dirty="0" sz="1800" spc="-135">
                <a:solidFill>
                  <a:srgbClr val="404040"/>
                </a:solidFill>
                <a:latin typeface="Verdana"/>
                <a:cs typeface="Verdana"/>
              </a:rPr>
              <a:t>security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404040"/>
                </a:solidFill>
                <a:latin typeface="Verdana"/>
                <a:cs typeface="Verdana"/>
              </a:rPr>
              <a:t>solution</a:t>
            </a:r>
            <a:r>
              <a:rPr dirty="0" sz="1800" spc="-13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404040"/>
                </a:solidFill>
                <a:latin typeface="Verdana"/>
                <a:cs typeface="Verdana"/>
              </a:rPr>
              <a:t>against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200">
                <a:solidFill>
                  <a:srgbClr val="404040"/>
                </a:solidFill>
                <a:latin typeface="Verdana"/>
                <a:cs typeface="Verdana"/>
              </a:rPr>
              <a:t>key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404040"/>
                </a:solidFill>
                <a:latin typeface="Verdana"/>
                <a:cs typeface="Verdana"/>
              </a:rPr>
              <a:t>loggers,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here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dirty="0" sz="1800" spc="-13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404040"/>
                </a:solidFill>
                <a:latin typeface="Verdana"/>
                <a:cs typeface="Verdana"/>
              </a:rPr>
              <a:t>several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75">
                <a:solidFill>
                  <a:srgbClr val="404040"/>
                </a:solidFill>
                <a:latin typeface="Verdana"/>
                <a:cs typeface="Verdana"/>
              </a:rPr>
              <a:t>measures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dirty="0" sz="1800" spc="-13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404040"/>
                </a:solidFill>
                <a:latin typeface="Verdana"/>
                <a:cs typeface="Verdana"/>
              </a:rPr>
              <a:t>implemented:</a:t>
            </a:r>
            <a:endParaRPr sz="1800">
              <a:latin typeface="Verdana"/>
              <a:cs typeface="Verdana"/>
            </a:endParaRPr>
          </a:p>
          <a:p>
            <a:pPr marL="337820" marR="657860">
              <a:lnSpc>
                <a:spcPct val="107600"/>
              </a:lnSpc>
            </a:pPr>
            <a:r>
              <a:rPr dirty="0" sz="1800" spc="-135">
                <a:solidFill>
                  <a:srgbClr val="404040"/>
                </a:solidFill>
                <a:latin typeface="Arial Black"/>
                <a:cs typeface="Arial Black"/>
              </a:rPr>
              <a:t>Antivirus/Anti-</a:t>
            </a:r>
            <a:r>
              <a:rPr dirty="0" sz="1800" spc="-280">
                <a:solidFill>
                  <a:srgbClr val="404040"/>
                </a:solidFill>
                <a:latin typeface="Arial Black"/>
                <a:cs typeface="Arial Black"/>
              </a:rPr>
              <a:t>Malware</a:t>
            </a:r>
            <a:r>
              <a:rPr dirty="0" sz="1800" spc="-75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1800" spc="-250">
                <a:solidFill>
                  <a:srgbClr val="404040"/>
                </a:solidFill>
                <a:latin typeface="Arial Black"/>
                <a:cs typeface="Arial Black"/>
              </a:rPr>
              <a:t>Software</a:t>
            </a:r>
            <a:r>
              <a:rPr dirty="0" sz="1800" spc="-25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404040"/>
                </a:solidFill>
                <a:latin typeface="Verdana"/>
                <a:cs typeface="Verdana"/>
              </a:rPr>
              <a:t>Use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reputable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404040"/>
                </a:solidFill>
                <a:latin typeface="Verdana"/>
                <a:cs typeface="Verdana"/>
              </a:rPr>
              <a:t>antivirus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18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404040"/>
                </a:solidFill>
                <a:latin typeface="Verdana"/>
                <a:cs typeface="Verdana"/>
              </a:rPr>
              <a:t>anti-</a:t>
            </a:r>
            <a:r>
              <a:rPr dirty="0" sz="1800" spc="-185">
                <a:solidFill>
                  <a:srgbClr val="404040"/>
                </a:solidFill>
                <a:latin typeface="Verdana"/>
                <a:cs typeface="Verdana"/>
              </a:rPr>
              <a:t>malware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404040"/>
                </a:solidFill>
                <a:latin typeface="Verdana"/>
                <a:cs typeface="Verdana"/>
              </a:rPr>
              <a:t>software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404040"/>
                </a:solidFill>
                <a:latin typeface="Verdana"/>
                <a:cs typeface="Verdana"/>
              </a:rPr>
              <a:t>includes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features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18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404040"/>
                </a:solidFill>
                <a:latin typeface="Verdana"/>
                <a:cs typeface="Verdana"/>
              </a:rPr>
              <a:t>detect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404040"/>
                </a:solidFill>
                <a:latin typeface="Verdana"/>
                <a:cs typeface="Verdana"/>
              </a:rPr>
              <a:t>remove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200">
                <a:solidFill>
                  <a:srgbClr val="404040"/>
                </a:solidFill>
                <a:latin typeface="Verdana"/>
                <a:cs typeface="Verdana"/>
              </a:rPr>
              <a:t>key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loggers.</a:t>
            </a:r>
            <a:r>
              <a:rPr dirty="0" sz="18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Regularly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update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dirty="0" sz="1800" spc="-130">
                <a:solidFill>
                  <a:srgbClr val="404040"/>
                </a:solidFill>
                <a:latin typeface="Verdana"/>
                <a:cs typeface="Verdana"/>
              </a:rPr>
              <a:t>software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70">
                <a:solidFill>
                  <a:srgbClr val="404040"/>
                </a:solidFill>
                <a:latin typeface="Verdana"/>
                <a:cs typeface="Verdana"/>
              </a:rPr>
              <a:t>ensure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404040"/>
                </a:solidFill>
                <a:latin typeface="Verdana"/>
                <a:cs typeface="Verdana"/>
              </a:rPr>
              <a:t>recognize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latest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Verdana"/>
                <a:cs typeface="Verdana"/>
              </a:rPr>
              <a:t>threats.</a:t>
            </a:r>
            <a:endParaRPr sz="1800">
              <a:latin typeface="Verdana"/>
              <a:cs typeface="Verdana"/>
            </a:endParaRPr>
          </a:p>
          <a:p>
            <a:pPr marL="337820" marR="1390650">
              <a:lnSpc>
                <a:spcPct val="107600"/>
              </a:lnSpc>
            </a:pPr>
            <a:r>
              <a:rPr dirty="0" sz="1800" spc="-254">
                <a:solidFill>
                  <a:srgbClr val="404040"/>
                </a:solidFill>
                <a:latin typeface="Arial Black"/>
                <a:cs typeface="Arial Black"/>
              </a:rPr>
              <a:t>Firewall</a:t>
            </a:r>
            <a:r>
              <a:rPr dirty="0" sz="1800" spc="-254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85">
                <a:solidFill>
                  <a:srgbClr val="404040"/>
                </a:solidFill>
                <a:latin typeface="Verdana"/>
                <a:cs typeface="Verdana"/>
              </a:rPr>
              <a:t>Employ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404040"/>
                </a:solidFill>
                <a:latin typeface="Verdana"/>
                <a:cs typeface="Verdana"/>
              </a:rPr>
              <a:t>firewall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404040"/>
                </a:solidFill>
                <a:latin typeface="Verdana"/>
                <a:cs typeface="Verdana"/>
              </a:rPr>
              <a:t>monitor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404040"/>
                </a:solidFill>
                <a:latin typeface="Verdana"/>
                <a:cs typeface="Verdana"/>
              </a:rPr>
              <a:t>control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404040"/>
                </a:solidFill>
                <a:latin typeface="Verdana"/>
                <a:cs typeface="Verdana"/>
              </a:rPr>
              <a:t>incoming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404040"/>
                </a:solidFill>
                <a:latin typeface="Verdana"/>
                <a:cs typeface="Verdana"/>
              </a:rPr>
              <a:t>outgoing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70">
                <a:solidFill>
                  <a:srgbClr val="404040"/>
                </a:solidFill>
                <a:latin typeface="Verdana"/>
                <a:cs typeface="Verdana"/>
              </a:rPr>
              <a:t>network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404040"/>
                </a:solidFill>
                <a:latin typeface="Verdana"/>
                <a:cs typeface="Verdana"/>
              </a:rPr>
              <a:t>traffic.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404040"/>
                </a:solidFill>
                <a:latin typeface="Verdana"/>
                <a:cs typeface="Verdana"/>
              </a:rPr>
              <a:t>prevent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unauthorized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access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75">
                <a:solidFill>
                  <a:srgbClr val="404040"/>
                </a:solidFill>
                <a:latin typeface="Verdana"/>
                <a:cs typeface="Verdana"/>
              </a:rPr>
              <a:t>your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75">
                <a:solidFill>
                  <a:srgbClr val="404040"/>
                </a:solidFill>
                <a:latin typeface="Verdana"/>
                <a:cs typeface="Verdana"/>
              </a:rPr>
              <a:t>system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help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Verdana"/>
                <a:cs typeface="Verdana"/>
              </a:rPr>
              <a:t>block </a:t>
            </a:r>
            <a:r>
              <a:rPr dirty="0" sz="1800" spc="-165">
                <a:solidFill>
                  <a:srgbClr val="404040"/>
                </a:solidFill>
                <a:latin typeface="Verdana"/>
                <a:cs typeface="Verdana"/>
              </a:rPr>
              <a:t>communication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404040"/>
                </a:solidFill>
                <a:latin typeface="Verdana"/>
                <a:cs typeface="Verdana"/>
              </a:rPr>
              <a:t>between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dirty="0" sz="1800" spc="-200">
                <a:solidFill>
                  <a:srgbClr val="404040"/>
                </a:solidFill>
                <a:latin typeface="Verdana"/>
                <a:cs typeface="Verdana"/>
              </a:rPr>
              <a:t>key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404040"/>
                </a:solidFill>
                <a:latin typeface="Verdana"/>
                <a:cs typeface="Verdana"/>
              </a:rPr>
              <a:t>logger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404040"/>
                </a:solidFill>
                <a:latin typeface="Verdana"/>
                <a:cs typeface="Verdana"/>
              </a:rPr>
              <a:t>its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Verdana"/>
                <a:cs typeface="Verdana"/>
              </a:rPr>
              <a:t>operator.</a:t>
            </a:r>
            <a:endParaRPr sz="1800">
              <a:latin typeface="Verdana"/>
              <a:cs typeface="Verdana"/>
            </a:endParaRPr>
          </a:p>
          <a:p>
            <a:pPr marL="337820" marR="468630">
              <a:lnSpc>
                <a:spcPct val="107600"/>
              </a:lnSpc>
            </a:pPr>
            <a:r>
              <a:rPr dirty="0" sz="1800" spc="-220">
                <a:solidFill>
                  <a:srgbClr val="404040"/>
                </a:solidFill>
                <a:latin typeface="Arial Black"/>
                <a:cs typeface="Arial Black"/>
              </a:rPr>
              <a:t>Security</a:t>
            </a:r>
            <a:r>
              <a:rPr dirty="0" sz="1800" spc="-95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1800" spc="-240">
                <a:solidFill>
                  <a:srgbClr val="404040"/>
                </a:solidFill>
                <a:latin typeface="Arial Black"/>
                <a:cs typeface="Arial Black"/>
              </a:rPr>
              <a:t>Updates</a:t>
            </a:r>
            <a:r>
              <a:rPr dirty="0" sz="1800" spc="-9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1800" spc="-235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dirty="0" sz="1800" spc="-9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1800" spc="-270">
                <a:solidFill>
                  <a:srgbClr val="404040"/>
                </a:solidFill>
                <a:latin typeface="Arial Black"/>
                <a:cs typeface="Arial Black"/>
              </a:rPr>
              <a:t>Patches</a:t>
            </a:r>
            <a:r>
              <a:rPr dirty="0" sz="1800" spc="-27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404040"/>
                </a:solidFill>
                <a:latin typeface="Verdana"/>
                <a:cs typeface="Verdana"/>
              </a:rPr>
              <a:t>Keep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75">
                <a:solidFill>
                  <a:srgbClr val="404040"/>
                </a:solidFill>
                <a:latin typeface="Verdana"/>
                <a:cs typeface="Verdana"/>
              </a:rPr>
              <a:t>your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404040"/>
                </a:solidFill>
                <a:latin typeface="Verdana"/>
                <a:cs typeface="Verdana"/>
              </a:rPr>
              <a:t>operating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75">
                <a:solidFill>
                  <a:srgbClr val="404040"/>
                </a:solidFill>
                <a:latin typeface="Verdana"/>
                <a:cs typeface="Verdana"/>
              </a:rPr>
              <a:t>system,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404040"/>
                </a:solidFill>
                <a:latin typeface="Verdana"/>
                <a:cs typeface="Verdana"/>
              </a:rPr>
              <a:t>software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404040"/>
                </a:solidFill>
                <a:latin typeface="Verdana"/>
                <a:cs typeface="Verdana"/>
              </a:rPr>
              <a:t>applications,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drivers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404040"/>
                </a:solidFill>
                <a:latin typeface="Verdana"/>
                <a:cs typeface="Verdana"/>
              </a:rPr>
              <a:t>up-</a:t>
            </a:r>
            <a:r>
              <a:rPr dirty="0" sz="1800" spc="-80">
                <a:solidFill>
                  <a:srgbClr val="404040"/>
                </a:solidFill>
                <a:latin typeface="Verdana"/>
                <a:cs typeface="Verdana"/>
              </a:rPr>
              <a:t>to-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date </a:t>
            </a:r>
            <a:r>
              <a:rPr dirty="0" sz="1800" spc="-155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latest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404040"/>
                </a:solidFill>
                <a:latin typeface="Verdana"/>
                <a:cs typeface="Verdana"/>
              </a:rPr>
              <a:t>security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404040"/>
                </a:solidFill>
                <a:latin typeface="Verdana"/>
                <a:cs typeface="Verdana"/>
              </a:rPr>
              <a:t>patches.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404040"/>
                </a:solidFill>
                <a:latin typeface="Verdana"/>
                <a:cs typeface="Verdana"/>
              </a:rPr>
              <a:t>Vulnerabilities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404040"/>
                </a:solidFill>
                <a:latin typeface="Verdana"/>
                <a:cs typeface="Verdana"/>
              </a:rPr>
              <a:t>outdated </a:t>
            </a:r>
            <a:r>
              <a:rPr dirty="0" sz="1800" spc="-130">
                <a:solidFill>
                  <a:srgbClr val="404040"/>
                </a:solidFill>
                <a:latin typeface="Verdana"/>
                <a:cs typeface="Verdana"/>
              </a:rPr>
              <a:t>software </a:t>
            </a:r>
            <a:r>
              <a:rPr dirty="0" sz="1800" spc="-145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404040"/>
                </a:solidFill>
                <a:latin typeface="Verdana"/>
                <a:cs typeface="Verdana"/>
              </a:rPr>
              <a:t>exploited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7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200">
                <a:solidFill>
                  <a:srgbClr val="404040"/>
                </a:solidFill>
                <a:latin typeface="Verdana"/>
                <a:cs typeface="Verdana"/>
              </a:rPr>
              <a:t>key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404040"/>
                </a:solidFill>
                <a:latin typeface="Verdana"/>
                <a:cs typeface="Verdana"/>
              </a:rPr>
              <a:t>loggers</a:t>
            </a:r>
            <a:r>
              <a:rPr dirty="0" sz="1800" spc="-13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404040"/>
                </a:solidFill>
                <a:latin typeface="Verdana"/>
                <a:cs typeface="Verdana"/>
              </a:rPr>
              <a:t>other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404040"/>
                </a:solidFill>
                <a:latin typeface="Verdana"/>
                <a:cs typeface="Verdana"/>
              </a:rPr>
              <a:t>malware.</a:t>
            </a:r>
            <a:endParaRPr sz="1800">
              <a:latin typeface="Verdana"/>
              <a:cs typeface="Verdana"/>
            </a:endParaRPr>
          </a:p>
          <a:p>
            <a:pPr marL="337820" marR="77470">
              <a:lnSpc>
                <a:spcPct val="107600"/>
              </a:lnSpc>
            </a:pPr>
            <a:r>
              <a:rPr dirty="0" sz="1800" spc="-254">
                <a:solidFill>
                  <a:srgbClr val="404040"/>
                </a:solidFill>
                <a:latin typeface="Arial Black"/>
                <a:cs typeface="Arial Black"/>
              </a:rPr>
              <a:t>User</a:t>
            </a:r>
            <a:r>
              <a:rPr dirty="0" sz="1800" spc="-10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1800" spc="-280">
                <a:solidFill>
                  <a:srgbClr val="404040"/>
                </a:solidFill>
                <a:latin typeface="Arial Black"/>
                <a:cs typeface="Arial Black"/>
              </a:rPr>
              <a:t>Awareness</a:t>
            </a:r>
            <a:r>
              <a:rPr dirty="0" sz="1800" spc="-95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1800" spc="-235">
                <a:solidFill>
                  <a:srgbClr val="404040"/>
                </a:solidFill>
                <a:latin typeface="Arial Black"/>
                <a:cs typeface="Arial Black"/>
              </a:rPr>
              <a:t>Training</a:t>
            </a:r>
            <a:r>
              <a:rPr dirty="0" sz="1800" spc="-235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404040"/>
                </a:solidFill>
                <a:latin typeface="Verdana"/>
                <a:cs typeface="Verdana"/>
              </a:rPr>
              <a:t>Educate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404040"/>
                </a:solidFill>
                <a:latin typeface="Verdana"/>
                <a:cs typeface="Verdana"/>
              </a:rPr>
              <a:t>users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about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404040"/>
                </a:solidFill>
                <a:latin typeface="Verdana"/>
                <a:cs typeface="Verdana"/>
              </a:rPr>
              <a:t>dangers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200">
                <a:solidFill>
                  <a:srgbClr val="404040"/>
                </a:solidFill>
                <a:latin typeface="Verdana"/>
                <a:cs typeface="Verdana"/>
              </a:rPr>
              <a:t>key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404040"/>
                </a:solidFill>
                <a:latin typeface="Verdana"/>
                <a:cs typeface="Verdana"/>
              </a:rPr>
              <a:t>loggers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204">
                <a:solidFill>
                  <a:srgbClr val="404040"/>
                </a:solidFill>
                <a:latin typeface="Verdana"/>
                <a:cs typeface="Verdana"/>
              </a:rPr>
              <a:t>how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404040"/>
                </a:solidFill>
                <a:latin typeface="Verdana"/>
                <a:cs typeface="Verdana"/>
              </a:rPr>
              <a:t>recognize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suspicious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behavior.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404040"/>
                </a:solidFill>
                <a:latin typeface="Verdana"/>
                <a:cs typeface="Verdana"/>
              </a:rPr>
              <a:t>Encourage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404040"/>
                </a:solidFill>
                <a:latin typeface="Verdana"/>
                <a:cs typeface="Verdana"/>
              </a:rPr>
              <a:t>them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cautious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215">
                <a:solidFill>
                  <a:srgbClr val="404040"/>
                </a:solidFill>
                <a:latin typeface="Verdana"/>
                <a:cs typeface="Verdana"/>
              </a:rPr>
              <a:t>when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clicking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7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Verdana"/>
                <a:cs typeface="Verdana"/>
              </a:rPr>
              <a:t>links 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or </a:t>
            </a:r>
            <a:r>
              <a:rPr dirty="0" sz="1800" spc="-165">
                <a:solidFill>
                  <a:srgbClr val="404040"/>
                </a:solidFill>
                <a:latin typeface="Verdana"/>
                <a:cs typeface="Verdana"/>
              </a:rPr>
              <a:t>downloading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404040"/>
                </a:solidFill>
                <a:latin typeface="Verdana"/>
                <a:cs typeface="Verdana"/>
              </a:rPr>
              <a:t>attachments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215">
                <a:solidFill>
                  <a:srgbClr val="404040"/>
                </a:solidFill>
                <a:latin typeface="Verdana"/>
                <a:cs typeface="Verdana"/>
              </a:rPr>
              <a:t>unknown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404040"/>
                </a:solidFill>
                <a:latin typeface="Verdana"/>
                <a:cs typeface="Verdana"/>
              </a:rPr>
              <a:t>sources,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404040"/>
                </a:solidFill>
                <a:latin typeface="Verdana"/>
                <a:cs typeface="Verdana"/>
              </a:rPr>
              <a:t>these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404040"/>
                </a:solidFill>
                <a:latin typeface="Verdana"/>
                <a:cs typeface="Verdana"/>
              </a:rPr>
              <a:t>vectors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85">
                <a:solidFill>
                  <a:srgbClr val="404040"/>
                </a:solidFill>
                <a:latin typeface="Verdana"/>
                <a:cs typeface="Verdana"/>
              </a:rPr>
              <a:t>malware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Verdana"/>
                <a:cs typeface="Verdana"/>
              </a:rPr>
              <a:t>infection.</a:t>
            </a:r>
            <a:endParaRPr sz="1800">
              <a:latin typeface="Verdana"/>
              <a:cs typeface="Verdana"/>
            </a:endParaRPr>
          </a:p>
          <a:p>
            <a:pPr marL="337820" marR="599440">
              <a:lnSpc>
                <a:spcPct val="107600"/>
              </a:lnSpc>
              <a:spcBef>
                <a:spcPts val="5"/>
              </a:spcBef>
            </a:pPr>
            <a:r>
              <a:rPr dirty="0" sz="1800" spc="-295">
                <a:solidFill>
                  <a:srgbClr val="404040"/>
                </a:solidFill>
                <a:latin typeface="Arial Black"/>
                <a:cs typeface="Arial Black"/>
              </a:rPr>
              <a:t>Use</a:t>
            </a:r>
            <a:r>
              <a:rPr dirty="0" sz="1800" spc="-10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1800" spc="-204">
                <a:solidFill>
                  <a:srgbClr val="404040"/>
                </a:solidFill>
                <a:latin typeface="Arial Black"/>
                <a:cs typeface="Arial Black"/>
              </a:rPr>
              <a:t>Virtual</a:t>
            </a:r>
            <a:r>
              <a:rPr dirty="0" sz="1800" spc="-95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1800" spc="-265">
                <a:solidFill>
                  <a:srgbClr val="404040"/>
                </a:solidFill>
                <a:latin typeface="Arial Black"/>
                <a:cs typeface="Arial Black"/>
              </a:rPr>
              <a:t>Keyboards</a:t>
            </a:r>
            <a:r>
              <a:rPr dirty="0" sz="1800" spc="-265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215">
                <a:solidFill>
                  <a:srgbClr val="404040"/>
                </a:solidFill>
                <a:latin typeface="Verdana"/>
                <a:cs typeface="Verdana"/>
              </a:rPr>
              <a:t>When</a:t>
            </a:r>
            <a:r>
              <a:rPr dirty="0" sz="1800" spc="-13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404040"/>
                </a:solidFill>
                <a:latin typeface="Verdana"/>
                <a:cs typeface="Verdana"/>
              </a:rPr>
              <a:t>entering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sensitive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information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404040"/>
                </a:solidFill>
                <a:latin typeface="Verdana"/>
                <a:cs typeface="Verdana"/>
              </a:rPr>
              <a:t>such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dirty="0" sz="1800" spc="-13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404040"/>
                </a:solidFill>
                <a:latin typeface="Verdana"/>
                <a:cs typeface="Verdana"/>
              </a:rPr>
              <a:t>passwords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credit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card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80">
                <a:solidFill>
                  <a:srgbClr val="404040"/>
                </a:solidFill>
                <a:latin typeface="Verdana"/>
                <a:cs typeface="Verdana"/>
              </a:rPr>
              <a:t>numbers,</a:t>
            </a:r>
            <a:r>
              <a:rPr dirty="0" sz="1800" spc="-13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75">
                <a:solidFill>
                  <a:srgbClr val="404040"/>
                </a:solidFill>
                <a:latin typeface="Verdana"/>
                <a:cs typeface="Verdana"/>
              </a:rPr>
              <a:t>use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virtual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keyboard</a:t>
            </a:r>
            <a:r>
              <a:rPr dirty="0" sz="1800" spc="-13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provided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7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404040"/>
                </a:solidFill>
                <a:latin typeface="Verdana"/>
                <a:cs typeface="Verdana"/>
              </a:rPr>
              <a:t>operating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75">
                <a:solidFill>
                  <a:srgbClr val="404040"/>
                </a:solidFill>
                <a:latin typeface="Verdana"/>
                <a:cs typeface="Verdana"/>
              </a:rPr>
              <a:t>system</a:t>
            </a:r>
            <a:r>
              <a:rPr dirty="0" sz="1800" spc="-13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Verdana"/>
                <a:cs typeface="Verdana"/>
              </a:rPr>
              <a:t>or </a:t>
            </a:r>
            <a:r>
              <a:rPr dirty="0" sz="1800" spc="-135">
                <a:solidFill>
                  <a:srgbClr val="404040"/>
                </a:solidFill>
                <a:latin typeface="Verdana"/>
                <a:cs typeface="Verdana"/>
              </a:rPr>
              <a:t>security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software.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404040"/>
                </a:solidFill>
                <a:latin typeface="Verdana"/>
                <a:cs typeface="Verdana"/>
              </a:rPr>
              <a:t>Virtual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keyboards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help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404040"/>
                </a:solidFill>
                <a:latin typeface="Verdana"/>
                <a:cs typeface="Verdana"/>
              </a:rPr>
              <a:t>bypass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200">
                <a:solidFill>
                  <a:srgbClr val="404040"/>
                </a:solidFill>
                <a:latin typeface="Verdana"/>
                <a:cs typeface="Verdana"/>
              </a:rPr>
              <a:t>key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404040"/>
                </a:solidFill>
                <a:latin typeface="Verdana"/>
                <a:cs typeface="Verdana"/>
              </a:rPr>
              <a:t>loggers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they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don't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rely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7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404040"/>
                </a:solidFill>
                <a:latin typeface="Verdana"/>
                <a:cs typeface="Verdana"/>
              </a:rPr>
              <a:t>physical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404040"/>
                </a:solidFill>
                <a:latin typeface="Verdana"/>
                <a:cs typeface="Verdana"/>
              </a:rPr>
              <a:t>keystrokes.</a:t>
            </a:r>
            <a:endParaRPr sz="1800">
              <a:latin typeface="Verdana"/>
              <a:cs typeface="Verdana"/>
            </a:endParaRPr>
          </a:p>
          <a:p>
            <a:pPr marL="337820" marR="713740">
              <a:lnSpc>
                <a:spcPct val="107600"/>
              </a:lnSpc>
            </a:pPr>
            <a:r>
              <a:rPr dirty="0" sz="1800" spc="-180">
                <a:solidFill>
                  <a:srgbClr val="404040"/>
                </a:solidFill>
                <a:latin typeface="Arial Black"/>
                <a:cs typeface="Arial Black"/>
              </a:rPr>
              <a:t>Behavior-</a:t>
            </a:r>
            <a:r>
              <a:rPr dirty="0" sz="1800" spc="-254">
                <a:solidFill>
                  <a:srgbClr val="404040"/>
                </a:solidFill>
                <a:latin typeface="Arial Black"/>
                <a:cs typeface="Arial Black"/>
              </a:rPr>
              <a:t>Based</a:t>
            </a:r>
            <a:r>
              <a:rPr dirty="0" sz="1800" spc="-8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1800" spc="-250">
                <a:solidFill>
                  <a:srgbClr val="404040"/>
                </a:solidFill>
                <a:latin typeface="Arial Black"/>
                <a:cs typeface="Arial Black"/>
              </a:rPr>
              <a:t>Detection</a:t>
            </a:r>
            <a:r>
              <a:rPr dirty="0" sz="1800" spc="-25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215">
                <a:solidFill>
                  <a:srgbClr val="404040"/>
                </a:solidFill>
                <a:latin typeface="Verdana"/>
                <a:cs typeface="Verdana"/>
              </a:rPr>
              <a:t>Implement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404040"/>
                </a:solidFill>
                <a:latin typeface="Verdana"/>
                <a:cs typeface="Verdana"/>
              </a:rPr>
              <a:t>security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404040"/>
                </a:solidFill>
                <a:latin typeface="Verdana"/>
                <a:cs typeface="Verdana"/>
              </a:rPr>
              <a:t>solutions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75">
                <a:solidFill>
                  <a:srgbClr val="404040"/>
                </a:solidFill>
                <a:latin typeface="Verdana"/>
                <a:cs typeface="Verdana"/>
              </a:rPr>
              <a:t>use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behavior-based</a:t>
            </a:r>
            <a:r>
              <a:rPr dirty="0" sz="18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detection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404040"/>
                </a:solidFill>
                <a:latin typeface="Verdana"/>
                <a:cs typeface="Verdana"/>
              </a:rPr>
              <a:t>techniques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identify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404040"/>
                </a:solidFill>
                <a:latin typeface="Verdana"/>
                <a:cs typeface="Verdana"/>
              </a:rPr>
              <a:t>block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404040"/>
                </a:solidFill>
                <a:latin typeface="Verdana"/>
                <a:cs typeface="Verdana"/>
              </a:rPr>
              <a:t>malicious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activity,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404040"/>
                </a:solidFill>
                <a:latin typeface="Verdana"/>
                <a:cs typeface="Verdana"/>
              </a:rPr>
              <a:t>including</a:t>
            </a:r>
            <a:r>
              <a:rPr dirty="0" sz="18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200">
                <a:solidFill>
                  <a:srgbClr val="404040"/>
                </a:solidFill>
                <a:latin typeface="Verdana"/>
                <a:cs typeface="Verdana"/>
              </a:rPr>
              <a:t>key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404040"/>
                </a:solidFill>
                <a:latin typeface="Verdana"/>
                <a:cs typeface="Verdana"/>
              </a:rPr>
              <a:t>logging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behavior.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help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404040"/>
                </a:solidFill>
                <a:latin typeface="Verdana"/>
                <a:cs typeface="Verdana"/>
              </a:rPr>
              <a:t>detect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previously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215">
                <a:solidFill>
                  <a:srgbClr val="404040"/>
                </a:solidFill>
                <a:latin typeface="Verdana"/>
                <a:cs typeface="Verdana"/>
              </a:rPr>
              <a:t>unknown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200">
                <a:solidFill>
                  <a:srgbClr val="404040"/>
                </a:solidFill>
                <a:latin typeface="Verdana"/>
                <a:cs typeface="Verdana"/>
              </a:rPr>
              <a:t>key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404040"/>
                </a:solidFill>
                <a:latin typeface="Verdana"/>
                <a:cs typeface="Verdana"/>
              </a:rPr>
              <a:t>loggers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based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7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their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actions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404040"/>
                </a:solidFill>
                <a:latin typeface="Verdana"/>
                <a:cs typeface="Verdana"/>
              </a:rPr>
              <a:t>rather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404040"/>
                </a:solidFill>
                <a:latin typeface="Verdana"/>
                <a:cs typeface="Verdana"/>
              </a:rPr>
              <a:t>than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relying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solely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7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404040"/>
                </a:solidFill>
                <a:latin typeface="Verdana"/>
                <a:cs typeface="Verdana"/>
              </a:rPr>
              <a:t>signature-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based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Verdana"/>
                <a:cs typeface="Verdana"/>
              </a:rPr>
              <a:t>detection.</a:t>
            </a:r>
            <a:endParaRPr sz="1800">
              <a:latin typeface="Verdana"/>
              <a:cs typeface="Verdana"/>
            </a:endParaRPr>
          </a:p>
          <a:p>
            <a:pPr marL="337820" marR="813435">
              <a:lnSpc>
                <a:spcPct val="107600"/>
              </a:lnSpc>
            </a:pPr>
            <a:r>
              <a:rPr dirty="0" sz="1800" spc="-195">
                <a:solidFill>
                  <a:srgbClr val="404040"/>
                </a:solidFill>
                <a:latin typeface="Arial Black"/>
                <a:cs typeface="Arial Black"/>
              </a:rPr>
              <a:t>Two-</a:t>
            </a:r>
            <a:r>
              <a:rPr dirty="0" sz="1800" spc="-220">
                <a:solidFill>
                  <a:srgbClr val="404040"/>
                </a:solidFill>
                <a:latin typeface="Arial Black"/>
                <a:cs typeface="Arial Black"/>
              </a:rPr>
              <a:t>Factor</a:t>
            </a:r>
            <a:r>
              <a:rPr dirty="0" sz="1800" spc="-85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1800" spc="-225">
                <a:solidFill>
                  <a:srgbClr val="404040"/>
                </a:solidFill>
                <a:latin typeface="Arial Black"/>
                <a:cs typeface="Arial Black"/>
              </a:rPr>
              <a:t>Authentication</a:t>
            </a:r>
            <a:r>
              <a:rPr dirty="0" sz="1800" spc="-85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1800" spc="-225">
                <a:solidFill>
                  <a:srgbClr val="404040"/>
                </a:solidFill>
                <a:latin typeface="Arial Black"/>
                <a:cs typeface="Arial Black"/>
              </a:rPr>
              <a:t>(2FA)</a:t>
            </a:r>
            <a:r>
              <a:rPr dirty="0" sz="1800" spc="-225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404040"/>
                </a:solidFill>
                <a:latin typeface="Verdana"/>
                <a:cs typeface="Verdana"/>
              </a:rPr>
              <a:t>Enable</a:t>
            </a:r>
            <a:r>
              <a:rPr dirty="0" sz="18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404040"/>
                </a:solidFill>
                <a:latin typeface="Verdana"/>
                <a:cs typeface="Verdana"/>
              </a:rPr>
              <a:t>two-</a:t>
            </a:r>
            <a:r>
              <a:rPr dirty="0" sz="1800" spc="-90">
                <a:solidFill>
                  <a:srgbClr val="404040"/>
                </a:solidFill>
                <a:latin typeface="Verdana"/>
                <a:cs typeface="Verdana"/>
              </a:rPr>
              <a:t>factor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404040"/>
                </a:solidFill>
                <a:latin typeface="Verdana"/>
                <a:cs typeface="Verdana"/>
              </a:rPr>
              <a:t>authentication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404040"/>
                </a:solidFill>
                <a:latin typeface="Verdana"/>
                <a:cs typeface="Verdana"/>
              </a:rPr>
              <a:t>whenever</a:t>
            </a:r>
            <a:r>
              <a:rPr dirty="0" sz="18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possible,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404040"/>
                </a:solidFill>
                <a:latin typeface="Verdana"/>
                <a:cs typeface="Verdana"/>
              </a:rPr>
              <a:t>especially</a:t>
            </a:r>
            <a:r>
              <a:rPr dirty="0" sz="18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404040"/>
                </a:solidFill>
                <a:latin typeface="Verdana"/>
                <a:cs typeface="Verdana"/>
              </a:rPr>
              <a:t>accessing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sensitive</a:t>
            </a:r>
            <a:r>
              <a:rPr dirty="0" sz="18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404040"/>
                </a:solidFill>
                <a:latin typeface="Verdana"/>
                <a:cs typeface="Verdana"/>
              </a:rPr>
              <a:t>accounts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80">
                <a:solidFill>
                  <a:srgbClr val="404040"/>
                </a:solidFill>
                <a:latin typeface="Verdana"/>
                <a:cs typeface="Verdana"/>
              </a:rPr>
              <a:t>systems.</a:t>
            </a:r>
            <a:r>
              <a:rPr dirty="0" sz="18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80">
                <a:solidFill>
                  <a:srgbClr val="404040"/>
                </a:solidFill>
                <a:latin typeface="Verdana"/>
                <a:cs typeface="Verdana"/>
              </a:rPr>
              <a:t>Even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404040"/>
                </a:solidFill>
                <a:latin typeface="Verdana"/>
                <a:cs typeface="Verdana"/>
              </a:rPr>
              <a:t>if</a:t>
            </a:r>
            <a:r>
              <a:rPr dirty="0" sz="18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200">
                <a:solidFill>
                  <a:srgbClr val="404040"/>
                </a:solidFill>
                <a:latin typeface="Verdana"/>
                <a:cs typeface="Verdana"/>
              </a:rPr>
              <a:t>key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Verdana"/>
                <a:cs typeface="Verdana"/>
              </a:rPr>
              <a:t>logger </a:t>
            </a:r>
            <a:r>
              <a:rPr dirty="0" sz="1800" spc="-130">
                <a:solidFill>
                  <a:srgbClr val="404040"/>
                </a:solidFill>
                <a:latin typeface="Verdana"/>
                <a:cs typeface="Verdana"/>
              </a:rPr>
              <a:t>captures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75">
                <a:solidFill>
                  <a:srgbClr val="404040"/>
                </a:solidFill>
                <a:latin typeface="Verdana"/>
                <a:cs typeface="Verdana"/>
              </a:rPr>
              <a:t>your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404040"/>
                </a:solidFill>
                <a:latin typeface="Verdana"/>
                <a:cs typeface="Verdana"/>
              </a:rPr>
              <a:t>password,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will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useless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404040"/>
                </a:solidFill>
                <a:latin typeface="Verdana"/>
                <a:cs typeface="Verdana"/>
              </a:rPr>
              <a:t>without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404040"/>
                </a:solidFill>
                <a:latin typeface="Verdana"/>
                <a:cs typeface="Verdana"/>
              </a:rPr>
              <a:t>second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404040"/>
                </a:solidFill>
                <a:latin typeface="Verdana"/>
                <a:cs typeface="Verdana"/>
              </a:rPr>
              <a:t>factor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204">
                <a:solidFill>
                  <a:srgbClr val="404040"/>
                </a:solidFill>
                <a:latin typeface="Verdana"/>
                <a:cs typeface="Verdana"/>
              </a:rPr>
              <a:t>(e.g.,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a </a:t>
            </a:r>
            <a:r>
              <a:rPr dirty="0" sz="1800" spc="-130">
                <a:solidFill>
                  <a:srgbClr val="404040"/>
                </a:solidFill>
                <a:latin typeface="Verdana"/>
                <a:cs typeface="Verdana"/>
              </a:rPr>
              <a:t>code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sent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75">
                <a:solidFill>
                  <a:srgbClr val="404040"/>
                </a:solidFill>
                <a:latin typeface="Verdana"/>
                <a:cs typeface="Verdana"/>
              </a:rPr>
              <a:t>your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Verdana"/>
                <a:cs typeface="Verdana"/>
              </a:rPr>
              <a:t>phone).</a:t>
            </a:r>
            <a:endParaRPr sz="1800">
              <a:latin typeface="Verdana"/>
              <a:cs typeface="Verdana"/>
            </a:endParaRPr>
          </a:p>
          <a:p>
            <a:pPr marL="337820" marR="306070">
              <a:lnSpc>
                <a:spcPct val="107600"/>
              </a:lnSpc>
            </a:pPr>
            <a:r>
              <a:rPr dirty="0" sz="1800" spc="-245">
                <a:solidFill>
                  <a:srgbClr val="404040"/>
                </a:solidFill>
                <a:latin typeface="Arial Black"/>
                <a:cs typeface="Arial Black"/>
              </a:rPr>
              <a:t>Encryption</a:t>
            </a:r>
            <a:r>
              <a:rPr dirty="0" sz="1800" spc="-245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404040"/>
                </a:solidFill>
                <a:latin typeface="Verdana"/>
                <a:cs typeface="Verdana"/>
              </a:rPr>
              <a:t>Encrypt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sensitive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404040"/>
                </a:solidFill>
                <a:latin typeface="Verdana"/>
                <a:cs typeface="Verdana"/>
              </a:rPr>
              <a:t>both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rest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transit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protect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404040"/>
                </a:solidFill>
                <a:latin typeface="Verdana"/>
                <a:cs typeface="Verdana"/>
              </a:rPr>
              <a:t>being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intercepted 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or </a:t>
            </a:r>
            <a:r>
              <a:rPr dirty="0" sz="1800" spc="-130">
                <a:solidFill>
                  <a:srgbClr val="404040"/>
                </a:solidFill>
                <a:latin typeface="Verdana"/>
                <a:cs typeface="Verdana"/>
              </a:rPr>
              <a:t>captured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7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200">
                <a:solidFill>
                  <a:srgbClr val="404040"/>
                </a:solidFill>
                <a:latin typeface="Verdana"/>
                <a:cs typeface="Verdana"/>
              </a:rPr>
              <a:t>key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loggers.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This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404040"/>
                </a:solidFill>
                <a:latin typeface="Verdana"/>
                <a:cs typeface="Verdana"/>
              </a:rPr>
              <a:t>includes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404040"/>
                </a:solidFill>
                <a:latin typeface="Verdana"/>
                <a:cs typeface="Verdana"/>
              </a:rPr>
              <a:t>using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encrypted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404040"/>
                </a:solidFill>
                <a:latin typeface="Verdana"/>
                <a:cs typeface="Verdana"/>
              </a:rPr>
              <a:t>connections </a:t>
            </a:r>
            <a:r>
              <a:rPr dirty="0" sz="1800" spc="-204">
                <a:solidFill>
                  <a:srgbClr val="404040"/>
                </a:solidFill>
                <a:latin typeface="Verdana"/>
                <a:cs typeface="Verdana"/>
              </a:rPr>
              <a:t>(e.g.,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404040"/>
                </a:solidFill>
                <a:latin typeface="Verdana"/>
                <a:cs typeface="Verdana"/>
              </a:rPr>
              <a:t>HTTPS)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215">
                <a:solidFill>
                  <a:srgbClr val="404040"/>
                </a:solidFill>
                <a:latin typeface="Verdana"/>
                <a:cs typeface="Verdana"/>
              </a:rPr>
              <a:t>when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browsing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85">
                <a:solidFill>
                  <a:srgbClr val="404040"/>
                </a:solidFill>
                <a:latin typeface="Verdana"/>
                <a:cs typeface="Verdana"/>
              </a:rPr>
              <a:t>web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404040"/>
                </a:solidFill>
                <a:latin typeface="Verdana"/>
                <a:cs typeface="Verdana"/>
              </a:rPr>
              <a:t>encrypting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404040"/>
                </a:solidFill>
                <a:latin typeface="Verdana"/>
                <a:cs typeface="Verdana"/>
              </a:rPr>
              <a:t>files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stored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7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75">
                <a:solidFill>
                  <a:srgbClr val="404040"/>
                </a:solidFill>
                <a:latin typeface="Verdana"/>
                <a:cs typeface="Verdana"/>
              </a:rPr>
              <a:t>your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Verdana"/>
                <a:cs typeface="Verdana"/>
              </a:rPr>
              <a:t>computer.</a:t>
            </a:r>
            <a:endParaRPr sz="1800">
              <a:latin typeface="Verdana"/>
              <a:cs typeface="Verdana"/>
            </a:endParaRPr>
          </a:p>
          <a:p>
            <a:pPr marL="337820" marR="5080">
              <a:lnSpc>
                <a:spcPct val="107600"/>
              </a:lnSpc>
            </a:pPr>
            <a:r>
              <a:rPr dirty="0" sz="1800" spc="-235">
                <a:solidFill>
                  <a:srgbClr val="404040"/>
                </a:solidFill>
                <a:latin typeface="Arial Black"/>
                <a:cs typeface="Arial Black"/>
              </a:rPr>
              <a:t>Regular</a:t>
            </a:r>
            <a:r>
              <a:rPr dirty="0" sz="1800" spc="-95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1800" spc="-254">
                <a:solidFill>
                  <a:srgbClr val="404040"/>
                </a:solidFill>
                <a:latin typeface="Arial Black"/>
                <a:cs typeface="Arial Black"/>
              </a:rPr>
              <a:t>System</a:t>
            </a:r>
            <a:r>
              <a:rPr dirty="0" sz="1800" spc="-95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1800" spc="-290">
                <a:solidFill>
                  <a:srgbClr val="404040"/>
                </a:solidFill>
                <a:latin typeface="Arial Black"/>
                <a:cs typeface="Arial Black"/>
              </a:rPr>
              <a:t>Scans</a:t>
            </a:r>
            <a:r>
              <a:rPr dirty="0" sz="1800" spc="-29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Perform </a:t>
            </a:r>
            <a:r>
              <a:rPr dirty="0" sz="1800" spc="-150">
                <a:solidFill>
                  <a:srgbClr val="404040"/>
                </a:solidFill>
                <a:latin typeface="Verdana"/>
                <a:cs typeface="Verdana"/>
              </a:rPr>
              <a:t>regular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404040"/>
                </a:solidFill>
                <a:latin typeface="Verdana"/>
                <a:cs typeface="Verdana"/>
              </a:rPr>
              <a:t>scans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75">
                <a:solidFill>
                  <a:srgbClr val="404040"/>
                </a:solidFill>
                <a:latin typeface="Verdana"/>
                <a:cs typeface="Verdana"/>
              </a:rPr>
              <a:t>your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75">
                <a:solidFill>
                  <a:srgbClr val="404040"/>
                </a:solidFill>
                <a:latin typeface="Verdana"/>
                <a:cs typeface="Verdana"/>
              </a:rPr>
              <a:t>system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404040"/>
                </a:solidFill>
                <a:latin typeface="Verdana"/>
                <a:cs typeface="Verdana"/>
              </a:rPr>
              <a:t>using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404040"/>
                </a:solidFill>
                <a:latin typeface="Verdana"/>
                <a:cs typeface="Verdana"/>
              </a:rPr>
              <a:t>antivirus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or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404040"/>
                </a:solidFill>
                <a:latin typeface="Verdana"/>
                <a:cs typeface="Verdana"/>
              </a:rPr>
              <a:t>anti-</a:t>
            </a:r>
            <a:r>
              <a:rPr dirty="0" sz="1800" spc="-185">
                <a:solidFill>
                  <a:srgbClr val="404040"/>
                </a:solidFill>
                <a:latin typeface="Verdana"/>
                <a:cs typeface="Verdana"/>
              </a:rPr>
              <a:t>malware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404040"/>
                </a:solidFill>
                <a:latin typeface="Verdana"/>
                <a:cs typeface="Verdana"/>
              </a:rPr>
              <a:t>software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404040"/>
                </a:solidFill>
                <a:latin typeface="Verdana"/>
                <a:cs typeface="Verdana"/>
              </a:rPr>
              <a:t>detect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404040"/>
                </a:solidFill>
                <a:latin typeface="Verdana"/>
                <a:cs typeface="Verdana"/>
              </a:rPr>
              <a:t>remove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404040"/>
                </a:solidFill>
                <a:latin typeface="Verdana"/>
                <a:cs typeface="Verdana"/>
              </a:rPr>
              <a:t>any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200">
                <a:solidFill>
                  <a:srgbClr val="404040"/>
                </a:solidFill>
                <a:latin typeface="Verdana"/>
                <a:cs typeface="Verdana"/>
              </a:rPr>
              <a:t>key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404040"/>
                </a:solidFill>
                <a:latin typeface="Verdana"/>
                <a:cs typeface="Verdana"/>
              </a:rPr>
              <a:t>loggers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or </a:t>
            </a:r>
            <a:r>
              <a:rPr dirty="0" sz="1800" spc="-135">
                <a:solidFill>
                  <a:srgbClr val="404040"/>
                </a:solidFill>
                <a:latin typeface="Verdana"/>
                <a:cs typeface="Verdana"/>
              </a:rPr>
              <a:t>other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85">
                <a:solidFill>
                  <a:srgbClr val="404040"/>
                </a:solidFill>
                <a:latin typeface="Verdana"/>
                <a:cs typeface="Verdana"/>
              </a:rPr>
              <a:t>malware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dirty="0" sz="18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229">
                <a:solidFill>
                  <a:srgbClr val="404040"/>
                </a:solidFill>
                <a:latin typeface="Verdana"/>
                <a:cs typeface="Verdana"/>
              </a:rPr>
              <a:t>may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Verdana"/>
                <a:cs typeface="Verdana"/>
              </a:rPr>
              <a:t>be present.</a:t>
            </a:r>
            <a:endParaRPr sz="1800">
              <a:latin typeface="Verdana"/>
              <a:cs typeface="Verdana"/>
            </a:endParaRPr>
          </a:p>
          <a:p>
            <a:pPr marL="337820" marR="318770">
              <a:lnSpc>
                <a:spcPct val="107600"/>
              </a:lnSpc>
            </a:pPr>
            <a:r>
              <a:rPr dirty="0" sz="1800" spc="-254">
                <a:solidFill>
                  <a:srgbClr val="404040"/>
                </a:solidFill>
                <a:latin typeface="Arial Black"/>
                <a:cs typeface="Arial Black"/>
              </a:rPr>
              <a:t>Secure</a:t>
            </a:r>
            <a:r>
              <a:rPr dirty="0" sz="1800" spc="-8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1800" spc="-220">
                <a:solidFill>
                  <a:srgbClr val="404040"/>
                </a:solidFill>
                <a:latin typeface="Arial Black"/>
                <a:cs typeface="Arial Black"/>
              </a:rPr>
              <a:t>Configuration</a:t>
            </a:r>
            <a:r>
              <a:rPr dirty="0" sz="1800" spc="-22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404040"/>
                </a:solidFill>
                <a:latin typeface="Verdana"/>
                <a:cs typeface="Verdana"/>
              </a:rPr>
              <a:t>Configure</a:t>
            </a:r>
            <a:r>
              <a:rPr dirty="0" sz="18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75">
                <a:solidFill>
                  <a:srgbClr val="404040"/>
                </a:solidFill>
                <a:latin typeface="Verdana"/>
                <a:cs typeface="Verdana"/>
              </a:rPr>
              <a:t>your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75">
                <a:solidFill>
                  <a:srgbClr val="404040"/>
                </a:solidFill>
                <a:latin typeface="Verdana"/>
                <a:cs typeface="Verdana"/>
              </a:rPr>
              <a:t>system</a:t>
            </a:r>
            <a:r>
              <a:rPr dirty="0" sz="18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70">
                <a:solidFill>
                  <a:srgbClr val="404040"/>
                </a:solidFill>
                <a:latin typeface="Verdana"/>
                <a:cs typeface="Verdana"/>
              </a:rPr>
              <a:t>network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devices</a:t>
            </a:r>
            <a:r>
              <a:rPr dirty="0" sz="18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securely,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404040"/>
                </a:solidFill>
                <a:latin typeface="Verdana"/>
                <a:cs typeface="Verdana"/>
              </a:rPr>
              <a:t>following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best</a:t>
            </a:r>
            <a:r>
              <a:rPr dirty="0" sz="1800" spc="-110">
                <a:solidFill>
                  <a:srgbClr val="404040"/>
                </a:solidFill>
                <a:latin typeface="Verdana"/>
                <a:cs typeface="Verdana"/>
              </a:rPr>
              <a:t> practices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404040"/>
                </a:solidFill>
                <a:latin typeface="Verdana"/>
                <a:cs typeface="Verdana"/>
              </a:rPr>
              <a:t>such</a:t>
            </a:r>
            <a:r>
              <a:rPr dirty="0" sz="18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disabling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404040"/>
                </a:solidFill>
                <a:latin typeface="Verdana"/>
                <a:cs typeface="Verdana"/>
              </a:rPr>
              <a:t>unnecessary</a:t>
            </a:r>
            <a:r>
              <a:rPr dirty="0" sz="18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404040"/>
                </a:solidFill>
                <a:latin typeface="Verdana"/>
                <a:cs typeface="Verdana"/>
              </a:rPr>
              <a:t>services,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404040"/>
                </a:solidFill>
                <a:latin typeface="Verdana"/>
                <a:cs typeface="Verdana"/>
              </a:rPr>
              <a:t>limiting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Verdana"/>
                <a:cs typeface="Verdana"/>
              </a:rPr>
              <a:t>user</a:t>
            </a:r>
            <a:r>
              <a:rPr dirty="0" sz="18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404040"/>
                </a:solidFill>
                <a:latin typeface="Verdana"/>
                <a:cs typeface="Verdana"/>
              </a:rPr>
              <a:t>privileges,</a:t>
            </a:r>
            <a:r>
              <a:rPr dirty="0" sz="18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dirty="0" sz="1800" spc="-165">
                <a:solidFill>
                  <a:srgbClr val="404040"/>
                </a:solidFill>
                <a:latin typeface="Verdana"/>
                <a:cs typeface="Verdana"/>
              </a:rPr>
              <a:t>using</a:t>
            </a:r>
            <a:r>
              <a:rPr dirty="0" sz="18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Verdana"/>
                <a:cs typeface="Verdana"/>
              </a:rPr>
              <a:t>strong</a:t>
            </a:r>
            <a:r>
              <a:rPr dirty="0" sz="18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404040"/>
                </a:solidFill>
                <a:latin typeface="Verdana"/>
                <a:cs typeface="Verdana"/>
              </a:rPr>
              <a:t>passwords..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527" y="891717"/>
            <a:ext cx="6647815" cy="93091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3114675" algn="l"/>
              </a:tabLst>
            </a:pPr>
            <a:r>
              <a:rPr dirty="0" spc="-10"/>
              <a:t>System</a:t>
            </a:r>
            <a:r>
              <a:rPr dirty="0"/>
              <a:t>	</a:t>
            </a:r>
            <a:r>
              <a:rPr dirty="0" spc="-10"/>
              <a:t>Approach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50527" y="1948339"/>
            <a:ext cx="14575155" cy="2263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800"/>
              </a:lnSpc>
              <a:spcBef>
                <a:spcPts val="100"/>
              </a:spcBef>
            </a:pPr>
            <a:r>
              <a:rPr dirty="0" sz="2700" spc="-395">
                <a:solidFill>
                  <a:srgbClr val="0E0E0E"/>
                </a:solidFill>
                <a:latin typeface="Arial Black"/>
                <a:cs typeface="Arial Black"/>
              </a:rPr>
              <a:t>The</a:t>
            </a:r>
            <a:r>
              <a:rPr dirty="0" sz="2700" spc="-170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700" spc="-360">
                <a:solidFill>
                  <a:srgbClr val="0E0E0E"/>
                </a:solidFill>
                <a:latin typeface="Arial Black"/>
                <a:cs typeface="Arial Black"/>
              </a:rPr>
              <a:t>"System</a:t>
            </a:r>
            <a:r>
              <a:rPr dirty="0" sz="2700" spc="-175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700" spc="-340">
                <a:solidFill>
                  <a:srgbClr val="0E0E0E"/>
                </a:solidFill>
                <a:latin typeface="Arial Black"/>
                <a:cs typeface="Arial Black"/>
              </a:rPr>
              <a:t>Approach"</a:t>
            </a:r>
            <a:r>
              <a:rPr dirty="0" sz="2700" spc="-170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700" spc="-365">
                <a:solidFill>
                  <a:srgbClr val="0E0E0E"/>
                </a:solidFill>
                <a:latin typeface="Arial Black"/>
                <a:cs typeface="Arial Black"/>
              </a:rPr>
              <a:t>section</a:t>
            </a:r>
            <a:r>
              <a:rPr dirty="0" sz="2700" spc="-170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700" spc="-345">
                <a:solidFill>
                  <a:srgbClr val="0E0E0E"/>
                </a:solidFill>
                <a:latin typeface="Arial Black"/>
                <a:cs typeface="Arial Black"/>
              </a:rPr>
              <a:t>outlines</a:t>
            </a:r>
            <a:r>
              <a:rPr dirty="0" sz="2700" spc="-170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700" spc="-335">
                <a:solidFill>
                  <a:srgbClr val="0E0E0E"/>
                </a:solidFill>
                <a:latin typeface="Arial Black"/>
                <a:cs typeface="Arial Black"/>
              </a:rPr>
              <a:t>the</a:t>
            </a:r>
            <a:r>
              <a:rPr dirty="0" sz="2700" spc="-170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700" spc="-330">
                <a:solidFill>
                  <a:srgbClr val="0E0E0E"/>
                </a:solidFill>
                <a:latin typeface="Arial Black"/>
                <a:cs typeface="Arial Black"/>
              </a:rPr>
              <a:t>overall</a:t>
            </a:r>
            <a:r>
              <a:rPr dirty="0" sz="2700" spc="-170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700" spc="-315">
                <a:solidFill>
                  <a:srgbClr val="0E0E0E"/>
                </a:solidFill>
                <a:latin typeface="Arial Black"/>
                <a:cs typeface="Arial Black"/>
              </a:rPr>
              <a:t>strategy</a:t>
            </a:r>
            <a:r>
              <a:rPr dirty="0" sz="2700" spc="-170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700" spc="-355">
                <a:solidFill>
                  <a:srgbClr val="0E0E0E"/>
                </a:solidFill>
                <a:latin typeface="Arial Black"/>
                <a:cs typeface="Arial Black"/>
              </a:rPr>
              <a:t>and</a:t>
            </a:r>
            <a:r>
              <a:rPr dirty="0" sz="2700" spc="-170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700" spc="-370">
                <a:solidFill>
                  <a:srgbClr val="0E0E0E"/>
                </a:solidFill>
                <a:latin typeface="Arial Black"/>
                <a:cs typeface="Arial Black"/>
              </a:rPr>
              <a:t>methodology</a:t>
            </a:r>
            <a:r>
              <a:rPr dirty="0" sz="2700" spc="-170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700" spc="-225">
                <a:solidFill>
                  <a:srgbClr val="0E0E0E"/>
                </a:solidFill>
                <a:latin typeface="Arial Black"/>
                <a:cs typeface="Arial Black"/>
              </a:rPr>
              <a:t>for</a:t>
            </a:r>
            <a:r>
              <a:rPr dirty="0" sz="2700" spc="-170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700" spc="-340">
                <a:solidFill>
                  <a:srgbClr val="0E0E0E"/>
                </a:solidFill>
                <a:latin typeface="Arial Black"/>
                <a:cs typeface="Arial Black"/>
              </a:rPr>
              <a:t>developing</a:t>
            </a:r>
            <a:r>
              <a:rPr dirty="0" sz="2700" spc="-170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700" spc="-380">
                <a:solidFill>
                  <a:srgbClr val="0E0E0E"/>
                </a:solidFill>
                <a:latin typeface="Arial Black"/>
                <a:cs typeface="Arial Black"/>
              </a:rPr>
              <a:t>and </a:t>
            </a:r>
            <a:r>
              <a:rPr dirty="0" sz="2700" spc="-370">
                <a:solidFill>
                  <a:srgbClr val="0E0E0E"/>
                </a:solidFill>
                <a:latin typeface="Arial Black"/>
                <a:cs typeface="Arial Black"/>
              </a:rPr>
              <a:t>implementing</a:t>
            </a:r>
            <a:r>
              <a:rPr dirty="0" sz="2700" spc="-175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700" spc="-335">
                <a:solidFill>
                  <a:srgbClr val="0E0E0E"/>
                </a:solidFill>
                <a:latin typeface="Arial Black"/>
                <a:cs typeface="Arial Black"/>
              </a:rPr>
              <a:t>the</a:t>
            </a:r>
            <a:r>
              <a:rPr dirty="0" sz="2700" spc="-170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700" spc="-315">
                <a:solidFill>
                  <a:srgbClr val="0E0E0E"/>
                </a:solidFill>
                <a:latin typeface="Arial Black"/>
                <a:cs typeface="Arial Black"/>
              </a:rPr>
              <a:t>rental</a:t>
            </a:r>
            <a:r>
              <a:rPr dirty="0" sz="2700" spc="-170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700" spc="-345">
                <a:solidFill>
                  <a:srgbClr val="0E0E0E"/>
                </a:solidFill>
                <a:latin typeface="Arial Black"/>
                <a:cs typeface="Arial Black"/>
              </a:rPr>
              <a:t>bike</a:t>
            </a:r>
            <a:r>
              <a:rPr dirty="0" sz="2700" spc="-175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700" spc="-315">
                <a:solidFill>
                  <a:srgbClr val="0E0E0E"/>
                </a:solidFill>
                <a:latin typeface="Arial Black"/>
                <a:cs typeface="Arial Black"/>
              </a:rPr>
              <a:t>prediction</a:t>
            </a:r>
            <a:r>
              <a:rPr dirty="0" sz="2700" spc="-170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700" spc="-380">
                <a:solidFill>
                  <a:srgbClr val="0E0E0E"/>
                </a:solidFill>
                <a:latin typeface="Arial Black"/>
                <a:cs typeface="Arial Black"/>
              </a:rPr>
              <a:t>system.</a:t>
            </a:r>
            <a:r>
              <a:rPr dirty="0" sz="2700" spc="-170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700" spc="-340">
                <a:solidFill>
                  <a:srgbClr val="0E0E0E"/>
                </a:solidFill>
                <a:latin typeface="Arial Black"/>
                <a:cs typeface="Arial Black"/>
              </a:rPr>
              <a:t>Here's</a:t>
            </a:r>
            <a:r>
              <a:rPr dirty="0" sz="2700" spc="-170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700" spc="-360">
                <a:solidFill>
                  <a:srgbClr val="0E0E0E"/>
                </a:solidFill>
                <a:latin typeface="Arial Black"/>
                <a:cs typeface="Arial Black"/>
              </a:rPr>
              <a:t>a</a:t>
            </a:r>
            <a:r>
              <a:rPr dirty="0" sz="2700" spc="-175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700" spc="-370">
                <a:solidFill>
                  <a:srgbClr val="0E0E0E"/>
                </a:solidFill>
                <a:latin typeface="Arial Black"/>
                <a:cs typeface="Arial Black"/>
              </a:rPr>
              <a:t>suggested</a:t>
            </a:r>
            <a:r>
              <a:rPr dirty="0" sz="2700" spc="-170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700" spc="-335">
                <a:solidFill>
                  <a:srgbClr val="0E0E0E"/>
                </a:solidFill>
                <a:latin typeface="Arial Black"/>
                <a:cs typeface="Arial Black"/>
              </a:rPr>
              <a:t>structure</a:t>
            </a:r>
            <a:r>
              <a:rPr dirty="0" sz="2700" spc="-170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700" spc="-225">
                <a:solidFill>
                  <a:srgbClr val="0E0E0E"/>
                </a:solidFill>
                <a:latin typeface="Arial Black"/>
                <a:cs typeface="Arial Black"/>
              </a:rPr>
              <a:t>for</a:t>
            </a:r>
            <a:r>
              <a:rPr dirty="0" sz="2700" spc="-170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700" spc="-310">
                <a:solidFill>
                  <a:srgbClr val="0E0E0E"/>
                </a:solidFill>
                <a:latin typeface="Arial Black"/>
                <a:cs typeface="Arial Black"/>
              </a:rPr>
              <a:t>this</a:t>
            </a:r>
            <a:r>
              <a:rPr dirty="0" sz="2700" spc="-175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700" spc="-360">
                <a:solidFill>
                  <a:srgbClr val="0E0E0E"/>
                </a:solidFill>
                <a:latin typeface="Arial Black"/>
                <a:cs typeface="Arial Black"/>
              </a:rPr>
              <a:t>section:</a:t>
            </a:r>
            <a:endParaRPr sz="2700">
              <a:latin typeface="Arial Black"/>
              <a:cs typeface="Arial Black"/>
            </a:endParaRPr>
          </a:p>
          <a:p>
            <a:pPr marL="851535">
              <a:lnSpc>
                <a:spcPct val="100000"/>
              </a:lnSpc>
              <a:spcBef>
                <a:spcPts val="284"/>
              </a:spcBef>
            </a:pPr>
            <a:r>
              <a:rPr dirty="0" sz="2700" spc="-385">
                <a:solidFill>
                  <a:srgbClr val="0E0E0E"/>
                </a:solidFill>
                <a:latin typeface="Arial Black"/>
                <a:cs typeface="Arial Black"/>
              </a:rPr>
              <a:t>System</a:t>
            </a:r>
            <a:r>
              <a:rPr dirty="0" sz="2700" spc="-180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700" spc="-355">
                <a:solidFill>
                  <a:srgbClr val="0E0E0E"/>
                </a:solidFill>
                <a:latin typeface="Arial Black"/>
                <a:cs typeface="Arial Black"/>
              </a:rPr>
              <a:t>requirements</a:t>
            </a:r>
            <a:r>
              <a:rPr dirty="0" sz="2700" spc="-165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700" spc="-275">
                <a:solidFill>
                  <a:srgbClr val="0E0E0E"/>
                </a:solidFill>
                <a:latin typeface="Arial Black"/>
                <a:cs typeface="Arial Black"/>
              </a:rPr>
              <a:t>Library</a:t>
            </a:r>
            <a:r>
              <a:rPr dirty="0" sz="2700" spc="-165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700" spc="-355">
                <a:solidFill>
                  <a:srgbClr val="0E0E0E"/>
                </a:solidFill>
                <a:latin typeface="Arial Black"/>
                <a:cs typeface="Arial Black"/>
              </a:rPr>
              <a:t>requirements:</a:t>
            </a:r>
            <a:endParaRPr sz="2700">
              <a:latin typeface="Arial Black"/>
              <a:cs typeface="Arial Black"/>
            </a:endParaRPr>
          </a:p>
          <a:p>
            <a:pPr marL="1726564" indent="-355600">
              <a:lnSpc>
                <a:spcPct val="100000"/>
              </a:lnSpc>
              <a:spcBef>
                <a:spcPts val="284"/>
              </a:spcBef>
              <a:buFont typeface="Arial Black"/>
              <a:buAutoNum type="arabicPeriod"/>
              <a:tabLst>
                <a:tab pos="1726564" algn="l"/>
              </a:tabLst>
            </a:pPr>
            <a:r>
              <a:rPr dirty="0" sz="2700">
                <a:solidFill>
                  <a:srgbClr val="0E0E0E"/>
                </a:solidFill>
                <a:latin typeface="Arial MT"/>
                <a:cs typeface="Arial MT"/>
              </a:rPr>
              <a:t>python</a:t>
            </a:r>
            <a:r>
              <a:rPr dirty="0" sz="2700" spc="-12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2700" spc="-20">
                <a:solidFill>
                  <a:srgbClr val="0E0E0E"/>
                </a:solidFill>
                <a:latin typeface="Arial MT"/>
                <a:cs typeface="Arial MT"/>
              </a:rPr>
              <a:t>IDLE</a:t>
            </a:r>
            <a:endParaRPr sz="2700">
              <a:latin typeface="Arial MT"/>
              <a:cs typeface="Arial MT"/>
            </a:endParaRPr>
          </a:p>
          <a:p>
            <a:pPr marL="1739900" indent="-355600">
              <a:lnSpc>
                <a:spcPct val="100000"/>
              </a:lnSpc>
              <a:spcBef>
                <a:spcPts val="284"/>
              </a:spcBef>
              <a:buFont typeface="Arial Black"/>
              <a:buAutoNum type="arabicPeriod"/>
              <a:tabLst>
                <a:tab pos="1739900" algn="l"/>
              </a:tabLst>
            </a:pPr>
            <a:r>
              <a:rPr dirty="0" sz="2700" spc="-10">
                <a:solidFill>
                  <a:srgbClr val="0E0E0E"/>
                </a:solidFill>
                <a:latin typeface="Arial MT"/>
                <a:cs typeface="Arial MT"/>
              </a:rPr>
              <a:t>Pynput</a:t>
            </a:r>
            <a:r>
              <a:rPr dirty="0" sz="2700" spc="-15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2700" spc="-10">
                <a:solidFill>
                  <a:srgbClr val="0E0E0E"/>
                </a:solidFill>
                <a:latin typeface="Arial MT"/>
                <a:cs typeface="Arial MT"/>
              </a:rPr>
              <a:t>library</a:t>
            </a:r>
            <a:endParaRPr sz="2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/>
              <a:t>Algorithm</a:t>
            </a:r>
            <a:r>
              <a:rPr dirty="0" spc="-20"/>
              <a:t> </a:t>
            </a:r>
            <a:r>
              <a:rPr dirty="0"/>
              <a:t>&amp;</a:t>
            </a:r>
            <a:r>
              <a:rPr dirty="0" spc="-10"/>
              <a:t> Deployment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002" y="2112079"/>
            <a:ext cx="95250" cy="952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002" y="2626429"/>
            <a:ext cx="95250" cy="952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002" y="3140779"/>
            <a:ext cx="95250" cy="9524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002" y="3655129"/>
            <a:ext cx="95250" cy="9524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308161" y="3534320"/>
            <a:ext cx="228092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245">
                <a:solidFill>
                  <a:srgbClr val="404040"/>
                </a:solidFill>
                <a:latin typeface="Arial Black"/>
                <a:cs typeface="Arial Black"/>
              </a:rPr>
              <a:t>Function</a:t>
            </a:r>
            <a:r>
              <a:rPr dirty="0" sz="1950" spc="-105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1950" spc="-190">
                <a:solidFill>
                  <a:srgbClr val="404040"/>
                </a:solidFill>
                <a:latin typeface="Arial Black"/>
                <a:cs typeface="Arial Black"/>
              </a:rPr>
              <a:t>Definitions</a:t>
            </a:r>
            <a:r>
              <a:rPr dirty="0" sz="1950" spc="-190">
                <a:solidFill>
                  <a:srgbClr val="404040"/>
                </a:solidFill>
                <a:latin typeface="Lucida Sans Unicode"/>
                <a:cs typeface="Lucida Sans Unicode"/>
              </a:rPr>
              <a:t>:</a:t>
            </a:r>
            <a:endParaRPr sz="1950">
              <a:latin typeface="Lucida Sans Unicode"/>
              <a:cs typeface="Lucida Sans Unicode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0440" y="3898017"/>
            <a:ext cx="85725" cy="8572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0440" y="4145667"/>
            <a:ext cx="85725" cy="8572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0440" y="4393317"/>
            <a:ext cx="85725" cy="8572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0440" y="4640967"/>
            <a:ext cx="85725" cy="8572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0440" y="5136267"/>
            <a:ext cx="85725" cy="8572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0440" y="5383917"/>
            <a:ext cx="85725" cy="8572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002" y="5645854"/>
            <a:ext cx="95250" cy="95249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1308161" y="5525045"/>
            <a:ext cx="119316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315">
                <a:solidFill>
                  <a:srgbClr val="404040"/>
                </a:solidFill>
                <a:latin typeface="Arial Black"/>
                <a:cs typeface="Arial Black"/>
              </a:rPr>
              <a:t>GUI</a:t>
            </a:r>
            <a:r>
              <a:rPr dirty="0" sz="1950" spc="-12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1950" spc="-200">
                <a:solidFill>
                  <a:srgbClr val="404040"/>
                </a:solidFill>
                <a:latin typeface="Arial Black"/>
                <a:cs typeface="Arial Black"/>
              </a:rPr>
              <a:t>Setup</a:t>
            </a:r>
            <a:r>
              <a:rPr dirty="0" sz="1950" spc="-200">
                <a:solidFill>
                  <a:srgbClr val="404040"/>
                </a:solidFill>
                <a:latin typeface="Lucida Sans Unicode"/>
                <a:cs typeface="Lucida Sans Unicode"/>
              </a:rPr>
              <a:t>:</a:t>
            </a:r>
            <a:endParaRPr sz="1950">
              <a:latin typeface="Lucida Sans Unicode"/>
              <a:cs typeface="Lucida Sans Unicode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0440" y="5888742"/>
            <a:ext cx="85725" cy="85724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20440" y="6136392"/>
            <a:ext cx="85725" cy="85724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20440" y="6384042"/>
            <a:ext cx="85725" cy="85724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1308161" y="1991270"/>
            <a:ext cx="15956915" cy="486092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450"/>
              </a:spcBef>
            </a:pPr>
            <a:r>
              <a:rPr dirty="0" sz="1950" spc="-114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dirty="0" sz="1950" spc="-7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14">
                <a:solidFill>
                  <a:srgbClr val="404040"/>
                </a:solidFill>
                <a:latin typeface="Lucida Sans Unicode"/>
                <a:cs typeface="Lucida Sans Unicode"/>
              </a:rPr>
              <a:t>provided</a:t>
            </a:r>
            <a:r>
              <a:rPr dirty="0" sz="195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10">
                <a:solidFill>
                  <a:srgbClr val="404040"/>
                </a:solidFill>
                <a:latin typeface="Lucida Sans Unicode"/>
                <a:cs typeface="Lucida Sans Unicode"/>
              </a:rPr>
              <a:t>code</a:t>
            </a:r>
            <a:r>
              <a:rPr dirty="0" sz="195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05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dirty="0" sz="195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dirty="0" sz="195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00">
                <a:solidFill>
                  <a:srgbClr val="404040"/>
                </a:solidFill>
                <a:latin typeface="Lucida Sans Unicode"/>
                <a:cs typeface="Lucida Sans Unicode"/>
              </a:rPr>
              <a:t>basic</a:t>
            </a:r>
            <a:r>
              <a:rPr dirty="0" sz="1950" spc="-7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35">
                <a:solidFill>
                  <a:srgbClr val="404040"/>
                </a:solidFill>
                <a:latin typeface="Lucida Sans Unicode"/>
                <a:cs typeface="Lucida Sans Unicode"/>
              </a:rPr>
              <a:t>key</a:t>
            </a:r>
            <a:r>
              <a:rPr dirty="0" sz="195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40">
                <a:solidFill>
                  <a:srgbClr val="404040"/>
                </a:solidFill>
                <a:latin typeface="Lucida Sans Unicode"/>
                <a:cs typeface="Lucida Sans Unicode"/>
              </a:rPr>
              <a:t>logger</a:t>
            </a:r>
            <a:r>
              <a:rPr dirty="0" sz="195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40">
                <a:solidFill>
                  <a:srgbClr val="404040"/>
                </a:solidFill>
                <a:latin typeface="Lucida Sans Unicode"/>
                <a:cs typeface="Lucida Sans Unicode"/>
              </a:rPr>
              <a:t>implemented</a:t>
            </a:r>
            <a:r>
              <a:rPr dirty="0" sz="195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60">
                <a:solidFill>
                  <a:srgbClr val="404040"/>
                </a:solidFill>
                <a:latin typeface="Lucida Sans Unicode"/>
                <a:cs typeface="Lucida Sans Unicode"/>
              </a:rPr>
              <a:t>using</a:t>
            </a:r>
            <a:r>
              <a:rPr dirty="0" sz="195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90">
                <a:solidFill>
                  <a:srgbClr val="404040"/>
                </a:solidFill>
                <a:latin typeface="Lucida Sans Unicode"/>
                <a:cs typeface="Lucida Sans Unicode"/>
              </a:rPr>
              <a:t>Python's</a:t>
            </a:r>
            <a:r>
              <a:rPr dirty="0" sz="195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05">
                <a:solidFill>
                  <a:srgbClr val="404040"/>
                </a:solidFill>
                <a:latin typeface="Lucida Sans Unicode"/>
                <a:cs typeface="Lucida Sans Unicode"/>
              </a:rPr>
              <a:t>tkinter</a:t>
            </a:r>
            <a:r>
              <a:rPr dirty="0" sz="1950" spc="-7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95">
                <a:solidFill>
                  <a:srgbClr val="404040"/>
                </a:solidFill>
                <a:latin typeface="Lucida Sans Unicode"/>
                <a:cs typeface="Lucida Sans Unicode"/>
              </a:rPr>
              <a:t>for</a:t>
            </a:r>
            <a:r>
              <a:rPr dirty="0" sz="195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9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dirty="0" sz="195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05">
                <a:solidFill>
                  <a:srgbClr val="404040"/>
                </a:solidFill>
                <a:latin typeface="Lucida Sans Unicode"/>
                <a:cs typeface="Lucida Sans Unicode"/>
              </a:rPr>
              <a:t>GUI,</a:t>
            </a:r>
            <a:r>
              <a:rPr dirty="0" sz="195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35">
                <a:solidFill>
                  <a:srgbClr val="404040"/>
                </a:solidFill>
                <a:latin typeface="Lucida Sans Unicode"/>
                <a:cs typeface="Lucida Sans Unicode"/>
              </a:rPr>
              <a:t>pynput</a:t>
            </a:r>
            <a:r>
              <a:rPr dirty="0" sz="195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95">
                <a:solidFill>
                  <a:srgbClr val="404040"/>
                </a:solidFill>
                <a:latin typeface="Lucida Sans Unicode"/>
                <a:cs typeface="Lucida Sans Unicode"/>
              </a:rPr>
              <a:t>for</a:t>
            </a:r>
            <a:r>
              <a:rPr dirty="0" sz="195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45">
                <a:solidFill>
                  <a:srgbClr val="404040"/>
                </a:solidFill>
                <a:latin typeface="Lucida Sans Unicode"/>
                <a:cs typeface="Lucida Sans Unicode"/>
              </a:rPr>
              <a:t>monitoring</a:t>
            </a:r>
            <a:r>
              <a:rPr dirty="0" sz="1950" spc="-7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25">
                <a:solidFill>
                  <a:srgbClr val="404040"/>
                </a:solidFill>
                <a:latin typeface="Lucida Sans Unicode"/>
                <a:cs typeface="Lucida Sans Unicode"/>
              </a:rPr>
              <a:t>keyboard</a:t>
            </a:r>
            <a:r>
              <a:rPr dirty="0" sz="195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90">
                <a:solidFill>
                  <a:srgbClr val="404040"/>
                </a:solidFill>
                <a:latin typeface="Lucida Sans Unicode"/>
                <a:cs typeface="Lucida Sans Unicode"/>
              </a:rPr>
              <a:t>events,</a:t>
            </a:r>
            <a:r>
              <a:rPr dirty="0" sz="195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2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dirty="0" sz="195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55">
                <a:solidFill>
                  <a:srgbClr val="404040"/>
                </a:solidFill>
                <a:latin typeface="Lucida Sans Unicode"/>
                <a:cs typeface="Lucida Sans Unicode"/>
              </a:rPr>
              <a:t>json</a:t>
            </a:r>
            <a:r>
              <a:rPr dirty="0" sz="195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95">
                <a:solidFill>
                  <a:srgbClr val="404040"/>
                </a:solidFill>
                <a:latin typeface="Lucida Sans Unicode"/>
                <a:cs typeface="Lucida Sans Unicode"/>
              </a:rPr>
              <a:t>for</a:t>
            </a:r>
            <a:r>
              <a:rPr dirty="0" sz="195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0">
                <a:solidFill>
                  <a:srgbClr val="404040"/>
                </a:solidFill>
                <a:latin typeface="Lucida Sans Unicode"/>
                <a:cs typeface="Lucida Sans Unicode"/>
              </a:rPr>
              <a:t>saving </a:t>
            </a:r>
            <a:r>
              <a:rPr dirty="0" sz="1950" spc="-9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dirty="0" sz="1950" spc="-8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20">
                <a:solidFill>
                  <a:srgbClr val="404040"/>
                </a:solidFill>
                <a:latin typeface="Lucida Sans Unicode"/>
                <a:cs typeface="Lucida Sans Unicode"/>
              </a:rPr>
              <a:t>keystrokes</a:t>
            </a:r>
            <a:r>
              <a:rPr dirty="0" sz="1950" spc="-8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20">
                <a:solidFill>
                  <a:srgbClr val="404040"/>
                </a:solidFill>
                <a:latin typeface="Lucida Sans Unicode"/>
                <a:cs typeface="Lucida Sans Unicode"/>
              </a:rPr>
              <a:t>into</a:t>
            </a:r>
            <a:r>
              <a:rPr dirty="0" sz="1950" spc="-8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dirty="0" sz="1950" spc="-8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85">
                <a:solidFill>
                  <a:srgbClr val="404040"/>
                </a:solidFill>
                <a:latin typeface="Lucida Sans Unicode"/>
                <a:cs typeface="Lucida Sans Unicode"/>
              </a:rPr>
              <a:t>JSON</a:t>
            </a:r>
            <a:r>
              <a:rPr dirty="0" sz="1950" spc="-8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10">
                <a:solidFill>
                  <a:srgbClr val="404040"/>
                </a:solidFill>
                <a:latin typeface="Lucida Sans Unicode"/>
                <a:cs typeface="Lucida Sans Unicode"/>
              </a:rPr>
              <a:t>file.</a:t>
            </a:r>
            <a:r>
              <a:rPr dirty="0" sz="1950" spc="-8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05">
                <a:solidFill>
                  <a:srgbClr val="404040"/>
                </a:solidFill>
                <a:latin typeface="Lucida Sans Unicode"/>
                <a:cs typeface="Lucida Sans Unicode"/>
              </a:rPr>
              <a:t>Below</a:t>
            </a:r>
            <a:r>
              <a:rPr dirty="0" sz="1950" spc="-8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05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dirty="0" sz="1950" spc="-7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14">
                <a:solidFill>
                  <a:srgbClr val="404040"/>
                </a:solidFill>
                <a:latin typeface="Lucida Sans Unicode"/>
                <a:cs typeface="Lucida Sans Unicode"/>
              </a:rPr>
              <a:t>an</a:t>
            </a:r>
            <a:r>
              <a:rPr dirty="0" sz="1950" spc="-8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25">
                <a:solidFill>
                  <a:srgbClr val="404040"/>
                </a:solidFill>
                <a:latin typeface="Lucida Sans Unicode"/>
                <a:cs typeface="Lucida Sans Unicode"/>
              </a:rPr>
              <a:t>algorithmic</a:t>
            </a:r>
            <a:r>
              <a:rPr dirty="0" sz="1950" spc="-8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25">
                <a:solidFill>
                  <a:srgbClr val="404040"/>
                </a:solidFill>
                <a:latin typeface="Lucida Sans Unicode"/>
                <a:cs typeface="Lucida Sans Unicode"/>
              </a:rPr>
              <a:t>explanation</a:t>
            </a:r>
            <a:r>
              <a:rPr dirty="0" sz="1950" spc="-8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95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dirty="0" sz="1950" spc="-8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80">
                <a:solidFill>
                  <a:srgbClr val="404040"/>
                </a:solidFill>
                <a:latin typeface="Lucida Sans Unicode"/>
                <a:cs typeface="Lucida Sans Unicode"/>
              </a:rPr>
              <a:t>how</a:t>
            </a:r>
            <a:r>
              <a:rPr dirty="0" sz="1950" spc="-8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9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dirty="0" sz="1950" spc="-8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10">
                <a:solidFill>
                  <a:srgbClr val="404040"/>
                </a:solidFill>
                <a:latin typeface="Lucida Sans Unicode"/>
                <a:cs typeface="Lucida Sans Unicode"/>
              </a:rPr>
              <a:t>code</a:t>
            </a:r>
            <a:r>
              <a:rPr dirty="0" sz="1950" spc="-7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0">
                <a:solidFill>
                  <a:srgbClr val="404040"/>
                </a:solidFill>
                <a:latin typeface="Lucida Sans Unicode"/>
                <a:cs typeface="Lucida Sans Unicode"/>
              </a:rPr>
              <a:t>works:</a:t>
            </a:r>
            <a:endParaRPr sz="1950">
              <a:latin typeface="Lucida Sans Unicode"/>
              <a:cs typeface="Lucida Sans Unicode"/>
            </a:endParaRPr>
          </a:p>
          <a:p>
            <a:pPr marL="12700">
              <a:lnSpc>
                <a:spcPts val="1845"/>
              </a:lnSpc>
            </a:pPr>
            <a:r>
              <a:rPr dirty="0" sz="1950" spc="-240">
                <a:solidFill>
                  <a:srgbClr val="404040"/>
                </a:solidFill>
                <a:latin typeface="Arial Black"/>
                <a:cs typeface="Arial Black"/>
              </a:rPr>
              <a:t>Import</a:t>
            </a:r>
            <a:r>
              <a:rPr dirty="0" sz="1950" spc="-95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1950" spc="-229">
                <a:solidFill>
                  <a:srgbClr val="404040"/>
                </a:solidFill>
                <a:latin typeface="Arial Black"/>
                <a:cs typeface="Arial Black"/>
              </a:rPr>
              <a:t>Required</a:t>
            </a:r>
            <a:r>
              <a:rPr dirty="0" sz="1950" spc="-9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1950" spc="-200">
                <a:solidFill>
                  <a:srgbClr val="404040"/>
                </a:solidFill>
                <a:latin typeface="Arial Black"/>
                <a:cs typeface="Arial Black"/>
              </a:rPr>
              <a:t>Libraries</a:t>
            </a:r>
            <a:r>
              <a:rPr dirty="0" sz="1950" spc="-200">
                <a:solidFill>
                  <a:srgbClr val="404040"/>
                </a:solidFill>
                <a:latin typeface="Lucida Sans Unicode"/>
                <a:cs typeface="Lucida Sans Unicode"/>
              </a:rPr>
              <a:t>: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35">
                <a:solidFill>
                  <a:srgbClr val="404040"/>
                </a:solidFill>
                <a:latin typeface="Lucida Sans Unicode"/>
                <a:cs typeface="Lucida Sans Unicode"/>
              </a:rPr>
              <a:t>Import</a:t>
            </a:r>
            <a:r>
              <a:rPr dirty="0" sz="195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9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05">
                <a:solidFill>
                  <a:srgbClr val="404040"/>
                </a:solidFill>
                <a:latin typeface="Lucida Sans Unicode"/>
                <a:cs typeface="Lucida Sans Unicode"/>
              </a:rPr>
              <a:t>necessary</a:t>
            </a:r>
            <a:r>
              <a:rPr dirty="0" sz="195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10">
                <a:solidFill>
                  <a:srgbClr val="404040"/>
                </a:solidFill>
                <a:latin typeface="Lucida Sans Unicode"/>
                <a:cs typeface="Lucida Sans Unicode"/>
              </a:rPr>
              <a:t>libraries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50">
                <a:solidFill>
                  <a:srgbClr val="404040"/>
                </a:solidFill>
                <a:latin typeface="Lucida Sans Unicode"/>
                <a:cs typeface="Lucida Sans Unicode"/>
              </a:rPr>
              <a:t>including</a:t>
            </a:r>
            <a:r>
              <a:rPr dirty="0" sz="195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05">
                <a:solidFill>
                  <a:srgbClr val="404040"/>
                </a:solidFill>
                <a:latin typeface="Lucida Sans Unicode"/>
                <a:cs typeface="Lucida Sans Unicode"/>
              </a:rPr>
              <a:t>tkinter</a:t>
            </a:r>
            <a:r>
              <a:rPr dirty="0" sz="195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95">
                <a:solidFill>
                  <a:srgbClr val="404040"/>
                </a:solidFill>
                <a:latin typeface="Lucida Sans Unicode"/>
                <a:cs typeface="Lucida Sans Unicode"/>
              </a:rPr>
              <a:t>for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05">
                <a:solidFill>
                  <a:srgbClr val="404040"/>
                </a:solidFill>
                <a:latin typeface="Lucida Sans Unicode"/>
                <a:cs typeface="Lucida Sans Unicode"/>
              </a:rPr>
              <a:t>GUI,</a:t>
            </a:r>
            <a:r>
              <a:rPr dirty="0" sz="195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35">
                <a:solidFill>
                  <a:srgbClr val="404040"/>
                </a:solidFill>
                <a:latin typeface="Lucida Sans Unicode"/>
                <a:cs typeface="Lucida Sans Unicode"/>
              </a:rPr>
              <a:t>pynput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95">
                <a:solidFill>
                  <a:srgbClr val="404040"/>
                </a:solidFill>
                <a:latin typeface="Lucida Sans Unicode"/>
                <a:cs typeface="Lucida Sans Unicode"/>
              </a:rPr>
              <a:t>for</a:t>
            </a:r>
            <a:r>
              <a:rPr dirty="0" sz="195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25">
                <a:solidFill>
                  <a:srgbClr val="404040"/>
                </a:solidFill>
                <a:latin typeface="Lucida Sans Unicode"/>
                <a:cs typeface="Lucida Sans Unicode"/>
              </a:rPr>
              <a:t>keyboard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40">
                <a:solidFill>
                  <a:srgbClr val="404040"/>
                </a:solidFill>
                <a:latin typeface="Lucida Sans Unicode"/>
                <a:cs typeface="Lucida Sans Unicode"/>
              </a:rPr>
              <a:t>monitoring,</a:t>
            </a:r>
            <a:r>
              <a:rPr dirty="0" sz="195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2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55">
                <a:solidFill>
                  <a:srgbClr val="404040"/>
                </a:solidFill>
                <a:latin typeface="Lucida Sans Unicode"/>
                <a:cs typeface="Lucida Sans Unicode"/>
              </a:rPr>
              <a:t>json</a:t>
            </a:r>
            <a:r>
              <a:rPr dirty="0" sz="195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95">
                <a:solidFill>
                  <a:srgbClr val="404040"/>
                </a:solidFill>
                <a:latin typeface="Lucida Sans Unicode"/>
                <a:cs typeface="Lucida Sans Unicode"/>
              </a:rPr>
              <a:t>for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45">
                <a:solidFill>
                  <a:srgbClr val="404040"/>
                </a:solidFill>
                <a:latin typeface="Lucida Sans Unicode"/>
                <a:cs typeface="Lucida Sans Unicode"/>
              </a:rPr>
              <a:t>handling</a:t>
            </a:r>
            <a:r>
              <a:rPr dirty="0" sz="195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65">
                <a:solidFill>
                  <a:srgbClr val="404040"/>
                </a:solidFill>
                <a:latin typeface="Lucida Sans Unicode"/>
                <a:cs typeface="Lucida Sans Unicode"/>
              </a:rPr>
              <a:t>JSON</a:t>
            </a:r>
            <a:endParaRPr sz="1950">
              <a:latin typeface="Lucida Sans Unicode"/>
              <a:cs typeface="Lucida Sans Unicode"/>
            </a:endParaRPr>
          </a:p>
          <a:p>
            <a:pPr marL="12700">
              <a:lnSpc>
                <a:spcPts val="2025"/>
              </a:lnSpc>
            </a:pPr>
            <a:r>
              <a:rPr dirty="0" sz="1950" spc="-10">
                <a:solidFill>
                  <a:srgbClr val="404040"/>
                </a:solidFill>
                <a:latin typeface="Lucida Sans Unicode"/>
                <a:cs typeface="Lucida Sans Unicode"/>
              </a:rPr>
              <a:t>files.</a:t>
            </a:r>
            <a:endParaRPr sz="1950">
              <a:latin typeface="Lucida Sans Unicode"/>
              <a:cs typeface="Lucida Sans Unicode"/>
            </a:endParaRPr>
          </a:p>
          <a:p>
            <a:pPr marL="12700" marR="15240">
              <a:lnSpc>
                <a:spcPts val="2030"/>
              </a:lnSpc>
              <a:spcBef>
                <a:spcPts val="170"/>
              </a:spcBef>
            </a:pPr>
            <a:r>
              <a:rPr dirty="0" sz="1950" spc="-245">
                <a:solidFill>
                  <a:srgbClr val="404040"/>
                </a:solidFill>
                <a:latin typeface="Arial Black"/>
                <a:cs typeface="Arial Black"/>
              </a:rPr>
              <a:t>Global</a:t>
            </a:r>
            <a:r>
              <a:rPr dirty="0" sz="1950" spc="-95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1950" spc="-235">
                <a:solidFill>
                  <a:srgbClr val="404040"/>
                </a:solidFill>
                <a:latin typeface="Arial Black"/>
                <a:cs typeface="Arial Black"/>
              </a:rPr>
              <a:t>Variables</a:t>
            </a:r>
            <a:r>
              <a:rPr dirty="0" sz="1950" spc="-235">
                <a:solidFill>
                  <a:srgbClr val="404040"/>
                </a:solidFill>
                <a:latin typeface="Lucida Sans Unicode"/>
                <a:cs typeface="Lucida Sans Unicode"/>
              </a:rPr>
              <a:t>: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30">
                <a:solidFill>
                  <a:srgbClr val="404040"/>
                </a:solidFill>
                <a:latin typeface="Lucida Sans Unicode"/>
                <a:cs typeface="Lucida Sans Unicode"/>
              </a:rPr>
              <a:t>Initialize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45">
                <a:solidFill>
                  <a:srgbClr val="404040"/>
                </a:solidFill>
                <a:latin typeface="Lucida Sans Unicode"/>
                <a:cs typeface="Lucida Sans Unicode"/>
              </a:rPr>
              <a:t>global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95">
                <a:solidFill>
                  <a:srgbClr val="404040"/>
                </a:solidFill>
                <a:latin typeface="Lucida Sans Unicode"/>
                <a:cs typeface="Lucida Sans Unicode"/>
              </a:rPr>
              <a:t>variables</a:t>
            </a:r>
            <a:r>
              <a:rPr dirty="0" sz="195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50">
                <a:solidFill>
                  <a:srgbClr val="404040"/>
                </a:solidFill>
                <a:latin typeface="Lucida Sans Unicode"/>
                <a:cs typeface="Lucida Sans Unicode"/>
              </a:rPr>
              <a:t>such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80">
                <a:solidFill>
                  <a:srgbClr val="404040"/>
                </a:solidFill>
                <a:latin typeface="Lucida Sans Unicode"/>
                <a:cs typeface="Lucida Sans Unicode"/>
              </a:rPr>
              <a:t>as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85">
                <a:solidFill>
                  <a:srgbClr val="404040"/>
                </a:solidFill>
                <a:latin typeface="Lucida Sans Unicode"/>
                <a:cs typeface="Lucida Sans Unicode"/>
              </a:rPr>
              <a:t>keys_used,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00">
                <a:solidFill>
                  <a:srgbClr val="404040"/>
                </a:solidFill>
                <a:latin typeface="Lucida Sans Unicode"/>
                <a:cs typeface="Lucida Sans Unicode"/>
              </a:rPr>
              <a:t>flag,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2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40">
                <a:solidFill>
                  <a:srgbClr val="404040"/>
                </a:solidFill>
                <a:latin typeface="Lucida Sans Unicode"/>
                <a:cs typeface="Lucida Sans Unicode"/>
              </a:rPr>
              <a:t>keys.</a:t>
            </a:r>
            <a:r>
              <a:rPr dirty="0" sz="195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85">
                <a:solidFill>
                  <a:srgbClr val="404040"/>
                </a:solidFill>
                <a:latin typeface="Lucida Sans Unicode"/>
                <a:cs typeface="Lucida Sans Unicode"/>
              </a:rPr>
              <a:t>keys_used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00">
                <a:solidFill>
                  <a:srgbClr val="404040"/>
                </a:solidFill>
                <a:latin typeface="Lucida Sans Unicode"/>
                <a:cs typeface="Lucida Sans Unicode"/>
              </a:rPr>
              <a:t>stores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9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05">
                <a:solidFill>
                  <a:srgbClr val="404040"/>
                </a:solidFill>
                <a:latin typeface="Lucida Sans Unicode"/>
                <a:cs typeface="Lucida Sans Unicode"/>
              </a:rPr>
              <a:t>list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95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dirty="0" sz="195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35">
                <a:solidFill>
                  <a:srgbClr val="404040"/>
                </a:solidFill>
                <a:latin typeface="Lucida Sans Unicode"/>
                <a:cs typeface="Lucida Sans Unicode"/>
              </a:rPr>
              <a:t>keys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10">
                <a:solidFill>
                  <a:srgbClr val="404040"/>
                </a:solidFill>
                <a:latin typeface="Lucida Sans Unicode"/>
                <a:cs typeface="Lucida Sans Unicode"/>
              </a:rPr>
              <a:t>pressed,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00">
                <a:solidFill>
                  <a:srgbClr val="404040"/>
                </a:solidFill>
                <a:latin typeface="Lucida Sans Unicode"/>
                <a:cs typeface="Lucida Sans Unicode"/>
              </a:rPr>
              <a:t>flag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05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35">
                <a:solidFill>
                  <a:srgbClr val="404040"/>
                </a:solidFill>
                <a:latin typeface="Lucida Sans Unicode"/>
                <a:cs typeface="Lucida Sans Unicode"/>
              </a:rPr>
              <a:t>used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8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dirty="0" sz="195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0">
                <a:solidFill>
                  <a:srgbClr val="404040"/>
                </a:solidFill>
                <a:latin typeface="Lucida Sans Unicode"/>
                <a:cs typeface="Lucida Sans Unicode"/>
              </a:rPr>
              <a:t>differentiate </a:t>
            </a:r>
            <a:r>
              <a:rPr dirty="0" sz="1950" spc="-110">
                <a:solidFill>
                  <a:srgbClr val="404040"/>
                </a:solidFill>
                <a:latin typeface="Lucida Sans Unicode"/>
                <a:cs typeface="Lucida Sans Unicode"/>
              </a:rPr>
              <a:t>between</a:t>
            </a:r>
            <a:r>
              <a:rPr dirty="0" sz="195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35">
                <a:solidFill>
                  <a:srgbClr val="404040"/>
                </a:solidFill>
                <a:latin typeface="Lucida Sans Unicode"/>
                <a:cs typeface="Lucida Sans Unicode"/>
              </a:rPr>
              <a:t>key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10">
                <a:solidFill>
                  <a:srgbClr val="404040"/>
                </a:solidFill>
                <a:latin typeface="Lucida Sans Unicode"/>
                <a:cs typeface="Lucida Sans Unicode"/>
              </a:rPr>
              <a:t>press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2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35">
                <a:solidFill>
                  <a:srgbClr val="404040"/>
                </a:solidFill>
                <a:latin typeface="Lucida Sans Unicode"/>
                <a:cs typeface="Lucida Sans Unicode"/>
              </a:rPr>
              <a:t>key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65">
                <a:solidFill>
                  <a:srgbClr val="404040"/>
                </a:solidFill>
                <a:latin typeface="Lucida Sans Unicode"/>
                <a:cs typeface="Lucida Sans Unicode"/>
              </a:rPr>
              <a:t>hold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90">
                <a:solidFill>
                  <a:srgbClr val="404040"/>
                </a:solidFill>
                <a:latin typeface="Lucida Sans Unicode"/>
                <a:cs typeface="Lucida Sans Unicode"/>
              </a:rPr>
              <a:t>events,</a:t>
            </a:r>
            <a:r>
              <a:rPr dirty="0" sz="195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2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35">
                <a:solidFill>
                  <a:srgbClr val="404040"/>
                </a:solidFill>
                <a:latin typeface="Lucida Sans Unicode"/>
                <a:cs typeface="Lucida Sans Unicode"/>
              </a:rPr>
              <a:t>keys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00">
                <a:solidFill>
                  <a:srgbClr val="404040"/>
                </a:solidFill>
                <a:latin typeface="Lucida Sans Unicode"/>
                <a:cs typeface="Lucida Sans Unicode"/>
              </a:rPr>
              <a:t>stores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9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90">
                <a:solidFill>
                  <a:srgbClr val="404040"/>
                </a:solidFill>
                <a:latin typeface="Lucida Sans Unicode"/>
                <a:cs typeface="Lucida Sans Unicode"/>
              </a:rPr>
              <a:t>concatenated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14">
                <a:solidFill>
                  <a:srgbClr val="404040"/>
                </a:solidFill>
                <a:latin typeface="Lucida Sans Unicode"/>
                <a:cs typeface="Lucida Sans Unicode"/>
              </a:rPr>
              <a:t>string</a:t>
            </a:r>
            <a:r>
              <a:rPr dirty="0" sz="195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00">
                <a:solidFill>
                  <a:srgbClr val="404040"/>
                </a:solidFill>
                <a:latin typeface="Lucida Sans Unicode"/>
                <a:cs typeface="Lucida Sans Unicode"/>
              </a:rPr>
              <a:t>representation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95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35">
                <a:solidFill>
                  <a:srgbClr val="404040"/>
                </a:solidFill>
                <a:latin typeface="Lucida Sans Unicode"/>
                <a:cs typeface="Lucida Sans Unicode"/>
              </a:rPr>
              <a:t>keys</a:t>
            </a:r>
            <a:r>
              <a:rPr dirty="0" sz="195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0">
                <a:solidFill>
                  <a:srgbClr val="404040"/>
                </a:solidFill>
                <a:latin typeface="Lucida Sans Unicode"/>
                <a:cs typeface="Lucida Sans Unicode"/>
              </a:rPr>
              <a:t>pressed.</a:t>
            </a:r>
            <a:endParaRPr sz="1950">
              <a:latin typeface="Lucida Sans Unicode"/>
              <a:cs typeface="Lucida Sans Unicode"/>
            </a:endParaRPr>
          </a:p>
          <a:p>
            <a:pPr marL="434975" marR="4424045">
              <a:lnSpc>
                <a:spcPct val="101600"/>
              </a:lnSpc>
              <a:spcBef>
                <a:spcPts val="1710"/>
              </a:spcBef>
            </a:pPr>
            <a:r>
              <a:rPr dirty="0" sz="1600" spc="-50">
                <a:solidFill>
                  <a:srgbClr val="404040"/>
                </a:solidFill>
                <a:latin typeface="Lucida Sans Unicode"/>
                <a:cs typeface="Lucida Sans Unicode"/>
              </a:rPr>
              <a:t>generate_text_log(key): </a:t>
            </a:r>
            <a:r>
              <a:rPr dirty="0" sz="1600" spc="-100">
                <a:solidFill>
                  <a:srgbClr val="404040"/>
                </a:solidFill>
                <a:latin typeface="Lucida Sans Unicode"/>
                <a:cs typeface="Lucida Sans Unicode"/>
              </a:rPr>
              <a:t>This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5">
                <a:solidFill>
                  <a:srgbClr val="404040"/>
                </a:solidFill>
                <a:latin typeface="Lucida Sans Unicode"/>
                <a:cs typeface="Lucida Sans Unicode"/>
              </a:rPr>
              <a:t>function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80">
                <a:solidFill>
                  <a:srgbClr val="404040"/>
                </a:solidFill>
                <a:latin typeface="Lucida Sans Unicode"/>
                <a:cs typeface="Lucida Sans Unicode"/>
              </a:rPr>
              <a:t>writes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65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85">
                <a:solidFill>
                  <a:srgbClr val="404040"/>
                </a:solidFill>
                <a:latin typeface="Lucida Sans Unicode"/>
                <a:cs typeface="Lucida Sans Unicode"/>
              </a:rPr>
              <a:t>pressed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5">
                <a:solidFill>
                  <a:srgbClr val="404040"/>
                </a:solidFill>
                <a:latin typeface="Lucida Sans Unicode"/>
                <a:cs typeface="Lucida Sans Unicode"/>
              </a:rPr>
              <a:t>keys</a:t>
            </a:r>
            <a:r>
              <a:rPr dirty="0" sz="1600" spc="-5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7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text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80">
                <a:solidFill>
                  <a:srgbClr val="404040"/>
                </a:solidFill>
                <a:latin typeface="Lucida Sans Unicode"/>
                <a:cs typeface="Lucida Sans Unicode"/>
              </a:rPr>
              <a:t>file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14">
                <a:solidFill>
                  <a:srgbClr val="404040"/>
                </a:solidFill>
                <a:latin typeface="Lucida Sans Unicode"/>
                <a:cs typeface="Lucida Sans Unicode"/>
              </a:rPr>
              <a:t>named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Lucida Sans Unicode"/>
                <a:cs typeface="Lucida Sans Unicode"/>
              </a:rPr>
              <a:t>'key_log.txt'. </a:t>
            </a:r>
            <a:r>
              <a:rPr dirty="0" sz="1600" spc="-55">
                <a:solidFill>
                  <a:srgbClr val="404040"/>
                </a:solidFill>
                <a:latin typeface="Lucida Sans Unicode"/>
                <a:cs typeface="Lucida Sans Unicode"/>
              </a:rPr>
              <a:t>generate_json_file(keys_used):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0">
                <a:solidFill>
                  <a:srgbClr val="404040"/>
                </a:solidFill>
                <a:latin typeface="Lucida Sans Unicode"/>
                <a:cs typeface="Lucida Sans Unicode"/>
              </a:rPr>
              <a:t>This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5">
                <a:solidFill>
                  <a:srgbClr val="404040"/>
                </a:solidFill>
                <a:latin typeface="Lucida Sans Unicode"/>
                <a:cs typeface="Lucida Sans Unicode"/>
              </a:rPr>
              <a:t>function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65">
                <a:solidFill>
                  <a:srgbClr val="404040"/>
                </a:solidFill>
                <a:latin typeface="Lucida Sans Unicode"/>
                <a:cs typeface="Lucida Sans Unicode"/>
              </a:rPr>
              <a:t>generates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75">
                <a:solidFill>
                  <a:srgbClr val="404040"/>
                </a:solidFill>
                <a:latin typeface="Lucida Sans Unicode"/>
                <a:cs typeface="Lucida Sans Unicode"/>
              </a:rPr>
              <a:t>JSON</a:t>
            </a:r>
            <a:r>
              <a:rPr dirty="0" sz="1600" spc="-4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80">
                <a:solidFill>
                  <a:srgbClr val="404040"/>
                </a:solidFill>
                <a:latin typeface="Lucida Sans Unicode"/>
                <a:cs typeface="Lucida Sans Unicode"/>
              </a:rPr>
              <a:t>file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14">
                <a:solidFill>
                  <a:srgbClr val="404040"/>
                </a:solidFill>
                <a:latin typeface="Lucida Sans Unicode"/>
                <a:cs typeface="Lucida Sans Unicode"/>
              </a:rPr>
              <a:t>named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0">
                <a:solidFill>
                  <a:srgbClr val="404040"/>
                </a:solidFill>
                <a:latin typeface="Lucida Sans Unicode"/>
                <a:cs typeface="Lucida Sans Unicode"/>
              </a:rPr>
              <a:t>'key_log.json'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5">
                <a:solidFill>
                  <a:srgbClr val="404040"/>
                </a:solidFill>
                <a:latin typeface="Lucida Sans Unicode"/>
                <a:cs typeface="Lucida Sans Unicode"/>
              </a:rPr>
              <a:t>containing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65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dirty="0" sz="1600" spc="-4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85">
                <a:solidFill>
                  <a:srgbClr val="404040"/>
                </a:solidFill>
                <a:latin typeface="Lucida Sans Unicode"/>
                <a:cs typeface="Lucida Sans Unicode"/>
              </a:rPr>
              <a:t>list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75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5">
                <a:solidFill>
                  <a:srgbClr val="404040"/>
                </a:solidFill>
                <a:latin typeface="Lucida Sans Unicode"/>
                <a:cs typeface="Lucida Sans Unicode"/>
              </a:rPr>
              <a:t>keys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 pressed.</a:t>
            </a:r>
            <a:endParaRPr sz="1600">
              <a:latin typeface="Lucida Sans Unicode"/>
              <a:cs typeface="Lucida Sans Unicode"/>
            </a:endParaRPr>
          </a:p>
          <a:p>
            <a:pPr marL="434975">
              <a:lnSpc>
                <a:spcPct val="100000"/>
              </a:lnSpc>
              <a:spcBef>
                <a:spcPts val="30"/>
              </a:spcBef>
            </a:pPr>
            <a:r>
              <a:rPr dirty="0" sz="1600" spc="-65">
                <a:solidFill>
                  <a:srgbClr val="404040"/>
                </a:solidFill>
                <a:latin typeface="Lucida Sans Unicode"/>
                <a:cs typeface="Lucida Sans Unicode"/>
              </a:rPr>
              <a:t>on_press(key):</a:t>
            </a: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0">
                <a:solidFill>
                  <a:srgbClr val="404040"/>
                </a:solidFill>
                <a:latin typeface="Lucida Sans Unicode"/>
                <a:cs typeface="Lucida Sans Unicode"/>
              </a:rPr>
              <a:t>This</a:t>
            </a:r>
            <a:r>
              <a:rPr dirty="0" sz="1600" spc="-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5">
                <a:solidFill>
                  <a:srgbClr val="404040"/>
                </a:solidFill>
                <a:latin typeface="Lucida Sans Unicode"/>
                <a:cs typeface="Lucida Sans Unicode"/>
              </a:rPr>
              <a:t>function</a:t>
            </a: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dirty="0" sz="1600" spc="-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5">
                <a:solidFill>
                  <a:srgbClr val="404040"/>
                </a:solidFill>
                <a:latin typeface="Lucida Sans Unicode"/>
                <a:cs typeface="Lucida Sans Unicode"/>
              </a:rPr>
              <a:t>called</a:t>
            </a: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25">
                <a:solidFill>
                  <a:srgbClr val="404040"/>
                </a:solidFill>
                <a:latin typeface="Lucida Sans Unicode"/>
                <a:cs typeface="Lucida Sans Unicode"/>
              </a:rPr>
              <a:t>when</a:t>
            </a:r>
            <a:r>
              <a:rPr dirty="0" sz="1600" spc="-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5">
                <a:solidFill>
                  <a:srgbClr val="404040"/>
                </a:solidFill>
                <a:latin typeface="Lucida Sans Unicode"/>
                <a:cs typeface="Lucida Sans Unicode"/>
              </a:rPr>
              <a:t>key</a:t>
            </a:r>
            <a:r>
              <a:rPr dirty="0" sz="1600" spc="-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85">
                <a:solidFill>
                  <a:srgbClr val="404040"/>
                </a:solidFill>
                <a:latin typeface="Lucida Sans Unicode"/>
                <a:cs typeface="Lucida Sans Unicode"/>
              </a:rPr>
              <a:t>pressed.</a:t>
            </a:r>
            <a:r>
              <a:rPr dirty="0" sz="1600" spc="-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50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0">
                <a:solidFill>
                  <a:srgbClr val="404040"/>
                </a:solidFill>
                <a:latin typeface="Lucida Sans Unicode"/>
                <a:cs typeface="Lucida Sans Unicode"/>
              </a:rPr>
              <a:t>appends</a:t>
            </a:r>
            <a:r>
              <a:rPr dirty="0" sz="1600" spc="-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65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85">
                <a:solidFill>
                  <a:srgbClr val="404040"/>
                </a:solidFill>
                <a:latin typeface="Lucida Sans Unicode"/>
                <a:cs typeface="Lucida Sans Unicode"/>
              </a:rPr>
              <a:t>pressed</a:t>
            </a:r>
            <a:r>
              <a:rPr dirty="0" sz="1600" spc="-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5">
                <a:solidFill>
                  <a:srgbClr val="404040"/>
                </a:solidFill>
                <a:latin typeface="Lucida Sans Unicode"/>
                <a:cs typeface="Lucida Sans Unicode"/>
              </a:rPr>
              <a:t>or</a:t>
            </a: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14">
                <a:solidFill>
                  <a:srgbClr val="404040"/>
                </a:solidFill>
                <a:latin typeface="Lucida Sans Unicode"/>
                <a:cs typeface="Lucida Sans Unicode"/>
              </a:rPr>
              <a:t>held</a:t>
            </a:r>
            <a:r>
              <a:rPr dirty="0" sz="1600" spc="-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5">
                <a:solidFill>
                  <a:srgbClr val="404040"/>
                </a:solidFill>
                <a:latin typeface="Lucida Sans Unicode"/>
                <a:cs typeface="Lucida Sans Unicode"/>
              </a:rPr>
              <a:t>key</a:t>
            </a: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7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dirty="0" sz="1600" spc="-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65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 keys_used</a:t>
            </a:r>
            <a:r>
              <a:rPr dirty="0" sz="1600" spc="-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85">
                <a:solidFill>
                  <a:srgbClr val="404040"/>
                </a:solidFill>
                <a:latin typeface="Lucida Sans Unicode"/>
                <a:cs typeface="Lucida Sans Unicode"/>
              </a:rPr>
              <a:t>list</a:t>
            </a: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5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dirty="0" sz="1600" spc="-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65">
                <a:solidFill>
                  <a:srgbClr val="404040"/>
                </a:solidFill>
                <a:latin typeface="Lucida Sans Unicode"/>
                <a:cs typeface="Lucida Sans Unicode"/>
              </a:rPr>
              <a:t>generates</a:t>
            </a: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65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dirty="0" sz="1600" spc="-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75">
                <a:solidFill>
                  <a:srgbClr val="404040"/>
                </a:solidFill>
                <a:latin typeface="Lucida Sans Unicode"/>
                <a:cs typeface="Lucida Sans Unicode"/>
              </a:rPr>
              <a:t>JSON</a:t>
            </a: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Lucida Sans Unicode"/>
                <a:cs typeface="Lucida Sans Unicode"/>
              </a:rPr>
              <a:t>file.</a:t>
            </a:r>
            <a:endParaRPr sz="1600">
              <a:latin typeface="Lucida Sans Unicode"/>
              <a:cs typeface="Lucida Sans Unicode"/>
            </a:endParaRPr>
          </a:p>
          <a:p>
            <a:pPr marL="434975" marR="334645">
              <a:lnSpc>
                <a:spcPct val="101600"/>
              </a:lnSpc>
            </a:pP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on_release(key): </a:t>
            </a:r>
            <a:r>
              <a:rPr dirty="0" sz="1600" spc="-100">
                <a:solidFill>
                  <a:srgbClr val="404040"/>
                </a:solidFill>
                <a:latin typeface="Lucida Sans Unicode"/>
                <a:cs typeface="Lucida Sans Unicode"/>
              </a:rPr>
              <a:t>This</a:t>
            </a: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5">
                <a:solidFill>
                  <a:srgbClr val="404040"/>
                </a:solidFill>
                <a:latin typeface="Lucida Sans Unicode"/>
                <a:cs typeface="Lucida Sans Unicode"/>
              </a:rPr>
              <a:t>function</a:t>
            </a:r>
            <a:r>
              <a:rPr dirty="0" sz="1600" spc="-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5">
                <a:solidFill>
                  <a:srgbClr val="404040"/>
                </a:solidFill>
                <a:latin typeface="Lucida Sans Unicode"/>
                <a:cs typeface="Lucida Sans Unicode"/>
              </a:rPr>
              <a:t>called</a:t>
            </a:r>
            <a:r>
              <a:rPr dirty="0" sz="1600" spc="-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25">
                <a:solidFill>
                  <a:srgbClr val="404040"/>
                </a:solidFill>
                <a:latin typeface="Lucida Sans Unicode"/>
                <a:cs typeface="Lucida Sans Unicode"/>
              </a:rPr>
              <a:t>when</a:t>
            </a: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dirty="0" sz="1600" spc="-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5">
                <a:solidFill>
                  <a:srgbClr val="404040"/>
                </a:solidFill>
                <a:latin typeface="Lucida Sans Unicode"/>
                <a:cs typeface="Lucida Sans Unicode"/>
              </a:rPr>
              <a:t>key</a:t>
            </a: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dirty="0" sz="1600" spc="-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80">
                <a:solidFill>
                  <a:srgbClr val="404040"/>
                </a:solidFill>
                <a:latin typeface="Lucida Sans Unicode"/>
                <a:cs typeface="Lucida Sans Unicode"/>
              </a:rPr>
              <a:t>released.</a:t>
            </a: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50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0">
                <a:solidFill>
                  <a:srgbClr val="404040"/>
                </a:solidFill>
                <a:latin typeface="Lucida Sans Unicode"/>
                <a:cs typeface="Lucida Sans Unicode"/>
              </a:rPr>
              <a:t>appends</a:t>
            </a:r>
            <a:r>
              <a:rPr dirty="0" sz="1600" spc="-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65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70">
                <a:solidFill>
                  <a:srgbClr val="404040"/>
                </a:solidFill>
                <a:latin typeface="Lucida Sans Unicode"/>
                <a:cs typeface="Lucida Sans Unicode"/>
              </a:rPr>
              <a:t>released</a:t>
            </a:r>
            <a:r>
              <a:rPr dirty="0" sz="1600" spc="-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5">
                <a:solidFill>
                  <a:srgbClr val="404040"/>
                </a:solidFill>
                <a:latin typeface="Lucida Sans Unicode"/>
                <a:cs typeface="Lucida Sans Unicode"/>
              </a:rPr>
              <a:t>key</a:t>
            </a: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7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dirty="0" sz="1600" spc="-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65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 keys_used </a:t>
            </a:r>
            <a:r>
              <a:rPr dirty="0" sz="1600" spc="-85">
                <a:solidFill>
                  <a:srgbClr val="404040"/>
                </a:solidFill>
                <a:latin typeface="Lucida Sans Unicode"/>
                <a:cs typeface="Lucida Sans Unicode"/>
              </a:rPr>
              <a:t>list,</a:t>
            </a:r>
            <a:r>
              <a:rPr dirty="0" sz="1600" spc="-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85">
                <a:solidFill>
                  <a:srgbClr val="404040"/>
                </a:solidFill>
                <a:latin typeface="Lucida Sans Unicode"/>
                <a:cs typeface="Lucida Sans Unicode"/>
              </a:rPr>
              <a:t>updates</a:t>
            </a: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65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dirty="0" sz="1600" spc="-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5">
                <a:solidFill>
                  <a:srgbClr val="404040"/>
                </a:solidFill>
                <a:latin typeface="Lucida Sans Unicode"/>
                <a:cs typeface="Lucida Sans Unicode"/>
              </a:rPr>
              <a:t>keys</a:t>
            </a: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75">
                <a:solidFill>
                  <a:srgbClr val="404040"/>
                </a:solidFill>
                <a:latin typeface="Lucida Sans Unicode"/>
                <a:cs typeface="Lucida Sans Unicode"/>
              </a:rPr>
              <a:t>variable,</a:t>
            </a:r>
            <a:r>
              <a:rPr dirty="0" sz="1600" spc="-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5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65">
                <a:solidFill>
                  <a:srgbClr val="404040"/>
                </a:solidFill>
                <a:latin typeface="Lucida Sans Unicode"/>
                <a:cs typeface="Lucida Sans Unicode"/>
              </a:rPr>
              <a:t>generates</a:t>
            </a:r>
            <a:r>
              <a:rPr dirty="0" sz="1600" spc="-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0">
                <a:solidFill>
                  <a:srgbClr val="404040"/>
                </a:solidFill>
                <a:latin typeface="Lucida Sans Unicode"/>
                <a:cs typeface="Lucida Sans Unicode"/>
              </a:rPr>
              <a:t>both</a:t>
            </a: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75">
                <a:solidFill>
                  <a:srgbClr val="404040"/>
                </a:solidFill>
                <a:latin typeface="Lucida Sans Unicode"/>
                <a:cs typeface="Lucida Sans Unicode"/>
              </a:rPr>
              <a:t>JSON</a:t>
            </a: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Lucida Sans Unicode"/>
                <a:cs typeface="Lucida Sans Unicode"/>
              </a:rPr>
              <a:t>and </a:t>
            </a: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text</a:t>
            </a:r>
            <a:r>
              <a:rPr dirty="0" sz="160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35">
                <a:solidFill>
                  <a:srgbClr val="404040"/>
                </a:solidFill>
                <a:latin typeface="Lucida Sans Unicode"/>
                <a:cs typeface="Lucida Sans Unicode"/>
              </a:rPr>
              <a:t>log</a:t>
            </a: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Lucida Sans Unicode"/>
                <a:cs typeface="Lucida Sans Unicode"/>
              </a:rPr>
              <a:t>files.</a:t>
            </a:r>
            <a:endParaRPr sz="1600">
              <a:latin typeface="Lucida Sans Unicode"/>
              <a:cs typeface="Lucida Sans Unicode"/>
            </a:endParaRPr>
          </a:p>
          <a:p>
            <a:pPr marL="434975" marR="4638040">
              <a:lnSpc>
                <a:spcPct val="101600"/>
              </a:lnSpc>
            </a:pP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start_keylogger():</a:t>
            </a:r>
            <a:r>
              <a:rPr dirty="0" sz="1600" spc="-5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0">
                <a:solidFill>
                  <a:srgbClr val="404040"/>
                </a:solidFill>
                <a:latin typeface="Lucida Sans Unicode"/>
                <a:cs typeface="Lucida Sans Unicode"/>
              </a:rPr>
              <a:t>This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5">
                <a:solidFill>
                  <a:srgbClr val="404040"/>
                </a:solidFill>
                <a:latin typeface="Lucida Sans Unicode"/>
                <a:cs typeface="Lucida Sans Unicode"/>
              </a:rPr>
              <a:t>function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50">
                <a:solidFill>
                  <a:srgbClr val="404040"/>
                </a:solidFill>
                <a:latin typeface="Lucida Sans Unicode"/>
                <a:cs typeface="Lucida Sans Unicode"/>
              </a:rPr>
              <a:t>starts </a:t>
            </a:r>
            <a:r>
              <a:rPr dirty="0" sz="1600" spc="-65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5">
                <a:solidFill>
                  <a:srgbClr val="404040"/>
                </a:solidFill>
                <a:latin typeface="Lucida Sans Unicode"/>
                <a:cs typeface="Lucida Sans Unicode"/>
              </a:rPr>
              <a:t>keylogger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0">
                <a:solidFill>
                  <a:srgbClr val="404040"/>
                </a:solidFill>
                <a:latin typeface="Lucida Sans Unicode"/>
                <a:cs typeface="Lucida Sans Unicode"/>
              </a:rPr>
              <a:t>by</a:t>
            </a:r>
            <a:r>
              <a:rPr dirty="0" sz="1600" spc="-5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5">
                <a:solidFill>
                  <a:srgbClr val="404040"/>
                </a:solidFill>
                <a:latin typeface="Lucida Sans Unicode"/>
                <a:cs typeface="Lucida Sans Unicode"/>
              </a:rPr>
              <a:t>initializing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65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0">
                <a:solidFill>
                  <a:srgbClr val="404040"/>
                </a:solidFill>
                <a:latin typeface="Lucida Sans Unicode"/>
                <a:cs typeface="Lucida Sans Unicode"/>
              </a:rPr>
              <a:t>keyboard</a:t>
            </a:r>
            <a:r>
              <a:rPr dirty="0" sz="1600" spc="-5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85">
                <a:solidFill>
                  <a:srgbClr val="404040"/>
                </a:solidFill>
                <a:latin typeface="Lucida Sans Unicode"/>
                <a:cs typeface="Lucida Sans Unicode"/>
              </a:rPr>
              <a:t>listener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5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5">
                <a:solidFill>
                  <a:srgbClr val="404040"/>
                </a:solidFill>
                <a:latin typeface="Lucida Sans Unicode"/>
                <a:cs typeface="Lucida Sans Unicode"/>
              </a:rPr>
              <a:t>updating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65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dirty="0" sz="1600" spc="-5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0">
                <a:solidFill>
                  <a:srgbClr val="404040"/>
                </a:solidFill>
                <a:latin typeface="Lucida Sans Unicode"/>
                <a:cs typeface="Lucida Sans Unicode"/>
              </a:rPr>
              <a:t>GUI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70">
                <a:solidFill>
                  <a:srgbClr val="404040"/>
                </a:solidFill>
                <a:latin typeface="Lucida Sans Unicode"/>
                <a:cs typeface="Lucida Sans Unicode"/>
              </a:rPr>
              <a:t>accordingly. stop_keylogger():</a:t>
            </a:r>
            <a:r>
              <a:rPr dirty="0" sz="1600" spc="-5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0">
                <a:solidFill>
                  <a:srgbClr val="404040"/>
                </a:solidFill>
                <a:latin typeface="Lucida Sans Unicode"/>
                <a:cs typeface="Lucida Sans Unicode"/>
              </a:rPr>
              <a:t>This</a:t>
            </a:r>
            <a:r>
              <a:rPr dirty="0" sz="1600" spc="-5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5">
                <a:solidFill>
                  <a:srgbClr val="404040"/>
                </a:solidFill>
                <a:latin typeface="Lucida Sans Unicode"/>
                <a:cs typeface="Lucida Sans Unicode"/>
              </a:rPr>
              <a:t>function</a:t>
            </a:r>
            <a:r>
              <a:rPr dirty="0" sz="1600" spc="-5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0">
                <a:solidFill>
                  <a:srgbClr val="404040"/>
                </a:solidFill>
                <a:latin typeface="Lucida Sans Unicode"/>
                <a:cs typeface="Lucida Sans Unicode"/>
              </a:rPr>
              <a:t>stops</a:t>
            </a:r>
            <a:r>
              <a:rPr dirty="0" sz="1600" spc="-5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65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dirty="0" sz="1600" spc="-5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5">
                <a:solidFill>
                  <a:srgbClr val="404040"/>
                </a:solidFill>
                <a:latin typeface="Lucida Sans Unicode"/>
                <a:cs typeface="Lucida Sans Unicode"/>
              </a:rPr>
              <a:t>keylogger</a:t>
            </a:r>
            <a:r>
              <a:rPr dirty="0" sz="1600" spc="-5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0">
                <a:solidFill>
                  <a:srgbClr val="404040"/>
                </a:solidFill>
                <a:latin typeface="Lucida Sans Unicode"/>
                <a:cs typeface="Lucida Sans Unicode"/>
              </a:rPr>
              <a:t>by</a:t>
            </a:r>
            <a:r>
              <a:rPr dirty="0" sz="1600" spc="-5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0">
                <a:solidFill>
                  <a:srgbClr val="404040"/>
                </a:solidFill>
                <a:latin typeface="Lucida Sans Unicode"/>
                <a:cs typeface="Lucida Sans Unicode"/>
              </a:rPr>
              <a:t>stopping</a:t>
            </a:r>
            <a:r>
              <a:rPr dirty="0" sz="1600" spc="-5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65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dirty="0" sz="1600" spc="-5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0">
                <a:solidFill>
                  <a:srgbClr val="404040"/>
                </a:solidFill>
                <a:latin typeface="Lucida Sans Unicode"/>
                <a:cs typeface="Lucida Sans Unicode"/>
              </a:rPr>
              <a:t>keyboard</a:t>
            </a:r>
            <a:r>
              <a:rPr dirty="0" sz="1600" spc="-5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85">
                <a:solidFill>
                  <a:srgbClr val="404040"/>
                </a:solidFill>
                <a:latin typeface="Lucida Sans Unicode"/>
                <a:cs typeface="Lucida Sans Unicode"/>
              </a:rPr>
              <a:t>listener</a:t>
            </a:r>
            <a:r>
              <a:rPr dirty="0" sz="1600" spc="-5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5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dirty="0" sz="1600" spc="-5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5">
                <a:solidFill>
                  <a:srgbClr val="404040"/>
                </a:solidFill>
                <a:latin typeface="Lucida Sans Unicode"/>
                <a:cs typeface="Lucida Sans Unicode"/>
              </a:rPr>
              <a:t>updating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65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dirty="0" sz="1600" spc="-5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0">
                <a:solidFill>
                  <a:srgbClr val="404040"/>
                </a:solidFill>
                <a:latin typeface="Lucida Sans Unicode"/>
                <a:cs typeface="Lucida Sans Unicode"/>
              </a:rPr>
              <a:t>GUI</a:t>
            </a:r>
            <a:r>
              <a:rPr dirty="0" sz="1600" spc="-5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Lucida Sans Unicode"/>
                <a:cs typeface="Lucida Sans Unicode"/>
              </a:rPr>
              <a:t>accordingly.</a:t>
            </a:r>
            <a:endParaRPr sz="1600">
              <a:latin typeface="Lucida Sans Unicode"/>
              <a:cs typeface="Lucida Sans Unicode"/>
            </a:endParaRPr>
          </a:p>
          <a:p>
            <a:pPr marL="434975">
              <a:lnSpc>
                <a:spcPct val="100000"/>
              </a:lnSpc>
              <a:spcBef>
                <a:spcPts val="2050"/>
              </a:spcBef>
            </a:pPr>
            <a:r>
              <a:rPr dirty="0" sz="1600" spc="-35">
                <a:solidFill>
                  <a:srgbClr val="404040"/>
                </a:solidFill>
                <a:latin typeface="Lucida Sans Unicode"/>
                <a:cs typeface="Lucida Sans Unicode"/>
              </a:rPr>
              <a:t>Create</a:t>
            </a:r>
            <a:r>
              <a:rPr dirty="0" sz="160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dirty="0" sz="160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75">
                <a:solidFill>
                  <a:srgbClr val="404040"/>
                </a:solidFill>
                <a:latin typeface="Lucida Sans Unicode"/>
                <a:cs typeface="Lucida Sans Unicode"/>
              </a:rPr>
              <a:t>tkinter</a:t>
            </a: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35">
                <a:solidFill>
                  <a:srgbClr val="404040"/>
                </a:solidFill>
                <a:latin typeface="Lucida Sans Unicode"/>
                <a:cs typeface="Lucida Sans Unicode"/>
              </a:rPr>
              <a:t>window</a:t>
            </a:r>
            <a:r>
              <a:rPr dirty="0" sz="160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70">
                <a:solidFill>
                  <a:srgbClr val="404040"/>
                </a:solidFill>
                <a:latin typeface="Lucida Sans Unicode"/>
                <a:cs typeface="Lucida Sans Unicode"/>
              </a:rPr>
              <a:t>titled</a:t>
            </a:r>
            <a:r>
              <a:rPr dirty="0" sz="1600" spc="-6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Lucida Sans Unicode"/>
                <a:cs typeface="Lucida Sans Unicode"/>
              </a:rPr>
              <a:t>"Keylogger".</a:t>
            </a:r>
            <a:endParaRPr sz="1600">
              <a:latin typeface="Lucida Sans Unicode"/>
              <a:cs typeface="Lucida Sans Unicode"/>
            </a:endParaRPr>
          </a:p>
          <a:p>
            <a:pPr marL="434975">
              <a:lnSpc>
                <a:spcPct val="100000"/>
              </a:lnSpc>
              <a:spcBef>
                <a:spcPts val="30"/>
              </a:spcBef>
            </a:pPr>
            <a:r>
              <a:rPr dirty="0" sz="1600" spc="-35">
                <a:solidFill>
                  <a:srgbClr val="404040"/>
                </a:solidFill>
                <a:latin typeface="Lucida Sans Unicode"/>
                <a:cs typeface="Lucida Sans Unicode"/>
              </a:rPr>
              <a:t>Create</a:t>
            </a:r>
            <a:r>
              <a:rPr dirty="0" sz="160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dirty="0" sz="160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0">
                <a:solidFill>
                  <a:srgbClr val="404040"/>
                </a:solidFill>
                <a:latin typeface="Lucida Sans Unicode"/>
                <a:cs typeface="Lucida Sans Unicode"/>
              </a:rPr>
              <a:t>label</a:t>
            </a:r>
            <a:r>
              <a:rPr dirty="0" sz="160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85">
                <a:solidFill>
                  <a:srgbClr val="404040"/>
                </a:solidFill>
                <a:latin typeface="Lucida Sans Unicode"/>
                <a:cs typeface="Lucida Sans Unicode"/>
              </a:rPr>
              <a:t>widget</a:t>
            </a:r>
            <a:r>
              <a:rPr dirty="0" sz="160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0">
                <a:solidFill>
                  <a:srgbClr val="404040"/>
                </a:solidFill>
                <a:latin typeface="Lucida Sans Unicode"/>
                <a:cs typeface="Lucida Sans Unicode"/>
              </a:rPr>
              <a:t>displaying</a:t>
            </a:r>
            <a:r>
              <a:rPr dirty="0" sz="160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0">
                <a:solidFill>
                  <a:srgbClr val="404040"/>
                </a:solidFill>
                <a:latin typeface="Lucida Sans Unicode"/>
                <a:cs typeface="Lucida Sans Unicode"/>
              </a:rPr>
              <a:t>instructions</a:t>
            </a:r>
            <a:r>
              <a:rPr dirty="0" sz="1600" spc="-70">
                <a:solidFill>
                  <a:srgbClr val="404040"/>
                </a:solidFill>
                <a:latin typeface="Lucida Sans Unicode"/>
                <a:cs typeface="Lucida Sans Unicode"/>
              </a:rPr>
              <a:t> to</a:t>
            </a:r>
            <a:r>
              <a:rPr dirty="0" sz="160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0">
                <a:solidFill>
                  <a:srgbClr val="404040"/>
                </a:solidFill>
                <a:latin typeface="Lucida Sans Unicode"/>
                <a:cs typeface="Lucida Sans Unicode"/>
              </a:rPr>
              <a:t>start</a:t>
            </a:r>
            <a:r>
              <a:rPr dirty="0" sz="160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65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dirty="0" sz="160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Lucida Sans Unicode"/>
                <a:cs typeface="Lucida Sans Unicode"/>
              </a:rPr>
              <a:t>keylogger.</a:t>
            </a:r>
            <a:endParaRPr sz="1600">
              <a:latin typeface="Lucida Sans Unicode"/>
              <a:cs typeface="Lucida Sans Unicode"/>
            </a:endParaRPr>
          </a:p>
          <a:p>
            <a:pPr marL="434975">
              <a:lnSpc>
                <a:spcPts val="1910"/>
              </a:lnSpc>
              <a:spcBef>
                <a:spcPts val="30"/>
              </a:spcBef>
            </a:pPr>
            <a:r>
              <a:rPr dirty="0" sz="1600" spc="-35">
                <a:solidFill>
                  <a:srgbClr val="404040"/>
                </a:solidFill>
                <a:latin typeface="Lucida Sans Unicode"/>
                <a:cs typeface="Lucida Sans Unicode"/>
              </a:rPr>
              <a:t>Create</a:t>
            </a:r>
            <a:r>
              <a:rPr dirty="0" sz="160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Lucida Sans Unicode"/>
                <a:cs typeface="Lucida Sans Unicode"/>
              </a:rPr>
              <a:t>"Start"</a:t>
            </a:r>
            <a:r>
              <a:rPr dirty="0" sz="160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5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dirty="0" sz="160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45">
                <a:solidFill>
                  <a:srgbClr val="404040"/>
                </a:solidFill>
                <a:latin typeface="Lucida Sans Unicode"/>
                <a:cs typeface="Lucida Sans Unicode"/>
              </a:rPr>
              <a:t>"Stop"</a:t>
            </a:r>
            <a:r>
              <a:rPr dirty="0" sz="160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0">
                <a:solidFill>
                  <a:srgbClr val="404040"/>
                </a:solidFill>
                <a:latin typeface="Lucida Sans Unicode"/>
                <a:cs typeface="Lucida Sans Unicode"/>
              </a:rPr>
              <a:t>buttons</a:t>
            </a:r>
            <a:r>
              <a:rPr dirty="0" sz="1600" spc="-70">
                <a:solidFill>
                  <a:srgbClr val="404040"/>
                </a:solidFill>
                <a:latin typeface="Lucida Sans Unicode"/>
                <a:cs typeface="Lucida Sans Unicode"/>
              </a:rPr>
              <a:t> to</a:t>
            </a:r>
            <a:r>
              <a:rPr dirty="0" sz="160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0">
                <a:solidFill>
                  <a:srgbClr val="404040"/>
                </a:solidFill>
                <a:latin typeface="Lucida Sans Unicode"/>
                <a:cs typeface="Lucida Sans Unicode"/>
              </a:rPr>
              <a:t>start</a:t>
            </a:r>
            <a:r>
              <a:rPr dirty="0" sz="160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5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dirty="0" sz="160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85">
                <a:solidFill>
                  <a:srgbClr val="404040"/>
                </a:solidFill>
                <a:latin typeface="Lucida Sans Unicode"/>
                <a:cs typeface="Lucida Sans Unicode"/>
              </a:rPr>
              <a:t>stop</a:t>
            </a:r>
            <a:r>
              <a:rPr dirty="0" sz="1600" spc="-65">
                <a:solidFill>
                  <a:srgbClr val="404040"/>
                </a:solidFill>
                <a:latin typeface="Lucida Sans Unicode"/>
                <a:cs typeface="Lucida Sans Unicode"/>
              </a:rPr>
              <a:t> the</a:t>
            </a:r>
            <a:r>
              <a:rPr dirty="0" sz="160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5">
                <a:solidFill>
                  <a:srgbClr val="404040"/>
                </a:solidFill>
                <a:latin typeface="Lucida Sans Unicode"/>
                <a:cs typeface="Lucida Sans Unicode"/>
              </a:rPr>
              <a:t>keylogger</a:t>
            </a:r>
            <a:r>
              <a:rPr dirty="0" sz="160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Lucida Sans Unicode"/>
                <a:cs typeface="Lucida Sans Unicode"/>
              </a:rPr>
              <a:t>respectively.</a:t>
            </a: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ts val="2330"/>
              </a:lnSpc>
            </a:pPr>
            <a:r>
              <a:rPr dirty="0" sz="1950" spc="-254">
                <a:solidFill>
                  <a:srgbClr val="404040"/>
                </a:solidFill>
                <a:latin typeface="Arial Black"/>
                <a:cs typeface="Arial Black"/>
              </a:rPr>
              <a:t>Main</a:t>
            </a:r>
            <a:r>
              <a:rPr dirty="0" sz="1950" spc="-105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1950" spc="-220">
                <a:solidFill>
                  <a:srgbClr val="404040"/>
                </a:solidFill>
                <a:latin typeface="Arial Black"/>
                <a:cs typeface="Arial Black"/>
              </a:rPr>
              <a:t>Loop</a:t>
            </a:r>
            <a:r>
              <a:rPr dirty="0" sz="1950" spc="-220">
                <a:solidFill>
                  <a:srgbClr val="404040"/>
                </a:solidFill>
                <a:latin typeface="Lucida Sans Unicode"/>
                <a:cs typeface="Lucida Sans Unicode"/>
              </a:rPr>
              <a:t>:</a:t>
            </a:r>
            <a:r>
              <a:rPr dirty="0" sz="195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>
                <a:solidFill>
                  <a:srgbClr val="404040"/>
                </a:solidFill>
                <a:latin typeface="Lucida Sans Unicode"/>
                <a:cs typeface="Lucida Sans Unicode"/>
              </a:rPr>
              <a:t>Start</a:t>
            </a:r>
            <a:r>
              <a:rPr dirty="0" sz="1950" spc="-7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9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dirty="0" sz="195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05">
                <a:solidFill>
                  <a:srgbClr val="404040"/>
                </a:solidFill>
                <a:latin typeface="Lucida Sans Unicode"/>
                <a:cs typeface="Lucida Sans Unicode"/>
              </a:rPr>
              <a:t>tkinter</a:t>
            </a:r>
            <a:r>
              <a:rPr dirty="0" sz="195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90">
                <a:solidFill>
                  <a:srgbClr val="404040"/>
                </a:solidFill>
                <a:latin typeface="Lucida Sans Unicode"/>
                <a:cs typeface="Lucida Sans Unicode"/>
              </a:rPr>
              <a:t>event</a:t>
            </a:r>
            <a:r>
              <a:rPr dirty="0" sz="1950" spc="-7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60">
                <a:solidFill>
                  <a:srgbClr val="404040"/>
                </a:solidFill>
                <a:latin typeface="Lucida Sans Unicode"/>
                <a:cs typeface="Lucida Sans Unicode"/>
              </a:rPr>
              <a:t>loop</a:t>
            </a:r>
            <a:r>
              <a:rPr dirty="0" sz="195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25">
                <a:solidFill>
                  <a:srgbClr val="404040"/>
                </a:solidFill>
                <a:latin typeface="Lucida Sans Unicode"/>
                <a:cs typeface="Lucida Sans Unicode"/>
              </a:rPr>
              <a:t>with</a:t>
            </a:r>
            <a:r>
              <a:rPr dirty="0" sz="1950" spc="-7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55">
                <a:solidFill>
                  <a:srgbClr val="404040"/>
                </a:solidFill>
                <a:latin typeface="Lucida Sans Unicode"/>
                <a:cs typeface="Lucida Sans Unicode"/>
              </a:rPr>
              <a:t>root.mainloop().</a:t>
            </a:r>
            <a:endParaRPr sz="1950">
              <a:latin typeface="Lucida Sans Unicode"/>
              <a:cs typeface="Lucida Sans Unicode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002" y="6645979"/>
            <a:ext cx="95250" cy="952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10"/>
              <a:t>Result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1827" y="2199926"/>
            <a:ext cx="180975" cy="1809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601948" y="1945291"/>
            <a:ext cx="15256510" cy="662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95"/>
              </a:spcBef>
            </a:pPr>
            <a:r>
              <a:rPr dirty="0" sz="3600" spc="-100">
                <a:solidFill>
                  <a:srgbClr val="404040"/>
                </a:solidFill>
                <a:latin typeface="Arial MT"/>
                <a:cs typeface="Arial MT"/>
              </a:rPr>
              <a:t>Keyloggers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dirty="0" sz="3600" spc="-8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software</a:t>
            </a:r>
            <a:r>
              <a:rPr dirty="0" sz="3600" spc="-8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30">
                <a:solidFill>
                  <a:srgbClr val="404040"/>
                </a:solidFill>
                <a:latin typeface="Arial MT"/>
                <a:cs typeface="Arial MT"/>
              </a:rPr>
              <a:t>programs</a:t>
            </a:r>
            <a:r>
              <a:rPr dirty="0" sz="36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dirty="0" sz="3600" spc="-8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35">
                <a:solidFill>
                  <a:srgbClr val="404040"/>
                </a:solidFill>
                <a:latin typeface="Arial MT"/>
                <a:cs typeface="Arial MT"/>
              </a:rPr>
              <a:t>hardware</a:t>
            </a:r>
            <a:r>
              <a:rPr dirty="0" sz="3600" spc="-8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75">
                <a:solidFill>
                  <a:srgbClr val="404040"/>
                </a:solidFill>
                <a:latin typeface="Arial MT"/>
                <a:cs typeface="Arial MT"/>
              </a:rPr>
              <a:t>devices</a:t>
            </a:r>
            <a:r>
              <a:rPr dirty="0" sz="36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105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dirty="0" sz="3600" spc="-8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track</a:t>
            </a:r>
            <a:r>
              <a:rPr dirty="0" sz="3600" spc="-8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20">
                <a:solidFill>
                  <a:srgbClr val="404040"/>
                </a:solidFill>
                <a:latin typeface="Arial MT"/>
                <a:cs typeface="Arial MT"/>
              </a:rPr>
              <a:t>keystrokes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typed</a:t>
            </a:r>
            <a:r>
              <a:rPr dirty="0" sz="3600" spc="-1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dirty="0" sz="3600" spc="-114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dirty="0" sz="3600" spc="-1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10">
                <a:solidFill>
                  <a:srgbClr val="404040"/>
                </a:solidFill>
                <a:latin typeface="Arial MT"/>
                <a:cs typeface="Arial MT"/>
              </a:rPr>
              <a:t>computer</a:t>
            </a:r>
            <a:r>
              <a:rPr dirty="0" sz="3600" spc="-114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dirty="0" sz="3600" spc="-114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55">
                <a:solidFill>
                  <a:srgbClr val="404040"/>
                </a:solidFill>
                <a:latin typeface="Arial MT"/>
                <a:cs typeface="Arial MT"/>
              </a:rPr>
              <a:t>mobile</a:t>
            </a:r>
            <a:r>
              <a:rPr dirty="0" sz="3600" spc="-1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70">
                <a:solidFill>
                  <a:srgbClr val="404040"/>
                </a:solidFill>
                <a:latin typeface="Arial MT"/>
                <a:cs typeface="Arial MT"/>
              </a:rPr>
              <a:t>device.</a:t>
            </a:r>
            <a:r>
              <a:rPr dirty="0" sz="3600" spc="-114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130">
                <a:solidFill>
                  <a:srgbClr val="404040"/>
                </a:solidFill>
                <a:latin typeface="Arial MT"/>
                <a:cs typeface="Arial MT"/>
              </a:rPr>
              <a:t>While</a:t>
            </a:r>
            <a:r>
              <a:rPr dirty="0" sz="3600" spc="-1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they</a:t>
            </a:r>
            <a:r>
              <a:rPr dirty="0" sz="3600" spc="-114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5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dirty="0" sz="3600" spc="-114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dirty="0" sz="3600" spc="-1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95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dirty="0" sz="3600" spc="-114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10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dirty="0" sz="3600" spc="-1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10">
                <a:solidFill>
                  <a:srgbClr val="404040"/>
                </a:solidFill>
                <a:latin typeface="Arial MT"/>
                <a:cs typeface="Arial MT"/>
              </a:rPr>
              <a:t>legitimate </a:t>
            </a:r>
            <a:r>
              <a:rPr dirty="0" sz="3600" spc="-70">
                <a:solidFill>
                  <a:srgbClr val="404040"/>
                </a:solidFill>
                <a:latin typeface="Arial MT"/>
                <a:cs typeface="Arial MT"/>
              </a:rPr>
              <a:t>purposes</a:t>
            </a:r>
            <a:r>
              <a:rPr dirty="0" sz="3600" spc="-9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3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dirty="0" sz="36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monitoring</a:t>
            </a:r>
            <a:r>
              <a:rPr dirty="0" sz="36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100">
                <a:solidFill>
                  <a:srgbClr val="404040"/>
                </a:solidFill>
                <a:latin typeface="Arial MT"/>
                <a:cs typeface="Arial MT"/>
              </a:rPr>
              <a:t>employee</a:t>
            </a:r>
            <a:r>
              <a:rPr dirty="0" sz="36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activity</a:t>
            </a:r>
            <a:r>
              <a:rPr dirty="0" sz="36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dirty="0" sz="36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parental</a:t>
            </a:r>
            <a:r>
              <a:rPr dirty="0" sz="3600" spc="-9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control,</a:t>
            </a:r>
            <a:r>
              <a:rPr dirty="0" sz="36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they</a:t>
            </a:r>
            <a:r>
              <a:rPr dirty="0" sz="36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dirty="0" sz="36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20">
                <a:solidFill>
                  <a:srgbClr val="404040"/>
                </a:solidFill>
                <a:latin typeface="Arial MT"/>
                <a:cs typeface="Arial MT"/>
              </a:rPr>
              <a:t>often </a:t>
            </a:r>
            <a:r>
              <a:rPr dirty="0" sz="3600" spc="-40">
                <a:solidFill>
                  <a:srgbClr val="404040"/>
                </a:solidFill>
                <a:latin typeface="Arial MT"/>
                <a:cs typeface="Arial MT"/>
              </a:rPr>
              <a:t>associated</a:t>
            </a:r>
            <a:r>
              <a:rPr dirty="0" sz="3600" spc="-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dirty="0" sz="36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85">
                <a:solidFill>
                  <a:srgbClr val="404040"/>
                </a:solidFill>
                <a:latin typeface="Arial MT"/>
                <a:cs typeface="Arial MT"/>
              </a:rPr>
              <a:t>malicious</a:t>
            </a:r>
            <a:r>
              <a:rPr dirty="0" sz="36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intent,</a:t>
            </a:r>
            <a:r>
              <a:rPr dirty="0" sz="36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125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dirty="0" sz="36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85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dirty="0" sz="36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25">
                <a:solidFill>
                  <a:srgbClr val="404040"/>
                </a:solidFill>
                <a:latin typeface="Arial MT"/>
                <a:cs typeface="Arial MT"/>
              </a:rPr>
              <a:t>stealing</a:t>
            </a:r>
            <a:r>
              <a:rPr dirty="0" sz="36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80">
                <a:solidFill>
                  <a:srgbClr val="404040"/>
                </a:solidFill>
                <a:latin typeface="Arial MT"/>
                <a:cs typeface="Arial MT"/>
              </a:rPr>
              <a:t>passwords,</a:t>
            </a:r>
            <a:r>
              <a:rPr dirty="0" sz="36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credit</a:t>
            </a:r>
            <a:r>
              <a:rPr dirty="0" sz="36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20">
                <a:solidFill>
                  <a:srgbClr val="404040"/>
                </a:solidFill>
                <a:latin typeface="Arial MT"/>
                <a:cs typeface="Arial MT"/>
              </a:rPr>
              <a:t>card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information,</a:t>
            </a:r>
            <a:r>
              <a:rPr dirty="0" sz="3600" spc="-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dirty="0" sz="36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other</a:t>
            </a:r>
            <a:r>
              <a:rPr dirty="0" sz="3600" spc="-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40">
                <a:solidFill>
                  <a:srgbClr val="404040"/>
                </a:solidFill>
                <a:latin typeface="Arial MT"/>
                <a:cs typeface="Arial MT"/>
              </a:rPr>
              <a:t>sensitive</a:t>
            </a:r>
            <a:r>
              <a:rPr dirty="0" sz="36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10">
                <a:solidFill>
                  <a:srgbClr val="404040"/>
                </a:solidFill>
                <a:latin typeface="Arial MT"/>
                <a:cs typeface="Arial MT"/>
              </a:rPr>
              <a:t>data.</a:t>
            </a:r>
            <a:endParaRPr sz="3600">
              <a:latin typeface="Arial MT"/>
              <a:cs typeface="Arial MT"/>
            </a:endParaRPr>
          </a:p>
          <a:p>
            <a:pPr marL="12700" marR="118745">
              <a:lnSpc>
                <a:spcPts val="4730"/>
              </a:lnSpc>
              <a:spcBef>
                <a:spcPts val="70"/>
              </a:spcBef>
            </a:pPr>
            <a:r>
              <a:rPr dirty="0" sz="3600" spc="-12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dirty="0" sz="3600" spc="-114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terms</a:t>
            </a:r>
            <a:r>
              <a:rPr dirty="0" sz="3600" spc="-1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1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3600" spc="-114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10">
                <a:solidFill>
                  <a:srgbClr val="404040"/>
                </a:solidFill>
                <a:latin typeface="Arial MT"/>
                <a:cs typeface="Arial MT"/>
              </a:rPr>
              <a:t>security,</a:t>
            </a:r>
            <a:r>
              <a:rPr dirty="0" sz="3600" spc="-1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85">
                <a:solidFill>
                  <a:srgbClr val="404040"/>
                </a:solidFill>
                <a:latin typeface="Arial MT"/>
                <a:cs typeface="Arial MT"/>
              </a:rPr>
              <a:t>keyloggers</a:t>
            </a:r>
            <a:r>
              <a:rPr dirty="0" sz="3600" spc="-114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70">
                <a:solidFill>
                  <a:srgbClr val="404040"/>
                </a:solidFill>
                <a:latin typeface="Arial MT"/>
                <a:cs typeface="Arial MT"/>
              </a:rPr>
              <a:t>pose</a:t>
            </a:r>
            <a:r>
              <a:rPr dirty="0" sz="3600" spc="-1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dirty="0" sz="3600" spc="-114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significant</a:t>
            </a:r>
            <a:r>
              <a:rPr dirty="0" sz="3600" spc="-1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65">
                <a:solidFill>
                  <a:srgbClr val="404040"/>
                </a:solidFill>
                <a:latin typeface="Arial MT"/>
                <a:cs typeface="Arial MT"/>
              </a:rPr>
              <a:t>threat</a:t>
            </a:r>
            <a:r>
              <a:rPr dirty="0" sz="3600" spc="-114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85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dirty="0" sz="3600" spc="-1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they</a:t>
            </a:r>
            <a:r>
              <a:rPr dirty="0" sz="3600" spc="-114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25">
                <a:solidFill>
                  <a:srgbClr val="404040"/>
                </a:solidFill>
                <a:latin typeface="Arial MT"/>
                <a:cs typeface="Arial MT"/>
              </a:rPr>
              <a:t>can </a:t>
            </a:r>
            <a:r>
              <a:rPr dirty="0" sz="3600" spc="-65">
                <a:solidFill>
                  <a:srgbClr val="404040"/>
                </a:solidFill>
                <a:latin typeface="Arial MT"/>
                <a:cs typeface="Arial MT"/>
              </a:rPr>
              <a:t>compromise</a:t>
            </a:r>
            <a:r>
              <a:rPr dirty="0" sz="36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36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confidentiality</a:t>
            </a:r>
            <a:r>
              <a:rPr dirty="0" sz="36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1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dirty="0" sz="36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integrity</a:t>
            </a:r>
            <a:r>
              <a:rPr dirty="0" sz="36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1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36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40">
                <a:solidFill>
                  <a:srgbClr val="404040"/>
                </a:solidFill>
                <a:latin typeface="Arial MT"/>
                <a:cs typeface="Arial MT"/>
              </a:rPr>
              <a:t>sensitive</a:t>
            </a:r>
            <a:r>
              <a:rPr dirty="0" sz="36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10">
                <a:solidFill>
                  <a:srgbClr val="404040"/>
                </a:solidFill>
                <a:latin typeface="Arial MT"/>
                <a:cs typeface="Arial MT"/>
              </a:rPr>
              <a:t>information. </a:t>
            </a:r>
            <a:r>
              <a:rPr dirty="0" sz="3600" spc="-35">
                <a:solidFill>
                  <a:srgbClr val="404040"/>
                </a:solidFill>
                <a:latin typeface="Arial MT"/>
                <a:cs typeface="Arial MT"/>
              </a:rPr>
              <a:t>Preventive</a:t>
            </a:r>
            <a:r>
              <a:rPr dirty="0" sz="3600" spc="-18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120">
                <a:solidFill>
                  <a:srgbClr val="404040"/>
                </a:solidFill>
                <a:latin typeface="Arial MT"/>
                <a:cs typeface="Arial MT"/>
              </a:rPr>
              <a:t>measures</a:t>
            </a:r>
            <a:r>
              <a:rPr dirty="0" sz="3600" spc="-1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10">
                <a:solidFill>
                  <a:srgbClr val="404040"/>
                </a:solidFill>
                <a:latin typeface="Arial MT"/>
                <a:cs typeface="Arial MT"/>
              </a:rPr>
              <a:t>against</a:t>
            </a:r>
            <a:r>
              <a:rPr dirty="0" sz="3600" spc="-1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85">
                <a:solidFill>
                  <a:srgbClr val="404040"/>
                </a:solidFill>
                <a:latin typeface="Arial MT"/>
                <a:cs typeface="Arial MT"/>
              </a:rPr>
              <a:t>keyloggers</a:t>
            </a:r>
            <a:r>
              <a:rPr dirty="0" sz="3600" spc="-1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65">
                <a:solidFill>
                  <a:srgbClr val="404040"/>
                </a:solidFill>
                <a:latin typeface="Arial MT"/>
                <a:cs typeface="Arial MT"/>
              </a:rPr>
              <a:t>include</a:t>
            </a:r>
            <a:r>
              <a:rPr dirty="0" sz="3600" spc="-1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8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dirty="0" sz="3600" spc="-1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reputable</a:t>
            </a:r>
            <a:r>
              <a:rPr dirty="0" sz="3600" spc="-1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10">
                <a:solidFill>
                  <a:srgbClr val="404040"/>
                </a:solidFill>
                <a:latin typeface="Arial MT"/>
                <a:cs typeface="Arial MT"/>
              </a:rPr>
              <a:t>antivirus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software,</a:t>
            </a:r>
            <a:r>
              <a:rPr dirty="0" sz="3600" spc="-1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60">
                <a:solidFill>
                  <a:srgbClr val="404040"/>
                </a:solidFill>
                <a:latin typeface="Arial MT"/>
                <a:cs typeface="Arial MT"/>
              </a:rPr>
              <a:t>keeping</a:t>
            </a:r>
            <a:r>
              <a:rPr dirty="0" sz="3600" spc="-1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85">
                <a:solidFill>
                  <a:srgbClr val="404040"/>
                </a:solidFill>
                <a:latin typeface="Arial MT"/>
                <a:cs typeface="Arial MT"/>
              </a:rPr>
              <a:t>systems</a:t>
            </a:r>
            <a:r>
              <a:rPr dirty="0" sz="3600" spc="-1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1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dirty="0" sz="3600" spc="-1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software</a:t>
            </a:r>
            <a:r>
              <a:rPr dirty="0" sz="3600" spc="-1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updated,</a:t>
            </a:r>
            <a:r>
              <a:rPr dirty="0" sz="3600" spc="-1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25">
                <a:solidFill>
                  <a:srgbClr val="404040"/>
                </a:solidFill>
                <a:latin typeface="Arial MT"/>
                <a:cs typeface="Arial MT"/>
              </a:rPr>
              <a:t>being</a:t>
            </a:r>
            <a:r>
              <a:rPr dirty="0" sz="3600" spc="-1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35">
                <a:solidFill>
                  <a:srgbClr val="404040"/>
                </a:solidFill>
                <a:latin typeface="Arial MT"/>
                <a:cs typeface="Arial MT"/>
              </a:rPr>
              <a:t>cautious</a:t>
            </a:r>
            <a:r>
              <a:rPr dirty="0" sz="3600" spc="-1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1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3600" spc="-1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10">
                <a:solidFill>
                  <a:srgbClr val="404040"/>
                </a:solidFill>
                <a:latin typeface="Arial MT"/>
                <a:cs typeface="Arial MT"/>
              </a:rPr>
              <a:t>phishing </a:t>
            </a:r>
            <a:r>
              <a:rPr dirty="0" sz="3600" spc="-95">
                <a:solidFill>
                  <a:srgbClr val="404040"/>
                </a:solidFill>
                <a:latin typeface="Arial MT"/>
                <a:cs typeface="Arial MT"/>
              </a:rPr>
              <a:t>emails</a:t>
            </a:r>
            <a:r>
              <a:rPr dirty="0" sz="3600" spc="-1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1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dirty="0" sz="3600" spc="-1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95">
                <a:solidFill>
                  <a:srgbClr val="404040"/>
                </a:solidFill>
                <a:latin typeface="Arial MT"/>
                <a:cs typeface="Arial MT"/>
              </a:rPr>
              <a:t>suspicious</a:t>
            </a:r>
            <a:r>
              <a:rPr dirty="0" sz="3600" spc="-1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45">
                <a:solidFill>
                  <a:srgbClr val="404040"/>
                </a:solidFill>
                <a:latin typeface="Arial MT"/>
                <a:cs typeface="Arial MT"/>
              </a:rPr>
              <a:t>websites,</a:t>
            </a:r>
            <a:r>
              <a:rPr dirty="0" sz="3600" spc="-1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1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dirty="0" sz="3600" spc="-1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8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dirty="0" sz="3600" spc="-1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virtual</a:t>
            </a:r>
            <a:r>
              <a:rPr dirty="0" sz="3600" spc="-1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55">
                <a:solidFill>
                  <a:srgbClr val="404040"/>
                </a:solidFill>
                <a:latin typeface="Arial MT"/>
                <a:cs typeface="Arial MT"/>
              </a:rPr>
              <a:t>keyboards</a:t>
            </a:r>
            <a:r>
              <a:rPr dirty="0" sz="3600" spc="-1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10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dirty="0" sz="3600" spc="-1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10">
                <a:solidFill>
                  <a:srgbClr val="404040"/>
                </a:solidFill>
                <a:latin typeface="Arial MT"/>
                <a:cs typeface="Arial MT"/>
              </a:rPr>
              <a:t>entering </a:t>
            </a:r>
            <a:r>
              <a:rPr dirty="0" sz="3600" spc="-40">
                <a:solidFill>
                  <a:srgbClr val="404040"/>
                </a:solidFill>
                <a:latin typeface="Arial MT"/>
                <a:cs typeface="Arial MT"/>
              </a:rPr>
              <a:t>sensitive</a:t>
            </a:r>
            <a:r>
              <a:rPr dirty="0" sz="3600" spc="-1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404040"/>
                </a:solidFill>
                <a:latin typeface="Arial MT"/>
                <a:cs typeface="Arial MT"/>
              </a:rPr>
              <a:t>information</a:t>
            </a:r>
            <a:r>
              <a:rPr dirty="0" sz="3600" spc="-1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3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dirty="0" sz="3600" spc="-1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600" spc="-10">
                <a:solidFill>
                  <a:srgbClr val="404040"/>
                </a:solidFill>
                <a:latin typeface="Arial MT"/>
                <a:cs typeface="Arial MT"/>
              </a:rPr>
              <a:t>passwords.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1827" y="5200301"/>
            <a:ext cx="180975" cy="1809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10"/>
              <a:t>Conclusion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727" y="2175923"/>
            <a:ext cx="142875" cy="1428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493452" y="1953673"/>
            <a:ext cx="15781655" cy="547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3000" spc="-95">
                <a:solidFill>
                  <a:srgbClr val="404040"/>
                </a:solidFill>
                <a:latin typeface="Arial MT"/>
                <a:cs typeface="Arial MT"/>
              </a:rPr>
              <a:t>In </a:t>
            </a:r>
            <a:r>
              <a:rPr dirty="0" sz="3000" spc="-70">
                <a:solidFill>
                  <a:srgbClr val="404040"/>
                </a:solidFill>
                <a:latin typeface="Arial MT"/>
                <a:cs typeface="Arial MT"/>
              </a:rPr>
              <a:t>conclusion,</a:t>
            </a:r>
            <a:r>
              <a:rPr dirty="0" sz="30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60">
                <a:solidFill>
                  <a:srgbClr val="404040"/>
                </a:solidFill>
                <a:latin typeface="Arial MT"/>
                <a:cs typeface="Arial MT"/>
              </a:rPr>
              <a:t>keyloggers</a:t>
            </a:r>
            <a:r>
              <a:rPr dirty="0" sz="30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present</a:t>
            </a:r>
            <a:r>
              <a:rPr dirty="0" sz="30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dirty="0" sz="3000" spc="-9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significant</a:t>
            </a:r>
            <a:r>
              <a:rPr dirty="0" sz="30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security</a:t>
            </a:r>
            <a:r>
              <a:rPr dirty="0" sz="30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55">
                <a:solidFill>
                  <a:srgbClr val="404040"/>
                </a:solidFill>
                <a:latin typeface="Arial MT"/>
                <a:cs typeface="Arial MT"/>
              </a:rPr>
              <a:t>threat</a:t>
            </a:r>
            <a:r>
              <a:rPr dirty="0" sz="30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dirty="0" sz="30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today's</a:t>
            </a:r>
            <a:r>
              <a:rPr dirty="0" sz="3000" spc="-9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digital</a:t>
            </a:r>
            <a:r>
              <a:rPr dirty="0" sz="30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80">
                <a:solidFill>
                  <a:srgbClr val="404040"/>
                </a:solidFill>
                <a:latin typeface="Arial MT"/>
                <a:cs typeface="Arial MT"/>
              </a:rPr>
              <a:t>landscape.</a:t>
            </a:r>
            <a:r>
              <a:rPr dirty="0" sz="30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35">
                <a:solidFill>
                  <a:srgbClr val="404040"/>
                </a:solidFill>
                <a:latin typeface="Arial MT"/>
                <a:cs typeface="Arial MT"/>
              </a:rPr>
              <a:t>These </a:t>
            </a:r>
            <a:r>
              <a:rPr dirty="0" sz="3000" spc="-40">
                <a:solidFill>
                  <a:srgbClr val="404040"/>
                </a:solidFill>
                <a:latin typeface="Arial MT"/>
                <a:cs typeface="Arial MT"/>
              </a:rPr>
              <a:t>clandestine</a:t>
            </a:r>
            <a:r>
              <a:rPr dirty="0" sz="30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tools</a:t>
            </a:r>
            <a:r>
              <a:rPr dirty="0" sz="3000" spc="-8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45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dirty="0" sz="3000" spc="-8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stealthily</a:t>
            </a:r>
            <a:r>
              <a:rPr dirty="0" sz="3000" spc="-8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capture</a:t>
            </a:r>
            <a:r>
              <a:rPr dirty="0" sz="3000" spc="-8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35">
                <a:solidFill>
                  <a:srgbClr val="404040"/>
                </a:solidFill>
                <a:latin typeface="Arial MT"/>
                <a:cs typeface="Arial MT"/>
              </a:rPr>
              <a:t>sensitive</a:t>
            </a:r>
            <a:r>
              <a:rPr dirty="0" sz="3000" spc="-8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information,</a:t>
            </a:r>
            <a:r>
              <a:rPr dirty="0" sz="3000" spc="-8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35">
                <a:solidFill>
                  <a:srgbClr val="404040"/>
                </a:solidFill>
                <a:latin typeface="Arial MT"/>
                <a:cs typeface="Arial MT"/>
              </a:rPr>
              <a:t>including</a:t>
            </a:r>
            <a:r>
              <a:rPr dirty="0" sz="3000" spc="-8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60">
                <a:solidFill>
                  <a:srgbClr val="404040"/>
                </a:solidFill>
                <a:latin typeface="Arial MT"/>
                <a:cs typeface="Arial MT"/>
              </a:rPr>
              <a:t>passwords,</a:t>
            </a:r>
            <a:r>
              <a:rPr dirty="0" sz="30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credit</a:t>
            </a:r>
            <a:r>
              <a:rPr dirty="0" sz="3000" spc="-8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20">
                <a:solidFill>
                  <a:srgbClr val="404040"/>
                </a:solidFill>
                <a:latin typeface="Arial MT"/>
                <a:cs typeface="Arial MT"/>
              </a:rPr>
              <a:t>card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details,</a:t>
            </a:r>
            <a:r>
              <a:rPr dirty="0" sz="3000" spc="-1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dirty="0" sz="3000" spc="-1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50">
                <a:solidFill>
                  <a:srgbClr val="404040"/>
                </a:solidFill>
                <a:latin typeface="Arial MT"/>
                <a:cs typeface="Arial MT"/>
              </a:rPr>
              <a:t>personal</a:t>
            </a:r>
            <a:r>
              <a:rPr dirty="0" sz="3000" spc="-1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55">
                <a:solidFill>
                  <a:srgbClr val="404040"/>
                </a:solidFill>
                <a:latin typeface="Arial MT"/>
                <a:cs typeface="Arial MT"/>
              </a:rPr>
              <a:t>communications,</a:t>
            </a:r>
            <a:r>
              <a:rPr dirty="0" sz="3000" spc="-1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35">
                <a:solidFill>
                  <a:srgbClr val="404040"/>
                </a:solidFill>
                <a:latin typeface="Arial MT"/>
                <a:cs typeface="Arial MT"/>
              </a:rPr>
              <a:t>posing</a:t>
            </a:r>
            <a:r>
              <a:rPr dirty="0" sz="3000" spc="-1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dirty="0" sz="3000" spc="-1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65">
                <a:solidFill>
                  <a:srgbClr val="404040"/>
                </a:solidFill>
                <a:latin typeface="Arial MT"/>
                <a:cs typeface="Arial MT"/>
              </a:rPr>
              <a:t>serious</a:t>
            </a:r>
            <a:r>
              <a:rPr dirty="0" sz="3000" spc="-1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risk</a:t>
            </a:r>
            <a:r>
              <a:rPr dirty="0" sz="3000" spc="-1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105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dirty="0" sz="3000" spc="-1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40">
                <a:solidFill>
                  <a:srgbClr val="404040"/>
                </a:solidFill>
                <a:latin typeface="Arial MT"/>
                <a:cs typeface="Arial MT"/>
              </a:rPr>
              <a:t>individuals</a:t>
            </a:r>
            <a:r>
              <a:rPr dirty="0" sz="3000" spc="-1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dirty="0" sz="3000" spc="-1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404040"/>
                </a:solidFill>
                <a:latin typeface="Arial MT"/>
                <a:cs typeface="Arial MT"/>
              </a:rPr>
              <a:t>organizations </a:t>
            </a:r>
            <a:r>
              <a:rPr dirty="0" sz="3000" spc="-65">
                <a:solidFill>
                  <a:srgbClr val="404040"/>
                </a:solidFill>
                <a:latin typeface="Arial MT"/>
                <a:cs typeface="Arial MT"/>
              </a:rPr>
              <a:t>alike.</a:t>
            </a:r>
            <a:r>
              <a:rPr dirty="0" sz="3000" spc="-10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dirty="0" sz="3000" spc="-1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25">
                <a:solidFill>
                  <a:srgbClr val="404040"/>
                </a:solidFill>
                <a:latin typeface="Arial MT"/>
                <a:cs typeface="Arial MT"/>
              </a:rPr>
              <a:t>safeguard</a:t>
            </a:r>
            <a:r>
              <a:rPr dirty="0" sz="3000" spc="-10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404040"/>
                </a:solidFill>
                <a:latin typeface="Arial MT"/>
                <a:cs typeface="Arial MT"/>
              </a:rPr>
              <a:t>against</a:t>
            </a:r>
            <a:r>
              <a:rPr dirty="0" sz="3000" spc="-1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50">
                <a:solidFill>
                  <a:srgbClr val="404040"/>
                </a:solidFill>
                <a:latin typeface="Arial MT"/>
                <a:cs typeface="Arial MT"/>
              </a:rPr>
              <a:t>keylogger</a:t>
            </a:r>
            <a:r>
              <a:rPr dirty="0" sz="3000" spc="-1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attacks,</a:t>
            </a:r>
            <a:r>
              <a:rPr dirty="0" sz="3000" spc="-10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16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dirty="0" sz="3000" spc="-1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3000" spc="-1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imperative</a:t>
            </a:r>
            <a:r>
              <a:rPr dirty="0" sz="3000" spc="-10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105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dirty="0" sz="3000" spc="-1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65">
                <a:solidFill>
                  <a:srgbClr val="404040"/>
                </a:solidFill>
                <a:latin typeface="Arial MT"/>
                <a:cs typeface="Arial MT"/>
              </a:rPr>
              <a:t>employ</a:t>
            </a:r>
            <a:r>
              <a:rPr dirty="0" sz="3000" spc="-1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robust</a:t>
            </a:r>
            <a:r>
              <a:rPr dirty="0" sz="3000" spc="-10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404040"/>
                </a:solidFill>
                <a:latin typeface="Arial MT"/>
                <a:cs typeface="Arial MT"/>
              </a:rPr>
              <a:t>cybersecurity </a:t>
            </a:r>
            <a:r>
              <a:rPr dirty="0" sz="3000" spc="-100">
                <a:solidFill>
                  <a:srgbClr val="404040"/>
                </a:solidFill>
                <a:latin typeface="Arial MT"/>
                <a:cs typeface="Arial MT"/>
              </a:rPr>
              <a:t>measures</a:t>
            </a:r>
            <a:r>
              <a:rPr dirty="0" sz="3000" spc="-1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10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dirty="0" sz="3000" spc="-1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65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dirty="0" sz="3000" spc="-1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65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dirty="0" sz="3000" spc="-1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reputable</a:t>
            </a:r>
            <a:r>
              <a:rPr dirty="0" sz="3000" spc="-1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antivirus</a:t>
            </a:r>
            <a:r>
              <a:rPr dirty="0" sz="3000" spc="-1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software,</a:t>
            </a:r>
            <a:r>
              <a:rPr dirty="0" sz="3000" spc="-1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30">
                <a:solidFill>
                  <a:srgbClr val="404040"/>
                </a:solidFill>
                <a:latin typeface="Arial MT"/>
                <a:cs typeface="Arial MT"/>
              </a:rPr>
              <a:t>regularly</a:t>
            </a:r>
            <a:r>
              <a:rPr dirty="0" sz="3000" spc="-1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updating</a:t>
            </a:r>
            <a:r>
              <a:rPr dirty="0" sz="3000" spc="-1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70">
                <a:solidFill>
                  <a:srgbClr val="404040"/>
                </a:solidFill>
                <a:latin typeface="Arial MT"/>
                <a:cs typeface="Arial MT"/>
              </a:rPr>
              <a:t>systems</a:t>
            </a:r>
            <a:r>
              <a:rPr dirty="0" sz="3000" spc="-1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25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dirty="0" sz="3000" spc="-20">
                <a:solidFill>
                  <a:srgbClr val="404040"/>
                </a:solidFill>
                <a:latin typeface="Arial MT"/>
                <a:cs typeface="Arial MT"/>
              </a:rPr>
              <a:t>applications,</a:t>
            </a:r>
            <a:r>
              <a:rPr dirty="0" sz="3000" spc="-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practicing</a:t>
            </a:r>
            <a:r>
              <a:rPr dirty="0" sz="3000" spc="-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caution</a:t>
            </a:r>
            <a:r>
              <a:rPr dirty="0" sz="3000" spc="-7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105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dirty="0" sz="3000" spc="-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50">
                <a:solidFill>
                  <a:srgbClr val="404040"/>
                </a:solidFill>
                <a:latin typeface="Arial MT"/>
                <a:cs typeface="Arial MT"/>
              </a:rPr>
              <a:t>downloading</a:t>
            </a:r>
            <a:r>
              <a:rPr dirty="0" sz="3000" spc="-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software</a:t>
            </a:r>
            <a:r>
              <a:rPr dirty="0" sz="3000" spc="-7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dirty="0" sz="3000" spc="-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files</a:t>
            </a:r>
            <a:r>
              <a:rPr dirty="0" sz="3000" spc="-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dirty="0" sz="3000" spc="-7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105">
                <a:solidFill>
                  <a:srgbClr val="404040"/>
                </a:solidFill>
                <a:latin typeface="Arial MT"/>
                <a:cs typeface="Arial MT"/>
              </a:rPr>
              <a:t>unknown</a:t>
            </a:r>
            <a:r>
              <a:rPr dirty="0" sz="3000" spc="-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70">
                <a:solidFill>
                  <a:srgbClr val="404040"/>
                </a:solidFill>
                <a:latin typeface="Arial MT"/>
                <a:cs typeface="Arial MT"/>
              </a:rPr>
              <a:t>sources,</a:t>
            </a:r>
            <a:r>
              <a:rPr dirty="0" sz="3000" spc="-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25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dirty="0" sz="3000" spc="-35">
                <a:solidFill>
                  <a:srgbClr val="404040"/>
                </a:solidFill>
                <a:latin typeface="Arial MT"/>
                <a:cs typeface="Arial MT"/>
              </a:rPr>
              <a:t>implementing</a:t>
            </a:r>
            <a:r>
              <a:rPr dirty="0" sz="3000" spc="-9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encryption</a:t>
            </a:r>
            <a:r>
              <a:rPr dirty="0" sz="30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45">
                <a:solidFill>
                  <a:srgbClr val="404040"/>
                </a:solidFill>
                <a:latin typeface="Arial MT"/>
                <a:cs typeface="Arial MT"/>
              </a:rPr>
              <a:t>technologies</a:t>
            </a:r>
            <a:r>
              <a:rPr dirty="0" sz="30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8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dirty="0" sz="30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35">
                <a:solidFill>
                  <a:srgbClr val="404040"/>
                </a:solidFill>
                <a:latin typeface="Arial MT"/>
                <a:cs typeface="Arial MT"/>
              </a:rPr>
              <a:t>sensitive</a:t>
            </a:r>
            <a:r>
              <a:rPr dirty="0" sz="3000" spc="-9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dirty="0" sz="30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50">
                <a:solidFill>
                  <a:srgbClr val="404040"/>
                </a:solidFill>
                <a:latin typeface="Arial MT"/>
                <a:cs typeface="Arial MT"/>
              </a:rPr>
              <a:t>transmission.</a:t>
            </a:r>
            <a:r>
              <a:rPr dirty="0" sz="30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404040"/>
                </a:solidFill>
                <a:latin typeface="Arial MT"/>
                <a:cs typeface="Arial MT"/>
              </a:rPr>
              <a:t>Additionally,</a:t>
            </a:r>
            <a:r>
              <a:rPr dirty="0" sz="30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20">
                <a:solidFill>
                  <a:srgbClr val="404040"/>
                </a:solidFill>
                <a:latin typeface="Arial MT"/>
                <a:cs typeface="Arial MT"/>
              </a:rPr>
              <a:t>user education</a:t>
            </a:r>
            <a:r>
              <a:rPr dirty="0" sz="3000" spc="-1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dirty="0" sz="3000" spc="-9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100">
                <a:solidFill>
                  <a:srgbClr val="404040"/>
                </a:solidFill>
                <a:latin typeface="Arial MT"/>
                <a:cs typeface="Arial MT"/>
              </a:rPr>
              <a:t>awareness</a:t>
            </a:r>
            <a:r>
              <a:rPr dirty="0" sz="3000" spc="-9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20">
                <a:solidFill>
                  <a:srgbClr val="404040"/>
                </a:solidFill>
                <a:latin typeface="Arial MT"/>
                <a:cs typeface="Arial MT"/>
              </a:rPr>
              <a:t>play</a:t>
            </a:r>
            <a:r>
              <a:rPr dirty="0" sz="3000" spc="-9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dirty="0" sz="3000" spc="-9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25">
                <a:solidFill>
                  <a:srgbClr val="404040"/>
                </a:solidFill>
                <a:latin typeface="Arial MT"/>
                <a:cs typeface="Arial MT"/>
              </a:rPr>
              <a:t>crucial</a:t>
            </a:r>
            <a:r>
              <a:rPr dirty="0" sz="3000" spc="-9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role</a:t>
            </a:r>
            <a:r>
              <a:rPr dirty="0" sz="3000" spc="-1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dirty="0" sz="3000" spc="-9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45">
                <a:solidFill>
                  <a:srgbClr val="404040"/>
                </a:solidFill>
                <a:latin typeface="Arial MT"/>
                <a:cs typeface="Arial MT"/>
              </a:rPr>
              <a:t>recognizing</a:t>
            </a:r>
            <a:r>
              <a:rPr dirty="0" sz="3000" spc="-9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dirty="0" sz="3000" spc="-9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thwarting</a:t>
            </a:r>
            <a:r>
              <a:rPr dirty="0" sz="3000" spc="-9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potential</a:t>
            </a:r>
            <a:r>
              <a:rPr dirty="0" sz="3000" spc="-9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404040"/>
                </a:solidFill>
                <a:latin typeface="Arial MT"/>
                <a:cs typeface="Arial MT"/>
              </a:rPr>
              <a:t>keylogger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threats.</a:t>
            </a:r>
            <a:r>
              <a:rPr dirty="0" sz="3000" spc="-1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5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dirty="0" sz="3000" spc="-10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40">
                <a:solidFill>
                  <a:srgbClr val="404040"/>
                </a:solidFill>
                <a:latin typeface="Arial MT"/>
                <a:cs typeface="Arial MT"/>
              </a:rPr>
              <a:t>remaining</a:t>
            </a:r>
            <a:r>
              <a:rPr dirty="0" sz="3000" spc="-1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vigilant</a:t>
            </a:r>
            <a:r>
              <a:rPr dirty="0" sz="3000" spc="-10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dirty="0" sz="3000" spc="-10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proactive</a:t>
            </a:r>
            <a:r>
              <a:rPr dirty="0" sz="3000" spc="-1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dirty="0" sz="3000" spc="-10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45">
                <a:solidFill>
                  <a:srgbClr val="404040"/>
                </a:solidFill>
                <a:latin typeface="Arial MT"/>
                <a:cs typeface="Arial MT"/>
              </a:rPr>
              <a:t>addressing</a:t>
            </a:r>
            <a:r>
              <a:rPr dirty="0" sz="3000" spc="-1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20">
                <a:solidFill>
                  <a:srgbClr val="404040"/>
                </a:solidFill>
                <a:latin typeface="Arial MT"/>
                <a:cs typeface="Arial MT"/>
              </a:rPr>
              <a:t>cybersecurity</a:t>
            </a:r>
            <a:r>
              <a:rPr dirty="0" sz="3000" spc="-10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30">
                <a:solidFill>
                  <a:srgbClr val="404040"/>
                </a:solidFill>
                <a:latin typeface="Arial MT"/>
                <a:cs typeface="Arial MT"/>
              </a:rPr>
              <a:t>risks,</a:t>
            </a:r>
            <a:r>
              <a:rPr dirty="0" sz="3000" spc="-10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40">
                <a:solidFill>
                  <a:srgbClr val="404040"/>
                </a:solidFill>
                <a:latin typeface="Arial MT"/>
                <a:cs typeface="Arial MT"/>
              </a:rPr>
              <a:t>individuals</a:t>
            </a:r>
            <a:r>
              <a:rPr dirty="0" sz="3000" spc="-1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25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dirty="0" sz="3000" spc="-35">
                <a:solidFill>
                  <a:srgbClr val="404040"/>
                </a:solidFill>
                <a:latin typeface="Arial MT"/>
                <a:cs typeface="Arial MT"/>
              </a:rPr>
              <a:t>organizations</a:t>
            </a:r>
            <a:r>
              <a:rPr dirty="0" sz="3000" spc="-8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45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dirty="0" sz="3000" spc="-8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effectively</a:t>
            </a:r>
            <a:r>
              <a:rPr dirty="0" sz="3000" spc="-8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mitigate</a:t>
            </a:r>
            <a:r>
              <a:rPr dirty="0" sz="3000" spc="-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3000" spc="-8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40">
                <a:solidFill>
                  <a:srgbClr val="404040"/>
                </a:solidFill>
                <a:latin typeface="Arial MT"/>
                <a:cs typeface="Arial MT"/>
              </a:rPr>
              <a:t>dangers</a:t>
            </a:r>
            <a:r>
              <a:rPr dirty="0" sz="3000" spc="-8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40">
                <a:solidFill>
                  <a:srgbClr val="404040"/>
                </a:solidFill>
                <a:latin typeface="Arial MT"/>
                <a:cs typeface="Arial MT"/>
              </a:rPr>
              <a:t>posed</a:t>
            </a:r>
            <a:r>
              <a:rPr dirty="0" sz="3000" spc="-8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dirty="0" sz="3000" spc="-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60">
                <a:solidFill>
                  <a:srgbClr val="404040"/>
                </a:solidFill>
                <a:latin typeface="Arial MT"/>
                <a:cs typeface="Arial MT"/>
              </a:rPr>
              <a:t>keyloggers</a:t>
            </a:r>
            <a:r>
              <a:rPr dirty="0" sz="3000" spc="-8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dirty="0" sz="3000" spc="-8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95">
                <a:solidFill>
                  <a:srgbClr val="404040"/>
                </a:solidFill>
                <a:latin typeface="Arial MT"/>
                <a:cs typeface="Arial MT"/>
              </a:rPr>
              <a:t>enhance</a:t>
            </a:r>
            <a:r>
              <a:rPr dirty="0" sz="3000" spc="-8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404040"/>
                </a:solidFill>
                <a:latin typeface="Arial MT"/>
                <a:cs typeface="Arial MT"/>
              </a:rPr>
              <a:t>overall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digital</a:t>
            </a:r>
            <a:r>
              <a:rPr dirty="0" sz="30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security</a:t>
            </a:r>
            <a:r>
              <a:rPr dirty="0" sz="30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404040"/>
                </a:solidFill>
                <a:latin typeface="Arial MT"/>
                <a:cs typeface="Arial MT"/>
              </a:rPr>
              <a:t>posture.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377" y="2218869"/>
            <a:ext cx="66674" cy="666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377" y="2399844"/>
            <a:ext cx="66674" cy="6667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2340" y="2585582"/>
            <a:ext cx="66675" cy="666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2340" y="2757032"/>
            <a:ext cx="66675" cy="666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2340" y="2928482"/>
            <a:ext cx="66675" cy="666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377" y="3095169"/>
            <a:ext cx="66674" cy="666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2340" y="3280907"/>
            <a:ext cx="66675" cy="666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377" y="3619044"/>
            <a:ext cx="66674" cy="6667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2340" y="3804782"/>
            <a:ext cx="66675" cy="6667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2340" y="3976232"/>
            <a:ext cx="66675" cy="6667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377" y="4142919"/>
            <a:ext cx="66674" cy="6667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82340" y="4328657"/>
            <a:ext cx="66675" cy="6667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82340" y="4500107"/>
            <a:ext cx="66675" cy="6667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82340" y="4671557"/>
            <a:ext cx="66675" cy="66674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377" y="4838244"/>
            <a:ext cx="66674" cy="66674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82340" y="5023982"/>
            <a:ext cx="66675" cy="66674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82340" y="5195432"/>
            <a:ext cx="66675" cy="66674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377" y="5362119"/>
            <a:ext cx="66674" cy="66674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82340" y="5547857"/>
            <a:ext cx="66675" cy="66674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82340" y="5719307"/>
            <a:ext cx="66675" cy="66674"/>
          </a:xfrm>
          <a:prstGeom prst="rect">
            <a:avLst/>
          </a:prstGeom>
        </p:spPr>
      </p:pic>
      <p:sp>
        <p:nvSpPr>
          <p:cNvPr id="22" name="object 2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0766" rIns="0" bIns="0" rtlCol="0" vert="horz">
            <a:spAutoFit/>
          </a:bodyPr>
          <a:lstStyle/>
          <a:p>
            <a:pPr marL="33655">
              <a:lnSpc>
                <a:spcPts val="1550"/>
              </a:lnSpc>
              <a:spcBef>
                <a:spcPts val="100"/>
              </a:spcBef>
            </a:pPr>
            <a:r>
              <a:rPr dirty="0" sz="1400" spc="-114">
                <a:latin typeface="Verdana"/>
                <a:cs typeface="Verdana"/>
              </a:rPr>
              <a:t>The</a:t>
            </a:r>
            <a:r>
              <a:rPr dirty="0" sz="1400" spc="-85">
                <a:latin typeface="Verdana"/>
                <a:cs typeface="Verdana"/>
              </a:rPr>
              <a:t> </a:t>
            </a:r>
            <a:r>
              <a:rPr dirty="0" sz="1400" spc="-105">
                <a:latin typeface="Verdana"/>
                <a:cs typeface="Verdana"/>
              </a:rPr>
              <a:t>future</a:t>
            </a:r>
            <a:r>
              <a:rPr dirty="0" sz="1400" spc="-80">
                <a:latin typeface="Verdana"/>
                <a:cs typeface="Verdana"/>
              </a:rPr>
              <a:t> </a:t>
            </a:r>
            <a:r>
              <a:rPr dirty="0" sz="1400" spc="-105">
                <a:latin typeface="Verdana"/>
                <a:cs typeface="Verdana"/>
              </a:rPr>
              <a:t>scopes</a:t>
            </a:r>
            <a:r>
              <a:rPr dirty="0" sz="1400" spc="-85">
                <a:latin typeface="Verdana"/>
                <a:cs typeface="Verdana"/>
              </a:rPr>
              <a:t> </a:t>
            </a:r>
            <a:r>
              <a:rPr dirty="0" sz="1400" spc="-75">
                <a:latin typeface="Verdana"/>
                <a:cs typeface="Verdana"/>
              </a:rPr>
              <a:t>for</a:t>
            </a:r>
            <a:r>
              <a:rPr dirty="0" sz="1400" spc="-80">
                <a:latin typeface="Verdana"/>
                <a:cs typeface="Verdana"/>
              </a:rPr>
              <a:t> </a:t>
            </a:r>
            <a:r>
              <a:rPr dirty="0" sz="1400" spc="-135">
                <a:latin typeface="Verdana"/>
                <a:cs typeface="Verdana"/>
              </a:rPr>
              <a:t>keyloggers</a:t>
            </a:r>
            <a:r>
              <a:rPr dirty="0" sz="1400" spc="-85">
                <a:latin typeface="Verdana"/>
                <a:cs typeface="Verdana"/>
              </a:rPr>
              <a:t> </a:t>
            </a:r>
            <a:r>
              <a:rPr dirty="0" sz="1400" spc="-125">
                <a:latin typeface="Verdana"/>
                <a:cs typeface="Verdana"/>
              </a:rPr>
              <a:t>and</a:t>
            </a:r>
            <a:r>
              <a:rPr dirty="0" sz="1400" spc="-80">
                <a:latin typeface="Verdana"/>
                <a:cs typeface="Verdana"/>
              </a:rPr>
              <a:t> </a:t>
            </a:r>
            <a:r>
              <a:rPr dirty="0" sz="1400" spc="-110">
                <a:latin typeface="Verdana"/>
                <a:cs typeface="Verdana"/>
              </a:rPr>
              <a:t>security</a:t>
            </a:r>
            <a:r>
              <a:rPr dirty="0" sz="1400" spc="-85">
                <a:latin typeface="Verdana"/>
                <a:cs typeface="Verdana"/>
              </a:rPr>
              <a:t> </a:t>
            </a:r>
            <a:r>
              <a:rPr dirty="0" sz="1400" spc="-114">
                <a:latin typeface="Verdana"/>
                <a:cs typeface="Verdana"/>
              </a:rPr>
              <a:t>can</a:t>
            </a:r>
            <a:r>
              <a:rPr dirty="0" sz="1400" spc="-80">
                <a:latin typeface="Verdana"/>
                <a:cs typeface="Verdana"/>
              </a:rPr>
              <a:t> </a:t>
            </a:r>
            <a:r>
              <a:rPr dirty="0" sz="1400" spc="-140">
                <a:latin typeface="Verdana"/>
                <a:cs typeface="Verdana"/>
              </a:rPr>
              <a:t>evolve</a:t>
            </a:r>
            <a:r>
              <a:rPr dirty="0" sz="1400" spc="-80">
                <a:latin typeface="Verdana"/>
                <a:cs typeface="Verdana"/>
              </a:rPr>
              <a:t> </a:t>
            </a:r>
            <a:r>
              <a:rPr dirty="0" sz="1400" spc="-114">
                <a:latin typeface="Verdana"/>
                <a:cs typeface="Verdana"/>
              </a:rPr>
              <a:t>in</a:t>
            </a:r>
            <a:r>
              <a:rPr dirty="0" sz="1400" spc="-85">
                <a:latin typeface="Verdana"/>
                <a:cs typeface="Verdana"/>
              </a:rPr>
              <a:t> </a:t>
            </a:r>
            <a:r>
              <a:rPr dirty="0" sz="1400" spc="-125">
                <a:latin typeface="Verdana"/>
                <a:cs typeface="Verdana"/>
              </a:rPr>
              <a:t>several</a:t>
            </a:r>
            <a:r>
              <a:rPr dirty="0" sz="1400" spc="-80">
                <a:latin typeface="Verdana"/>
                <a:cs typeface="Verdana"/>
              </a:rPr>
              <a:t> </a:t>
            </a:r>
            <a:r>
              <a:rPr dirty="0" sz="1400" spc="-105">
                <a:latin typeface="Verdana"/>
                <a:cs typeface="Verdana"/>
              </a:rPr>
              <a:t>directions,</a:t>
            </a:r>
            <a:r>
              <a:rPr dirty="0" sz="1400" spc="-85">
                <a:latin typeface="Verdana"/>
                <a:cs typeface="Verdana"/>
              </a:rPr>
              <a:t> </a:t>
            </a:r>
            <a:r>
              <a:rPr dirty="0" sz="1400" spc="-105">
                <a:latin typeface="Verdana"/>
                <a:cs typeface="Verdana"/>
              </a:rPr>
              <a:t>both</a:t>
            </a:r>
            <a:r>
              <a:rPr dirty="0" sz="1400" spc="-80">
                <a:latin typeface="Verdana"/>
                <a:cs typeface="Verdana"/>
              </a:rPr>
              <a:t> </a:t>
            </a:r>
            <a:r>
              <a:rPr dirty="0" sz="1400" spc="-114">
                <a:latin typeface="Verdana"/>
                <a:cs typeface="Verdana"/>
              </a:rPr>
              <a:t>in</a:t>
            </a:r>
            <a:r>
              <a:rPr dirty="0" sz="1400" spc="-85">
                <a:latin typeface="Verdana"/>
                <a:cs typeface="Verdana"/>
              </a:rPr>
              <a:t> </a:t>
            </a:r>
            <a:r>
              <a:rPr dirty="0" sz="1400" spc="-130">
                <a:latin typeface="Verdana"/>
                <a:cs typeface="Verdana"/>
              </a:rPr>
              <a:t>terms</a:t>
            </a:r>
            <a:r>
              <a:rPr dirty="0" sz="1400" spc="-80">
                <a:latin typeface="Verdana"/>
                <a:cs typeface="Verdana"/>
              </a:rPr>
              <a:t> </a:t>
            </a:r>
            <a:r>
              <a:rPr dirty="0" sz="1400" spc="-60">
                <a:latin typeface="Verdana"/>
                <a:cs typeface="Verdana"/>
              </a:rPr>
              <a:t>of</a:t>
            </a:r>
            <a:r>
              <a:rPr dirty="0" sz="1400" spc="-80">
                <a:latin typeface="Verdana"/>
                <a:cs typeface="Verdana"/>
              </a:rPr>
              <a:t> </a:t>
            </a:r>
            <a:r>
              <a:rPr dirty="0" sz="1400" spc="-100">
                <a:latin typeface="Verdana"/>
                <a:cs typeface="Verdana"/>
              </a:rPr>
              <a:t>threats</a:t>
            </a:r>
            <a:r>
              <a:rPr dirty="0" sz="1400" spc="-85">
                <a:latin typeface="Verdana"/>
                <a:cs typeface="Verdana"/>
              </a:rPr>
              <a:t> </a:t>
            </a:r>
            <a:r>
              <a:rPr dirty="0" sz="1400" spc="-125">
                <a:latin typeface="Verdana"/>
                <a:cs typeface="Verdana"/>
              </a:rPr>
              <a:t>and</a:t>
            </a:r>
            <a:r>
              <a:rPr dirty="0" sz="1400" spc="-80">
                <a:latin typeface="Verdana"/>
                <a:cs typeface="Verdana"/>
              </a:rPr>
              <a:t> </a:t>
            </a:r>
            <a:r>
              <a:rPr dirty="0" sz="1400" spc="-135">
                <a:latin typeface="Verdana"/>
                <a:cs typeface="Verdana"/>
              </a:rPr>
              <a:t>countermeasures.</a:t>
            </a:r>
            <a:r>
              <a:rPr dirty="0" sz="1400" spc="-85">
                <a:latin typeface="Verdana"/>
                <a:cs typeface="Verdana"/>
              </a:rPr>
              <a:t> </a:t>
            </a:r>
            <a:r>
              <a:rPr dirty="0" sz="1400" spc="-114">
                <a:latin typeface="Verdana"/>
                <a:cs typeface="Verdana"/>
              </a:rPr>
              <a:t>Here</a:t>
            </a:r>
            <a:r>
              <a:rPr dirty="0" sz="1400" spc="-80">
                <a:latin typeface="Verdana"/>
                <a:cs typeface="Verdana"/>
              </a:rPr>
              <a:t> </a:t>
            </a:r>
            <a:r>
              <a:rPr dirty="0" sz="1400" spc="-110">
                <a:latin typeface="Verdana"/>
                <a:cs typeface="Verdana"/>
              </a:rPr>
              <a:t>are</a:t>
            </a:r>
            <a:r>
              <a:rPr dirty="0" sz="1400" spc="-85">
                <a:latin typeface="Verdana"/>
                <a:cs typeface="Verdana"/>
              </a:rPr>
              <a:t> </a:t>
            </a:r>
            <a:r>
              <a:rPr dirty="0" sz="1400" spc="-155">
                <a:latin typeface="Verdana"/>
                <a:cs typeface="Verdana"/>
              </a:rPr>
              <a:t>some</a:t>
            </a:r>
            <a:r>
              <a:rPr dirty="0" sz="1400" spc="-80">
                <a:latin typeface="Verdana"/>
                <a:cs typeface="Verdana"/>
              </a:rPr>
              <a:t> </a:t>
            </a:r>
            <a:r>
              <a:rPr dirty="0" sz="1400" spc="-100">
                <a:latin typeface="Verdana"/>
                <a:cs typeface="Verdana"/>
              </a:rPr>
              <a:t>potential</a:t>
            </a:r>
            <a:r>
              <a:rPr dirty="0" sz="1400" spc="-80">
                <a:latin typeface="Verdana"/>
                <a:cs typeface="Verdana"/>
              </a:rPr>
              <a:t> </a:t>
            </a:r>
            <a:r>
              <a:rPr dirty="0" sz="1400" spc="-105">
                <a:latin typeface="Verdana"/>
                <a:cs typeface="Verdana"/>
              </a:rPr>
              <a:t>future</a:t>
            </a:r>
            <a:r>
              <a:rPr dirty="0" sz="1400" spc="-85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directions:</a:t>
            </a:r>
            <a:endParaRPr sz="1400">
              <a:latin typeface="Verdana"/>
              <a:cs typeface="Verdana"/>
            </a:endParaRPr>
          </a:p>
          <a:p>
            <a:pPr marL="33655">
              <a:lnSpc>
                <a:spcPts val="1475"/>
              </a:lnSpc>
            </a:pPr>
            <a:r>
              <a:rPr dirty="0" sz="1400" spc="-204">
                <a:latin typeface="Arial Black"/>
                <a:cs typeface="Arial Black"/>
              </a:rPr>
              <a:t>Advanced</a:t>
            </a:r>
            <a:r>
              <a:rPr dirty="0" sz="1400" spc="-50">
                <a:latin typeface="Arial Black"/>
                <a:cs typeface="Arial Black"/>
              </a:rPr>
              <a:t> </a:t>
            </a:r>
            <a:r>
              <a:rPr dirty="0" sz="1400" spc="-204">
                <a:latin typeface="Arial Black"/>
                <a:cs typeface="Arial Black"/>
              </a:rPr>
              <a:t>Keylogger</a:t>
            </a:r>
            <a:r>
              <a:rPr dirty="0" sz="1400" spc="-45">
                <a:latin typeface="Arial Black"/>
                <a:cs typeface="Arial Black"/>
              </a:rPr>
              <a:t> </a:t>
            </a:r>
            <a:r>
              <a:rPr dirty="0" sz="1400" spc="-130">
                <a:latin typeface="Arial Black"/>
                <a:cs typeface="Arial Black"/>
              </a:rPr>
              <a:t>Technologies</a:t>
            </a:r>
            <a:r>
              <a:rPr dirty="0" sz="1400" spc="-130"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474345">
              <a:lnSpc>
                <a:spcPts val="1290"/>
              </a:lnSpc>
            </a:pPr>
            <a:r>
              <a:rPr dirty="0" sz="1150" spc="-100">
                <a:latin typeface="Verdana"/>
                <a:cs typeface="Verdana"/>
              </a:rPr>
              <a:t>Keyloggers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could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105">
                <a:latin typeface="Verdana"/>
                <a:cs typeface="Verdana"/>
              </a:rPr>
              <a:t>become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120">
                <a:latin typeface="Verdana"/>
                <a:cs typeface="Verdana"/>
              </a:rPr>
              <a:t>more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80">
                <a:latin typeface="Verdana"/>
                <a:cs typeface="Verdana"/>
              </a:rPr>
              <a:t>sophisticated,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utilizing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110">
                <a:latin typeface="Verdana"/>
                <a:cs typeface="Verdana"/>
              </a:rPr>
              <a:t>machine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learning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100">
                <a:latin typeface="Verdana"/>
                <a:cs typeface="Verdana"/>
              </a:rPr>
              <a:t>algorithms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65">
                <a:latin typeface="Verdana"/>
                <a:cs typeface="Verdana"/>
              </a:rPr>
              <a:t>to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70">
                <a:latin typeface="Verdana"/>
                <a:cs typeface="Verdana"/>
              </a:rPr>
              <a:t>better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understand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80">
                <a:latin typeface="Verdana"/>
                <a:cs typeface="Verdana"/>
              </a:rPr>
              <a:t>context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and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80">
                <a:latin typeface="Verdana"/>
                <a:cs typeface="Verdana"/>
              </a:rPr>
              <a:t>discern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100">
                <a:latin typeface="Verdana"/>
                <a:cs typeface="Verdana"/>
              </a:rPr>
              <a:t>valuable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90">
                <a:latin typeface="Verdana"/>
                <a:cs typeface="Verdana"/>
              </a:rPr>
              <a:t>information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from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10">
                <a:latin typeface="Verdana"/>
                <a:cs typeface="Verdana"/>
              </a:rPr>
              <a:t>keystrokes.</a:t>
            </a:r>
            <a:endParaRPr sz="1150">
              <a:latin typeface="Verdana"/>
              <a:cs typeface="Verdana"/>
            </a:endParaRPr>
          </a:p>
          <a:p>
            <a:pPr marL="474345" marR="6275070">
              <a:lnSpc>
                <a:spcPts val="1350"/>
              </a:lnSpc>
              <a:spcBef>
                <a:spcPts val="55"/>
              </a:spcBef>
            </a:pPr>
            <a:r>
              <a:rPr dirty="0" sz="1150" spc="-100">
                <a:latin typeface="Verdana"/>
                <a:cs typeface="Verdana"/>
              </a:rPr>
              <a:t>Integration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with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other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forms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50">
                <a:latin typeface="Verdana"/>
                <a:cs typeface="Verdana"/>
              </a:rPr>
              <a:t>of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surveillance,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105">
                <a:latin typeface="Verdana"/>
                <a:cs typeface="Verdana"/>
              </a:rPr>
              <a:t>such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as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114">
                <a:latin typeface="Verdana"/>
                <a:cs typeface="Verdana"/>
              </a:rPr>
              <a:t>webcam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and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105">
                <a:latin typeface="Verdana"/>
                <a:cs typeface="Verdana"/>
              </a:rPr>
              <a:t>microphone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access,</a:t>
            </a:r>
            <a:r>
              <a:rPr dirty="0" sz="1150" spc="-65">
                <a:latin typeface="Verdana"/>
                <a:cs typeface="Verdana"/>
              </a:rPr>
              <a:t> to </a:t>
            </a:r>
            <a:r>
              <a:rPr dirty="0" sz="1150" spc="-80">
                <a:latin typeface="Verdana"/>
                <a:cs typeface="Verdana"/>
              </a:rPr>
              <a:t>capture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a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120">
                <a:latin typeface="Verdana"/>
                <a:cs typeface="Verdana"/>
              </a:rPr>
              <a:t>more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105">
                <a:latin typeface="Verdana"/>
                <a:cs typeface="Verdana"/>
              </a:rPr>
              <a:t>comprehensive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75">
                <a:latin typeface="Verdana"/>
                <a:cs typeface="Verdana"/>
              </a:rPr>
              <a:t>picture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50">
                <a:latin typeface="Verdana"/>
                <a:cs typeface="Verdana"/>
              </a:rPr>
              <a:t>of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100">
                <a:latin typeface="Verdana"/>
                <a:cs typeface="Verdana"/>
              </a:rPr>
              <a:t>user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30">
                <a:latin typeface="Verdana"/>
                <a:cs typeface="Verdana"/>
              </a:rPr>
              <a:t>activity. </a:t>
            </a:r>
            <a:r>
              <a:rPr dirty="0" sz="1150" spc="-80">
                <a:latin typeface="Verdana"/>
                <a:cs typeface="Verdana"/>
              </a:rPr>
              <a:t>Utilization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50">
                <a:latin typeface="Verdana"/>
                <a:cs typeface="Verdana"/>
              </a:rPr>
              <a:t>of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hardware-</a:t>
            </a:r>
            <a:r>
              <a:rPr dirty="0" sz="1150" spc="-85">
                <a:latin typeface="Verdana"/>
                <a:cs typeface="Verdana"/>
              </a:rPr>
              <a:t>based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105">
                <a:latin typeface="Verdana"/>
                <a:cs typeface="Verdana"/>
              </a:rPr>
              <a:t>keyloggers,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105">
                <a:latin typeface="Verdana"/>
                <a:cs typeface="Verdana"/>
              </a:rPr>
              <a:t>which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90">
                <a:latin typeface="Verdana"/>
                <a:cs typeface="Verdana"/>
              </a:rPr>
              <a:t>can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80">
                <a:latin typeface="Verdana"/>
                <a:cs typeface="Verdana"/>
              </a:rPr>
              <a:t>be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90">
                <a:latin typeface="Verdana"/>
                <a:cs typeface="Verdana"/>
              </a:rPr>
              <a:t>harder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65">
                <a:latin typeface="Verdana"/>
                <a:cs typeface="Verdana"/>
              </a:rPr>
              <a:t>to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65">
                <a:latin typeface="Verdana"/>
                <a:cs typeface="Verdana"/>
              </a:rPr>
              <a:t>detect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and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120">
                <a:latin typeface="Verdana"/>
                <a:cs typeface="Verdana"/>
              </a:rPr>
              <a:t>remove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100">
                <a:latin typeface="Verdana"/>
                <a:cs typeface="Verdana"/>
              </a:rPr>
              <a:t>compared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65">
                <a:latin typeface="Verdana"/>
                <a:cs typeface="Verdana"/>
              </a:rPr>
              <a:t>to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75">
                <a:latin typeface="Verdana"/>
                <a:cs typeface="Verdana"/>
              </a:rPr>
              <a:t>software-</a:t>
            </a:r>
            <a:r>
              <a:rPr dirty="0" sz="1150" spc="-85">
                <a:latin typeface="Verdana"/>
                <a:cs typeface="Verdana"/>
              </a:rPr>
              <a:t>based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10">
                <a:latin typeface="Verdana"/>
                <a:cs typeface="Verdana"/>
              </a:rPr>
              <a:t>ones.</a:t>
            </a:r>
            <a:endParaRPr sz="1150">
              <a:latin typeface="Verdana"/>
              <a:cs typeface="Verdana"/>
            </a:endParaRPr>
          </a:p>
          <a:p>
            <a:pPr marL="33655">
              <a:lnSpc>
                <a:spcPts val="1430"/>
              </a:lnSpc>
            </a:pPr>
            <a:r>
              <a:rPr dirty="0" sz="1400" spc="-175">
                <a:latin typeface="Arial Black"/>
                <a:cs typeface="Arial Black"/>
              </a:rPr>
              <a:t>Targeting</a:t>
            </a:r>
            <a:r>
              <a:rPr dirty="0" sz="1400" spc="-80">
                <a:latin typeface="Arial Black"/>
                <a:cs typeface="Arial Black"/>
              </a:rPr>
              <a:t> </a:t>
            </a:r>
            <a:r>
              <a:rPr dirty="0" sz="1400" spc="-200">
                <a:latin typeface="Arial Black"/>
                <a:cs typeface="Arial Black"/>
              </a:rPr>
              <a:t>IoT</a:t>
            </a:r>
            <a:r>
              <a:rPr dirty="0" sz="1400" spc="-80">
                <a:latin typeface="Arial Black"/>
                <a:cs typeface="Arial Black"/>
              </a:rPr>
              <a:t> </a:t>
            </a:r>
            <a:r>
              <a:rPr dirty="0" sz="1400" spc="-90">
                <a:latin typeface="Arial Black"/>
                <a:cs typeface="Arial Black"/>
              </a:rPr>
              <a:t>Devices</a:t>
            </a:r>
            <a:r>
              <a:rPr dirty="0" sz="1400" spc="-90"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474345">
              <a:lnSpc>
                <a:spcPts val="1290"/>
              </a:lnSpc>
            </a:pPr>
            <a:r>
              <a:rPr dirty="0" sz="1150" spc="-100">
                <a:latin typeface="Verdana"/>
                <a:cs typeface="Verdana"/>
              </a:rPr>
              <a:t>With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the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90">
                <a:latin typeface="Verdana"/>
                <a:cs typeface="Verdana"/>
              </a:rPr>
              <a:t>increasing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prevalence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50">
                <a:latin typeface="Verdana"/>
                <a:cs typeface="Verdana"/>
              </a:rPr>
              <a:t>of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105">
                <a:latin typeface="Verdana"/>
                <a:cs typeface="Verdana"/>
              </a:rPr>
              <a:t>Internet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50">
                <a:latin typeface="Verdana"/>
                <a:cs typeface="Verdana"/>
              </a:rPr>
              <a:t>of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90">
                <a:latin typeface="Verdana"/>
                <a:cs typeface="Verdana"/>
              </a:rPr>
              <a:t>Things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145">
                <a:latin typeface="Verdana"/>
                <a:cs typeface="Verdana"/>
              </a:rPr>
              <a:t>(IoT)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90">
                <a:latin typeface="Verdana"/>
                <a:cs typeface="Verdana"/>
              </a:rPr>
              <a:t>devices,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105">
                <a:latin typeface="Verdana"/>
                <a:cs typeface="Verdana"/>
              </a:rPr>
              <a:t>keyloggers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145">
                <a:latin typeface="Verdana"/>
                <a:cs typeface="Verdana"/>
              </a:rPr>
              <a:t>may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65">
                <a:latin typeface="Verdana"/>
                <a:cs typeface="Verdana"/>
              </a:rPr>
              <a:t>start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80">
                <a:latin typeface="Verdana"/>
                <a:cs typeface="Verdana"/>
              </a:rPr>
              <a:t>targeting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90">
                <a:latin typeface="Verdana"/>
                <a:cs typeface="Verdana"/>
              </a:rPr>
              <a:t>these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devices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65">
                <a:latin typeface="Verdana"/>
                <a:cs typeface="Verdana"/>
              </a:rPr>
              <a:t>to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80">
                <a:latin typeface="Verdana"/>
                <a:cs typeface="Verdana"/>
              </a:rPr>
              <a:t>capture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sensitive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90">
                <a:latin typeface="Verdana"/>
                <a:cs typeface="Verdana"/>
              </a:rPr>
              <a:t>information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105">
                <a:latin typeface="Verdana"/>
                <a:cs typeface="Verdana"/>
              </a:rPr>
              <a:t>such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as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passwords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and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personal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70">
                <a:latin typeface="Verdana"/>
                <a:cs typeface="Verdana"/>
              </a:rPr>
              <a:t>data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entered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100">
                <a:latin typeface="Verdana"/>
                <a:cs typeface="Verdana"/>
              </a:rPr>
              <a:t>through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100">
                <a:latin typeface="Verdana"/>
                <a:cs typeface="Verdana"/>
              </a:rPr>
              <a:t>smart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135">
                <a:latin typeface="Verdana"/>
                <a:cs typeface="Verdana"/>
              </a:rPr>
              <a:t>home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110">
                <a:latin typeface="Verdana"/>
                <a:cs typeface="Verdana"/>
              </a:rPr>
              <a:t>systems,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100">
                <a:latin typeface="Verdana"/>
                <a:cs typeface="Verdana"/>
              </a:rPr>
              <a:t>wearables,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and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20">
                <a:latin typeface="Verdana"/>
                <a:cs typeface="Verdana"/>
              </a:rPr>
              <a:t>other</a:t>
            </a:r>
            <a:endParaRPr sz="1150">
              <a:latin typeface="Verdana"/>
              <a:cs typeface="Verdana"/>
            </a:endParaRPr>
          </a:p>
          <a:p>
            <a:pPr marL="474345">
              <a:lnSpc>
                <a:spcPts val="1300"/>
              </a:lnSpc>
            </a:pPr>
            <a:r>
              <a:rPr dirty="0" sz="1150" spc="-80">
                <a:latin typeface="Verdana"/>
                <a:cs typeface="Verdana"/>
              </a:rPr>
              <a:t>connected</a:t>
            </a:r>
            <a:r>
              <a:rPr dirty="0" sz="1150" spc="-105">
                <a:latin typeface="Verdana"/>
                <a:cs typeface="Verdana"/>
              </a:rPr>
              <a:t> </a:t>
            </a:r>
            <a:r>
              <a:rPr dirty="0" sz="1150" spc="-10">
                <a:latin typeface="Verdana"/>
                <a:cs typeface="Verdana"/>
              </a:rPr>
              <a:t>devices.</a:t>
            </a:r>
            <a:endParaRPr sz="1150">
              <a:latin typeface="Verdana"/>
              <a:cs typeface="Verdana"/>
            </a:endParaRPr>
          </a:p>
          <a:p>
            <a:pPr marL="33655">
              <a:lnSpc>
                <a:spcPts val="1540"/>
              </a:lnSpc>
            </a:pPr>
            <a:r>
              <a:rPr dirty="0" sz="1400" spc="-170">
                <a:latin typeface="Arial Black"/>
                <a:cs typeface="Arial Black"/>
              </a:rPr>
              <a:t>Stealth</a:t>
            </a:r>
            <a:r>
              <a:rPr dirty="0" sz="1400" spc="-75">
                <a:latin typeface="Arial Black"/>
                <a:cs typeface="Arial Black"/>
              </a:rPr>
              <a:t> </a:t>
            </a:r>
            <a:r>
              <a:rPr dirty="0" sz="1400" spc="-195">
                <a:latin typeface="Arial Black"/>
                <a:cs typeface="Arial Black"/>
              </a:rPr>
              <a:t>and</a:t>
            </a:r>
            <a:r>
              <a:rPr dirty="0" sz="1400" spc="-75">
                <a:latin typeface="Arial Black"/>
                <a:cs typeface="Arial Black"/>
              </a:rPr>
              <a:t> </a:t>
            </a:r>
            <a:r>
              <a:rPr dirty="0" sz="1400" spc="-190">
                <a:latin typeface="Arial Black"/>
                <a:cs typeface="Arial Black"/>
              </a:rPr>
              <a:t>Evasion</a:t>
            </a:r>
            <a:r>
              <a:rPr dirty="0" sz="1400" spc="-75">
                <a:latin typeface="Arial Black"/>
                <a:cs typeface="Arial Black"/>
              </a:rPr>
              <a:t> </a:t>
            </a:r>
            <a:r>
              <a:rPr dirty="0" sz="1400" spc="-125">
                <a:latin typeface="Arial Black"/>
                <a:cs typeface="Arial Black"/>
              </a:rPr>
              <a:t>Techniques</a:t>
            </a:r>
            <a:r>
              <a:rPr dirty="0" sz="1400" spc="-125"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474345">
              <a:lnSpc>
                <a:spcPts val="1290"/>
              </a:lnSpc>
            </a:pPr>
            <a:r>
              <a:rPr dirty="0" sz="1150" spc="-100">
                <a:latin typeface="Verdana"/>
                <a:cs typeface="Verdana"/>
              </a:rPr>
              <a:t>Keyloggers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145">
                <a:latin typeface="Verdana"/>
                <a:cs typeface="Verdana"/>
              </a:rPr>
              <a:t>may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120">
                <a:latin typeface="Verdana"/>
                <a:cs typeface="Verdana"/>
              </a:rPr>
              <a:t>employ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120">
                <a:latin typeface="Verdana"/>
                <a:cs typeface="Verdana"/>
              </a:rPr>
              <a:t>more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advanced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100">
                <a:latin typeface="Verdana"/>
                <a:cs typeface="Verdana"/>
              </a:rPr>
              <a:t>evasion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90">
                <a:latin typeface="Verdana"/>
                <a:cs typeface="Verdana"/>
              </a:rPr>
              <a:t>techniques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65">
                <a:latin typeface="Verdana"/>
                <a:cs typeface="Verdana"/>
              </a:rPr>
              <a:t>to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90">
                <a:latin typeface="Verdana"/>
                <a:cs typeface="Verdana"/>
              </a:rPr>
              <a:t>avoid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75">
                <a:latin typeface="Verdana"/>
                <a:cs typeface="Verdana"/>
              </a:rPr>
              <a:t>detection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100">
                <a:latin typeface="Verdana"/>
                <a:cs typeface="Verdana"/>
              </a:rPr>
              <a:t>by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90">
                <a:latin typeface="Verdana"/>
                <a:cs typeface="Verdana"/>
              </a:rPr>
              <a:t>antivirus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80">
                <a:latin typeface="Verdana"/>
                <a:cs typeface="Verdana"/>
              </a:rPr>
              <a:t>software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and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90">
                <a:latin typeface="Verdana"/>
                <a:cs typeface="Verdana"/>
              </a:rPr>
              <a:t>intrusion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75">
                <a:latin typeface="Verdana"/>
                <a:cs typeface="Verdana"/>
              </a:rPr>
              <a:t>detection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10">
                <a:latin typeface="Verdana"/>
                <a:cs typeface="Verdana"/>
              </a:rPr>
              <a:t>systems.</a:t>
            </a:r>
            <a:endParaRPr sz="1150">
              <a:latin typeface="Verdana"/>
              <a:cs typeface="Verdana"/>
            </a:endParaRPr>
          </a:p>
          <a:p>
            <a:pPr marL="474345">
              <a:lnSpc>
                <a:spcPts val="1300"/>
              </a:lnSpc>
            </a:pPr>
            <a:r>
              <a:rPr dirty="0" sz="1150" spc="-85">
                <a:latin typeface="Verdana"/>
                <a:cs typeface="Verdana"/>
              </a:rPr>
              <a:t>Encrypted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105">
                <a:latin typeface="Verdana"/>
                <a:cs typeface="Verdana"/>
              </a:rPr>
              <a:t>communication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105">
                <a:latin typeface="Verdana"/>
                <a:cs typeface="Verdana"/>
              </a:rPr>
              <a:t>channels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could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80">
                <a:latin typeface="Verdana"/>
                <a:cs typeface="Verdana"/>
              </a:rPr>
              <a:t>be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100">
                <a:latin typeface="Verdana"/>
                <a:cs typeface="Verdana"/>
              </a:rPr>
              <a:t>used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65">
                <a:latin typeface="Verdana"/>
                <a:cs typeface="Verdana"/>
              </a:rPr>
              <a:t>to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70">
                <a:latin typeface="Verdana"/>
                <a:cs typeface="Verdana"/>
              </a:rPr>
              <a:t>exfiltrate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80">
                <a:latin typeface="Verdana"/>
                <a:cs typeface="Verdana"/>
              </a:rPr>
              <a:t>captured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80">
                <a:latin typeface="Verdana"/>
                <a:cs typeface="Verdana"/>
              </a:rPr>
              <a:t>data,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114">
                <a:latin typeface="Verdana"/>
                <a:cs typeface="Verdana"/>
              </a:rPr>
              <a:t>making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40">
                <a:latin typeface="Verdana"/>
                <a:cs typeface="Verdana"/>
              </a:rPr>
              <a:t>it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90">
                <a:latin typeface="Verdana"/>
                <a:cs typeface="Verdana"/>
              </a:rPr>
              <a:t>harder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55">
                <a:latin typeface="Verdana"/>
                <a:cs typeface="Verdana"/>
              </a:rPr>
              <a:t>for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security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105">
                <a:latin typeface="Verdana"/>
                <a:cs typeface="Verdana"/>
              </a:rPr>
              <a:t>systems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65">
                <a:latin typeface="Verdana"/>
                <a:cs typeface="Verdana"/>
              </a:rPr>
              <a:t>to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65">
                <a:latin typeface="Verdana"/>
                <a:cs typeface="Verdana"/>
              </a:rPr>
              <a:t>detect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100">
                <a:latin typeface="Verdana"/>
                <a:cs typeface="Verdana"/>
              </a:rPr>
              <a:t>malicious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10">
                <a:latin typeface="Verdana"/>
                <a:cs typeface="Verdana"/>
              </a:rPr>
              <a:t>activity.</a:t>
            </a:r>
            <a:endParaRPr sz="1150">
              <a:latin typeface="Verdana"/>
              <a:cs typeface="Verdana"/>
            </a:endParaRPr>
          </a:p>
          <a:p>
            <a:pPr marL="33655">
              <a:lnSpc>
                <a:spcPts val="1540"/>
              </a:lnSpc>
            </a:pPr>
            <a:r>
              <a:rPr dirty="0" sz="1400" spc="-150">
                <a:latin typeface="Arial Black"/>
                <a:cs typeface="Arial Black"/>
              </a:rPr>
              <a:t>Countermeasures</a:t>
            </a:r>
            <a:r>
              <a:rPr dirty="0" sz="1400" spc="-150"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474345">
              <a:lnSpc>
                <a:spcPts val="1290"/>
              </a:lnSpc>
            </a:pPr>
            <a:r>
              <a:rPr dirty="0" sz="1150" spc="-100">
                <a:latin typeface="Verdana"/>
                <a:cs typeface="Verdana"/>
              </a:rPr>
              <a:t>Enhanced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behavioral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analysis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90">
                <a:latin typeface="Verdana"/>
                <a:cs typeface="Verdana"/>
              </a:rPr>
              <a:t>techniques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could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80">
                <a:latin typeface="Verdana"/>
                <a:cs typeface="Verdana"/>
              </a:rPr>
              <a:t>be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developed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65">
                <a:latin typeface="Verdana"/>
                <a:cs typeface="Verdana"/>
              </a:rPr>
              <a:t>to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65">
                <a:latin typeface="Verdana"/>
                <a:cs typeface="Verdana"/>
              </a:rPr>
              <a:t>detect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110">
                <a:latin typeface="Verdana"/>
                <a:cs typeface="Verdana"/>
              </a:rPr>
              <a:t>anomalous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100">
                <a:latin typeface="Verdana"/>
                <a:cs typeface="Verdana"/>
              </a:rPr>
              <a:t>keyboard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behavior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and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75">
                <a:latin typeface="Verdana"/>
                <a:cs typeface="Verdana"/>
              </a:rPr>
              <a:t>identify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80">
                <a:latin typeface="Verdana"/>
                <a:cs typeface="Verdana"/>
              </a:rPr>
              <a:t>potential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105">
                <a:latin typeface="Verdana"/>
                <a:cs typeface="Verdana"/>
              </a:rPr>
              <a:t>keylogger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10">
                <a:latin typeface="Verdana"/>
                <a:cs typeface="Verdana"/>
              </a:rPr>
              <a:t>activity.</a:t>
            </a:r>
            <a:endParaRPr sz="1150">
              <a:latin typeface="Verdana"/>
              <a:cs typeface="Verdana"/>
            </a:endParaRPr>
          </a:p>
          <a:p>
            <a:pPr marL="474345">
              <a:lnSpc>
                <a:spcPts val="1350"/>
              </a:lnSpc>
            </a:pPr>
            <a:r>
              <a:rPr dirty="0" sz="1150" spc="-100">
                <a:latin typeface="Verdana"/>
                <a:cs typeface="Verdana"/>
              </a:rPr>
              <a:t>Integration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50">
                <a:latin typeface="Verdana"/>
                <a:cs typeface="Verdana"/>
              </a:rPr>
              <a:t>of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hardware-</a:t>
            </a:r>
            <a:r>
              <a:rPr dirty="0" sz="1150" spc="-85">
                <a:latin typeface="Verdana"/>
                <a:cs typeface="Verdana"/>
              </a:rPr>
              <a:t>based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security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120">
                <a:latin typeface="Verdana"/>
                <a:cs typeface="Verdana"/>
              </a:rPr>
              <a:t>mechanisms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80">
                <a:latin typeface="Verdana"/>
                <a:cs typeface="Verdana"/>
              </a:rPr>
              <a:t>into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devices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65">
                <a:latin typeface="Verdana"/>
                <a:cs typeface="Verdana"/>
              </a:rPr>
              <a:t>to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90">
                <a:latin typeface="Verdana"/>
                <a:cs typeface="Verdana"/>
              </a:rPr>
              <a:t>prevent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90">
                <a:latin typeface="Verdana"/>
                <a:cs typeface="Verdana"/>
              </a:rPr>
              <a:t>physical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80">
                <a:latin typeface="Verdana"/>
                <a:cs typeface="Verdana"/>
              </a:rPr>
              <a:t>access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65">
                <a:latin typeface="Verdana"/>
                <a:cs typeface="Verdana"/>
              </a:rPr>
              <a:t>to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100">
                <a:latin typeface="Verdana"/>
                <a:cs typeface="Verdana"/>
              </a:rPr>
              <a:t>keyboards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and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other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input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10">
                <a:latin typeface="Verdana"/>
                <a:cs typeface="Verdana"/>
              </a:rPr>
              <a:t>devices.</a:t>
            </a:r>
            <a:endParaRPr sz="1150">
              <a:latin typeface="Verdana"/>
              <a:cs typeface="Verdana"/>
            </a:endParaRPr>
          </a:p>
          <a:p>
            <a:pPr marL="474345">
              <a:lnSpc>
                <a:spcPts val="1300"/>
              </a:lnSpc>
            </a:pPr>
            <a:r>
              <a:rPr dirty="0" sz="1150" spc="-110">
                <a:latin typeface="Verdana"/>
                <a:cs typeface="Verdana"/>
              </a:rPr>
              <a:t>Development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50">
                <a:latin typeface="Verdana"/>
                <a:cs typeface="Verdana"/>
              </a:rPr>
              <a:t>of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secure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input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105">
                <a:latin typeface="Verdana"/>
                <a:cs typeface="Verdana"/>
              </a:rPr>
              <a:t>methods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70">
                <a:latin typeface="Verdana"/>
                <a:cs typeface="Verdana"/>
              </a:rPr>
              <a:t>that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90">
                <a:latin typeface="Verdana"/>
                <a:cs typeface="Verdana"/>
              </a:rPr>
              <a:t>can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65">
                <a:latin typeface="Verdana"/>
                <a:cs typeface="Verdana"/>
              </a:rPr>
              <a:t>protect </a:t>
            </a:r>
            <a:r>
              <a:rPr dirty="0" sz="1150" spc="-85">
                <a:latin typeface="Verdana"/>
                <a:cs typeface="Verdana"/>
              </a:rPr>
              <a:t>sensitive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70">
                <a:latin typeface="Verdana"/>
                <a:cs typeface="Verdana"/>
              </a:rPr>
              <a:t>data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114">
                <a:latin typeface="Verdana"/>
                <a:cs typeface="Verdana"/>
              </a:rPr>
              <a:t>even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90">
                <a:latin typeface="Verdana"/>
                <a:cs typeface="Verdana"/>
              </a:rPr>
              <a:t>in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the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90">
                <a:latin typeface="Verdana"/>
                <a:cs typeface="Verdana"/>
              </a:rPr>
              <a:t>presence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50">
                <a:latin typeface="Verdana"/>
                <a:cs typeface="Verdana"/>
              </a:rPr>
              <a:t>of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105">
                <a:latin typeface="Verdana"/>
                <a:cs typeface="Verdana"/>
              </a:rPr>
              <a:t>keyloggers,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105">
                <a:latin typeface="Verdana"/>
                <a:cs typeface="Verdana"/>
              </a:rPr>
              <a:t>such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as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90">
                <a:latin typeface="Verdana"/>
                <a:cs typeface="Verdana"/>
              </a:rPr>
              <a:t>virtual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100">
                <a:latin typeface="Verdana"/>
                <a:cs typeface="Verdana"/>
              </a:rPr>
              <a:t>keyboards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and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two-</a:t>
            </a:r>
            <a:r>
              <a:rPr dirty="0" sz="1150" spc="-60">
                <a:latin typeface="Verdana"/>
                <a:cs typeface="Verdana"/>
              </a:rPr>
              <a:t>factor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10">
                <a:latin typeface="Verdana"/>
                <a:cs typeface="Verdana"/>
              </a:rPr>
              <a:t>authentication.</a:t>
            </a:r>
            <a:endParaRPr sz="1150">
              <a:latin typeface="Verdana"/>
              <a:cs typeface="Verdana"/>
            </a:endParaRPr>
          </a:p>
          <a:p>
            <a:pPr marL="33655">
              <a:lnSpc>
                <a:spcPts val="1540"/>
              </a:lnSpc>
            </a:pPr>
            <a:r>
              <a:rPr dirty="0" sz="1400" spc="-190">
                <a:latin typeface="Arial Black"/>
                <a:cs typeface="Arial Black"/>
              </a:rPr>
              <a:t>Legal</a:t>
            </a:r>
            <a:r>
              <a:rPr dirty="0" sz="1400" spc="-75">
                <a:latin typeface="Arial Black"/>
                <a:cs typeface="Arial Black"/>
              </a:rPr>
              <a:t> </a:t>
            </a:r>
            <a:r>
              <a:rPr dirty="0" sz="1400" spc="-195">
                <a:latin typeface="Arial Black"/>
                <a:cs typeface="Arial Black"/>
              </a:rPr>
              <a:t>and</a:t>
            </a:r>
            <a:r>
              <a:rPr dirty="0" sz="1400" spc="-70">
                <a:latin typeface="Arial Black"/>
                <a:cs typeface="Arial Black"/>
              </a:rPr>
              <a:t> </a:t>
            </a:r>
            <a:r>
              <a:rPr dirty="0" sz="1400" spc="-185">
                <a:latin typeface="Arial Black"/>
                <a:cs typeface="Arial Black"/>
              </a:rPr>
              <a:t>Ethical</a:t>
            </a:r>
            <a:r>
              <a:rPr dirty="0" sz="1400" spc="-70">
                <a:latin typeface="Arial Black"/>
                <a:cs typeface="Arial Black"/>
              </a:rPr>
              <a:t> </a:t>
            </a:r>
            <a:r>
              <a:rPr dirty="0" sz="1400" spc="-120">
                <a:latin typeface="Arial Black"/>
                <a:cs typeface="Arial Black"/>
              </a:rPr>
              <a:t>Considerations</a:t>
            </a:r>
            <a:r>
              <a:rPr dirty="0" sz="1400" spc="-120"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474345">
              <a:lnSpc>
                <a:spcPts val="1290"/>
              </a:lnSpc>
            </a:pPr>
            <a:r>
              <a:rPr dirty="0" sz="1150" spc="-90">
                <a:latin typeface="Verdana"/>
                <a:cs typeface="Verdana"/>
              </a:rPr>
              <a:t>Continued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legal</a:t>
            </a:r>
            <a:r>
              <a:rPr dirty="0" sz="1150" spc="-55">
                <a:latin typeface="Verdana"/>
                <a:cs typeface="Verdana"/>
              </a:rPr>
              <a:t> efforts </a:t>
            </a:r>
            <a:r>
              <a:rPr dirty="0" sz="1150" spc="-65">
                <a:latin typeface="Verdana"/>
                <a:cs typeface="Verdana"/>
              </a:rPr>
              <a:t>to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criminalize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the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creation,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80">
                <a:latin typeface="Verdana"/>
                <a:cs typeface="Verdana"/>
              </a:rPr>
              <a:t>distribution,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and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110">
                <a:latin typeface="Verdana"/>
                <a:cs typeface="Verdana"/>
              </a:rPr>
              <a:t>use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50">
                <a:latin typeface="Verdana"/>
                <a:cs typeface="Verdana"/>
              </a:rPr>
              <a:t>of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105">
                <a:latin typeface="Verdana"/>
                <a:cs typeface="Verdana"/>
              </a:rPr>
              <a:t>keyloggers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and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other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100">
                <a:latin typeface="Verdana"/>
                <a:cs typeface="Verdana"/>
              </a:rPr>
              <a:t>malicious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10">
                <a:latin typeface="Verdana"/>
                <a:cs typeface="Verdana"/>
              </a:rPr>
              <a:t>software.</a:t>
            </a:r>
            <a:endParaRPr sz="1150">
              <a:latin typeface="Verdana"/>
              <a:cs typeface="Verdana"/>
            </a:endParaRPr>
          </a:p>
          <a:p>
            <a:pPr marL="474345">
              <a:lnSpc>
                <a:spcPts val="1300"/>
              </a:lnSpc>
            </a:pPr>
            <a:r>
              <a:rPr dirty="0" sz="1150" spc="-75">
                <a:latin typeface="Verdana"/>
                <a:cs typeface="Verdana"/>
              </a:rPr>
              <a:t>Ethical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80">
                <a:latin typeface="Verdana"/>
                <a:cs typeface="Verdana"/>
              </a:rPr>
              <a:t>debates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100">
                <a:latin typeface="Verdana"/>
                <a:cs typeface="Verdana"/>
              </a:rPr>
              <a:t>surrounding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the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110">
                <a:latin typeface="Verdana"/>
                <a:cs typeface="Verdana"/>
              </a:rPr>
              <a:t>use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50">
                <a:latin typeface="Verdana"/>
                <a:cs typeface="Verdana"/>
              </a:rPr>
              <a:t>of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105">
                <a:latin typeface="Verdana"/>
                <a:cs typeface="Verdana"/>
              </a:rPr>
              <a:t>keyloggers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55">
                <a:latin typeface="Verdana"/>
                <a:cs typeface="Verdana"/>
              </a:rPr>
              <a:t>for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legitimate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90">
                <a:latin typeface="Verdana"/>
                <a:cs typeface="Verdana"/>
              </a:rPr>
              <a:t>purposes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105">
                <a:latin typeface="Verdana"/>
                <a:cs typeface="Verdana"/>
              </a:rPr>
              <a:t>such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as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parental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control</a:t>
            </a:r>
            <a:r>
              <a:rPr dirty="0" sz="1150" spc="-65">
                <a:latin typeface="Verdana"/>
                <a:cs typeface="Verdana"/>
              </a:rPr>
              <a:t> </a:t>
            </a:r>
            <a:r>
              <a:rPr dirty="0" sz="1150" spc="-80">
                <a:latin typeface="Verdana"/>
                <a:cs typeface="Verdana"/>
              </a:rPr>
              <a:t>or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114">
                <a:latin typeface="Verdana"/>
                <a:cs typeface="Verdana"/>
              </a:rPr>
              <a:t>employee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100">
                <a:latin typeface="Verdana"/>
                <a:cs typeface="Verdana"/>
              </a:rPr>
              <a:t>monitoring,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and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the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80">
                <a:latin typeface="Verdana"/>
                <a:cs typeface="Verdana"/>
              </a:rPr>
              <a:t>potential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100">
                <a:latin typeface="Verdana"/>
                <a:cs typeface="Verdana"/>
              </a:rPr>
              <a:t>invasion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50">
                <a:latin typeface="Verdana"/>
                <a:cs typeface="Verdana"/>
              </a:rPr>
              <a:t>of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10">
                <a:latin typeface="Verdana"/>
                <a:cs typeface="Verdana"/>
              </a:rPr>
              <a:t>privacy.</a:t>
            </a:r>
            <a:endParaRPr sz="1150">
              <a:latin typeface="Verdana"/>
              <a:cs typeface="Verdana"/>
            </a:endParaRPr>
          </a:p>
          <a:p>
            <a:pPr marL="33655">
              <a:lnSpc>
                <a:spcPts val="1540"/>
              </a:lnSpc>
            </a:pPr>
            <a:r>
              <a:rPr dirty="0" sz="1400" spc="-195">
                <a:latin typeface="Arial Black"/>
                <a:cs typeface="Arial Black"/>
              </a:rPr>
              <a:t>Education</a:t>
            </a:r>
            <a:r>
              <a:rPr dirty="0" sz="1400" spc="-60">
                <a:latin typeface="Arial Black"/>
                <a:cs typeface="Arial Black"/>
              </a:rPr>
              <a:t> </a:t>
            </a:r>
            <a:r>
              <a:rPr dirty="0" sz="1400" spc="-195">
                <a:latin typeface="Arial Black"/>
                <a:cs typeface="Arial Black"/>
              </a:rPr>
              <a:t>and</a:t>
            </a:r>
            <a:r>
              <a:rPr dirty="0" sz="1400" spc="-60">
                <a:latin typeface="Arial Black"/>
                <a:cs typeface="Arial Black"/>
              </a:rPr>
              <a:t> </a:t>
            </a:r>
            <a:r>
              <a:rPr dirty="0" sz="1400" spc="-130">
                <a:latin typeface="Arial Black"/>
                <a:cs typeface="Arial Black"/>
              </a:rPr>
              <a:t>Awareness</a:t>
            </a:r>
            <a:r>
              <a:rPr dirty="0" sz="1400" spc="-130"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474345">
              <a:lnSpc>
                <a:spcPts val="1290"/>
              </a:lnSpc>
            </a:pPr>
            <a:r>
              <a:rPr dirty="0" sz="1150" spc="-105">
                <a:latin typeface="Verdana"/>
                <a:cs typeface="Verdana"/>
              </a:rPr>
              <a:t>Increased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105">
                <a:latin typeface="Verdana"/>
                <a:cs typeface="Verdana"/>
              </a:rPr>
              <a:t>emphasis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105">
                <a:latin typeface="Verdana"/>
                <a:cs typeface="Verdana"/>
              </a:rPr>
              <a:t>on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90">
                <a:latin typeface="Verdana"/>
                <a:cs typeface="Verdana"/>
              </a:rPr>
              <a:t>educating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100">
                <a:latin typeface="Verdana"/>
                <a:cs typeface="Verdana"/>
              </a:rPr>
              <a:t>users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90">
                <a:latin typeface="Verdana"/>
                <a:cs typeface="Verdana"/>
              </a:rPr>
              <a:t>about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the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90">
                <a:latin typeface="Verdana"/>
                <a:cs typeface="Verdana"/>
              </a:rPr>
              <a:t>risks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50">
                <a:latin typeface="Verdana"/>
                <a:cs typeface="Verdana"/>
              </a:rPr>
              <a:t>of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105">
                <a:latin typeface="Verdana"/>
                <a:cs typeface="Verdana"/>
              </a:rPr>
              <a:t>keyloggers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and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other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forms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50">
                <a:latin typeface="Verdana"/>
                <a:cs typeface="Verdana"/>
              </a:rPr>
              <a:t>of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114">
                <a:latin typeface="Verdana"/>
                <a:cs typeface="Verdana"/>
              </a:rPr>
              <a:t>malware,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and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100">
                <a:latin typeface="Verdana"/>
                <a:cs typeface="Verdana"/>
              </a:rPr>
              <a:t>promoting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70">
                <a:latin typeface="Verdana"/>
                <a:cs typeface="Verdana"/>
              </a:rPr>
              <a:t>best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70">
                <a:latin typeface="Verdana"/>
                <a:cs typeface="Verdana"/>
              </a:rPr>
              <a:t>practices</a:t>
            </a:r>
            <a:r>
              <a:rPr dirty="0" sz="1150" spc="-55">
                <a:latin typeface="Verdana"/>
                <a:cs typeface="Verdana"/>
              </a:rPr>
              <a:t> for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100">
                <a:latin typeface="Verdana"/>
                <a:cs typeface="Verdana"/>
              </a:rPr>
              <a:t>maintaining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cybersecurity</a:t>
            </a:r>
            <a:r>
              <a:rPr dirty="0" sz="1150" spc="-60">
                <a:latin typeface="Verdana"/>
                <a:cs typeface="Verdana"/>
              </a:rPr>
              <a:t> </a:t>
            </a:r>
            <a:r>
              <a:rPr dirty="0" sz="1150" spc="-10">
                <a:latin typeface="Verdana"/>
                <a:cs typeface="Verdana"/>
              </a:rPr>
              <a:t>hygiene.</a:t>
            </a:r>
            <a:endParaRPr sz="1150">
              <a:latin typeface="Verdana"/>
              <a:cs typeface="Verdana"/>
            </a:endParaRPr>
          </a:p>
          <a:p>
            <a:pPr marL="474345">
              <a:lnSpc>
                <a:spcPts val="1365"/>
              </a:lnSpc>
            </a:pPr>
            <a:r>
              <a:rPr dirty="0" sz="1150" spc="-85">
                <a:latin typeface="Verdana"/>
                <a:cs typeface="Verdana"/>
              </a:rPr>
              <a:t>Training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100">
                <a:latin typeface="Verdana"/>
                <a:cs typeface="Verdana"/>
              </a:rPr>
              <a:t>programs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55">
                <a:latin typeface="Verdana"/>
                <a:cs typeface="Verdana"/>
              </a:rPr>
              <a:t>for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cybersecurity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professionals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65">
                <a:latin typeface="Verdana"/>
                <a:cs typeface="Verdana"/>
              </a:rPr>
              <a:t>to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stay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updated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105">
                <a:latin typeface="Verdana"/>
                <a:cs typeface="Verdana"/>
              </a:rPr>
              <a:t>on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105">
                <a:latin typeface="Verdana"/>
                <a:cs typeface="Verdana"/>
              </a:rPr>
              <a:t>evolving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80">
                <a:latin typeface="Verdana"/>
                <a:cs typeface="Verdana"/>
              </a:rPr>
              <a:t>threats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and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develop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65">
                <a:latin typeface="Verdana"/>
                <a:cs typeface="Verdana"/>
              </a:rPr>
              <a:t>effective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105">
                <a:latin typeface="Verdana"/>
                <a:cs typeface="Verdana"/>
              </a:rPr>
              <a:t>countermeasures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against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105">
                <a:latin typeface="Verdana"/>
                <a:cs typeface="Verdana"/>
              </a:rPr>
              <a:t>keyloggers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95">
                <a:latin typeface="Verdana"/>
                <a:cs typeface="Verdana"/>
              </a:rPr>
              <a:t>and</a:t>
            </a:r>
            <a:r>
              <a:rPr dirty="0" sz="1150" spc="-55">
                <a:latin typeface="Verdana"/>
                <a:cs typeface="Verdana"/>
              </a:rPr>
              <a:t> </a:t>
            </a:r>
            <a:r>
              <a:rPr dirty="0" sz="1150" spc="-85">
                <a:latin typeface="Verdana"/>
                <a:cs typeface="Verdana"/>
              </a:rPr>
              <a:t>other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110">
                <a:latin typeface="Verdana"/>
                <a:cs typeface="Verdana"/>
              </a:rPr>
              <a:t>emerging</a:t>
            </a:r>
            <a:r>
              <a:rPr dirty="0" sz="1150" spc="-50">
                <a:latin typeface="Verdana"/>
                <a:cs typeface="Verdana"/>
              </a:rPr>
              <a:t> </a:t>
            </a:r>
            <a:r>
              <a:rPr dirty="0" sz="1150" spc="-10">
                <a:latin typeface="Verdana"/>
                <a:cs typeface="Verdana"/>
              </a:rPr>
              <a:t>threats.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882244" y="1175421"/>
            <a:ext cx="3973195" cy="7797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950"/>
              <a:t>Future</a:t>
            </a:r>
            <a:r>
              <a:rPr dirty="0" sz="4950" spc="-110"/>
              <a:t> </a:t>
            </a:r>
            <a:r>
              <a:rPr dirty="0" sz="4950" spc="-10"/>
              <a:t>scope</a:t>
            </a:r>
            <a:endParaRPr sz="49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Rumana Np</dc:creator>
  <cp:keywords>DAGEsX_iCSQ,BAF5fpsHF7w</cp:keywords>
  <dc:title>Iniyatamilan Project template .pptx</dc:title>
  <dcterms:created xsi:type="dcterms:W3CDTF">2024-05-09T06:37:59Z</dcterms:created>
  <dcterms:modified xsi:type="dcterms:W3CDTF">2024-05-09T06:37:59Z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2024-05-09T00:00:00Z</vt:filetime>
  </property>
  <property fmtid="{D5CDD505-2E9C-101B-9397-08002B2CF9AE}" pid="3" name="Creator">
    <vt:lpwstr>Canva</vt:lpwstr>
  </property>
  <property fmtid="{D5CDD505-2E9C-101B-9397-08002B2CF9AE}" pid="4" name="LastSaved">
    <vt:filetime>2024-05-09T00:00:00Z</vt:filetime>
  </property>
  <property fmtid="{D5CDD505-2E9C-101B-9397-08002B2CF9AE}" pid="5" name="Producer">
    <vt:lpwstr>Canva</vt:lpwstr>
  </property>
</Properties>
</file>