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57" r:id="rId4"/>
    <p:sldId id="278" r:id="rId5"/>
    <p:sldId id="258" r:id="rId6"/>
    <p:sldId id="259" r:id="rId7"/>
    <p:sldId id="260" r:id="rId8"/>
    <p:sldId id="261" r:id="rId9"/>
    <p:sldId id="262" r:id="rId10"/>
    <p:sldId id="263" r:id="rId11"/>
    <p:sldId id="264" r:id="rId12"/>
    <p:sldId id="265" r:id="rId13"/>
    <p:sldId id="272" r:id="rId14"/>
    <p:sldId id="266" r:id="rId15"/>
    <p:sldId id="267" r:id="rId16"/>
    <p:sldId id="268" r:id="rId17"/>
    <p:sldId id="269" r:id="rId18"/>
    <p:sldId id="270"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2"/>
                <c:pt idx="0">
                  <c:v>Logistic Regression</c:v>
                </c:pt>
                <c:pt idx="1">
                  <c:v>Random Forests</c:v>
                </c:pt>
              </c:strCache>
            </c:strRef>
          </c:cat>
          <c:val>
            <c:numRef>
              <c:f>Sheet1!$B$2:$B$5</c:f>
              <c:numCache>
                <c:formatCode>General</c:formatCode>
                <c:ptCount val="4"/>
                <c:pt idx="0">
                  <c:v>50</c:v>
                </c:pt>
                <c:pt idx="1">
                  <c:v>61</c:v>
                </c:pt>
              </c:numCache>
            </c:numRef>
          </c:val>
          <c:extLst xmlns:c16r2="http://schemas.microsoft.com/office/drawing/2015/06/chart">
            <c:ext xmlns:c16="http://schemas.microsoft.com/office/drawing/2014/chart" uri="{C3380CC4-5D6E-409C-BE32-E72D297353CC}">
              <c16:uniqueId val="{00000000-D8B1-4B06-8B0D-C66FC849C0EA}"/>
            </c:ext>
          </c:extLst>
        </c:ser>
        <c:ser>
          <c:idx val="1"/>
          <c:order val="1"/>
          <c:tx>
            <c:strRef>
              <c:f>Sheet1!$C$1</c:f>
              <c:strCache>
                <c:ptCount val="1"/>
                <c:pt idx="0">
                  <c:v>Recall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2"/>
                <c:pt idx="0">
                  <c:v>Logistic Regression</c:v>
                </c:pt>
                <c:pt idx="1">
                  <c:v>Random Forests</c:v>
                </c:pt>
              </c:strCache>
            </c:strRef>
          </c:cat>
          <c:val>
            <c:numRef>
              <c:f>Sheet1!$C$2:$C$5</c:f>
              <c:numCache>
                <c:formatCode>General</c:formatCode>
                <c:ptCount val="4"/>
                <c:pt idx="0">
                  <c:v>77</c:v>
                </c:pt>
                <c:pt idx="1">
                  <c:v>75</c:v>
                </c:pt>
              </c:numCache>
            </c:numRef>
          </c:val>
          <c:extLst xmlns:c16r2="http://schemas.microsoft.com/office/drawing/2015/06/chart">
            <c:ext xmlns:c16="http://schemas.microsoft.com/office/drawing/2014/chart" uri="{C3380CC4-5D6E-409C-BE32-E72D297353CC}">
              <c16:uniqueId val="{00000001-D8B1-4B06-8B0D-C66FC849C0EA}"/>
            </c:ext>
          </c:extLst>
        </c:ser>
        <c:dLbls>
          <c:showLegendKey val="0"/>
          <c:showVal val="0"/>
          <c:showCatName val="0"/>
          <c:showSerName val="0"/>
          <c:showPercent val="0"/>
          <c:showBubbleSize val="0"/>
        </c:dLbls>
        <c:gapWidth val="219"/>
        <c:overlap val="-27"/>
        <c:axId val="223931008"/>
        <c:axId val="223940992"/>
      </c:barChart>
      <c:lineChart>
        <c:grouping val="standard"/>
        <c:varyColors val="0"/>
        <c:ser>
          <c:idx val="2"/>
          <c:order val="2"/>
          <c:tx>
            <c:strRef>
              <c:f>Sheet1!$D$1</c:f>
              <c:strCache>
                <c:ptCount val="1"/>
                <c:pt idx="0">
                  <c:v>F1-Score</c:v>
                </c:pt>
              </c:strCache>
            </c:strRef>
          </c:tx>
          <c:spPr>
            <a:ln w="31750" cap="rnd">
              <a:solidFill>
                <a:schemeClr val="accent3"/>
              </a:solidFill>
              <a:round/>
            </a:ln>
            <a:effectLst/>
          </c:spPr>
          <c:marker>
            <c:symbol val="none"/>
          </c:marker>
          <c:cat>
            <c:strRef>
              <c:f>Sheet1!$A$2:$A$5</c:f>
              <c:strCache>
                <c:ptCount val="2"/>
                <c:pt idx="0">
                  <c:v>Logistic Regression</c:v>
                </c:pt>
                <c:pt idx="1">
                  <c:v>Random Forests</c:v>
                </c:pt>
              </c:strCache>
            </c:strRef>
          </c:cat>
          <c:val>
            <c:numRef>
              <c:f>Sheet1!$D$2:$D$5</c:f>
              <c:numCache>
                <c:formatCode>General</c:formatCode>
                <c:ptCount val="4"/>
                <c:pt idx="0">
                  <c:v>61</c:v>
                </c:pt>
                <c:pt idx="1">
                  <c:v>68</c:v>
                </c:pt>
              </c:numCache>
            </c:numRef>
          </c:val>
          <c:smooth val="0"/>
          <c:extLst xmlns:c16r2="http://schemas.microsoft.com/office/drawing/2015/06/chart">
            <c:ext xmlns:c16="http://schemas.microsoft.com/office/drawing/2014/chart" uri="{C3380CC4-5D6E-409C-BE32-E72D297353CC}">
              <c16:uniqueId val="{00000002-D8B1-4B06-8B0D-C66FC849C0EA}"/>
            </c:ext>
          </c:extLst>
        </c:ser>
        <c:ser>
          <c:idx val="3"/>
          <c:order val="3"/>
          <c:tx>
            <c:strRef>
              <c:f>Sheet1!$E$1</c:f>
              <c:strCache>
                <c:ptCount val="1"/>
                <c:pt idx="0">
                  <c:v>Accuracy</c:v>
                </c:pt>
              </c:strCache>
            </c:strRef>
          </c:tx>
          <c:marker>
            <c:symbol val="none"/>
          </c:marker>
          <c:cat>
            <c:strRef>
              <c:f>Sheet1!$A$2:$A$5</c:f>
              <c:strCache>
                <c:ptCount val="2"/>
                <c:pt idx="0">
                  <c:v>Logistic Regression</c:v>
                </c:pt>
                <c:pt idx="1">
                  <c:v>Random Forests</c:v>
                </c:pt>
              </c:strCache>
            </c:strRef>
          </c:cat>
          <c:val>
            <c:numRef>
              <c:f>Sheet1!$E$2:$E$5</c:f>
              <c:numCache>
                <c:formatCode>General</c:formatCode>
                <c:ptCount val="4"/>
                <c:pt idx="0">
                  <c:v>72</c:v>
                </c:pt>
                <c:pt idx="1">
                  <c:v>80</c:v>
                </c:pt>
              </c:numCache>
            </c:numRef>
          </c:val>
          <c:smooth val="0"/>
        </c:ser>
        <c:ser>
          <c:idx val="4"/>
          <c:order val="4"/>
          <c:tx>
            <c:strRef>
              <c:f>Sheet1!$F$1</c:f>
              <c:strCache>
                <c:ptCount val="1"/>
                <c:pt idx="0">
                  <c:v>ROC</c:v>
                </c:pt>
              </c:strCache>
            </c:strRef>
          </c:tx>
          <c:marker>
            <c:symbol val="none"/>
          </c:marker>
          <c:cat>
            <c:strRef>
              <c:f>Sheet1!$A$2:$A$5</c:f>
              <c:strCache>
                <c:ptCount val="2"/>
                <c:pt idx="0">
                  <c:v>Logistic Regression</c:v>
                </c:pt>
                <c:pt idx="1">
                  <c:v>Random Forests</c:v>
                </c:pt>
              </c:strCache>
            </c:strRef>
          </c:cat>
          <c:val>
            <c:numRef>
              <c:f>Sheet1!$F$2:$F$5</c:f>
              <c:numCache>
                <c:formatCode>General</c:formatCode>
                <c:ptCount val="4"/>
                <c:pt idx="0">
                  <c:v>74</c:v>
                </c:pt>
                <c:pt idx="1">
                  <c:v>78</c:v>
                </c:pt>
              </c:numCache>
            </c:numRef>
          </c:val>
          <c:smooth val="0"/>
        </c:ser>
        <c:dLbls>
          <c:showLegendKey val="0"/>
          <c:showVal val="0"/>
          <c:showCatName val="0"/>
          <c:showSerName val="0"/>
          <c:showPercent val="0"/>
          <c:showBubbleSize val="0"/>
        </c:dLbls>
        <c:marker val="1"/>
        <c:smooth val="0"/>
        <c:axId val="223931008"/>
        <c:axId val="223940992"/>
      </c:lineChart>
      <c:catAx>
        <c:axId val="2239310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23940992"/>
        <c:crosses val="autoZero"/>
        <c:auto val="1"/>
        <c:lblAlgn val="ctr"/>
        <c:lblOffset val="100"/>
        <c:noMultiLvlLbl val="0"/>
      </c:catAx>
      <c:valAx>
        <c:axId val="22394099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23931008"/>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Sheet1!$A$3:$A$5</c:f>
              <c:strCache>
                <c:ptCount val="2"/>
                <c:pt idx="0">
                  <c:v>Logistic Regression</c:v>
                </c:pt>
                <c:pt idx="1">
                  <c:v>Random Forests</c:v>
                </c:pt>
              </c:strCache>
            </c:strRef>
          </c:cat>
          <c:val>
            <c:numRef>
              <c:f>Sheet1!$B$3:$B$5</c:f>
              <c:numCache>
                <c:formatCode>General</c:formatCode>
                <c:ptCount val="3"/>
                <c:pt idx="0">
                  <c:v>51</c:v>
                </c:pt>
                <c:pt idx="1">
                  <c:v>63</c:v>
                </c:pt>
              </c:numCache>
            </c:numRef>
          </c:val>
          <c:extLst xmlns:c16r2="http://schemas.microsoft.com/office/drawing/2015/06/chart">
            <c:ext xmlns:c16="http://schemas.microsoft.com/office/drawing/2014/chart" uri="{C3380CC4-5D6E-409C-BE32-E72D297353CC}">
              <c16:uniqueId val="{00000000-D8B1-4B06-8B0D-C66FC849C0EA}"/>
            </c:ext>
          </c:extLst>
        </c:ser>
        <c:ser>
          <c:idx val="1"/>
          <c:order val="1"/>
          <c:tx>
            <c:strRef>
              <c:f>Sheet1!$C$1</c:f>
              <c:strCache>
                <c:ptCount val="1"/>
                <c:pt idx="0">
                  <c:v>Recall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Sheet1!$A$3:$A$5</c:f>
              <c:strCache>
                <c:ptCount val="2"/>
                <c:pt idx="0">
                  <c:v>Logistic Regression</c:v>
                </c:pt>
                <c:pt idx="1">
                  <c:v>Random Forests</c:v>
                </c:pt>
              </c:strCache>
            </c:strRef>
          </c:cat>
          <c:val>
            <c:numRef>
              <c:f>Sheet1!$C$3:$C$5</c:f>
              <c:numCache>
                <c:formatCode>General</c:formatCode>
                <c:ptCount val="3"/>
                <c:pt idx="0">
                  <c:v>70</c:v>
                </c:pt>
                <c:pt idx="1">
                  <c:v>68</c:v>
                </c:pt>
              </c:numCache>
            </c:numRef>
          </c:val>
          <c:extLst xmlns:c16r2="http://schemas.microsoft.com/office/drawing/2015/06/chart">
            <c:ext xmlns:c16="http://schemas.microsoft.com/office/drawing/2014/chart" uri="{C3380CC4-5D6E-409C-BE32-E72D297353CC}">
              <c16:uniqueId val="{00000001-D8B1-4B06-8B0D-C66FC849C0EA}"/>
            </c:ext>
          </c:extLst>
        </c:ser>
        <c:dLbls>
          <c:showLegendKey val="0"/>
          <c:showVal val="0"/>
          <c:showCatName val="0"/>
          <c:showSerName val="0"/>
          <c:showPercent val="0"/>
          <c:showBubbleSize val="0"/>
        </c:dLbls>
        <c:gapWidth val="219"/>
        <c:overlap val="-27"/>
        <c:axId val="153834240"/>
        <c:axId val="162260096"/>
      </c:barChart>
      <c:lineChart>
        <c:grouping val="standard"/>
        <c:varyColors val="0"/>
        <c:ser>
          <c:idx val="2"/>
          <c:order val="2"/>
          <c:tx>
            <c:strRef>
              <c:f>Sheet1!$D$1</c:f>
              <c:strCache>
                <c:ptCount val="1"/>
                <c:pt idx="0">
                  <c:v>F1-Score</c:v>
                </c:pt>
              </c:strCache>
            </c:strRef>
          </c:tx>
          <c:spPr>
            <a:ln w="31750" cap="rnd">
              <a:solidFill>
                <a:schemeClr val="accent3"/>
              </a:solidFill>
              <a:round/>
            </a:ln>
            <a:effectLst/>
          </c:spPr>
          <c:marker>
            <c:symbol val="none"/>
          </c:marker>
          <c:cat>
            <c:strRef>
              <c:f>Sheet1!$A$3:$A$5</c:f>
              <c:strCache>
                <c:ptCount val="2"/>
                <c:pt idx="0">
                  <c:v>Logistic Regression</c:v>
                </c:pt>
                <c:pt idx="1">
                  <c:v>Random Forests</c:v>
                </c:pt>
              </c:strCache>
            </c:strRef>
          </c:cat>
          <c:val>
            <c:numRef>
              <c:f>Sheet1!$D$3:$D$5</c:f>
              <c:numCache>
                <c:formatCode>General</c:formatCode>
                <c:ptCount val="3"/>
                <c:pt idx="0">
                  <c:v>59</c:v>
                </c:pt>
                <c:pt idx="1">
                  <c:v>66</c:v>
                </c:pt>
              </c:numCache>
            </c:numRef>
          </c:val>
          <c:smooth val="0"/>
          <c:extLst xmlns:c16r2="http://schemas.microsoft.com/office/drawing/2015/06/chart">
            <c:ext xmlns:c16="http://schemas.microsoft.com/office/drawing/2014/chart" uri="{C3380CC4-5D6E-409C-BE32-E72D297353CC}">
              <c16:uniqueId val="{00000002-D8B1-4B06-8B0D-C66FC849C0EA}"/>
            </c:ext>
          </c:extLst>
        </c:ser>
        <c:ser>
          <c:idx val="3"/>
          <c:order val="3"/>
          <c:tx>
            <c:strRef>
              <c:f>Sheet1!$E$1</c:f>
              <c:strCache>
                <c:ptCount val="1"/>
                <c:pt idx="0">
                  <c:v>Accuracy</c:v>
                </c:pt>
              </c:strCache>
            </c:strRef>
          </c:tx>
          <c:marker>
            <c:symbol val="none"/>
          </c:marker>
          <c:cat>
            <c:strRef>
              <c:f>Sheet1!$A$3:$A$5</c:f>
              <c:strCache>
                <c:ptCount val="2"/>
                <c:pt idx="0">
                  <c:v>Logistic Regression</c:v>
                </c:pt>
                <c:pt idx="1">
                  <c:v>Random Forests</c:v>
                </c:pt>
              </c:strCache>
            </c:strRef>
          </c:cat>
          <c:val>
            <c:numRef>
              <c:f>Sheet1!$E$3:$E$5</c:f>
              <c:numCache>
                <c:formatCode>General</c:formatCode>
                <c:ptCount val="3"/>
                <c:pt idx="0">
                  <c:v>71</c:v>
                </c:pt>
                <c:pt idx="1">
                  <c:v>79</c:v>
                </c:pt>
              </c:numCache>
            </c:numRef>
          </c:val>
          <c:smooth val="0"/>
        </c:ser>
        <c:ser>
          <c:idx val="4"/>
          <c:order val="4"/>
          <c:tx>
            <c:strRef>
              <c:f>Sheet1!$F$1</c:f>
              <c:strCache>
                <c:ptCount val="1"/>
                <c:pt idx="0">
                  <c:v>ROC</c:v>
                </c:pt>
              </c:strCache>
            </c:strRef>
          </c:tx>
          <c:marker>
            <c:symbol val="none"/>
          </c:marker>
          <c:cat>
            <c:strRef>
              <c:f>Sheet1!$A$3:$A$5</c:f>
              <c:strCache>
                <c:ptCount val="2"/>
                <c:pt idx="0">
                  <c:v>Logistic Regression</c:v>
                </c:pt>
                <c:pt idx="1">
                  <c:v>Random Forests</c:v>
                </c:pt>
              </c:strCache>
            </c:strRef>
          </c:cat>
          <c:val>
            <c:numRef>
              <c:f>Sheet1!$F$3:$F$5</c:f>
              <c:numCache>
                <c:formatCode>General</c:formatCode>
                <c:ptCount val="3"/>
                <c:pt idx="0">
                  <c:v>71</c:v>
                </c:pt>
                <c:pt idx="1">
                  <c:v>76</c:v>
                </c:pt>
              </c:numCache>
            </c:numRef>
          </c:val>
          <c:smooth val="0"/>
        </c:ser>
        <c:dLbls>
          <c:showLegendKey val="0"/>
          <c:showVal val="0"/>
          <c:showCatName val="0"/>
          <c:showSerName val="0"/>
          <c:showPercent val="0"/>
          <c:showBubbleSize val="0"/>
        </c:dLbls>
        <c:marker val="1"/>
        <c:smooth val="0"/>
        <c:axId val="153834240"/>
        <c:axId val="162260096"/>
      </c:lineChart>
      <c:catAx>
        <c:axId val="1538342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2260096"/>
        <c:crosses val="autoZero"/>
        <c:auto val="1"/>
        <c:lblAlgn val="ctr"/>
        <c:lblOffset val="100"/>
        <c:noMultiLvlLbl val="0"/>
      </c:catAx>
      <c:valAx>
        <c:axId val="1622600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3834240"/>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9F78D3-526D-4277-90DC-468A2FEBB607}"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9F78D3-526D-4277-90DC-468A2FEBB607}"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9F78D3-526D-4277-90DC-468A2FEBB607}"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9F78D3-526D-4277-90DC-468A2FEBB607}"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F78D3-526D-4277-90DC-468A2FEBB607}"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9F78D3-526D-4277-90DC-468A2FEBB607}"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9F78D3-526D-4277-90DC-468A2FEBB607}" type="datetimeFigureOut">
              <a:rPr lang="en-IN" smtClean="0"/>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F78D3-526D-4277-90DC-468A2FEBB607}" type="datetimeFigureOut">
              <a:rPr lang="en-IN" smtClean="0"/>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F78D3-526D-4277-90DC-468A2FEBB607}" type="datetimeFigureOut">
              <a:rPr lang="en-IN" smtClean="0"/>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91FD2D-0C64-4BBD-9717-E0CD6FF028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F78D3-526D-4277-90DC-468A2FEBB607}"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91FD2D-0C64-4BBD-9717-E0CD6FF0282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49F78D3-526D-4277-90DC-468A2FEBB607}" type="datetimeFigureOut">
              <a:rPr lang="en-IN" smtClean="0"/>
              <a:t>03-07-2019</a:t>
            </a:fld>
            <a:endParaRPr lang="en-IN"/>
          </a:p>
        </p:txBody>
      </p:sp>
      <p:sp>
        <p:nvSpPr>
          <p:cNvPr id="9" name="Slide Number Placeholder 8"/>
          <p:cNvSpPr>
            <a:spLocks noGrp="1"/>
          </p:cNvSpPr>
          <p:nvPr>
            <p:ph type="sldNum" sz="quarter" idx="11"/>
          </p:nvPr>
        </p:nvSpPr>
        <p:spPr/>
        <p:txBody>
          <a:bodyPr/>
          <a:lstStyle/>
          <a:p>
            <a:fld id="{8391FD2D-0C64-4BBD-9717-E0CD6FF0282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391FD2D-0C64-4BBD-9717-E0CD6FF0282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9F78D3-526D-4277-90DC-468A2FEBB607}" type="datetimeFigureOut">
              <a:rPr lang="en-IN" smtClean="0"/>
              <a:t>03-07-2019</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92896"/>
            <a:ext cx="7772400" cy="1470025"/>
          </a:xfrm>
        </p:spPr>
        <p:txBody>
          <a:bodyPr/>
          <a:lstStyle/>
          <a:p>
            <a:r>
              <a:rPr lang="en-IN" dirty="0" smtClean="0"/>
              <a:t>Insurance Fraud Detection</a:t>
            </a:r>
            <a:endParaRPr lang="en-IN" dirty="0"/>
          </a:p>
        </p:txBody>
      </p:sp>
      <p:sp>
        <p:nvSpPr>
          <p:cNvPr id="3" name="Subtitle 2"/>
          <p:cNvSpPr>
            <a:spLocks noGrp="1"/>
          </p:cNvSpPr>
          <p:nvPr>
            <p:ph type="subTitle" idx="1"/>
          </p:nvPr>
        </p:nvSpPr>
        <p:spPr/>
        <p:txBody>
          <a:bodyPr/>
          <a:lstStyle/>
          <a:p>
            <a:r>
              <a:rPr lang="en-IN" dirty="0" smtClean="0"/>
              <a:t>        -</a:t>
            </a:r>
            <a:r>
              <a:rPr lang="en-IN" dirty="0" err="1" smtClean="0"/>
              <a:t>Musab</a:t>
            </a:r>
            <a:r>
              <a:rPr lang="en-IN" dirty="0" smtClean="0"/>
              <a:t> Khan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4005064"/>
            <a:ext cx="4320480" cy="2448272"/>
          </a:xfrm>
          <a:prstGeom prst="rect">
            <a:avLst/>
          </a:prstGeom>
        </p:spPr>
      </p:pic>
    </p:spTree>
    <p:extLst>
      <p:ext uri="{BB962C8B-B14F-4D97-AF65-F5344CB8AC3E}">
        <p14:creationId xmlns:p14="http://schemas.microsoft.com/office/powerpoint/2010/main" val="3379364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Insights of Accidents severity and Types</a:t>
            </a:r>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50" y="1772814"/>
            <a:ext cx="3985006" cy="356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2856"/>
            <a:ext cx="4032448" cy="320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04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Insured Sex</a:t>
            </a:r>
            <a:endParaRPr lang="en-IN" dirty="0"/>
          </a:p>
        </p:txBody>
      </p:sp>
      <p:sp>
        <p:nvSpPr>
          <p:cNvPr id="3" name="Content Placeholder 2"/>
          <p:cNvSpPr>
            <a:spLocks noGrp="1"/>
          </p:cNvSpPr>
          <p:nvPr>
            <p:ph idx="1"/>
          </p:nvPr>
        </p:nvSpPr>
        <p:spPr/>
        <p:txBody>
          <a:bodyPr>
            <a:normAutofit/>
          </a:bodyPr>
          <a:lstStyle/>
          <a:p>
            <a:r>
              <a:rPr lang="en-IN" sz="2400" dirty="0" smtClean="0"/>
              <a:t>Our Female Customers were more then Male Customers</a:t>
            </a:r>
          </a:p>
          <a:p>
            <a:r>
              <a:rPr lang="en-IN" sz="2400" dirty="0" smtClean="0"/>
              <a:t>Maximum Females were involved in reporting the accidents.</a:t>
            </a:r>
          </a:p>
          <a:p>
            <a:r>
              <a:rPr lang="en-IN" sz="2400" dirty="0" smtClean="0"/>
              <a:t>Females contributed to more fraud cases then males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356992"/>
            <a:ext cx="3960440" cy="340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65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Year wise Insights of Frauds</a:t>
            </a:r>
            <a:br>
              <a:rPr lang="en-IN" dirty="0" smtClean="0"/>
            </a:br>
            <a:endParaRPr lang="en-IN" dirty="0"/>
          </a:p>
        </p:txBody>
      </p:sp>
      <p:sp>
        <p:nvSpPr>
          <p:cNvPr id="3" name="Content Placeholder 2"/>
          <p:cNvSpPr>
            <a:spLocks noGrp="1"/>
          </p:cNvSpPr>
          <p:nvPr>
            <p:ph idx="1"/>
          </p:nvPr>
        </p:nvSpPr>
        <p:spPr/>
        <p:txBody>
          <a:bodyPr/>
          <a:lstStyle/>
          <a:p>
            <a:r>
              <a:rPr lang="en-IN" dirty="0" smtClean="0"/>
              <a:t>Shows clearly which year has maximum frauds and minimum or least Frauds cases</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92896"/>
            <a:ext cx="6413930" cy="409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41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2400" dirty="0"/>
              <a:t>Policy Number is essentially a pseudo-identifier, and hence can be safely dropped for the purpose of our study</a:t>
            </a:r>
          </a:p>
          <a:p>
            <a:r>
              <a:rPr lang="en-US" sz="2400" dirty="0"/>
              <a:t>We suspect that </a:t>
            </a:r>
            <a:r>
              <a:rPr lang="en-US" sz="2400" dirty="0" err="1"/>
              <a:t>policy_bind_date</a:t>
            </a:r>
            <a:r>
              <a:rPr lang="en-US" sz="2400" dirty="0"/>
              <a:t>, </a:t>
            </a:r>
            <a:r>
              <a:rPr lang="en-US" sz="2400" dirty="0" err="1"/>
              <a:t>insured_zip</a:t>
            </a:r>
            <a:r>
              <a:rPr lang="en-US" sz="2400" dirty="0"/>
              <a:t>, </a:t>
            </a:r>
            <a:r>
              <a:rPr lang="en-US" sz="2400" dirty="0" err="1"/>
              <a:t>incident_date</a:t>
            </a:r>
            <a:r>
              <a:rPr lang="en-US" sz="2400" dirty="0"/>
              <a:t>, </a:t>
            </a:r>
            <a:r>
              <a:rPr lang="en-US" sz="2400" dirty="0" err="1"/>
              <a:t>incident_location</a:t>
            </a:r>
            <a:r>
              <a:rPr lang="en-US" sz="2400" dirty="0"/>
              <a:t> and </a:t>
            </a:r>
            <a:r>
              <a:rPr lang="en-US" sz="2400" dirty="0" err="1"/>
              <a:t>auto_year</a:t>
            </a:r>
            <a:r>
              <a:rPr lang="en-US" sz="2400" dirty="0"/>
              <a:t> may contain unmanageable number of levels, and hence may need to be dropped after further exploration.</a:t>
            </a:r>
          </a:p>
          <a:p>
            <a:r>
              <a:rPr lang="en-US" sz="2400" dirty="0"/>
              <a:t>Variables '</a:t>
            </a:r>
            <a:r>
              <a:rPr lang="en-US" sz="2400" dirty="0" err="1"/>
              <a:t>collision_type</a:t>
            </a:r>
            <a:r>
              <a:rPr lang="en-US" sz="2400" dirty="0"/>
              <a:t>', '</a:t>
            </a:r>
            <a:r>
              <a:rPr lang="en-US" sz="2400" dirty="0" err="1"/>
              <a:t>property_damage</a:t>
            </a:r>
            <a:r>
              <a:rPr lang="en-US" sz="2400" dirty="0"/>
              <a:t>' and '</a:t>
            </a:r>
            <a:r>
              <a:rPr lang="en-US" sz="2400" dirty="0" err="1"/>
              <a:t>police_report_available</a:t>
            </a:r>
            <a:r>
              <a:rPr lang="en-US" sz="2400" dirty="0"/>
              <a:t>' contain unknown ('?') values. We will need to explore these variables separately and figure out how to deal with these</a:t>
            </a:r>
            <a:r>
              <a:rPr lang="en-US" sz="2400" dirty="0" smtClean="0"/>
              <a:t>.</a:t>
            </a:r>
          </a:p>
          <a:p>
            <a:endParaRPr lang="en-US" sz="2400" dirty="0"/>
          </a:p>
          <a:p>
            <a:endParaRPr lang="en-IN" sz="2400" dirty="0"/>
          </a:p>
        </p:txBody>
      </p:sp>
    </p:spTree>
    <p:extLst>
      <p:ext uri="{BB962C8B-B14F-4D97-AF65-F5344CB8AC3E}">
        <p14:creationId xmlns:p14="http://schemas.microsoft.com/office/powerpoint/2010/main" val="420281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Cloud of Car Make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Font Size of word shows highest frequency of that Company ‘s cars used by their customers </a:t>
            </a:r>
            <a:endParaRPr lang="en-IN" sz="2400" dirty="0"/>
          </a:p>
        </p:txBody>
      </p:sp>
      <p:sp>
        <p:nvSpPr>
          <p:cNvPr id="4" name="AutoShape 2" descr="data:image/png;base64,iVBORw0KGgoAAAANSUhEUgAAAtIAAAFxCAYAAABeCk93AAAABHNCSVQICAgIfAhkiAAAAAlwSFlz%0AAAALEgAACxIB0t1+/AAAADl0RVh0U29mdHdhcmUAbWF0cGxvdGxpYiB2ZXJzaW9uIDMuMC4zLCBo%0AdHRwOi8vbWF0cGxvdGxpYi5vcmcvnQurowAAIABJREFUeJzsvUeQJNmZ5/d7rkOrzMjMSJ2lu7ta%0ASzTQDcwM5AjsYoecseUaSaPReCB54ZrRjDzwwAtP3AONRp6WNJJrOza7O7uYwWCAATBQDaDRQItC%0Ad5cWqXVmaO2Sh4iKyqjUqjKr2n+GaqR5uHj+XP3f9z4hPM/Dx8fHx8fHx8fHx2d/SCfdAB8fHx8f%0AHx8fH5/HEV9I+/j4+Pj4+Pj4+BwAX0j7+Pj4+Pj4+Pj4HABfSPv4+Pj4+Pj4+PgcAF9I+/j4+Pj4%0A+Pj4+BwAX0j7+Pj4+Pj4+Pj4HABfSPv4+Pj4+Pj4+PgcAF9I+/j4+Pj4+Pj4+BwAX0j7+Pj4+Pj4%0A+Pj4HADlpBsAIIQ4deUVVTXE0OAbqEqgs8z1bJaWPqRaWz3Blvn4+Pj47B+BQADg4QGn7rNzQgj6%0Akk+RiI5RbxaYX3kfxzUf2bFF+/9h++sS0BMM972GkGTmV35Ltb72iNp3OklEx+lLPoVp15hbfg/L%0Arp90kx47PM8TR7WvUyGkTyOqEmCg7wUMI95ZZjtN8vl7vpD28fHx2YiQkDUDz3VwreZJt2YDAkOL%0AEo+MEAsPY+gxhJCw7DrV+irF8jzl2jK20zjphp4YQgji0VGG+1+jUJ5jce3KsQtpTQ0TDWWIhYcI%0ABlIoko7rOTStCtX6KqXKApX6Go7Tupd0NcJg30vIksp64fZnXkhHgv0M979GrZFlce2KL6RPGF9I%0A+/j4+BwSNRhFVg2sehnH/Ox91ALxPkY+/6dUV6ZZ+OD7eK590k1CEjK9yUuMDrxJJNiPJMldv3ue%0Ah+00mF95n3vzP8Hz3BNq6enhyEx02+1fyPQmzjPS/wbRUAZJUhGi+6ie52HZNWaX32N68Rf+dfE5%0A9fhC2sfHx+cQSIrG8BvfItw3xvrN91i88kP4jH38JUXFiKUxK/njV2N7QAiZwfRLTAx9CVUJYtk1%0ACoU5KrVlPM8lYCSJhjIYWpRGs+iLtTbH6ewiCYWh/lcZy3weTQnhuBbFyhylygKmXUWWVAJGikiw%0AH1UJUGtk/evi81jgC2kfHx+fQ2DE04TToyh6kOjQRVav/xK7UTnpZn2mSUbHGR98G1UJUqktc2fu%0AH8iXpnHblnIhBLoaIRYeJl+ePtnGniKObwwk6Es9zcTg2yiyQa2RZXrxF6zlb2LZD9xqhJAwtCih%0AQC+F8syxtcbH5yjxhbSPj4/PIQj3n0HICpWVaQLJAQLJAcqLd066WZ9ZFFlnuP81NDWMZVe5M/sj%0AssW7Xet4nkfDLNLIFU+olaeT47JIB/Q4owOfQ1UCNJpFbs98n/XC3U1H9DyHejNPvZk/ppb4+Bw9%0AvpD28fHxOSCyahDNnMOqlcjeeZ/BV/+I6OAFykt3wdtalghJRg3F0cJxZEXH81zsRgWzksduVLfa%0AAC0YRQsnWwF9nofTrGFW8liN8qbjyFoAPdqDEgjjuQ5mJY9ZzuG5zqZdG/F+1GCEyso04KFHe9BC%0AcUBgN8o0Cqu4dnfgmawaGPE0shHCtZo0Cu3g623O91ETCw8RjwwDsJK9Tr40faD93A+Is+wapcoi%0ACEEk2E8qfpZwII0kKZhWlXJ1kbXCbZpmadM+ZFknZPQQDWUIB/vQtDACMK0alfoK+dIM1frqli4M%0AqhIgFh7GcU0K5TkUWSMRHScRHcfQorieQ72RI1eapFie3zFAUAiZSLCfnsQ5woE+QFBrZMkW71Kq%0ALnaOf1wW6XTyKUKBNK7rMLfyPtniPQ4j21UlsEVfZMmVpnbtCwBNDRGPjJGIjmJoUTzPo97Mt7ef%0AxXa2D5g9ivsCWvdGLDRIIjZO0EghCZmmWaZQniVfmqJplQ/cPwC6FiUSHEAIQcMsUq4us1WfH6Yv%0AWggCRoJkdJxYeAhVCeG6FpX6KrniJOXqEq538jETx4kvpH18fHwOiB7rJZDKUF68Q2nhNr3lHOH+%0ACRQjjF3f/CFUQ3HST3+B+MjTqMEoQmql8nesJuWF28z86q+6sl7IepDei2+QPPMiWiiOkFsBc65t%0AUV2bZeYX/war1v5QC0G4f4L+y18i2DOMJCuAh92okZ/6mJVr72xqU+rcyyTGn2PyJ/8f8ZGnSZ17%0AGcUIgZBwmjWmfv4XXdZ1PdpD5qWvEc2cR8gKrm3RKKxQmP70lPizChLRcRQ5gO00WM3fOPBHPB4e%0A5umz36JUWeTTu/+OvtTTjGe+gKZGugLkbKdJwyxtEkyaGub8yFdJxc+iKsGWSvVo/6e1fcMsMr34%0ASxZWP8Tzugc6IaOXy+f+I5pmmRuT32G4/zV6EueRhPJgHwKG+l5hYfUjphZ+tqXokYTCUN/LjGY+%0Aj65G2ktb2w/1vcz8yvuddY9jKKTIBqn4WYSQqDWyrOauHfhe8TwXXY1wafxPtumLV1lY/ZCphZ9v%0AKwDjkREmhr5EPDKKJOTO9kIIhvpeYS1/i8n5n1JrZLfe/pD3BUBATzIx9EXSiYvIsn7/7ADBYPol%0AipV5Jud/Sq40xUGuSsBIcmH06/TEz1FrZLk1/b1j6QshJPpSzzCe+QKhQC8PbnJBHzDS/zrzqx8w%0As/irJzozji+kfXx8fA6EINw3jqIFKS3cxqqVqKxMkzr7EsFkhtLCra61ZT3I0Kt/THzkKaprc6zd%0AfBerWkRSNIKpQZqldVzb6qwvqToDL3yZnvOv0SissvzJT2iWsghJJpDow3Uc7OaDDCHBnmFGPvdP%0AkGSV1WvvUMstIika8ZGn6Ln0BrIeYP4339nCwqzT/9zvoxghVm/8CrOcQ9YM9FgvzXJ2Q/sDZF76%0AOrHhS+SnPqY4ew2ASOY8vU9/Hlk1jqOT94UsqYSDfQghaJqlI0mTpqkhMr0vMNL/Ok2zzHL2Gk2z%0AiCQphAN9qEqASn1zSlTXtVCVAK5rs56/RbE6T6PZciUJB/vpSz2NocWYGPwildrKtj7Buhbl/NjX%0ACOpJsoW75IqTWHYdQ4/Rl3qaSLCfob5XqDXWWVj9iIeFV2/iAuODX0RVApRry6xkr9Iwi2hKiJ7E%0AeYb6XumkTzsOi7SuRQgZPQAUKw/64GAIRgc+h6FFd+mL7JZ9EQlluDj2R4SDaar1dVZz16k1sggh%0AEwsPkU5eoj/1DLKkcWPqO5jW9rEOB70vdDXChbGv0RM/j2XXWVm7QrE8h+vZBI0e0smLxCPDXBz/%0AY25M/s2+ffiDRooLY98gGZugUlvl1sz327MyR90Xgr7k05wf+SqqEqBQnmUtf4umWUJRAqRiZ0jF%0AzjDa/zlAMLXws06MwpOGL6R9fHx8DoCkakQHz2PVy9TW5gCP0sJtes6/SiRzltLina7sHfHRy8SG%0AL1Gcv8Xce9/Gqj4QFNm7H7b+2LB+uG+c1NmXqeeWmH7nL2mW1ul8DIVACKnjriEkhfSlz6EFo8z+%0A+tvk7l3p7Ou+RTkx/hzFuRsdAXwfWQ+gheJM/+IvaeRXNhxD6mpPqHeU2NBFysv3mP/Ndzpp/koL%0At5EUldS5Vw7bpYdGkhQMLQZAwyztYVp6d4JGkpGBN1hZv8r00i8xzQoeLiCQhIyi6FhWbdN2ttPk%0AzuyPQECtkWuLiFbfCvEphfIMT018E00N0RM/v62QliWVkNHD9OIvmV1+b4NlT7BeuMMzZ75FONhH%0AX/IZVrJXu85ZVUIM97/WEtHVJa5NfptKbbXTjuX1Tzg3+hUGep4HjscibWixttXVo1pfO9Q0vxAS%0AAT1+oL6QJY3xzOcJB/soVua5MfW3VGoP7vfl9Y8pVua5MPZ1euJn6U89y+zyu9u25SD3hRASg30v%0AkYqdw7Lr3J75e1Zy1zYITMFK7ioXx/6IeGSE8aG3qdxZxbI3318dNly0+yI6FTtDqbrIrenvU6zM%0AbdrkKPoiaCQZH3wLTQ2xtP4xd2f/ocsdZXn9EyYG32a4/3WG0i+SL06SK01ufx6PMb6QfsxR1RAB%0AI0kwmELTIp1pIsdp0myWqNXXadTzOz+Ih0QIGV2PEgykMIwkmhpEklTAw3EsTKtKo5HHtKrs5VVt%0A2w2aB7BaCCGhqiF0PUrASKJrERTFQEgynufiOCaWVaPRLNJo5Gk2S7iutfuOjwBFCbTblULXI6hK%0AAElS8PBwHRvbadA0yzSbRcxmGdOqbprq3Wm/G3Edi3ojz1F8FoWQMIwEktT9qmg2S9if8SIAeiRF%0AMDVIZXUGs1oAoJ5bxKzmiQycRdGDnewdkqwSzZwDYP3Wb7pENLA5XZ6QiAycQdYCZO+8T7P0kGXV%0A87ruDzUYIZQeo1HKtoTzhv05zRr5qU+Ij14mOnie4tyN7uN5UJj5tFtEP9wmIQj1jiCpOsXZ6125%0Asl3bpDh3g9TZl/bYc8eHLKnIsga03iMPW8A0NYSmhLqWeXjUm4Vt3wWSpFCtrDG1+M5DVjkP17Mx%0Are2FYaW+suVyz3PJFSep1FZIxiYIBXrY4PuxiXJtmbmV3z40Pe5Rqa2QLd4lHEwTMBKoSrBLPEbD%0AGcLBfjzPYWHtw7ZYeoBpV5lb/g2p+Dl0NXwsFmlFMZAkGddzd7Tw7pWD98Ugieg4rmsxt/IbKrXl%0Arv26nsNq7jr9PZdJRidIJy+yuPbRti4JB7kvdC1KX/JphJBYy998SEQ/OI/Z5XeJhPqJh4dJRidY%0AyV3dsg2e57bFOwSNHi6OfYNEbIJiZZ5b09+nVF3Ycruj6Iue+HlCgV4aZomZpXc3+XTbToP51Q9J%0AJ5/C0OP0Ji6QL0+fEhewo8UX0o8hQsiEQ32k05dJxs+0hY7aLjhw/1Xo4boOjmvSqOfI5e+yunaV%0Aam3rwJaDoMgG8cQEfb3PEolk0NQwkiQjhNTVDs9zcV17z8ddz97kxq3/wF6EoCQpGHqcWGyUZOIs%0AoWAaXY+0E/3fb8t9HrTFsuvUamusZ2+Szd5qTzcerT1GlnUi4QF6UpeIxUYxjDiKrCOEtEUftYSR%0A69qYZoV6I0uxOEe+OEmlsrztRz4SHuDShX/SEQ/QErlXb/wltdrhp7VDwTRPXfqP0bVIZ5ntNLl5%0A+9vk8/cOvf/HmcjAGRQjTCA5wPgX/xnggZBQjAiSohJI9LeCDgGhqGjhBE6z1rYs74wQEnqkB9c2%0AaRR3r6SqGCFkPUCjsIpjbv7wm+UcnmOjhRNIitrlh+25dtuFY/v7XwiBForheW4rV/RDWPVSl1vK%0ASSGE1Ck67Xr2QwGQgkzvi4xl3uzaxrIbXL37VxQr81vu0/Nc1nI3j0QEbsT1bJpmS3zI7cIk3jYB%0Am7nS1DbGkFZgmOd5rUGEpHX9Gg1lUGSNplWhUJ7dct+1Ro5aPYuuhg91PtshCRmB1Hn3HpaD9YUg%0AERlt56fOUSxvttICOI5JubpEKnamY4yx61sL6YPcF5FgP4Yex3Ut1gt3tu2PYnmeeiNHONhPMjbO%0Aav76lt/P+9/VUKCXC2PfIBEdo1Ca5ub096hu4VbS4vB9IQmFZGwCISQqtZVtfagbZpF6s0DASBBp%0AF+BxjmCW6LThC+nHDF2PMZR5jf6+F9Da4ubhylAtBLIsIcsqqhIkEhmiv+95FpbeZ3Hx/UNbqEOh%0APsZGvkQqdR5Z0rZpQ6sdQkibLJo7sVEUbockqcRjo6R7nyWRmMDQY9wPktieB21RFANDj5NMnKXS%0A/zIzc++wtn59T1bg3ZGIRYcZGnydZOIcitLyHd25jwBkZFlDVYMEg72kkhdpNPJcvf6XlCtbWxYq%0A1WUajQLx+FhnmSzrpJIXjkBICxKJMwQDPZ2qcJ7nUautUalsbWn7rCApGtHBC60Kfp6HHuvp/Oba%0ATRQ98CB7ByAQCKklJvZUrEXQCiz0XDx3L+u3BaTnspUg9jwPD++hAdyG33Y9hgAht4TpVmLP9bYV%0AgY+SloWu7T6BtMnI63ktAwO0BuGKbNB6/uTNO2vjuNa2QmEvCCGhqWEMLYauhZElHUlSkCWVYCDV%0AXmnHs9rR17t1Pg+CxB4cVyagtzKwmFalPSO41fY2jWYBGN3nme0N13Na10SwYz/vjYP1hSTJBNtW%0Af0mSGeh5DnuLzB4CCAfTQGtwoyrBbY91kPsioCeQJQ3Lru64re00qDXzREIDBI0UsqRtaRl3XBtD%0Ai3Jm+A9IRsfJl2a4MfW3O+77KPpCVQIYerzz93Dfa53nrnsfAk0NtdczUCTNF9I+J0s41M+Zia+S%0AiJ/ZVO52J+6/UHQ9ztjIlwgF00xO/aj98tw/kXCG8+f+hGhkqOtl1fqQuriui+e5Hctr69/2X4rW%0Advetsu6eHrSAkeDc2T8kGOjdRTxvT2s7QTg8wLmzf4gs6yyvfHQoi70sawz0vcjw8Ocx9Pgh2waN%0AZpH6Di9Fy6qzlr1ONDrUGawIIdGTusjyyhWsbT6ee0FRWoJ8473meS7Z/J1D7fdJQI+mWvmilyaZ%0Ae+/bXQF8ajDG+Nv/lPDAGWQ9iNOs4bo2dqOKHkmhGKGuIL4t8TysWhlJ0VADkZ3XpeW+4VhNFCOM%0AJGubrMNqIIwkKdiN6oHKd3ueh92oICQZWd8sLiRVb2cJOVkc18Zpz97IsoYkZJzO8+yxtP47csXW%0ATEpP/BwTQ1/cdZ+e53b2uT8E0dAAmd4XiUdH0NUIklA67x2EQOqaMdse296/+BBCQpZ1hBA4jrmt%0AkcDD67hAHMdQyHGaeJ6DJKlo6vbCdK8crC9kVCWAEAJDizMx9KUd178/KJR2EP77vy9Epw2Oa+M4%0A22/rei52u1DNfdcYtrh8iqwzMfR7JGMTgMB2ml0FbrZsxRH0hSSpKG2Lfyw8TCw8vId9SHDA7+Fp%0A5+TffD57IhTq58L5b7bF64OXr+d5HX9o0yy3H2zRtrjGULVQ5+UthECWVdLpy0iSwu2738U095er%0A0tDjnJn4WpeIvt+GfGGKXP4utdoarmu13C6MBIn4BIn4BJoW2SS8K5UlqrUVGo0C9UaBZrNAvZ5j%0At1d6vZGnUlkmGOjtWt5qi4ltNzCtMrZVx/UchBAoSrDVJ2qoSxwKIdDUMOOjX6JaW6FU2nqqazdk%0AWWNk+C2GB9/ofMAebpvnOTiO2frnWggEkqwiSyqSrG740LZe1Ovr1zsv1K3xyGZvMzjwKsFgT+d8%0AIuEBopEhsrlbO2y7M6FgH5HwQNcyy6qSzd7ieIsJn37C/WeQtSDlxdubXDXsZo3K2gzxkacJJAeo%0ALN3DtU2qa7NEMmeJj16mllvC2+FD6rkO1dXpdnq6Zykt3u5yx3gYq1ainlsglB7rpOO7j5BkooMX%0AQAgqq9N4zgGm1z2Xem4Rz3WIDJylMP3JhrzUgnB6tJOa7yRxPbv1Tgv2oWsRZEnrEjsty2xrKj4U%0A7N3SirY1+7/fe+JnOT/6dYJGEtOqUijPUqmt0jRLWE4Dz7MZ7nudZGx8D0c/2OBebDB1b38GXufX%0A45A5TbOC45jIkkbASLaCZA9hrDhsXzTNEtni3V1nHx3XprFNDuiNrdkPB39rbn1lQoEeDD1GpbpE%0A0EjREz/LWOZN7s3/dMf4n8P2xf2xIEC5tkSpssBuZ3f/PngS8YX0Y4Cmhjkz/hWikeEucWZZNdbW%0Ar7O6fo1qdQXbbrQfCIEkKWhamHhsjIH+l4hGBjsCXBIyPalLNBoFJqd/tGe/NSEk+vtfJB4b6xLR%0ATbPE1PSPWV27uqU1eXnld8RjY5yd+BqRyAAbXwql8jy373533y4VrmuxvPIxqeR5ZFnHcZpUqssU%0AijOUSnPUautYdg3Xtdov7dYgQtdj9CQvMtD/IoaR6JyHEAJdj5Hpf5lyeXHf7RFCIjPwCsODn0NR%0A9K7fPM/DtCrk85MUipNUq6uYVhXXtdtT/jKaFiZopIhEMkQiQ4SCvdh2g1z+7jZHfEC9kSVfuEcg%0AkOqcjyzr9PY8RT5/78BR8qnUeRQl0LWsWJqjegS+148zkqoTzZzDtZuUlzdHoXuOTWXpLomx54hm%0AzlNZngTPIz/5O+Jjl+m5+DrQCvCzG1WErKBFkqhGiNy933UsxqWF21RWpoiNPM2Q2SA3eaWVM1oI%0AtFAcPZwkP/0xjtnAtU3Wb/2GUHqMzAtfZUlI1AsrSLJCbOgiqXMvU8subMrYsR8qK1PUc4vER5+h%0AnlugOH8LPI9QeoTExPOnoiBLqxDEGsnYmZYrhR7FtB/97ImmhhnLvEXQSFGtr3Fr5vsUyjNd71oh%0AZPqSzxxfIzy3Y2mWJXVb66pA6rjTHccVbFolGmYRXYsQDQ2iKsEj9zffDc9zO64R9WaeO7M/7KT8%0Ae4StwLZrD3y4ZXXbNSUhobQTB9h2s+OO9DC2YzK18DOWs1cZSr/MaOZNhvpeoWEWmV/5YMvv2FH0%0AxUaLeqE8y+3p7+9jUPrk8dgIaaHJKJEgckjrFDHYCXOthFN9/H1xhJAZzLxKMnGmS7w2GnnuTf2A%0A9eytLUeermthtwPqcvm7TIz9Aeneyx1LrBAS/X3Pky9M7tlqqetR0r3PdFlzXddmdvYdlleubGtl%0A8DyHfOEe96Z+wKWLf9oJXBNCkEpdILT0PpXK4r76BaBYmmZ1/RquY7K2foNKZan9Qtj6gXZdC8uq%0AUa2uUChOcf7cnxAKpTujcyEEifgEhhGnXt+f71s8Ns7w0Jub/Lsdx2I9e4O5hXd3DBqs17MUizMs%0Ar36MohiEQ32oapB6I7frsT3PZXXtGuneZ1HVwINzSZzBCCSp1XYPVnsYVQ2RTJztWua6Nmvr1x9Z%0AppPTih5JEewZolFYoVHcelBRWZ3BblRaAYl6CLtRoVFcZf69vyHz4tfoufgGqfOv4DoWQshIskJ1%0AbZb81CcdF2qrVmT+N98h89LXSUw8T3z8WVzbas0uyQrNUpbi3A0cWh/F0sJtFj74Hv2Xv8TYW3+O%0AbdZbrhiaQSO3zMIHf/egeMsBMCsFFj/8e4Ze/WMyL32D9NNvtX2+PfJTH5M8BVk7PM+lUJ5lMP0i%0AqhIkGR3ftqLbcRIK9BAK9OLhtt1JJje1QQgJ9aGB6lHieg4Ns4jneWhqGFUJbClghSSjt1MGHgeW%0AVadQnm1Vdwz0koxOsJz95NiOtxWua1NtZPE8D0OLoSmhExDSrcBOxzVb/vFGalMWlfvIskHASLar%0ADOa2rdRo2TVWczdomiVml3+NpobJ9L7AeOYtTKvKSvYaD993R9EXll2naZYIB9OEAr2tIMJdqkk+%0AyZx+IS0geKafvj95idCFDHJAgz0I6Zn/8wcU3r39CBp4vETCAwz0v9QVpGFZVe5O/j1r69fZywei%0AJbp/iK7HOtZkIQSqGiIz8AqF4vSe/JIj4SECgWTXskp1iZW1q3uaqisUp8lmb7XPp+23rUVIJc8f%0ASEjbdoM7d7+7r4wg0P7YFqeZmf05F8//oy7xq2lhwqH+fQlpRQkwPPQ5dC3aNWPgOCbzC+8xM/fO%0AnlPFeZ6DZVXJF/aXb7NcXqBUnieVPNdZpmtRUsnzBxLSsejwJv/zWj1LsTi97309cQjIT31CZWUK%0A19ra7cYs51i99g6KEe5yeSgv3eXeT/5fwulRAskMsmbgOjbNUpbq6vQm3+Z6bpHpn/8FofQowdQg%0AihFql/0uUF2dwWo8EEae65C98z7VlWkimbNo4SSeY1PLLVJZnuyk4ttIZXUahNhTJpFWnuxb3PtJ%0AjujgBbRwHLtRo7x4h0axVUrcblRhL8GRx0ihPEu1tkY0PMhA7/OsF+4cSWGW/SBLGpIk47nuthmB%0AgkayHfR1fJSrSziuiaoGiYWHt+yHgBYjZKSOrQ0eLivZa/SnLqOpYUYH3qBcW94hq8TxtCJfmma4%0A75XWNyd+jtpy9pFbUSu1lU42jlTsLOuF21vOCMfCgwT1JK5rky9N7zBD6nXOwbLrTM7/FF0L0xO/%0AwNnh38c0K1sUdDl8X7iuRa40STI2QSTYTzQ8SL40teftnzROvZDWM0lG/5uvELqQAc/DNW1wPKSA%0Ahue4eJaNUGSE0nJkdxsW1dtLWLlHO3V0HAghkU4/i67HuvxmV9c+3befarNZZHHpt0Qjgx3hKIQg%0AHhslHOqjWNo6NdJGopHBdklW2m3xKBSnsbcoRrAVrmuTL0zRl37uwbSWEEQiGWRZO5D/1GF8rnL5%0Au1SqK8SiDwIlJEl5EEm/R2LRYeLx8Yf8v1tW4v2I6MNgOw3W1q+RiI9vCjpcWv5wX20QQm67zDwY%0AYHieRz5/d8tyt5816tlF5rN/s+M6nuuweu0XW/5m18sUZq5SmNk6N+zDOGad0vxNSvM3d1/Z82gU%0AV/eUMg+gOHOV4h7bcZ9mcY21LSzxK5/+bF/7OS5Mq8zC2keEg2nCgTRnh7/Mvbl/oNpY3zDgFltm%0AMDkqLLuG41poSpBQoHeTX/B9QWlo0R32cniKlXkqtVVi4SEG0y9RKM9SazwYNMmSRib9Yld6y+Og%0AVF1kaf1jRgbeIBIa4NL4HzG58HOK5dmHAvYEsqyhKSGaVvlIZ7+KlXlyxSnSyacY6X+dejNHtvCw%0A61vLLTKgx3Fc68AB+dvRMEssZz/lTKCXdPIS+dIUK7nubFFBI8VI/+vIskaxMk+2uHejStMqc3f2%0AH9DVCJFQhrMjf8D1yb/ZNIA6ir5Yzd1koOd5QoFeJga/yG2nQaW28pBRS6DIOgEjQaNZOJFZgEfB%0A6RbSQpB48wKhs/2YayXWvneFyvUF5IjB6H/9FcpX51j9zodIukLwTB/Jt59CiQVZ+ev3qd5Z3n3/%0Apxxdj5FKntvkF7288vGB/F4LhWnqjTzhUF9nmaIEiMfHdxXSAgnDiD+0tJUKbT/BH/X6emtqqy2k%0ABYKAHm/nl3y0U0O2XadcXiAWHeLBB1WgavvJpyro7XlmU/7WRqPA3PwvH2nRknz+HrV6tnN9hRCE%0Aw/3EoiP7Cjo0jDjx+ET3fWfXWM/efCKT6fs8eaxkPyUSGmCw9wV6E+cJB9MUSjNUG+uteAgtRjwy%0AjCRkXI7eValaz1KuLJKKn2Mw/RKua7fzVHsEjBT9qWcIBdOUa8tEggO77u+gmFaF+ZXfEgr0EgsP%0A8syZf8xy9lPqzSKaEiAVP0dj83lBAAAgAElEQVQ8Mkq1vk7oocDto8TzHGaXfo2hxUgnLxGPjHL5%0A7J9Sqi5Sri5j2TVkScXQYwSNHmRJ4eq9bx+p1dpxmkwtvENAjxMJDfDUxDfJlaYpVRaxnTqypGHo%0AMcKBNEEjxdTiOyysfnhkx2/hsbh6hWhokHTyEudHv048OkqhPIvr2gSNFH3Jp4iEBlqxRwvvYFr7%0ASwhQqa9ye+YHXJr4Y2LhIc6NfJkbU9/tMoIcRV/UGlkm53/K+dGvkYiO8uy5P2sVGaqv4ro2imwQ%0ANBKEg61y6dfufXvbXO2PO6daSEu6QvhCBs/1WPq377H2vSvgeWi9Udy6hVNpULneujClK9MUfnuP%0A8f/uG2T+6ZvUZ9dpLm4uHPA4EQkPYBiJrmXV2irVA0zVA61CH7X1LiEthGgHMe4cSS0keVMmCs9z%0A952KyHaam3LWyoqxY5qh48LzXBrNAp73ICuPEAJZUtmpythGNC1CLDrMw9lI1nO3qFQf5dQlNJoF%0AsrlbhIK9ncBSRTbo7blEvnBvz0GlsegogQ333f3sKuXy/t1vfHxOAttpcm/ux9h2nUzvCwT0BMF0%0At1taK6e0Ta2R2yUzzkGOX2dq8R00LUwk2M+Z4d/v+JDKkkrTqjC98A4Ns8jTZ751pMd+mJXcdXQt%0Aykj/G0TDQ0TDQ9zPtWw7DeaWf0u9mePi2B8eazuaVplbM9+j1sgy0PschhajJ36Onvi5rvU8z2tZ%0AzY9h0F6uLXF96jtMDL5NMnaG/tTT9Ke6Az49z6Vplo/NemraVW7P/ADbaZJOPsVQ+hWG0q9w/5p4%0AuJSry0wu/Jxs8c5uu9uSfHmGu3M/5uLYH9ITP8/E4Nvcmf1hV6XHw/eFx2ruBq7nMJb5AtHQAEN9%0AL/HwLI/rOlRqKzum+3vcOdVCWsgSajKMXa5TuTbXiQr3XBfXdlr+0htozK6z+ndXGPtvv0r8tbOs%0A/PX7j3WWrlh0pMuVAqBSWTrwdJeHS32LqSpdj6IoBtYeXTQ2sv88yWLzbOoJRvu7jsX9F9gDxI5V%0AxjYSDKQ2l+h2LbK523DANE0HxfNc1tavM9D3Ilrbqt4KoDyDYewt6FCSVHpSF7sK6Hiey3r25ral%0Acn18TiOWXWNy/mes5W+Rip0hHOxDkXVcz8G0qtQaOSq1FSr1FZrN4qbti9UFrt/7a7xdioBsR6E8%0Ax6d3/orexAWi4UFU2cB2Taq1VdYLtylVl5AllWt3/0M7HV73+6LaWOf6vb9uVY+rbj/Dmi9NcfXe%0At/E8e8v3u+tazC79mkJ5lt7EhZarCYJaI8t64Q758gyKrHH1XrOVOvQYC2aYVpXJhZ+zkrtGPDxC%0AJDSArkWRJAnHsTCtCtX6GsXKArXmA0PYUfUFtPzGr937a+KRYeKRMUKBHmRJxXFtmmaRcm2FUnVx%0AW4PVYe8LgIZZ4NbM91nJXiUZO0Mo0IMQEk2zTLEyR6442W7/1t+g9cIdzDtVHLe5TU5/j7X8TSy7%0Ajq5GOmlxj7ovPFzW8jcpVRdJREaJR0Yw9DiSkLGdJvVmgXJ1kVJ1kXrj8TZs7sSpFtIIgVAkPNvB%0AtR74EHm2i1s3kSMBJF3BbT6wtNUnV3GqTULnM61KYs7jORUtSQrB4MNTbR6WXW9VNDyI+BRiy+0U%0AxUCW9R2FdCv/cRPP8zakjJM3pUfbDVUNbLI+204T90gqCu6fLXtxH2ODYLB3U9XGplk+kvLcB6FS%0AWaZYmqUndalznQwjTipxdk9COhjs6fIZh1au0b2k4fPxOW24nk2xMkexMv+gEAqAdz9Ia/v3aNMs%0AsZI7eLpAaFlWZ5ayG459vwJk67i247Cav7Hl1pZd29Px68089ebOIsX1bArlGQrl2c5slbehCqbp%0AWqzmru/1xA6F57UslJXaSrv65P0Xrtf+3+Zv9lH2BbRiStYLd1gv3O26NtsdfyOHvy9aOE6TbPEu%0A2eK9DbUhvD25z9Ua612+7lvhee6eAgAP0xf3abZ9v1ey17qu58Z7/UnmVAtpz3VxKg30dAw59CA3%0Ar9u0sEs19P4ESiyIufrA98dzHDzXRYkaj3UVHVnW0bTwJovvUOZ1BvpePPB+75er7jqWpOzqWuF5%0ALrV6lo3WWyEE4VD/vhLsh4LpTUFsjUb+SP2jJUlFVQMoSgBVCaIoARRZ6xQ8kSQFSZKRJIVodJh9%0AKeeHMIz4prK3zWYR2zqZoArXtVhdu0oqeR4hNgQd9jzF0spHu05hJ+NnUNslXaEdUFqYovEEWxN8%0APgucZAnz01E+vYW37xz5x4mHe8I66zRcm9NyTQ7fFyd/PU+G0y2kTZvGfJbw08MEx9PUbi8BLSFd%0An80SeXaU+GvnWPv73+FZDghBYDyNEgng1MxTUSDgoMiyuoW1V3Sm7I+Udhnv3SgWp3GcN7rEeCvv%0AcmJP6eIUxaAndbFLeHqeS7E0e6jobCEkNC1CNDJILDZKODSArkdQlSCSpHZG2RstUpv/Pthx1S1K%0A3ppm+cQs7ACF4hTV2lpXVcJwuJ9oZJhcfnufO0UJkEye77oXHMdkPXtjz/7VPj4+Pj4+nyVOt5C2%0AXcrX5kn9wWViL46T+9m1lhuHB8UPJ+n96nNk/umb6P1x6jNrqMkwPX9wGaHKVG8tbgpqe5wQQm4H%0AvZ0eyuVFyuUFEokznWXBYIrhoTeZnPrhjtZOIWT608+TeCgbRCtA7qD5vgXBYA996efo7XmKYCC1%0Ayc3iOBFCQu4I9QfYdvNEs1s0mxXW168TDvU9FHT4NPnC5LbWj3B4gEh4oOt8qrVVigcsmX7iCIF+%0AYRw100vj6h3s1d2L2xwpqkLg8jmkcIj6727glh59hb3jQpF0BiKXUCR995W3wPNcXBxsp4nlNmja%0AFUynhunUD1yJ08fHx+ckONVCGqBybZ7iB5NU7yx1La/eWiT3zg16vvocff/oFTzHaVU8FILqrUXy%0Av779WE8xCCFtEmie53X5tR0VnuvsKRm7ZddYXPqASCTTsZYLITPQ9wKypLGw9Buq1dUu67IQMoYe%0Aoy/9HIOZV7vcOlzXYXn5I2q1vRSD6EYImXTvM4wOv9WqTriFRf2+f5bnua209Z7bOlfPwW3/LSs6%0A2gZXhn22YpNbR+u4R3+N9ofLevYWAwMvY+itimWtSocTBAKpLX2lhZBIJc51zTZ4nksudxvTPJmc%0A7MLQUQfT6BNDKOkUQlfxTBunUMKcW8aaXcIplsHduq+laIjEn38dbXSA8g/fJf9v/x4eYcyEmukl%0A+Z9+EykUIK8qVH783iM79nGjSjrjydcIqg+nxNyd+9PHnWfSc3A8G9OpU7PylBrL5OpzlJtr2K4f%0A4Orj43O6OfVC2lwvM/2/fR+nbnZ9BN2GxcK//iVWsUr8lbMosQBO3aJ6a5GV73zw2Ke+a4lm76Fl%0ADrNzv6RUPtpcjK5rbxm1vhXruZtElocYyrzWsf7KskZ/33Mkk2ep1dao13PYThNJUjD0GKFgul1U%0A5oHYdV2HtbWrLCy9z35FpxAymYGXGR/9fVQ1uCn1nG3XqddzVGtr1OrrNJsFTLOK45i4no3ntoW0%0A55Dpf5nRkbf2dfwHbB0YcpyFHvZKtbZKoV38phN0qMdJJs62AyG7+1xVwyST57qukWlVWc/tr/DP%0AkSAE+rlRol99E/3CGFIwAPKGgZLr4VkW1tIa+X/1tzTv7lJMyONkZqc2dttjPDt21HSClREgJEBB%0AQUdXQoS1FOnQGWy3SbGxwlL5OmvVSUznybHm+/gcJ5KQUaVAJ0bMcU1s9/gysXQdux076pwGl+9H%0AyKkX0ngeTmVrq4RdqLL4F79i9btXkA0V13KwS7WWv/Rjjuc5W/ilCirVJdazW0d5Pwocx2Rm9mdI%0AksJA34sPCqsICV2LoGsREvGJXfexsvoJU9M/3iZ1z87EY2OMjX4JTdtoSfaw7SZr69dZWf2YSmUZ%0Ay6rtGnV8mFyhrTy0m327FcVoB2Ce3H3ouhZr69fo6bmEIrem3yVJprfnEssrVzYViolGMpvKFZdK%0A81QfcS5sJEHwxaeI/9nXUdJJPNPCnJqnOb2AW60jBQzUgV60kX6EouDs4C7hlqoU/s33UQZ6qX9y%0A65FaowHspTVy/+o7SMEA9Ssn98w+TtyPXVDlAD2hMRKBIfL1OSZzvyFfn33kJZ19fB43UsFRLvb+%0AHtAyPiyWrjKZ+/UjeXaeuqzytT8O8Nt3m/z6F02sJzd1dBenX0jvhuthF6o8aV51jmNi2XU2hhu2%0AgtuOIdhwn1hWjXuTP6BSXmRk5C0CRnLXgD3Pc3Eck0p1hcWlD1hfv36gvMSSpDE0+DraQ/1gmlXu%0ATf2I1bVP9pUB5DB2Y89zsKxqV0pAaBVpOa6KafuhUJyhWlkhFhvpLIuEM0Qjg13p7FqlxC8hyQ9e%0AB67rsLZ+7UhL9O4F/fwY8T//OkpvEns1R+lvf0rtyk3cWr1l1RUSQlNR+1IIQ8Ne38Hv2fNo3JiE%0AG3svsXuUeJZN/cNHk1LsSUWWFFLBMUJaiqnce8yXPvV9qH18diAVHCeoPvgma3KQvRYYOyxf+KLO%0Af/Zfhhgelnn/1yaW9dkY+D7+QvoJxXGamM0SXjizIW+zIBTs2Ve6uePC8xw83Nb0bGsJllWn0cgj%0AyRqSkHA9F8dudvIqF4rTlMpzByr8cp9QsJdYdGSTO8fi0gcsr3y07345bHBio1HA85xOqjkAQ4+h%0AqsETL2BiWTXW1q8RjQ51XDZkWW8FHeYnO9Z6Q48Tj49tuJZQb+QoFKcfaXulUIDoN95C6U3iFivk%0A//V3qX98qzv7jufiNZqYM5+BKouShBQ0ELrWmS/1miZuo7mtX/hJ43keHu4uYlcgEO2Um2LXQbgQ%0AAkOJcK7nbRCCucIV3zLt47MFiqQTM/pP7PjjZxWEgGufWjSbn51n9IkT0pKhovfFMNfLONVH4xd0%0AHLiuTaW2Sip1sWt5ODyALGtHXtJ2PwghMzT4BqPDb3eC0yrVVaamf0yxONMSbe3iL67n4LpWuzzo%0A4R+scKhvUy5sy6qyun513yJaCLlV3OYQVGtruK7dJcg1LUIwmKbeeMRZIjbhkc3dYXDw9a6S3/H4%0AOLoR6+SGjsVG0bXYg608j3z+Ls1madMejxP97AjGhTEAKr/6iPqnt/edwlIbHyL05gsIpTsItPbR%0ADRqf3Np6I0ki/PbLaKMZzJlFKr/4EOxt3HJkifAXX0Ub7secXqTyzvtdojbw3AUCz1/szmHvulTe%0A+RBzemFvJ6HI6GdHCL5yGW10ADkaRsgSrmnhFMpYi2tUf/kh5tQe9/eIKdQXmMz/ZtvfWyJaQZV0%0ADDVKWOshovdiKFEkIW8prIUQqLLORPJ1amae9druhSZ8fD5rBNQYQTV+4JSuh0EIMAyB58HykvOZ%0ACgt54oR06Fw/4//8j5j7lz8h/6ttPpyPCcXiNO7gG12ZLkLBNOFQ/yO3Fm6kJ3WR0eEvdARto5Hn%0A9t2/pVCY5rinj3Q9uilDR9Ms02zsLVhyI7KsEQr1Hao9tfo6jWaRkKx3Xl6SpNCTukguf/vEZw7q%0AjSy53F0yAy8jRMv6Z+hx4rFxlht5JEkllTzXNRCw7Trr2ZuP1sdbCIxnzyMMHbdYofbeJwfyaZbj%0AYQLPnkcKBhCKhNB1hCxh54o0thPmroswNMJvv4y9mqNx9S722taDICUVJ/rVN1HSSfJ/8XebLMNK%0AOkng+YsITUUoMkLXwXVo3Jrek5AWQYPoVz9P5PdeRYqE8Cwbr2niOS6yoaOmk+hnR2hcuwOnVEg3%0A7Qrr1b2607Qs07oSImEMkYk+TSIwtG3qT10OM558jbK5RtM+mWwyPj6nlZjejyptLrr2KPA8WFtx%0AO4L6s8QTJ6TloI7WE0GoO1fqexwoV5ao1taIRgY7yxTFoC/9HKXy/IkUyVCUAJmBV1CUVrYMz/NY%0Az958JCIaQGzhiuG69oEEazjUTyiUPlR7TLNCsTRLKPhgP0IIUsnzRMKZI8+wsl9c12Zt/Rrp3mdQ%0A1ZbHvSQppJJnWV37FEOPEYkMdQYBnudRqS5TKj9akSYFdLShfoQQWIurWKu7F/jZisb1SVb/1/8H%0AKaAjJ6Ik/vzrqJndr3Hj07s4Xymj9CbRz49uK6T1C+MoqRhOvkTj+r1Nv1d+dYX6p3eQDB11qI/E%0An38dKbjHD5skiHzxVaJ/+BZCkmhcvUv13d9hzi/jmRZSKIA21IfSm6R59zHN7b0JD9ezqVtF6laR%0AtdokQ9FnGUu8giYHN1nWhBDEjUF6Q2eYL358Qm328Tl9SEImHhjcMiXro+L995r84z8L8vSzKtq/%0AA/PoChafanYvZ/eYIelqd6qsxxjTrLC2dhXXfWAZFEKit+cpUsmLnESKNV2LEgqmNwgvt+3C8Gj8%0AoRynuSktoCLrSPL+itfIstYaEMiHHb17rK1dxXG63Yh0PcLI8FuHdh05CkrlOcqVxU6/CSGIRIbQ%0A9RiRSAZdj3bW9TyX9ezNTVk9jhsR0JFjrb6yFtfwzIMNEr2mib2axZxZpHF7Gre2NxcoezVL8/YM%0AyBKBFy6BsvljJHSNwPMXQFFo3JzassCLV2tgL69jTi/QvDuLZ+39PNSBNOHfexWhKtQ+vEb2//r3%0AVN+9gjW71NrnvTkqP/+Awrf/Abf0ZFpjLafOTOEDbq//HMvd+h6UJYX+8MUDF4Px8XkSUaUAUb3v%0ARNw67vPer5r89EcNPvcFnVff0JGeDCm2K6fqNIUqIzTlwP8kXUGOBE70RjpaPFbWPqVSWeoSj6oa%0A4szEV0g9lPd3PwghEzCS6Hps95U3IMkK0oanQwiJWHQU9cBFTfZHo57f5HKg69F9WZYlSWUw8zo9%0APReP5F4plubI5u50XaNWJoyLTIx/GUPff9GKjW09LLbdYG39WpfV3tCjRMIDxGJjSBsCJZtmiVxu%0A+zLix4VQFITRcmFyKtVHnnfZMy1qH13HMy30M8Oo/T2b1lH7e9DPjOA1TepXbuCZR5vRxLh8DiUZ%0Axy1WKP3gVzj5bXzUH3Eav0eN6zkslq8zX/xk25mmqJ4mpCa2/M3H57NISEsQUKO7r3iMFPIe/+J/%0AKfHR+yb//f8U5Z/9FyHOX1ToTUskU9v/i8UFj7NsOzWuHVJQY/A/+Txaz+FuBD1zvC/XVsXBw48/%0A9uqK0GjkmZ3/BRfOfRNVDbbbIAgYSS6c+yYLS79ldfVTGs3CLvsUSJKCrkcJhwZIJs4Qi44wt/Au%0AS8sf7rndllXDshtoWpj7Efc9qYsoik42e5tafQ3bbmyyGrfPGtdzcBwL265h2032a8mu1FawrFqX%0A37gs6wxlXqdaXdm1Cp+uxxjKvEYm8yqKrHVZaQ+K4zSZX3iXaGQQw0hs8JVulUUPGAnmF96jUJhq%0A563e/pyFkFCVIIFgD4nYOLKiMzX940Onocvl79Jo5AkGe9rHUYjHx4k+5NZRLE6fTJCkEA8C9Gxn%0A30GGR0Hz7iz2ShY1k8Z4+izW/EpX+4ynziDHwljzKzTvzBztwVUFbTQDsoQ5v4y9+Ijzd58yPM9h%0AofgpfeELhLTN73RF1onoaYrN5RNonY/P6SNq9KOckH/0fUbHZb71Z0GMgCAzKPPP/4couaxLoeBi%0A7pDFY3HB4X/+HwsUC49npo/TI6RVhdjLZwiMbLYEnRZkSWV89PcZGnzjUPtxHJN7kz+kVl/b0/rr%0A6zcJBnoYHXm7IyCFEOh6jPHR36O/7wVKpTlK5XmazWI7QwYISUaRNTQtSjCQIhjsIWAk0bQwkqTi%0AeW47BdXeaTbLZHO3CRhJJKm1rSyrJBPnSMTPtNLibSPoPTw818FxTEyzQqW6TDZ3m2JxBsveW0q8%0Aej1HvjBJf98LXWkBU8kLXDz/LRaXfku5soRjNzspsmRJRTfixGOj9PVeJhweQJIUXNehUlkiGOxF%0AUQ43TVwqzTM9+zPOTnytM+CBlpiOx8aJhDNUa6sUS3PtYjGVto97a4CjqkECRpJQKE0gkMLQ4yiK%0ATrE0dyQDt0aj0LpugVQn6LBVEvxBpvJWEZcbJ+J7j+N2MmUITe1kfXmkTciXqF+9gzrUR+C5C1R/%0A+RFuteVeIAWNlluHENSv3sEplI/02JKqIscjCCGw1/K4zc9IJYMdqNtFsrXpLbMQCCQi+uHiGzYj%0AkIWCImmochBVNlAkFYEMomX8cD0H2zWxnDqWU8fxLNwTLLwEIHXaHECVDBRJa2c/kVpFozwHx7Ow%0A3SaWU8d2TRzXxuNk2r2xvZocQBbqHtpr7Vpc66hpZZdRW99QOYgq6ciS1nkft+4HG9s1MZ06ttPA%0A9qwTKcQlC41EYOjEZ+PHJhT+8/8q3GVd7klL9KR3/oYFQwJVfTS5ro+DUyOk72PlKuR/fQd3H76F%0A9xECAmNpos+NHkPLWtbCSCRz6P3YdmNfws31bOYW3kUIieGhzyHLRkcMCaEQCvYSCvbS3/cCXrv0%0A9f32im3SScHBdIrn2czNv0vASJBKXuiI6VZbZGBvwjwQSBKLjdDf9zyFwhQz87/YU8Ci5zksLP6W%0ARHwCw3jgMiFJMj2p8yTi4zSbRZpmBde12iI1hKaFUZUgG327s7lbTM38lIvnv0k0MrT/ztjYLlyW%0AVz5GljXGRr/UdSwhBIpiEIuOEIuOtMu/PxhwiPZH5Dhfgp7nsLZ+nb70c52KkIFAsmud+0L/JPAs%0Aq1V0hQRyItryUT7AO+BQuC71KzcJf+EltNEM6lA/zVutNGvqUD/aSAa31qB+5ebRi3xZINSWG49n%0Amn5JcVouHsXGIoPRy8hi86dKV8IIpEMJLIGEoYSJ6GlixgARPU1AjbdEtFCRJAXR9oD0aD23jmfj%0AuCZNp0aluUahsUi+Pk/NzD8ysScJmZCWIhEYJm4MENZ6WqJU0pCEgiQk7hfh8HBx3Va7bbdJ065Q%0ANXOUmquUmivUzByWe7zpVCWhENKSJAPDxIwMYS2FJgeRJRVZKG1x2m5ve8DSEtMmDbtM1cxR7rQ3%0Af2ztFcgE1MiG+6GXgBJHlfV238ob7ge3VWis06/VrvuhbhWOJd+5QEKRdDQ50Ep3pyUJt++FrYgZ%0A/UwkXz9QWzzPZaVym5qV39P6U/ds/vd/sX8jQzHvUq0+niIaTqGQbizmmf+/f4LTOIBFRgh6vnz5%0A2IT0SeI4JjNzv6DRLDI6/BaBQHKTpXI/Yrbl0uAd4OESuI7J6tpVQqE+goHUPrfvRpY1ksnzBIO9%0A3Ln3PdazN9lNTJcrC0xO/5gz419G0yIbBKhAljWCwV6Cwd4tt70vYtezN7g7+UOazQLV6iqR8OCh%0Ahazn2SwuvY9pVhgd+SLhUHpLa/L9AdCjplJZpFSaJZXa7BveGljcwTSP1tK6V9xaAztXRB0ZQB1M%0AIxnagQbTh8WcXcSaW0a/NEHg8rmWC4frEnjuAiJo0Lx2D2v+GNwJXA+c9gBYVUES4Dy+H5ajomYV%0AcT0L+aFPlRCiZXmVFBx3v6kBBJocaGX/CJ8hYQxiqBFkoe34DhAIEBIyKrRFTEzvZyDyVCvlX22S%0A+eInlJtrxyaoJSETMzIMRi+TCo50BhPbt1sgkJBkBQUdnRAhLUkiMIyHi+U0qJo5cvVZ1qtTlJur%0AON7RzYZIQiZuDDIYu0wyMIKuhHZvr5CQuN9e2gJ85KH2zrTbu3YE7RWd9Iu94TPEjQy6EkYW6i73%0AgwxCRkZFkwME1ThxI0Mm+gx1u8ha5R4LpU+pmFkOY2lVJIOgGiegxgjrKUJqioAaw1DCKJKB3B7s%0AbdfWeGCQeGBwy992w3ZNqmZ2z0J6dtrhX/4fT2Yg9E6cOiHtVBu4TfuAlbs8nOrmrA5PCq5rsbT8%0AEeXyApmBl0mlLqLr0X25Z3ieh+M0qddz5PJ3yOc3p/DaDkUJ0NvzFP19LxBpF4bZuN+WhdVj80vj%0AvmW2ZXXYKqWVYSSYGP8yjUaeSnVnoeJ5Liurv8N2GowNv0043I+Q5K7KfNtt12gUWFr+iIWl32JZ%0AVQBK5QX60s8dSdog17VZbQeIDgy8TG/qEoYR31cFxft9aVoVSqW5I5sqtJ0mq+vXSCTOIj+U5cSy%0AqmT3MIg5LjzTwpycJ/DcBdT+XrThgS3Tyx17O+pNah9dR784jnH5HPKP3sVzXYynJsBxqV+5jls/%0A+kJPnmXjlCp4noeSiiE0Fe8YjvO4YTkN3G1cxVrWwf0NfgNKlL7wBfojFwnrPcii9RwcdBAtRMsd%0AJKDGGI69QE9ogqncb1goXT3yUuaaHGI0/iJDsWfR5NChBv5CCASt/N2aHCQRGGQ49gKTuXeZKew9%0AZmYndDnEaOJlBqOXt0xleBTtvZv9FXPFKwfeb1BN0B+5SH/4AiEt2Qm8Puz9EFKThBIJekMT3Mv9%0AmuXKrQO/xzORS5zt+TyKpLfv992rgfo8Wk6NkPYcl+Zygfps9lBC2G3aePb/z957R0l2nvl5z3dj%0A3Yrd1TlNzjOYQQYIgCBIgiSYtNSKtCzaK61WkZZ0dCyvJVsOx9axdWT52LJl6Rx5tUdhtauN5Hp3%0AyV0SC4IAScThDGYwmBw7TOeurlw3f/7j1vRMT1fn7unuQT84JMGuqltvVd269X7v976/3+qrAWHo%0AU6mO14fD1pYgiHq+Vkak83v1+p8wPHKK5ua9NGV2kYi3ounxaPtJiax37/RwBYGLX7fvLpWH6326%0AIzhuiaUmTqaZYc+ul2lvO4Y6M6QnqdamKBT6qVQn8L3qvP2CQigoio6ux4lbWVKp3no1+06Liphp%0AT7l+89VFLzpShkxOXqBcHqG15RCt2YP1XmerniTWX3/o4fs2tp1nunCDyclLlCsjs/q4i6VBSqXb%0AMxJ6jlNY9WKsWpvkxs1XGRk9RXNmN01Nu0kk2tH1BJpqzrRz3NnKDEKPwHfwvAqV6gTF4iCF4sCM%0Ac+JaMZ2/Qa02RTJ510ZWSkmxNEy5MrbAI9ef2kdXSb38CZR0guSnnsK5MYi0H7wQqX3hOkG+hN7Z%0Air6jC/wAraOVYLqAfQmUkOEAACAASURBVPHGuvRuS9fDGxyFJ4+h93aitWXxBkbW/Hm2GlFld63e%0Ab0FH8gAH2l6cpVSzJkeuJzZxvYkDrZ9CERoD+dNrVpk2tSSHWj9NR+rAOsUuUBV1yZXHxYhpaQ61%0AfZr25P5lz+Esxp14FbG6eAUKPelj7M4+s24xJowWDrV9BkWoDBfPr+h80NQYhhpf/I7bbBibJpEO%0AKjY3/4/vRknwiqrREX6hQuXybfzS6nqobKfARxd+a31WfjKqDq7qEDKgXBmhXBnl9vB76LqFoSdR%0AtdiMze6dBM33bTyvSuA79QR+ee+vrsfZt+cV2lqPoihqvartMjxyktsjJ3Gc/DKSPYGiqBhGmh29%0Az9cd9+5UARSy2f0M3n5ryfbUtj3N0O13GRk9jWGkMPQEqhpt0YYyrC8iqrhuuf6ez33tpdIwZ879%0Au5nPOtLtXv2Pt5Qh1eoE1eoEI2On0dQYupGIkn0l6guUgAz9upJJLfqcQnfdBv48r4rjlkhybyId%0AMjF5ftXKIKvFGxyleuo8yZeewnr8MJnxT1F89W3CUmXunYWI9OLns/JeBf54DufSTeLPHsc6fiAy%0AQ4mZVE5fxB9bmVHMUqidu0LyM8+gNqdJfe4T5H/7+4TlBkO4Sv2atIrr5FYh6o1uPKgUyOUaMUly%0AtUEcv4Klzy/7KaWc6YcOZRC1v0k5o9ikCA2xQFVQUyIr85pXYLyyeilJTTHY3/JJOlKH6r3P88Uc%0A9RZHczJ35i/qMbPwvAxA0R4nX1v94k1TTPa3vkhH8sC8g9JRvAFhPVYpQxDUWxSWGK8zSsFeebyS%0AkKlqP72ZE5ja/PKtc95bQpB339u7Pd5zEUJgqHH2tbxAzcuTqz0sRkrb3MumSaSR4BdXX/2tXhvj%0A6j/6NmFttUmBnGOysTmRhKGH43hLTj6XS1vrUdpaj8wMFgKMjJ7ixq3XVpB8ScLQx7Zz9A+8SSaz%0Ak2Sic+aCaRppTLNpma/lTruKQ602ucx47j5+PQlDHzcs43ob2z8Wj7eSvM8W3banyedvblBEd5Gu%0AR/H7P0Xvacc8sIv0l17E2N1L9f1zuLfHkLaDMAzUbBq9px38gNJr787oOQtdQ8lErqaKaaCkkwgr%0AGurV2iJr7dB2kK6HdD2CQrnhUJ90PaofXMR6/Aixo/tASqTnUfvgwoIGKyJmoqbiCF1DmAZ6VxtC%0A10AI9J52jL19kd236xE6HmGxNGu95g6MUP7JKTJffpHkc4+hWDEqb5/BG5kAP0DEDLS2ZszdvVTP%0AXsa9NrC2H8AmxFDjDauFUkr80Fl2+0TZnWS8cp0dmcdmJWlSSrzQpublKTkTlN0pal4ex6/ghy4g%0A61bmSZJGK9l4H02xnmi7vUGrmqHG2dX8FHl7GDdosBBcBh3JA3TOk0SHMqDqTjNdG4oG8bwCXnB3%0AZ1ARKrpqYWlp4kYzSaOFhNFKTEtGC4I7xQMZMFa+siZDfFGrROMkOpQBFTfHdG2IkjNO1cvjBbVZ%0A8RpqnJieJq7fibelYbyjpSv44equ23l7mFxtgM7kofvOhxA3qN13PhRwgspMT74itJlB1Wy8j4zZ%0AVVf1aNC6qKXY2fwURWesfj4tnZIzxuAiLp6q0GlL7EFvYDBWciYp2MMrHDYMqPmFZT8OIBaD7l6N%0A3h0qqbSC70ne+alDsfDwFQA2TyK9RsggJFhlNXqbu6iqSXvbsVk9vq5bYnj01KormI5bpFIdJ5m4%0AWx1VVR1d21gtzIcXQWv20CzzHCklufx1bGdlF8u1xh+dJPdrf0jT1z9P7Og+Yo/sJ3Z4N6HtRsN4%0AioIwdIShU/vgEqXX35t5rLFvBy2/9PPR7YoCqoJiRedS4hMniD9+GMIQGYT4Ezkm/9XvEEzlG8bh%0AXO3HH5tE7+0ABO7gKM7VhRPXxDPHSX/1pSiRVhWEpiJiJghB+pUXSH32WQhCZBDg3hxi8ld+d3br%0AShBSevVtFCtG8vnHiD95DOuRA4S2DUEYmdaYBsLQcQdH+Ti478aNZtR55gtsr7js5CCUASPFC3Qm%0AD2KocfzQoeSMM1m9yXRtiIqbqyfo8+x0OGNMVK4zWDhDs9XH3uyzZGLdDZOnTKyTbLyP0dKlZcV4%0AL7pq0Z0+NtPLfS9uUGMgf5rh4nlqXnFJcnaqMDC1OEmjjWy8j6zVR9zI4vgVpqo3We1OnKHG6Ukf%0AndN+Ei1UavRPn2KkdKEe72K7CSKSLlXjpMx2mq078TZj+yVy1dVruYfSZ7h4ntb4HjTFwAtrFO0x%0AJqs3yddu1xN9e95Yiw6MV64xkLdoTexid/ZZUkZbw/Mha/WSiXUzVb21rBgnKjeZrCz8mJiWJG22%0ANUykc7UBrky8sWKZxuW2oygKHD2u882/lOCJpw0yTQqaLshNBvytX8pRLNxd/H7qsybPPm/y7lsO%0AP37d2Qj7gDXhoUukt1lbTCNF3Jqt7V2tTmDba9NL53v370IINsL6/OOAYSRpaTk4q1Lk+zaTkxc3%0ARPt0PrzBUaZ+9dtYjx7EOn4QvasNJWGBEEjHIZyYxh+fovL+R7OsxMNKDefKrbvGLgsQlqsLVpeD%0A6SKlH76LeWAXAM7lWwSL2HIH+WL0/EvAn8g1bM0ISxXyv/sD7AvXiT99DKOnAyUZB0UhrNkEoxO4%0A/SO4t24v6Xm2MorQaIp1z8iN3YskpOiszLSm6IwyUrqIIlTGypcp2mN44fLMofzQYaJyjZqX52j7%0A52lqoOGrCI22xF7GSpdXLIOWNFpJmXMTs1AG3Jp+n1vTJ5eVIAXSpeq5VL08E5XrGKpFJtaFpsao%0Aeo0XlcshZbaRNFobxnsj9x79+VPLuNZIgtClGkbxjpevYajxKF7FoLrCSun9TNeGGC1fIgg9xsqX%0AKTkTM7sQS8ULa4yULlL18hxp/3xDq25NidGa2M1UtX9Zx16KulYow/nvUdfmfhDSjELA858y+fv/%0AQ5pdezTCEBxHoutgGHPdCzVN8Of+Qpw9+zVOn3QpFbdmJr2dSG+zIJoWQ7uvQux65TVLvO41L4Go%0AQrDyQcxtFqIps4tEon2Wk2G5MkKptPmSsrBUofKT01Tf/RAlYc2YtMggRDouYdWekYu7gzcwwtS/%0A/r21CUBKym+cpPzGySU/pHb2MrWzl1f/1I5L7fQFah9eRk3EEWb9tfsBsuYQ1uwNcX580MT1pnlN%0AJtygRtlZmqHV/YQy4Orkj9ckuSi7k1zLvc3xzq/M6bMVQpAy29HV+IrbOxJGFr2BW13VzTNcvLAq%0AMxhJiBNUGK9cW/Ex7idhtKApcz0SKl6OkeKFVf1uRPGW16Tv/F780OHSxOuEobdq3eeCPcKN3Dsc%0A6/jinOqwEIKM2YmumOuu271RdHWr/J3/KsXO3Rrnzni8+r0aY2MBf+eX0yTic7/HVy555CZD9u3X%0A6exSKRU3wAxsDVi9ZdomI9abZcffeJnEga6NDuWhoFGfW7Rtt/qqsWlmSNzXr+v79oZpGT/MaJpF%0AV+fjqMq9koUB4xMfLdlVciOQnk+QL+GP5/DHpggmp6Phw2DzVNDXDT8gKNzz2qfykWnNxyCJVoRK%0Ab+Y4MS095zYpJUV7dFUV1ECunVPedG2Iqeqthko/MTW54CDbwkS91o12WKreNF6w9opSq2OBeNfR%0ARGUtCEJ3zcxTJiu3yNvDDc8HS8+gq1aDRz0cPPO8ycEjOmdOufy3/+U0//5XK/zkRw6VcuPvWm4q%0AZGI8IN0k6OhaW+WUB8lDl0ibnU20fekxzO7mjQ7locD37RnL8TvEE+0YRnJVx1UUne7OJ4nXLash%0A2sCqVsbXbWjy44ugve0YTZnds6p75coYk1MXNzCubVaCGtOwOlPE2hIIZZ4FrQCzJY7VmUKNzbPx%0AKCDWmqDt6T52fOUIu3/+EXpfOUisdaWJ39ogUOhMHaY7faxhNTqUPqOlS2tqHLIaQukzWb3VsNqq%0AKNFA2kpRhNJQK3s+lYiNRLC14l0vAukyNU9Ps6roD7WU3aNP6AgB3/uDGgO3gkXX/HZNUipJTFOQ%0ASm3dls6HrrVDMTSE9vH50q43rlvGdqYxzdTM36xYlu7OJ7g18OaKBg51PUF311P09jw7a4gxDH0m%0Api4SBB+HMaoHhaC5aTc7el+Y816PjJ7Gcbar/1sNqz3Jib//aTRL59z/9WNy5+YaGCV3NvPoP/gM%0AAGf/9x9RupGbdbsW1+n53AF2fPkwid4mVDOSGgu9gNP/y2uM/mRjVFw0xaQ7fYw92WcatjRIKcnX%0AbjO5zIGt9abiTBFID+V+B0YEWoPXsTQkXhAZjN2/oEjoWUwtuWa6z2uBXCheI4upJah5m2Ooeb0p%0AuZOEMphjba+goqtzW18eBoSA5qyC60hGhxdPou8gZfTYrWwy8/Al0paxpGGjbZaG59eYnLpMOtU7%0AU1UQQqG35xNoepyR0VNUq5P15LfxN0cIFVXVMY00mcxOOtqPk071zXLXk1JSKPQzMXlh3uNs0whR%0AN8i5ox0ruWNWoOtxWrIH6Ot7HivWMqs3ejp/g4mJj9h+r7celaECEz8b4sBffII93zhB6WYOr3x3%0A8akYKrv/7CM0HWzj2m9+QHlgdguEamns/4Un2P3zj+CVXUZ/fIP85XG8koNm6XPuv94oQqsPvXXT%0Akz5GNr5jXntmN6hyc/rkqiXl1hovdPBDt8G2vZiTTC2HmpcnkB6aMGb93dLT9GVOcG3qrU1TmQeo%0AenlC6c9RGYnrTfRmTnBj6p1NFe964QU1ggbW9ggx45vwsCEl1KoSVRNY1tJysGRKkG1RsG1Jsbj+%0Aw5Drxab5RIWqEN/fiWLOlflZ+kEgvq9zS69sNh+SsfGztLYcqifTkRGBpsXo6XqatpbDlMujVKpj%0AOG4J33eAEIGCouroWhzTTGFZLVixFgwjOUuPGqLErlqd4OatH273Ry8T00ixb+8rgMD3bULpI4SK%0AoSdJxNuwrOysSrSUEtvJ0z/w5oZrWm+zMmQoGfjji7Q/s4P2Z3fS8fxuhn5wd8ix9bEeuj+zj8LV%0ASQa+e2GO02vn87vZ9bVjVIaLnP9/fsrU2RFksHY/YppikjCyDW4RiPoiT1NMDC2OpWVImq2kzQ7i%0AetMsreD7CUKf/vypZcuHPQgi85a57+FqK20ldwLbK5I0ZysnCaHQ1/QYQij0509TWwPFjbWg5Ixj%0A+6U5n78QCjubHkdBYSD/wYq1ibcKkrBhq4+o//OwcvmCx5e/ZvHEMyavv2rjLrC5LAQ88bTJrt0a%0Ak+Mhg/1bc9AQNlEirSZMdvyNzxHrbXQBXjqKvnUb1jcrtj3N9RvfZ/++r8wyTxFCYJppTDNNNruf%0AO3bXdxF196f5LxxhGFAsDXLj5msUituuT8tFUTTSqT4sa/HvjZQS369xq/8N8oXVa7Bus3HYE2Vu%0A/M5Zjv/yp9j95x5h6uwwtdESZrPFnm+cQKiC679zhuro7IWpnomx4ytHkKHkyr89yeQHt9d8UyIb%0A38nTvd9seJtARFW5ekIdma3M7xII0XkbSp/Bwpk1td1ee9Z+d8f2SoxXrhE3snMMWTTFYEfT42St%0AnQyXzjNevkrNK2zo+1PzCkxUrhPXm2b1RUctLiY7m5+kJb6T28XzjFeu1bXAN+vnuQo+BgPBjXj7%0Apw7fHAl45Ssxrlz0+MH3anMaBBQFrLjgyWcM/vbfSxFPCP7o9x1GhrfuAPmmSaQRAjVuoMR0glIN%0AuVL7WyFooL6zzSrJF25x8fK32bXjJbLN+1DV2Y5e0b+LJQ2VSBkl3LadY2ziHMMjP8PZJIYgDytS%0AShynQP/Am4yNnWG7pWOLI2Hs3X5Gf3KTns/tZ+dXDnP1P5ym5+X9tJzoZviNa4y9dWvOx5zZ20Jm%0AXyuFq5NMnB5a89NAiKiVYT4TleUipcQLavTnT9GfP7VqJ7uVIeq21QLqw3R3FwTR/ze1xLoM1ElC%0Ahgof0hrfTTrWMed2RaikzDYOmC/SlznBePka45WrdS3kB/9eRfGepSW+i5TZNk+8HRxsa6Ov6dEo%0A3vJVyu7Esh3/Ng5RH6pUZhaFdy3jo/PB0BJ8HP0Qrl32+fV/U+FbfzfFf/3fp3nlKxaXLni0tKiY%0AluCVr1q8/EU4dlzn+GMG6Yzgow89fvPfV3C3gpH0PGyeRLqOPTDJrX/xA8LaCr5UArIvHKL7my+s%0AfWDbUC6PcOnK79PctIf2tmOkU30YRmpW68D8SILAw3VLVKrj5KavMZ2/Qa02dV8Ve5vlIO/8M28F%0AROJ5NfKFmwwNv0uh0L/9fj8kBDWPm9/+kJZHu+l75RDVkRK7fu4YznSVG7/3IYE9d6s0vb8VLWFQ%0AuDKBX/UwW+KYTRYylDjTVdyCvSnWWFLKyHTFHuPW9PuMV66tSjN5KQgEmhrDVBNYehpLy2BoCQzV%0AQlUMVKGhCG2mkq4IFVH/X1XRiWmpxZ9kBVS9aa5NvcWR9s9hasmGrnkClYSRZVfzU3Snj1KwR5io%0AXGeq2v/Aq9RlN8f1qbc41P5ZTHX+eJNGC4nmLD3pYxTsYcYr18lV+5foerj+CBR0NYapJbG0NDE9%0Ajakm0FULVdFRhT7rXIj+oyGEiqYYGA+xzN18+D78zm9UkRJ+4ZcSPP2cwTPPR7bpUkr+2t9Kzvy7%0A78Op913+2T8pcvP61m3rgE2YSHuFKtVro0hvZRdNe1f7AknFNqvF920mJi8wlbuKaaSwrCyW1Uos%0AlkHXEqjqnS9NSBh6dV3oCraTx3byOE4B162s2l58mwjXLXH12ndJJDowzQy6ZqEoGmEY4HkVKtVx%0ASuVhqtWJbTWUh5Di9Slu/cF5Dv3VZzjyredQTZXL//YkxWtTc+4rNIVkXxMATq7Knq8fp++VQ8Ra%0AE0gpqY2WGHr1MoPfv4xf2ZhzRcrIza7sTTFSvMhY+TK2v35zE4pQsbQMGaubFmsHSbONmJZCVaIk%0A6Y6r4kbP3UxUrnN+PGRfywukzfZ5q99CRNXxtsReWuK7cPwyudoAY+UrFOwR3KDG+q+UJGPlq4Qy%0AZF/L83VnxsXi3UdLfDeOX7on3lHc4MFq3CtCI6430WT1kLV2kDRaMLUUmqJHbYqb5HzYzFQrkt/4%0AtxVOvuvy8isxHnvCoK1DxYoLpIRyKWRoIODHr9u88ZrN+PjGL5pWy6ZLpIOyvfK2DiCwvYbWu9us%0ALWHoUbNz1OwcTK+dM9Y2yyMMfaZyV5jKXdnoULbZAGQouf3aVXpe3k/TgTYKVye5/cNrDYcHFU3B%0AzMZBQMcndmJ1pMidG2Hkxzcws3E6PrGDI3/zObSEwbX/+MGcIcV1iV9KAunhBw41v0DBHmWq2k/B%0AHl7XJEqg0mR10ZU6QmtiN5aW3tRax5KQicp1Km6Onc1P0pk8iKHG503o7rTYxI0mLD1DV+owRWeM%0A0dIlxsvXqPlF1jOhloSMV65S8XLsbHqSzuQBdNVaQrzNWHoTnanDFO16vJVr9cXU+sUb2dH30JM+%0ASja+k5iW3NTnw2bH9+HCOY8L5zwSCUE6o2CYUeu4XZPk8+GWbuW4n02TSAc1l+Hfegt/ugrhyi/g%0AoeMR2t7Httl/m20+jjR3mXz+r+/AsJY+bHz1/Tzv/8EYYRBdK5LNOp/7azuwUirvfGeUmx9sDWOg%0AWGsCMxNDhhIza5Hoy1Aba1DFFQItbiAUgdWR4vy/eIuJk4MEjo/QFMbe6ePRv/9pdn7lCKM/vUXp%0Axtyq9mJIKal6eXLVxsOsURtSQCAD/MDGCSo4QQXbK+H4ZfzQWfdt/ZiWYmfTE3SljzRsPVgqEjkn%0At1vvSmXVm+byxI8YK12mL3OClsRudCW24PNGSapOU6yHjNlJT+Y4I8ULjJQuYvvre45X3CkuT7zO%0AWPkyvZkTtMR3LileTRg0W71kYl30Zo4zXLrAaOniuuxOxPVmdjU/Sccii5PFaLQTvl25hkpFUqls%0A3UHCpbBpEmnp+uR+dGHVx6ndmqD/X71K5crIGkS1zTbbbAXiGY3HX2knnr7PEEOJfsxkKOesrT07%0A5OQfjUH9Gm8mVB77fCvpVoOr7xe2RCKtWjp7vv4Iespk9K2btD3Vx95vnKB4dTLqd76HSIoNCCVD%0Ar15m9O1bM7t30g+ZPDXE+MlBel/eT/Zox4oSaYCiM8qF8T9d4B53zJgffLEjbXZwoPUlsvG+aFBw%0AnkTnTo92EHoEoYcX2vihE/1/6RHKgDD0CaQ/o/PclT6MJtZ/0j2UPrnaAAV7hEysi670YVriu4lp%0AqTnKHvci6hrGKaONZOsn6UwdpH/6NGOVKwTrOOgXSI+p6i3ytds0Wd10pY7QEt+JuYR4VaGRMts5%0AYLbSmTxIf/4U4+Wra6ZF3WT1crD1JZpiXQtWoO+eDy5+6OGHNl7g1M8Fv34uBITSJwg9dNWiK3V4%0AVRri22wdHrpP2cuVmXrto40OY5tttnmAFMZc/vCf3UAz7v4YxhIqL36zh6YOkw9eneDaz2Yrw4xc%0ArcxUo7cq7c/soP0TO5n42RAX/tU7HI/ptD7RS+cn9zDw3dmFCRlKAttHhpL8pYk5LXChG1AZyIMi%0AsDpXMThXTzo2Gwk9y+H2l2mK9cybQIehT9XLk7eHKdijVL1pbL+EHzqEYUBIMGN+dO9rTBgttCX2%0Aoj1AyahAeuRqA0zbt0kaLbQl9tCe2E/KbENV5vdjuDPsl4l1caTjZTLFLm5MvY2zziY3UULdz3Rt%0AiITRGsWb3E/KaF1SvE1WNwmjhUysixu5d1bd+pM2OzjS/jlSRtsC2uUeFXeavH2bkjNGxZ2Odk6k%0ASxj6hIQNz4dMrJuO5P65hiwPCWYMeno1lDXqfvFcydBgQLBFC9cP56e8zTbbrAtC10BVo9JmGCI9%0Af1WtWDNoKkLTouNKGR13GVfV8rTHW78zexcq1aLz+BfbaeowuXoyz49/Y3j1cW4irPYke75xnNAJ%0AuPF7H1IZynPzO+fIHGyLtKU/uE3l9t3FgwxC7MkKiMgivBFSzm1XeBjQFJO9Lc/TFOtumDSFMiBf%0Au81g4SzTtUHcoLruKiFrhZQBJWeckjPBUOFDMrFO2pP7yVo7sfT0gpV3TTHpy5zAVONcmnh9XQc7%0A7xDKgJIzRskZr8fbRUdyH1lrB7FF4zXY0fQYhhrn8sSPcIKVmUoZqsX+1k/Om0QHoUeuNshQ4Sz5%0AWtSvvxkXhxvF7r0a//xXssQTa5NJD9zy+dt/JUduamu+x1s3kRbUf8wfwqv+Ng8dWlcb1tGDoC7/%0AwhPWbKrvn0XaK5vOUNJJ4o8fQ5gGSHBvDeJcubn0AwjQWluIPXIAc98utJZmhKoSVKp4QyPYH13B%0Aud6PdJe/3aqkk1hHD2Ae3IPW3opi6oS2gzcygX3hKs6l64TV2rKP+7AjNIW+Lx6i6WA7t/7gI3Ln%0ARkDCxKlBRt+6Re/L+9n1tWNc/NfvErpRQhh6IcXrUyCh+Wgnt1+/Nuv6KTSFeGcKpIwS7oeIqPq5%0AlznuEIAfugzmz3Bz+v1NZz2+PCRuUGWicoPJyk0sPUNrYg+dyYOkY51oitHwUYpQaU8ewA2qXJ54%0A4wFaeEvcoMJE5RqTletYehNtiT10JA+SiXU2rFLfqU53pg7hBlWuTL5JKJcvndaRPETW2tkwifYC%0Am1vTJxnIn8YL7QaP3kYIgWEIjPs2YKQE34sMV0xT1P8m8Vzw67t/ui6IaiaRDN50LmRiPCDYwruD%0AWyqR1tIW8f1dJA92YbSmEbpK6Pq4YwXKl4ep3hgjKG2f+NtsPoy+bjI//wUUo/GP2UL4k9PY568S%0ArCSR1jRSn32e9BdeRGgaUkpKP3hz6Ym0qmI9eoTMlz6N3tOBuFONrhM7sp/Ec09QPXmW4p+8STC9%0ARGMdITD37SL91c9i7t2JYuizjmse2EPimUexL1yl8Iev4d0eXc6rfuhJ721hx5cPUx0t0f9Hd23A%0Ag5pP/x98RNsTvfS8vJ+xd24xefr2zOOmPhzBnqzQ/uwOMt9vpXB5Yua2RE+Glke78couhSsT9z/l%0AlkUVRr1f1ZhjzyxlyEjxAtdzb6/KwCQyaFltpGuHJBr6HMifZrR0iZb4Lnozx2mKdTe0YVeEQlfq%0AMBOVG0xUrm9QvNP0509F8SZ20Zs+TibWXdfrnhtvd/pIXSv71rKeK+pfPlR31ZxNKAMGC2e4NX1y%0AVQuK6DzbRCfEGjPU7/Pf/XIe7b63MJRRtfoX/3oSTYP333E5e9plYizAtiVCgBVX6O1TefoTJscf%0A0zn1vsv/+Y+LFAvbifS6IjSFzJN76fjakyT2d6GYOihiZkVDKAlqLpUrI4x+5z2KZ/qhgfzTNtt8%0A3LCO7Cf5yaejBHi5KIL4E4/Q9J98GTUT9cyGrkdYriD9ACUeQ0nEUZMJki8+i5JKMf2bf0BYXHy7%0A1dy7k+wv/Fm0rnYApB8QlCtIx0WJmSjJBCJmYj12FCWVJPcfvoM/Mr781/AQosY09nz9OGZznIu/%0A8m7U13wP+UsT3H7tCnv//KPs+cYJClcn8UpRkli6lWPoT6Pbjv2dF7j+Wx9QHiwQa42z5+snSPRm%0AGHr1SlS5fkiw9DTpWGfD6mPVK6yJY+IdM47NiBtUGSldYLJ6k+7UUXY3P4Wppea8H5oSozt1lKlq%0A/4qqvGuFE1QYLp5nsnKT7vRRdjU/1VBdRVcsulNHmK4NLqsNJ2m0kDRbG54PZWeSgfzpVVflo/Ph%0A4ZXPK5Ukb7059zvT0aXwV76VxHUk/+gfFnj3pw6OM1dETVHgt3+9wte/meAX/2qCV75q8W/+3zL+%0AFrWX2Jzf/HtRBNmXjtD7lz+N3pzAL1SpDU7hTVeQno9i6OitScz2DOnHdhHrzTL4Kz9k+u0r2xJ4%0A22xKQtuhevIsQWlp28hhtUZYW357g5ptIv2ll1BSCaTvg7a8r7ve2U7mq59Fa0pH23NDI5Re+ynO%0AtX6k76M2pUk8/SiJ555AsWLEHz+Kd3uU4vdeX/C7p6QSpL/62ZkkOsjlKf3wLezzVwltGyVuYR0/%0ATOozz6FmUpj7v4ngVwAAIABJREFUdpL50qfJ/cb/t+L2loeJ9md20PHcLqYvjHL79atzdPdlEDLw%0AvYt0PL+b1id66XpxDwN/fBFkpM5x89vniLUk6PnsPh777z+HX3ZQ4zqqqTNxcpCrv366oSviViWu%0AN2GoiYa35WoDVLzpVT+HrlqbXqHBC2oM5E9h+yUOt79MTEvOul0IQSbWSUxLUvXy8xzlweEGVfqn%0A6/G2vYypzf4MhRBkrG5MNUnNX+JOGNHQqa7EGt42Wb25Jn3ihhZvWPF+2HnhUzEefcLgV/9lmZ/8%0AyJl3zCUMoZCX/N5/rPDpl2N87Rtx/vRP7C3rcLi5v/lAfG8H3X/hBdSYzvh3TzP12jmckTyh50c/%0A1opAMXSsvhZaXzkRWYT/Zy9Q65/AHsptdPjbbDMHaTuUfvgW3u2xZTxoeYtCoeukXn4BY3cfsmrj%0A3Bokdnj/0ncbFUHihafQOlojO9eRcXK/9h3cW4Mzw2jBVB5vcISgXCHzpU+DppF8/klqH5yfvxVD%0AgPXYUcz9uxBCEJQqTP/2d6mdOT/TrxtM5fGGxwlyeZr+/FdQkwmsR48QO3WO2pnVS2RuaQRUhgqc%0A+d9+RGUojzPVWLmgMlTgg3/8Q6y2BLWx2TsETq7K+X/5FmPv9tP+VB9mSxy3YDN1Zpjx9/pxcg9X%0AT3pMTzesDkopKdqjyDUYKkwarVvCwEMiGS9fJW12sCf7zJyYddXC0ps2RSINkbHLWOkKGbOLXc1P%0AzakiG2ocS88sI5EW0UBjw/MhpGCvjWxuymjjYW7tmI/HnjQIA7h4wVvSrHipKOm/6XPkmMWuPdp2%0AIr0uqArZFw5htKeZ+N4HDP27NyKzlfsIax6lQpXqrQmEppL95CEyT+7Fvp17KCfQt3kIkHL9dkyE%0AwDpxiMRzj4OiYF+5gT81TezI/iUfQs02Yx0/FPUtByGlN9/DvTk4537S9Si/+R7Wkf2Y+3ejZjPE%0AnzhGYXis4etTLIv4k8cRuh6Zd5w6R+3cpblDw0FA9dQ5zEN7STz3BCJmEn/mUWrnr4C3NS+2a4KM%0AbMEXa72QoSR/YYz50iGv5DDyxnVG3rwR/d5LHtodvPkk6UIZ1C2zV4ciNJqs7hn76M1O5JJ4jb6m%0ARzFUa9ZtilAx1PgGRdaYyCXxGr2ZE+jq7M9SESr6fa9hIQRi3qHLQPprcj6oQicT6171cZbHAt/d%0AB5TPCwHpTDQrsNROQiGijVLdiAYUtyqb+puvmBqJA12ENZfcjy80TKLvJSjb5N68iPRDEge7EGsl%0AcrjNNlsIrS1L+pWXUBJxwlKF8pvvLUtKDsDc04eazURV4+kC9keX571vWKpQ/eACMgwRqop5eB9K%0AovGPsdbRitHXFc031GxqH5yfNzGWrkf11Dmk4yKEwNy9A62leVmvY5tFqM+YPKxJdMR8r00ucNvS%0ASRjZeWX1NiteaBOEW6ch1Qvshn3Lov7PZiId6yBlzq9NvR7Iup51I1RhPJBYpITxsRDDgGefM7Gs%0AxZ+zd4fKoaM6ti0pFrbuXNumrkgLRUFNWQRVF7+wtJWin68QOh5aymoodSRUFcWIrWyVJqP/khKQ%0AITIMkUEA4dbQGwVQDDPS622EhNBzkQ+g418xY4sPwEkIXQcZrGEFUlFQzVjDc+P+5w4ce0t9tlBv%0A6fj8i+g7uiEMqbx9CvvS9ai6vFQUBWN3H0KP5Ke84bGF1TikxL05QFitoSYT6B2taG1Z3PLcHnC9%0At3Mmyfan8njDC7e3eEOjBNMFlK52lHQSo68bf/ThUZTYZv3xg8Z99YpQ5+2VXSqK0OhJHyOmrcLA%0AZgNQhdGwp1si19XlcKVoit4w3lCG+MuIVyLnHSxVhIa+SkMdVTHoSR9/4FX9IPTnHZC09DSK0B6I%0ALvo7P3H42tctvvRzFtPTIX/07SrjYyGOI2fsBjQNYpZg/0GdX/qbSXbt0bhyyeP61a2707ipE2lC%0ASVh1UFpTKPGlyYapyRiKoRFU3YZVlviOvbR/+qsrUzGQsp48+4SuS2BXCaplvGIeLz+FMzWOXyoQ%0A2NXNWeFRVNpf+grxnXsb3y6hePEDJt96jfXsiRGqRsfn/ixWV9+C95NSknv3dQofnVqz5461d9P5%0Aha8vKkMng4CR7/8u9vDAmj33uiME1mNHSTx9AoTAudZP6fW3wffnXzw1OoxpoHe1z1Qx3NujSH/h%0Ai7A/OU1YLKMmEyjxOFp769xWECEweu/uFPkTU4SVhd3JwlIZf2o6ikdT0fu64OTZJb+Wbbax/RKh%0ADOf0SQuhkDLbESgrNttoS+yhO310S/RH30tTrAtNnZs0BqFH7QGYsiyXTKy7YUtGIN1lDgdKbL+E%0AlOGcz0wRCimzg/HKtRXFKBB0Jg/SkTzwwHcnQkJsrwQNulwSRpaYlqbsrn8B4v23HX7wPZuvfM3i%0Ar/4XSb78cxZXLnoMDwdUKxJFgXRaYecejQOHNJqzCoW85Nf/TYWxka1VtLqXTZ1Ih65H9eY4icM9%0ANH/iALVbE0hv/jdbsQyanz+I0FUqV4bnTLMDKEYMo7UDRV2bly7rva4y8AkdG7eQwx4eoHzzMvbI%0AIEGtsmmSaiPTTGLPQYzm1oa3SylJ7jvK9AfvEFRX5hi1JIRAz2QxWzsXvJuUEqt3z5om0mZ7D7GO%0AnkUXUjLwUfTlaz5vJHpXO+kvfgphxQgLJYp//COCXL1L9n7BzwVQDB21uQkAGYYEU9OLuhdKxyXI%0AF9G7O0BV0NqyMy6FM6gKWltLdH8pCfLFRU1cZBDiT9ZVFYRAa21G6FrkfLjNNkug5hfxgirmfSoV%0AAC3xnVh6huoylTsEgmx8B/tbXkRXlt6juxxiWoqW+G7y9m1qXmHNJOmSRis9meNzerqljLSnba+4%0AouPGtDQt8V3k7aF6vGuTGCWNNnrSj3D/NrKUkqo7jbPMxL/qTuOFzpz+cIgWRkOFM8u2SxcotCf3%0Asa/l+Tl93A8CKUNK7gSd8tCcJN5UE3SmDnF9amrd3RlLJcn//U+LTE+HfPnnLLp7VHp3zNUBv2PS%0AcvWyz6/9apk/+aPamhjkbhSbOpGWfsj021fIvnCIti89hgxCpt64gJcrE7qRNbFQFBRTx+jI0Pq5%0AR8i+eBh7KEfh5PUHksAKIUAIhGKg6AZaIoXVvZPMiWdwxocpnj9F6fJH+JWVXZzWEqt3N1oqM+/t%0AQgiMbBuxjh4qN+fviX2QGC1tKEaM0F0bo51YR08kYvmQIWImqS+8iN7TCX5A+cfvYV+6W1lZzryA%0AiFsoVvRjEOk7L1w1BpCeT1Bv5RBCoGUz0ft8T2+2MAyUZH3LU0qCJehNIyVBoTRzXDWdjAYVtxPp%0AbZZIzStQciYwtMScftqEkWV389NcmXxzyS52uhKjM3WI3c3PYOmZdas+6qrF/tYXkDIkVxtksnKT%0Agj2K45dWpHOsCI2mWDf7Wp4nbbbPTW6QTFZu4oUrG7gz1TgHWl8kkB7T1UEmq3fiLa843marh30t%0AL5BqoPscDU3eWLb7YNnNUXWn0a3YnPMhbbazs/lJbuTeWXLLiKHGZ+ldbwySgj2MHzro6ux2JSEU%0A+jLHqbhTjJUvr3uLx/hYyD//p0V+8Ec1nnvR5NARndZ2hZglCEOolCUjtwM++JnLuz91GL4dbOkk%0AGjZ5Ig1QvjDE+PdO0/n1Z+n6T5+j5dNHqQ1MRjrSfoBiaOgtKawdrRitKfxClZHfepva4AYZCojo%0Aq6kaJlbPLmKdvaQOnWDq3R9RuXV1w3puhaaT2LUfsUglXjFN4rv2U+m/umgVcr0RQqCnm1ETyTVJ%0ApBXDxGhpW4PIVomqoHe2g7KEKrGU+FPTyNoCr19ExinxJ45FLR1Xb1J64124tx1DWfqPvRK7p48+%0ACJDO4trNMgyQtbv3UxLxOX3oiqEjjLrtbyiXpo0t5SyLcMWyllVd32YbP3QYL1+l2epDVWZf/4RQ%0A6E4fRVV0+vOnKDkTDSu/AoGhJWmOddOVPkpLfOdMq4GUUd+tH7pYenpNYxcoxPQU3VqazuQhbL9E%0AyRmn5IxRdMapeXm8wMYPXULpI2da8gSKUNEUA121SBlttCZ205rY3dDc5E51d7R8aXXxCoW41oSV%0AztCZuhPvBEVnjJIzTtXL4y8Sr6FapMx2WuNRvIaaaBhvxc0xVr6y7BgjG/XrpGMdiPu0nhVFY0fT%0A42iKyWDhDBV3qmHiKVAwtSTNVi896WOzzi0pJV5QIySco9W9npScCUrOOM1WXwOZwASH2j5Dymxn%0AtHSJqpcnCJ2Z918gEEJFFRqqoqMKHU2NoSlGPUFfXt+868K5sx7nznqYMbAsBU2LapueJ6lWJP5D%0AVAvZ9Im09AJGf/8kXqFK+1eeINbdjNndPOtEkVIS2h6Vy8OM/O67UTW6QVvHg0YIgdB04jv2YbZ0%0AMPX+m+Q/eJvQffCmEnq6Catn56LVEyEUEjv3kbMSBJWN75VTrQRGUwve9OTqjxWPjrXR0/VKMkH2%0AL39jSQsV6Xnkfu071M5enPc+em9XZAFumgT5IoXvvb4kd8H5ELoGalTBlmG4tOpvKJHe3aqTiJlR%0AZ8e991HVe3q15aJtHXeQ7t2LuDD0dVfjEYqg91CCSiHb8PYwkAxdLFPObR3Vg487Y5WrdKYONUwy%0AVEWnK3WYbHwnJWecsjOB7ZcJpY8qNAwtQULPRr2mehpV6DPHuJNEX5t6C0WoHGj91LpcX4QQqEIj%0AYTQT15voSO4nkD5+6OIFNfzQxg+9KOmTEiEUVEVHV2IYWhxdiTW0Br/7GmxuTr9HxV0b74UoXp2E%0AkSWuN8+J944Kx0rj9UKbG7l3V6h3LRkuXaAjeYBUrH1OVVpTDPoyJ2hL7I3OB3cS2y8jZYiqaJhq%0AkoTRTMJoIaalZsUZxVbjyuSbxI1mdjc/88B+b9ygylDhQ9KxDjQxu71ECIGpJdjV/BQ96WPUvEKU%0A7MsARLSIuZtEG2iKgarouEGVU7e/jR+u/LxwbHDsLV5yXoRNn0gDhDWXiT8+Q+FnN0gf30l8Xwd6%0AcxLF0AhdD3eiSPniMKWPBvHzy+ttehAIIdCSadpe+DyqGWPynR8ivQc7GW1170RLLU06zMi2E2vr%0AorIJEmlF1zHbutak1cRoakW1GjucPUiEEIjY0vroQlddUJRTiVukv/QSWmc7eD7l19/GuXZrdQEq%0Ayt2L/x15tMWoD+LeIepBn/0DIhRxt61GAsESL6733k9Vl1VdXwmqLvjML/bx6b/Y2/B2uxLw7//B%0ARc6/uW34tFVw/DLXc+9wrKOpYdVYCIWYliSmJWlL7Fnycf3Q4UbuXQYLZ8jEuhpura810XdToNUT%0AntVWPe+8hpHSRdZjyHwt472TRF+fepux8mVWGm/Ny3Mj9w5HOj7fUGFDCAVLT2PpadrZt/TYghpX%0Ap37K7eJ52hJ7CJo8NPHgZm3Gyldoie+cdwBWEQqmlpjjEjkffuhuMnHBzcmWSKSBSGJrrMDkn34I%0ArysoWv0HNZSRy+EaVKBlGFLtv4aTG294uxBKJJ9nxlCtBKoVR4unUGIWQlWjE26B1adimDQ/+Un8%0ASonp0289sCFEoWkkdh9YslKJYtzT3vEAByVl/blmreCFgtnagVC1VcvgGa0dm2KAUPo+3sjErAru%0AvPf1/PmVLYQg/syjWCeOgIDahauUf3py6QnqhnDP+bSiK7Rc8m9n4EkGzpeolXwKY4svXD0n5NaH%0AJXIjC+8YubWAauEh2pf8mJCrDnB18sfsb32RmJZaVaVQSokTVLiRe4ehwoeE0qfqTmP7xTVOpCUS%0AueZaybL+Pap5BW5Mv8tw8fyqhxkjddj1jDcahoyS/gur7vUdr1zDmEqwN/schhpf9flQ8wtcm3qL%0A0dJFJAFldxLXr6AtohC1lgTS49rUW+hqjNbEHgTKhuzAqio0ZRVaWhTMmFh0LMmxJdeu+Fu23WPr%0AJNL3EoSE65AsyDCgcP4UhfMLq0REA4YKihlDS6Qw2zpJ7NhHfMde9KYsYoHeV9WMkX36JWojAw9M%0AWk1LNWH17GrYZwbM+bsQot7eESeoPrgKv18uoug6auxuhUAIESXAhklQW/m3TKgqZlvnnEHD0PcJ%0A7SpqYnU/rMshrNTI/Yfv4I0swSJcMm8LhLGzh9TnPoli6PgTOYp//CPC0hp8XkE4o3gjhJhp81gQ%0AIWad9zIIuD/jlWF4d8ErWFqPOMyuyAfhkhd31aLPb/1PVxCKIPQWv14UJ1x+7b+5uASNcUngb3zr%0A2DbLQxIyUrqIE1TYm32OJqsLpYE28cLHkIShT96+zc3c+0xV+2eUELzQpmiPkzTWxozD9ooMFj6k%0AM3kAS8/M2+qwXKQMcYIKE5UbDObPUHLG7ulVXjk1v8Bg8SwdiTvxzlVrWHG8foXxynUGC2coOeOs%0AReU8lAGD+TM4fpk92WdJme0oYnnzF1JKAumRqw5wc/o98rXbM++l41cou1NYetMDTWZrfoHz46+y%0Aq+kputNHGvaYrycdnQpf/wsJXnrZpK1DJRYTi15S+2/5fOsv5Zia3MxFoPnZmon0eiLl4lJfAAQE%0AvkdQKUXqHBfPYmRbyRx7kqbjT6PG5w503EHPNJN9/AVGJn7vgbR4WN07Gqp1yCAgqJbRUnMnz41s%0AG2ZbF9X+lWlqrgQ3N4FQVeK9u2f9XU83oSVTkZTgChG6idnaOed1BpUStZEBUgceWTyBWiukRDrO%0ArOG85aIk46S/+BJaa5bQ9Sj98C3cW0NrE57n3VXbUJSlaVArAmHcvZ+0nTn5rvSDe/qtBcqdwcPF%0ADm3evZ90vVktJIsReMtzr/PdtXG7e9gJZUjFzTVwx5PU/I1XKJoPSchU9RYVd4qO5EE6UwdJGq1o%0AirlgshHKEDeoULTHGC9fZbxyHfc+ibRQ+kzV+uuudkr9bwFusLJB6aiF4S1uF8/RbPWStfpImx2Y%0AWhJdjS2r2hjKEC+oUfWmmar2M1m5QdEZXzNJPQAvqHFt8qfcLnxIs9VHs9W7ynirVNxpcrV+Jio3%0AKDnja644IQkZK1+h6IzPaEAnzZZF3QBDGeD4FYr2KKPly0w2UA8JpMtUtZ+Ynp6p0IfSn9cQZi1x%0A/DJXp37MROUGXenDZK0+Ylp6zrDt/UgpkYT4gYMTVMjXbuMtI950RvD3/mGaV75soemCIJC495ix%0AzMcWMgVtyKZPpOP7OtGbE1RvjOFNraO28WoJA9zJMSZ/8n1qw/10fObPoM8z2CaEILHnEFZXH9WB%0A6+sbl6KS3H2ooVpHaFcpXTpL02PPzbjYzTzMiJHYfTCK70G1d0iJm5uYUz1XrQR6UwvOxOiKD60l%0AU+jpuT3ibn6K0LFX2GawQSgKieeeJPbIIRDgXL5O7ewFhDn/FuKsth5NQ1h3t5+l581S+Ahr9kzC%0AKzQVZQn93EJVZx0zKM81JZKOe1cBRBEoiSXo7woxy248rNZmq5FssyE4QYWzI3/YcAv/QTiorRbb%0AL9GfP8Vw6TwJPUvSbCWhZzG1JJqiI4Ew9PBCm5pXpOpNU3Fz1Pzigs5/I6WLjJevzbwrEghXIP12%0AB0lIzctT8/KMli6iKSamlsRUk8T0FDEtia7Go+EwoddNZwRShvgyGuyzvRJVL0/NL2B7Rfx71BrW%0AGklI1ctT9fKMlC7U401hqgksPVVPquNoiokqtJkKsJQBvvTwgho1r1h/zQVsv1RP5Nb3N6jm5bk5%0A/T63i+dIGC0kjVYSRhZTTaAqWt3x0Y/i84tU3RwVbxrbKy4o7TdY+IDh4kf3vD88MOfIUAbkav3k%0A7SFMLTUzMBvXmzDUeP111d/70MHxqzh+mZpfwPEr2H4JP3SWtdh65jmTl1+x8HzJq39i88Pv18hN%0AhYt2Gzo1SWHbInx9ELpK25cepfUzxxj+7XcY+c23NjqkRZFBQPnqeYRQ6PzC19ESjQcr1HiC5N4j%0AVIdurqvMnJ5uIta9o+FtXjFP6foFUkceRdHvq1gLQWLH3ki9Yz3NWe59SlXFnRpHBsGsKqhQNczW%0ATspXL7DSC6qRyaLGZw9YSClxJkZQNJ2tlEkrqQSJTzwWqWsQqXa0fusXFnyM1nJ3EZF4+lFiB+oD%0AVVJS/MGbVN+/6xYY1uy65FwzaBpKavHBFKFpqKnkzDGD6cKc81p63l3taCFQ0qm5pi1zDixQM+m7%0Axy2VCZfQW77NejO/1fLWIRoOywe3ydu31+aIMsBfp4VEVN2u4gZVSjSe49lMzI53KyCjeGtVpmuD%0Ai999CYQy2PCFZSiDmcXYZPXGuj7XU88amCZ89/dt/tf/sUCp+PHY3dvUibSia1i9LSAEtf7Vy589%0AMKSkfP0ixUtnaH7suYZyXUII4jv2oJrWqloWFsPq3omentujJaXEmRrDGbuNNz2FlkjPuk9kztKO%0A2d5F9dbVdYvvXoRu4OTGkZ4D9ybSQtw1UlmhDrfR1jmnKi+DAGdiBKtn9zyP2pwIVUXodyW4tOYM%0ANM9vtHM/ajqJmo6SXiklSmr2Yk86Lv5kDr2vK1KcaW2uv/fzL/iEZaI2RQmvDEP8ydzcBDmUeKMT%0ASCkjeaymNMLQkc78FRqhqdHzEx3On8rDthnLNttss83mQkB7h4rnwY9fdz42STTA5rZ4UwRK3CC0%0APdyJwkZHsyyk71H86NSCSbKeyaKlm9Ythhm1Dq1BL2oYYg8PENSq1EYar76VmEVi5/4H5gSoaDpB%0AuYRfnttjqTe3osZWaMWrKMQ6eucuJjwHZ3IMoa3NEM8Do25SEpSrS/6P9P2o/01G+s13/h6Wq3PU%0AQ6Tr4d0enUmE9Z7Omer3fGit2ZnKdVip4Y83MESSEm9wZEZVRG9vuet0OA9KOolar6ZL38cbGlnS%0AW7TNNttss82DxQ+i8Zpqdeu2aayETV2RlmFIULaho2ndTRjWA2dyFHdqHC2Rani7Ylro6WacsbXZ%0AVrwfLZnB6p2r1gEQOLWZBLo6eJ3mx5+fM1QWqXfsJ3fyzQei3qHoOoFTw81PYdw3GKinMmjJ9Ira%0ATFTTwmhunfN3r1zELxVQFnF73GwEpTK5X//9OX3tC9H0c5/DPBzpoVZPf0TpR+/Ub5H4k9Oz7ywl%0AzvV+pOMirBh6dwdaSzPe8DwqI0Jg7t2JUu+R9iem8Ccaayx7t0cJCkW0lmbU5gxGbxe1qflNFYy+%0A7plKd1iu4A4ML/k1b7PNNtts84CQcP2qz+e/BD29GkLMHTh/WNnUGUTo+JQv3CZ5qAdrZyuVy1vr%0ARzR0XezxYeI79ja8XSgCPbM0k5SVEOvqQ083dmdzpyfx8lHV0JkYxS/lGyabRms7ZmsX1YH1V++I%0AWi8E9tgwyX1HZ92mmDGMbBvO+PLPAS2ZRr9PtURKiTc9SeDUlqZKsZnwA7xlJpRB+e5CKMgXcK/3%0AL3h/t/823sg4xu4+1EwK69EjeCPjDfuZ1eY01uNHEYqCDEPsi9fm1b72J6dxrvWjZpsQMZP4E49g%0AX7resL1DxEziT5+I2j+kxL05SHB/0v+ASO9sIt6RaNxKL6E2VaVwfW1jE6qgeX8LRmbusKdbdJi+%0APDUjU7jNNttss9H89A2bb3wzzhf/jMVP3rAZuLX5B4/Xgs2dQQQhUz86T+aJ3bR89hFK5wZwRlZi%0ACbpRyJlktTFi/Zz2FIXknkMNTViklNSGbhI4NQD8UgF7dKhhIh2pdxx4IIk0ioKi69hjQ1Ev9D2V%0AYqGoxNq7KV06u8ABGmO0tKOYc00S7NGhyJ52IyrSirKMlpkluguuIWGpQvXkWYwdPaAqJD/5NO7N%0AQexLs1VchBUj9fILGL3dkabqdIHqqY/m7aeWrkvlvQ+IHTuAmohjPXqU+OUbVN49PctIRugaieef%0AwDp2ECEEoe1Qee/Mkkxs1oP9f+4w+3/+8LyJ9NTFCX7yD17DztXW7Dm1uM6Jbz1Jx5Pdc26bODPK%0Am7/8Kv4qtNW32WabzYQgbXWRNFsp1G5TcRbKHTYnFz/y+JV/UeJbfzfF//xPmvjt36hw/qxHuRxp%0A78/3KxaGUK3ILVvB3tyJNGAP5Rj416/T+4ufYuff+gLj3z1N9cY4oe0uWI0JbRfpb3yfTlCbx5UO%0AIuWCRv3La4CWzGB172zY1iE9l+rgjZlkR/oe1YHrpA480jDxju/YixKLE9oLvJY1QAgFoel401P4%0AtSp6Mn3vjRgtHQhNR/rLS6bMtq65yXIYYI8NIxRlyY6Pa4WwYmS++vL8joX3EZarFL//5pLvv1ZU%0Af3YO67GjmPt3o7Y20/yff43yG+9hX7kBno+abSLxzKNRNVpTkUFA5Z3TUX/1AjiXb1A7c4HEJx5H%0AWCZNP/8FtPYWaucuEVZrUYL92DESzz2O8v+z955BcmX5defvPpveVGVlWZRDwaPRDt09baYNhzPD%0AmeGQQ4pSjFYUJZJaSrGr3Q9ariL2g0KriDUKKWK5+qDdFYOSRhIlhURyhuMd2WPad6PRBmigAVQV%0AynuTPvPZux+yUEBWZhaqUAaFmToRHd2dL1++m1nPnPu/539OMID0fcoffkzl4/3zNN8IoQiEKppq%0A6ZPHWul65gij376+q05dQlFQGgTiiD2OST/EIQ4qTC2CqVflkp5vU7JW10Nx7kRAj2GsRWFX37ey%0AZ7Z/uwFDDXKy8xeJh7qYy1zho+lv33fHj+2ivVOlq1vFtiRPPG1w9mGdpUWf5SWPSuV2CNxGzM14%0A/PP/LUcue3D/PpvhwBPp8IlOEk8dAyD2cB+RU904K0W8srUpkZ7+Dz8l9+7N/RpmU0jvLhfCHj0P%0Ag129TWUjTnYFa75WGlCaHsMt5dGjtc2PQgjM1jSBdOfee14LgaIb2MvzuLlMDZGuuoikUAMh3MLW%0AG0+FrmOm2usc391SATuzBELZ94q0YhqEHju75fe7S6vkf/wm7DOR9lazZL/2A5K/+aWqTjqdIvFX%0Afgm/YoHrIQImwjAQikC6LqWLH5F/+fW7BxpZNrnv/AitNYF5fBAlFiX2Sy8QfelppO0gDB0RMEEI%0ApO9j3RjPzmjJAAAgAElEQVQj+82/QJbuLdhiP6CaKgOfG2Lm9cldrUof4hCHqEVn4ixH088BULSW%0AeW/8T7HcjQZ7gqPpT9IRPwVApjTNBxNfw/UP7j0EIdZ8tcXa8+rBmywPHdf4278XQVHWnMnCgt6w%0AQm//5s/YmyMuhiF4UMOwDjyRjp7ro/M3nlr/f1VTUUN3D4jQovfo8LDL2FR/K+WeeOIKVW3q1iGl%0ApDwzgVusvfE4q8tYC7NokfqUQ8UMEu4/Vq1i7+XaixAITcO37aot3Qb/ay0SQ48ltkWk1UAIo6U+%0AstfJrlYjyTV93yvSDxKs4TFW/v1XiX/xU5jHBhCGjhq5LUeSUuJlchTfeo/8D17Bz22tGdSdX2Ll%0Aj/+c2OdfIvTwaUQogBIKQii4/rmyVKF86WOy334Zd/Zg++YKIWg9k6bjiS7Gvr/HE85DHOLnGIpQ%0AUZVq+FTQSBA04nVEWldNIoHU+vtURT/wvNR2S1yf+xHRYDvL+dFdTZ3cL0xNeHzlD7dvCLC64lMq%0APZgkGh4AIp17d5SxwvZnkcXrB8Mmq5ljRxUSr7j7VvVaJE5oQzrg+hFdl+L4MNKrvUh9u0JpcpTw%0AwHEQtcRSKAqh3iHU4Kt7Gs4i1qrD0nOpLMwgfb/GrUUxAhitacozmzfK3Qk9lkQLx2pek1JiLcwg%0AbRt0A6HsPZG2RiZY+bd/ck9WgtKy8fM7c03Jv/w65Q+uAuDMbIOUSok9Ms7yv/4vmEP9mMcH0Npa%0AqxOeYgl7cgbr+ijO5Owd8d9bgzu3yOp/+jqlNy5injyK3tGGCJjIioUzs0Dl2gj22BSy8mAEf2im%0AxsDnjzHz+iR2fn/Syw5xiJ9PSCy3iK4GCZutZEpTNVsNLUJAj1Nx8uhafX/MwYRkpTjGSnHsfg/k%0AnjFyw+UP/um9cZoHVR8NDwCRLo3MUxppYrt10CEERktb083S97GzjW3CdoJA5xH0eGO3DreYa0pE%0ASxPDeJUKWqi+AdJMdWCmOva26VCIdZmFvTSPb1s13tFCVTFTHXcNB7kTRksbamDDjdT314i6B0KB%0AfahIe8urlJbvj+MEgD08jj289QnIRvj5IuX3PqL8wZXqbwasN0Hu4A4oKxaVq8PVJkbl1nLmzj/3%0AvkBA6mya9se7mPzx2P0ezSEO8TMMQdFaIhnqJRJoQ6DU6KTDZiuaYpIrz6CI+ib62k8SqIqBomgI%0AxFocuLNvUd67AU0xURUd17drxq2rARSh4foWnr/56req6KiKvvZbgu+7ePcQJ/+g3bZ3AweeSD/I%0AUM0gZltH0+1eqYizy0RaqCrh/mMI3ajbdqsS6+YaEzpreQF7ZQEtVJ/0pwSChHqPUpoc2bsrRbAu%0As7Azy3ilQi2RFgIzXW0clFu5ySlK9fffUHH27ArW0vz6Zz6IHuX3Db4E9qABRkrwHvw7sBbSGfj8%0AEHPvTOMUD6PMD3GIvYAQgoqTx/UtooE0iqLVEMhIoCrnK1rLhM3GRFpXAyRCPbSE+4kE2jD1CIpQ%0A8XyHspNltTDOXPbjBvprSEUGaYn0I6XPTOZSE4cNQVv0KMlwH750mVn9kJJd++yNB7toj59EbNCd%0AZMszzGWvNv3+yXAvbdFjzGYuowiVgbZnCJstFK1lRhdfJ1+eJx07Tm/reQwtRK4yz9jiG+QrtauR%0AilCJBNK0RgaIB7sIGDE0xajGu7tFcuU55rJXyJXneVD1y/uBQyK9hwh09GxakbbWmup2E2o4SujI%0AYGN3ASkpjt1o2gDpWxVKE8MEG8hChBCEB46zcuGVvXPvuIPUeqUC9uoSejJVMxYj0YoWDOM4dyfS%0AiqphprvqvotbyOFkVm4f80FKNTzEgYYQgrZHOkk/2sn0qxP3eziHOMTPLByvjOXkCRoJDC1E2a4+%0AExShEzXb8HyHorWCEI0KJYK+1FP0tT6Bouj40sX3XXzpYWhhooE0bZGjpKJHuTLzPcp27XO64hRI%0ARQaJBNIEjSRXpr+D69dK0GLBdo53fIqQ2cJs5jK2V9+EHDKTdCXPoQoNIZT1ZsPp1Q83JdKxYAf9%0AqacQQiEaaCMSSKMKnbCZQlMDTK5c5Hj7S2iqgSL09Qr95alv4twxjmS4jzPdn8fUI0gp8X0HT7ro%0AQiVstNIS7iMdO8G12R+ymN/earSigKaDsoXnq5QS68FQ8DXEg0ukBdXO1gMaSKAYJvFzT6CYjZse%0ApedRGL6KvwVCuB0EOo6gJ1obbvPKRcpTmziZSElpfITk459EbeC7bLa2Y7Z1UJ4c3a3h1kDAuruG%0Ab1tYS3OEB0/WvEcNR9FiCZwmVfWa94YiGBskLlJK7JXF2uj2QyJ9iHvALSunjRMxI2ow8IVjzF+c%0AxS0dVqUPcYi9gO+7FK1l2mJDBPX4OtnVVZOwmcJy8lhugWbm79nSDIXwIqulKTLFSUp2Bl+6mHqE%0ArsRDdCbO0BoZpDv5MMPzP6nZu2AtMLLwKqe7P0c6doxs+WEmli6sy0t0NcTR9HOEzVay5RlGF17F%0A9ep7vRZzwxQqS+hqAFOLMLi2z1bRlTjDfPZjrs++TCzYwfGOXyAR6iGgR1ku3GRy5SKxYAcnOj5F%0AItRNxEyxWppc379kLVOwFlkpjrNSGKdgLeJ6Fqqik4oM0pd6kpCRpL/taTKl6RoS3gy6Dg8/ZvDU%0AsybdPSpmQNz1Ebsw7/Ev/688+dzB5HN3w4NDpAVosRDh452ET3RhtMVQdBXfdrHmMxQ/nqE0Mo+b%0AOwDWU4pC9OQjRI6ebtzwJyX26hLFmx/vrkxCCCKDJ5rauVmLc9iZzaUk1tIc9uoiwY4jddsUM0C4%0A/9ieEem12dH6/1UWZpCeW+M+ohgGZmt68wnBGrRYAnVjs6eUWIuz2/aiPsQhNsJ3fZY+nKf1TBot%0AcEd4kBB0nO+i9XQb8xcerDTWQxziQYFEkqvM0x4/RdhMsVKs9oAE9BimHma1OInjVZqadSwXbpIt%0Az+C4pRodcMleoVBZIqDHSEUHSYZ7URWjTjO9mB9mcuUiA6lP0Nf6JLnyHKvFCQQKPS0P0xo5iu0W%0AGVl4tU7ScQuub5GvVGWGqmLQ0/LYlom0EAJfekyuXCRfWaDkZGiPnyIVHUQgGF9+m6K1TNnJ0pN8%0AhFiok6CRqCHSZSfH5alv4XpWnUtIwVpEKApH058kYqYIGUmy5c35la7Dl38rzO/8vQipNqUpgb7F%0Ai6SUuC5cueygaYf2d3sKoanEnzhK+5fOEz7WiWJq60vyUlYbk7yKQ+nGLHN/9hbZ98ZqUtL2dayq%0ARvT4Q7R98jMN0/SgWo3OXr6Avbq0q8fWIjGC3f2Nj+n7FCeG8e3NHVDcUpHy5E0C7T31kwAhbrt3%0AlHfmItEUdxzSXpzHt6wNoTWCQEcPfPDWXT/KTLWjbNCKS8+lMje9S4M9xM81JMy+OYXQFNrOtddc%0AL3rEYPALx1j8cB7ffrBCFQ5xiAcFhcoinu8QC97uRQqZLWhqgGx5Fimb8wBfuthuY6chxyuxUhwj%0AFR1EV4NoillHpH3pMrF8gVignVR0iKNtz3HJ/iZho5Xe1vOAZGL5AsuFvcuzqDh5Kk5Vw+159jph%0AL1jLd7xuYXslBAq6unGFXGK7jZ/lUvqsFMbpa30SRWiYegTuUqc8flLnt/9ulUTPzXpcveywsuxz%0A9JjOQ4/ovP5Ti9UVn0RS4fgpjXS7yve+VeYrf1ggl73/AXr3ioNPpBVBy0unOfK3X0RLhnEzJcrj%0ASzirBXzbRTF1jFQUsz1O9OE+zO4WJv/wL1h97fo+t48K9EQLiXNPknjkE6ihSFOdcnn6JpkP396y%0A88RWEeiounU0Oq5vlSlP3rz7b+J7FCeGSTz8FMKo9esWQmCm2jFT7VVP6T2GU8jiFrJo4UjN60ZL%0AGqEbyLvIYgLt3XWyDa9cwl5d3PWxHuLnD0KAW3EZ//4IrSdTqOaGqvST3bScaGXp0sH2wD7EIR5U%0AlOxVHK9E2Gxdqxo7RANppJRrjXX3zgFst8oaFaE00VmzXnEOB1IkI70MpZ8nbLZgahHmc9eYXLmI%0A3MN0Qte77cYh8df/23aL66mIErn+38o2rV4dr4IvPVRFX9Nvb47zTxmk2xWuf+zyv/+jLJc/sLEs%0A+Ou/FeLkmRj/5l8VuPCmTSAoOHZC4+//gyhnz+lEowp3y647yDjwRDo81EHXl59FMXUWvvkuS39x%0ACWs2g3S9KikUAsXQCBxppe2zD9Py/Cm6/sYnKY8vUZnco6x6oaxHS6vBEEZLmvDAcSKDp6rhH03s%0A1G7pcxd/+t1d948WSjWERTHqw2qklFgri1hLm0c330Jlbgonu4qRaq8j5WogRKjvGKWpLZDyHcIr%0Al7BXFquEeA1CCPR4Ei0cud0w2ACKEcBoSde97uRWcfO5PRnvIX7OoAi0kM7N79xg8IvHaT1V21gc%0ASAYZ+PwxVq8v41kP1lNCKALVVDFiJmY8gB7WUXS12pbi+rgVFztnYWUquGUX3z0g1SQBqqGiRwzM%0AeAAjaqDoKoqm4Ls+nu1i52ysTAWnaOM7B2TcGyBUgRbQMOMBzEQANaCh6mu2ZI6PW3awshZ2toJb%0AcZE/A4439wLbLVKyVwkZLZhamIpTIBpox3ZLlO1VTC2y6f6q0AkaCSKBNkJGEkMLoSomqqIRMhpb%0AyG5ErjzL6MJrnOj8RbqS5xBUK+Uj869sSVO8E/jS21B1l2uvu7Wvr58e9UU2gUJAjxIOpAgbrZh6%0ABE0NoAoNQwuhq4Gm+27E0AkN6cPX/muJixdsbg3Btqt7m2b1MyplyaX3Hf7gn+b4g/+vhb/z30e4%0AcS1DZvVgXo93w8Em0qpC8rmTmOkY89+6yPRXfoJv1Wtb/YpD4aMpymOLCF2l5flTxB8fpDK1vK0J%0AqVAUwoMnUIOhJm+o+hwrRgAtHEGPJaukLhJbt5tr5gBxi0Qv/OXXKU/fu59vM2zq1oGkPDW2ZTmG%0Am89Rnp3ASLXXbROKQnjgOKvvvoJX3uPIat+jMjdF9OTDNd9LDYXR462bEmk1HGlYnbcWZ/GdB7g9%0A+BAHBkII9JBOeanE2PdGSB5rRdFuV66EIuh+tpfRb11n+aMHYxXEiBokj7eSfrST1tNtRLqjGFET%0ALahVv5sQ+J6PZ3k4RZvyYonV68ssvDfL0uUFSoul+9IAroV04v0J0o920HomTawvjhEz0UNrEwBF%0AIH2JZ3u4RZvKaoXVG8ssfjDP4gdzFGYLyF2eDGhBjZ4X+jETtRK/wnSO6VcaO7oYUYOWU220n+8i%0AdbaNUHsEI2Kgmtr6ueW7Pl7FxS7YlBaKLF9ZZOHiLMsfLWBlf77uba5vU6gsEg92ETJa8KVP0IhT%0AdjJYTnFTIh0NdNCfepKWSD+GFkZKD8+318iprKYhbgESyXzuGp2JM7SE+wGYyVymYO3HNS8b+jzL%0ALRa5DC1MT8ujdMbPEDQSCKh6aK8R8VtOIv4WqupCQCyuYFmSiTGXO3l8pSLx/er2O3HjussHF20+%0A+VKAwSGNi+88ON7dd+JAE2nF1Agf78Qr2az+9GpDEn0nvKLFyk+vknzmBOETXQhFQW5DKy0UlfiZ%0Ax4mfeXynQ6+B9H0qc1Ms/Pjb1UCTPajkBtq7MJq4dUjH2d5xpU9x7DrxM49Bg8ZFM9WB0ZKmPD22%0AgxFvDdbibH3DoWZgtnVQGr/RdD8jmaqbEEnpV/XRuyyp2RyCUDSNqt091h4pqZRWcey9S488xC5C%0AVAkcEqZfGeforxwnPpismbwFUyH6PnOU1evLB7b6CWDETLqeOcLA54ZoOZHCiJkIpXFRQNEUNFPD%0AjJlEOqOkHkoz+IVj5CayTP5ojLEfjFCcze9L35AW0ml/vIvBLxwjdTaNmQygqM194VVDxYgYhNoj%0AJE+00v/ZIYozeaZfm+Dmd4fJjq4id2kioIcNTv/NcySO3q5sSilZ/GCe+XdrHV3UgEbnU90M/epJ%0AWs+0VX//JkUZRVOq1epEgGhPjPSjHQz96glWri0z8o1rTL868XPjFiOlX5VwCEE0kMbzbQwtzHLh%0AJp5sTsrCZooz3Z8jFuyk4uSYWH6HTGkay8mvN951xE9zrOPFLY0jGTpCxLy9ItUWHWIue4WKc3BX%0AP1XF5Fj7C3QlHsKXHov5GyzlRyjbGRyvguc7hIwkDx354nrU+maQgOuAogp0vfbcLeR8PA+6e2pX%0A630Ppqc8IlFBW/rBzXM40ERaKApqJIBXtrfsxuFmSviWgxYN3HdbMyklfqVM7tqHrLz1Y+yVPdJK%0AKgrhgRMNQ1gA7OwKlfntuQdUZidx8tmG5Lzq3nF8X4j0rWAWJZa8YwAKZlsnQlWbemKbbR0oem1F%0Awa9UsJf3NyVTUTUGz/wysZb+u77X9z1uXvkW8xMX9n5gh9gxBNXld6EIivMFxn84wkO/+xhCv/2w%0AEIrgyPN93PzWdVZv7H6K6U4hVEHbuXZO/Y1zpB/vrH6fbd43hRBoQZ3k8VYSR1s48mI/V//TJaZ+%0AOo5X2V5s/JaPqQiSx1s5+dfP0vXMEfSIcU/jVg2VWF+CyJEYPS/0c/3PrjD23WGszOZN2fc8biEI%0AtYUIJAIU1shusC3E6b/5MAO/NIQevbfvYURN2h/vpOVkio7zXXz0796nML278sGDinxlAd93CQfa%0A8PERKOQrC00bDQWC7uQ5YsEObLfI1Znvs1QYqXu/u8Vkw7DZylD7JzG0ECvFMUwtSiLcQ3/qE9yY%0A/9FdEwXvFxKhbjrip0EojC+9yc3FN+oaKjXF2Pp8WMLsjIdhQE9vVQZ2q3Y3P+dRqUjOPaoTCAoq%0A5VvWoRCOCJT9CRjeMxzsKYAv8UsWSkBHCW+hogeokQCKoeGV7PuWVSmlxLctimPXmf3Of2H+h1/b%0AOxINaKHIJrIOqMxM4G5Tk+3kMlRmp5puD/cfa+pKsptwi3mcbK11kBACszXdUA8OVecUM9VxR5T1%0A7c+6m/3fXkBR9fWKtGMXcawm/9hFfG9viMch9gACVFNDqALpSSZeHiM/na9bVg2lw/R95ihCPVh+%0A5YqhMvjLx3n6f32RrmePoAf1HYUTCSFQNIWWEyme+J+f4ezffgQjevdK1nahaApHXurnmX/yIn2f%0AOYoRbV693RIEKKpCtCfGI3/vPOf/p6eJHont2ng3wogHCKXDAIS7ojzx+89y7NdPbVqF3gqEEBhr%0AbjHnf/8ZIj3Ru+/0M4CKk8Ny8kQCKZLhI/jSpVBp/rxVFYNYoB0hFLLlGVaK4w1ItyCg3/0cUBWD%0AgbZniAY6yFcWuDrzA0YXXsXzHbqSD9ERP8VWtMX3A/FgB6qi47hF5rJXG0aiG3oYVWy93nrlsoPn%0AwWPnDczA7e89N+szNeHy2BMGn/l8gGBQoKpw7ITGU0+blMuSbObB1fkf6Iq0bzuURhcIn+om+fQx%0AyjcXkE5zrY4SNEg+dwKhqxSvzSD3dQm/Ct+2KIxcJXflPUqTo3tnE3cHAu3dTUNYfM+lOHajuoay%0ADUjXoTh+g+jxs3XNk0IIjFQ7Zqpjz6vSvm1jLc4S7BmotReLJVFD0YY6bcUwMesaJSXW8gLeXqUy%0AbgGZpRFufvStTS2ZHHvvz5dD7B5UU0WoCjg+hakcky/f5PTferiWNCuCnhf6Gf3ODXI3dzfJ9F6h%0ABTSO/7UznPrNcxh3qYLemhjckjzcknw03UeAETU58eWzaGGdS390EXuXtLuKoXL0iyc4+zuPEGgJ%0A3pV4SilBVv8thACxybipToyO/MIAgZYg7/5fb5AZuXvw03ahGirRvgS58QyP/HdP0PXckaZylO2O%0AH0CoCh1PdnPu985z4Z+/jp3/2dZNO26Zkr1KKjpIUI9jOXnKdnNJhRACseZA4flOw/txQI/QEu7d%0A9LgChe7kOdpjJ3G8MqMLr1V9m+0M8VA3va2PM9D2DPnKIrny7M6+5B7g1m/gSx/fry/gKEIjFRlE%0AVYw6j+lmuHLJZnba49hJnc4ulZsj1f2yGZ+Xf1Dhf/z9GP/wH8X55S8FKZclg0MafQMaVz9yGBl+%0AcItIB5pIS9dn9Y3rJD95kvTnH0P6kpUffYS9XLW+w/cRioIS0DHaE7R95hwtnzxFZWqFzDsj98Xb%0A27ctVt756b7IHgAQ1QZJxWhc+XHzWSpzkw233Q3l6THcYh49lqjbpgaC1XCWmfG9rfz7HpWF2epE%0A4A69thoKYyRbG0o1tEgMLVo7Zikl1uIM0rl/y2y+a1MurcAmRPpuEEJF1U2UtUYYKX18z8ZzbbZz%0Awquaiaoa1T4CKfF9F8+1kHeZcAmhoGomiqoDonp818bztvewFoqGpgdRhILve7hOeVs2UapqoGqB%0A9VAC16kgGzwM9hqqoaKoAo8q0Rz/4Qh9nz1KtPt2NUsIQaQrSt8vDnL537x33x0WFF1h6NdPceZv%0APYwWalyFlr7ELtgUpnLkJ7OUl8s4RQeQ6GGDYCpE9EiMaE+sqaxCNVWGfuUEvu1x6Y8u4pZ39vcR%0AimDgl4Y493cfb0r+pZT4jk9poUhuLENxvoCds/BdH9VUCSSDRDqjRHvjBFqDDQmsoiqkH+3k/O8/%0Aw9v/7LVdn/woukLLyVYinRF6nu+rGYOUEulJKqtl8hNZCtN5KpkKXsVF0RSMuEmkO0a8P0EwFUKo%0AouHvIBRBz/N9LF1a4MafXdk13fdBhMQnV54jHTuBouqsFMdxvOYFE893KDtZpJREA2lCZktNBTug%0Axxhoe4bImo1eMyTDvfSnPoEiFCaW31uL0Jb40mVs6S1iwQ4SoR6G0p/k8vS3m/o1C6r2eppy+5xW%0AhIKqGEjpI6XXsKFwpyjZq0gpMbQQiVA3ZXt1/TiqYtARP01n4uy2PnN6yuMrf1igkJfMz92+n0sJ%0A3/xqmYcfM3jxFwM88/yt1WzJ3IzHv/1XBRbmHixnoztxoIk0QOHKFAvffJfOv/Y0nX/taVpfPENl%0AchknU0S6HoqhobdECPSmMFoiOJkiM//5tapjxzYhpcS3yvh3IVtC1VCDocYPj3CUxMNPUVmY3hfS%0ApoUjBLsHmvpcuvksWjjWVAaxGRQzgFvMNSTSQlEI9Q6hvPsa/h5Xea3FOXzbQg3e4dOr6Rit7TB8%0AlY0EUk+01jcaOg7Wwmzdex8UCEUl3jJAqushQtEOdDOCQOB5NnYlSzE3x+rCNXIrY5tUvAXBcCup%0AroeItfRjBhMoqoH0PRy7SKW0TGZphKWZD/G92nNXN8LEWgZItA0RirZjmBGEouK5NlY5Q3ZphMWZ%0AD7Er2bqjBiNpOvufolxYYn7yApF4N+1HzhNJdKNqJq5dJrc6wfzkBYrZGTb7G2lGmFTHGVraTxEI%0At6KoGq5ToZSbY3H6fTLLI3edDOwmVEOtacrLT+aY+sk4J798tuZ1RVPo/dQgN787TGHqPjYgCeh+%0AtpfTv3kOPVw/+ZZSUlkpM/mjMSZ/PEb25mqViG5olFR0BSNmkjzWSt+nB+l5vq+OUAshUE2NoS+d%0AJDu6yuh3buzo8ks/1snZ336kIYmWUuK7PssfLXLzOzdYeH+O8lIJt+zUHFOoVaeVcFeUrqeP0P/Z%0Ao8T6EnWNlUIRtD3cwbnfe5x3/tlrWKu7p5kWQtD7qUEUVaDoyvr4kZAbzzD2vWFm3pyiOFPAKdm1%0AEy9BdfydUXpe6OforxwnlA7X/R5CCDRT4+ivHGfm9Ymfeb10vjKPxEcgKFQWNnWZ8KXHQu466egx%0AwmYrZ7o+x2J+GMevENBitET6CBlJlvIjtEb6G35GQI9ztP05AnqMleIY48sXaqq2FSfL6MKrnOn5%0AZVoiA/S2nmd04bWa98SD3XQkTqMpBqpioKkmETMFQEukj3NHfrXqoOE7uL7F9MoHu+oEkilOUrAW%0AiQbaGWp/gWignbKTQVMMYsEukuEj5CsLBPTolmQuAI4N//U/lhr28y8t+vyf/zjLxbdtHjlvEAgI%0AJsZd/vL7FS6+Y++vB8Au48ATael4zH/9HdxsifQXHyfQlcTsTNTcOKpNfQ6Fj6eZ+5M3yV4YvScL%0AJul7LL/1Ywo3Lm/6Pi2aoOPTv4bR0la3TQhB9PhDFIavkL9+adtj2C4C7T0YLamm24NdffT81d+9%0A58+vTRW8EwIz3YmZat9SXPdO4GRXcAt51GD49tGFINDehVCV2oZDIdYaEWtPba9Sxlra30bD3YJQ%0AVDr7n+HI0ItoRmitAm0BAt0IE4qmSaZPEIp2UMjO4Ln1D30hVFJdD3Hk2C8QjLQhhMDzHKTvVX/L%0AUJJYSz+6EWF59vKGfRV6hl6ks/8TKIqG57v4ro2UHlowRDjWQbLtOIn0cYY/+DOscm0FLxBM0DXw%0ALKV89ffvOfoCmhHC82wEAiMWJ5LoJtE2xOjlb5BZbOzGEginGDj9eZLp4wgErltB+j7BcJhIrItk%0A+0lmRl9hevQ1fG9/bJQUfU3asQbf9Rn/wQi9L/UT7qzVqEaPxOh9qZ8rf/zhfZvPxfoSnP2dRzGT%0A9f0NvuezfHmRS3/0LgsfbJ7I6Ds+leUys8tTLH4wx+xb05z7vceJdEfrSJ0W0jn5N86x9NEiubF7%0Aq+6GOiI89LuPEuqoD7qSUmLnLK7/6RWGv/Yx5eVS099XehI7b2NfWyZzY4XJH49x+jfP0fvpQTSz%0A9p5xy74w+xurfPSV93fVdcWM1RY2PMtj4i9GufLHH5KfyDavIEtwig6Z4RWyYxkW3pvl0f/hSVpO%0Aphok0UJ8IEnHk90M//nHD2oNoQ6e72C7pZomvpK9SslaqSYalm7LKHzp43hlXM+qWTldyo8wsvga%0Afa3niQU7iIU6q6sB+FhOnpGFV1nKj3C255fXilS3//ZCKHQnHyZstFK0lhmZfxXbrXdaWi6OMbH8%0ADn2tT9IRP8VKYZyV4tj69rDZQkf8VE3QiUTieGUUoZEI9dx+XfosF26uE2nfd7HdUvV73eW3gWrj%0ApOOV8e94vezkuD73MkPtzxMJpOlNnQdZtdNzfZv53DVuLrxOb+o87bGTW5Z3bEaI5+d8/vjfFvkv%0A/1BkgIEAACAASURBVLGIEALXqUaEP+g48EQawC87LH7vfbLvjhJ9qJfQUAd6Moxi6viWg72Yo3h1%0AmvyVKdzMDqqjUuLmMliLmweXWEsLrH7wFunnP9cwfEUJBEk+8Tzl2QncfH2FbtegKIT6j6EYzZv+%0AhKqi7lE7rBoME+o9WpWx7KG8wysXsDPLdQExRksaxQjU6NCFolQJ9gZ9tJNdxS0eXCuizRCJddNz%0A9Hk0PcjC5LssTF3EquQQgG5GCMc6ibX0k10aaUiiAZLp4wye+WV0M0qltMLi9AfkVsZw7AKKohEM%0AtxFt6SW7NLxG0m9DSp/c6jjRZC/Z5VFyK+NY5VV838MIRGk/cp5096Mk246R7nmcyRt/2XAMwXCK%0AvpOfpZCZYvajNygVFhBCIdYyQM/QC4QiafpOfJpyYbGOjGt6kP5Tv0Rrx2nKxWVmRl8jt3IT33Mw%0AAnHajzxOqvtheoZewqrkWJi8yH4wB0VX6qqZmZEVpl6Z4PhvnK6tSqsKfZ85ytgPRijN778WXjVV%0Ajv/V0ySOJhuS0YX35njnn71GfmJ79yy37DL+wxGcos0T//DZugqpEIJYX5yhL53k/X/59rYJqdAE%0AR794nNRD9QFRAHbe5sN/9S4j37y2rc+WviQ3luHdf/Emdt7i2K+fqkmnhOqKw9FfOcHCe3PMX9ie%0A89FW4Tsew3/+MZf+6CJOYesTQOn6LFyc5b1/8RZP/+MXCXfWeyYrmkL3c73c/O7wnjmo7DdmMpdY%0AKoziuCVuXeMla5X3xv8EIRTK9u3zN1+e4+L4f8X33RoXDl+6TCy9w3JhlHiwuxp/LSUVJ0emNL0e%0AtX1p8usIoWA5d1yvUjKT+ZC57BV836XsNL5epPQZX7rAQu46INbGexsL+Rtkt6GdvtNKby57lZXi%0AxFqD4O373OTKReayV9eCYG6/PrzwE8aW3twgL5FVcl5ZJBE6QshMoggV2y2Rr8yTK8/hS5fRhdeZ%0AWnkPy9kdW1bfB6sCPzMzOx4QIg2ABHshx/JfXmb5x1eq5vSKAr6P73j7GwIgfXJXLhI9doZgd3/D%0AZbVgVx/xs+dZfutHe+ZbrAYjhHuP7qxjfQcQQhDuP8bqu6/hW3uX4CRdF2txlshQbQe0Fo2jRWI1%0ARFoJhDCStRV6KcFeWcCv7I2l1VahmxESrYNNpReea1HMzdZtD8c6MMwo5eIikzdeplK67TxSLi6R%0AWxljfvJCUz2fboTpPvo8uhmlXFxi+MOvklu+WXOc3MoYC9MXm97bVuc/Jrt8E9cp1UyaKsUlyoUl%0AAqEW4q2DxFODTI/+tE4aAlVdtFVYZOTyNygXbmsSS4UFPLfC0EO/RiTeQ0v7aWbHXq/Zt6XjNC3p%0AEzhWgdGPvsnq/DVuDbZcXKKYm0XVA7R2nKGz7xOsLlzHsfZ+ObsaUlL7mu/4jH1/mCMv9Vd1rHdc%0An7G+RNVm7U8+2vfnSMvJFL2/MFBTQYcqiS5M5/ng/31n2yT69ofA7FvTXP/TK5z7bx9HNWon74qq%0A0PNCHze/c4PV69uT3cV6E/R/dqgm7OYWfNdn+GtXGf329XuuGDt5m4++8j6h9ghHXuyvmxgFUyGO%0A/fopVq4urunEdw/Sl8y8McWVf//Btkj0nVi8NM/ot69z5rcfaaj5jg8kCbWFyE8+mIWEjXC8cl1i%0AoMRfJ793wpMORavx+SbxKVQWKVSayyUakWSJpGxvbWXF3+T4rlfB9e7tmdToN4Bq0mMjLbbl5LFo%0AfD+03ALzuaubHKu0qeb8EAfQ/k4J6ogGN8waeD6+5eKXbXzLvS9JWm4uUyWQduMmK0VVSTzyNIF0%0A156NIZDubCgv2U+YbZ2Yqfoo7t1GZW6qzoVFDQTrSLMejaNF4rU7S0l5dpL7PQOOpwY589TvcPYT%0Af6fhP4Nnf3XT4BZF0VH1xqsPvuc0bbaLJnuJxLuRvsfszdfJLo02JPPS95o2/Pm+i2sXG648OFaB%0A7PJoNenPCKGqzb6DZHXhWg2Jrr5cfb2QnUYoKi3tJ1DU2/pdVTNJdZ5DUQ0yS8NkF0fY+Ld0nRKL%0A0x8gpU841kE41tFkDLsLoSgNJ7Kr15aZfbPePlLRFfo/e5RQW7hu215CaAoDnz9Wl7IHVeJ/46tX%0AWfl4aUfHkK7P2PeGyYw0tpgMt0foeuZI06CXhlCg79ODDautUkqWry5y48+u7jiC3cpaXPkPH1Ba%0AqCchQgg6nuwm9VB90utOUVoscuU/fEBl5d4LEdKTTP74JuXFxmQnkAzUyYwOcYiDgkce03n+F0zu%0AoY3rwOBAEWmhqXR9+Vm6f+sFzI76Bre77m9oxJ84SvLZE6jR4B6MsBaF4Y8ojd1oXAkUAj2eJPn4%0AczWpfLuJzUJY9gtqIESod2jPj2OvLuFvsLoTioq5YaJitLShmLVXpO/YWEuby3X2A57nYJUzWOXV%0Ahv84Vr0HMUAhN4tt5TBDCQbPfJHWzrNo+lbPb0E0cQRVM7GtPJmlamf57kLi2tW/jRBq08ZXKSX5%0ATGNvctcpU8xVl84D4VTN9zMCMcKx9mqKWWaqRud3J6zyKp5rIRSNUHT3SU8jCIWGNrG+63Pzu8PY%0A+doqoxCC5FALnU/37Ku9bKQrSsf5jZKn6t8kN5Zh8kc3d8VNpLxUYua1yYbnsVAEnU91o4e3fj8M%0AtoToerox+fZsj5vfvkFpcXdkMpnhFSZevtlQn6yH9bVq/u790aQvmXl9kpWrO5vAABRmCqxeX274%0Auyta1SP7EIc4aFAU+K2/E+Ef/C8xotEDRUe3hQMl7TDa4yQ/eRItGiR/eQJrbvuNKekvPEbk7BHG%0A/uDbrL52bQ9GeRu+bbFy4acEe/rRwvUzfgFEj52tNh5e+3BXj62GwoR6B3f1M+8Jt+QdF1/fU3mH%0Am8/i5LNokTseCEJgtnUgVA25FmQSaO9GKLXLym4hh5O9/6ly2cVhRi5/o6m0Q/penT4ZoJidYWrk%0ApxwZepF46yCReDfF3Cwr81dZXbhGqbDYtBqtKCpmqKqJtStZbOvedW6KahCMtBGOthMIt6Ib4XUr%0AvFDkjpWRJlxD+h7uJvHnlXIGpI+mBdCN0LoDiGFG0fSqZ3D7kfMkUsca7q/pAVTNWK+M7wuEaJqg%0AunJ1kdk3p+j7dG1YkmKoDH7+GNOvTOyoErkddJzvItioCi5h9q2p3dNsS1h4bxa3dLahK0isP0Gk%0AO7bl6nfrmTTRI7GGE4D8ZK5a9d+leaHv+Ez+eIz+zx4l2Fp//qQf6yTcGd011xWnaDPx8k18d+fS%0AP7fskBldpfuT9d7HQlUItu3T9XCIQ2wDigqRmEDTxP0Oot4RDhSRDvam0BNhKtMrlEa277AgHZfy%0AxBLxJ48SOtbB6hvX91z2UZ4eJ3flvWrlWdkwoxICJRCk5YnnKc9M4OZ3z480kO7GSLY18YD1KY5+%0AvKsuFWZ7F+G+Y3XfUay5ZJipNOXp8V073kb4dgVraY5g55GaYxvJFGowhFvIIXSjaom34TexVxb3%0AJRjnbvA9B6uS3baPtJQeszffoJSbo6P/EyRaB4m19BNr6adr4BmW564yN/EWxWwDe78132cAdws+%0A0Y0hiCaP0D34PPHUALoRxvdcPM9G+i7S9zeVpNz5PfxNju+7NpLqSsOdkyFFNdbCAwShaDuhyCZS%0AIsma9dX9vyu7ZZeb375B51PdmPHbkgohBMmTKTo/0cPN7zR2KNlNqAGN9KMd61ZrtWN0mLsws6s+%0Aw/npPJWVckMibUQM4gOJLRFpoQraHm5HCzWuYC9dmm8oxdgJsqOrZIZX6sJehBAEUyFaT6V2jUjn%0AJ3Nkdis2XkJpvlD1y9Y3NJevBeQc4hAHDbouMM37f6/eKQ4UkTbaYii6SmVqGTd7D5Uaybp/tNlR%0AtcjbCyPzmkN6LpkP3iQ8cAKjNd2k8bB3rfHw5d1pPBS33Doa3xy9UoGl135YDUvZJYT6hgh29NRY%0A0N2CGqzKO8ozE3vm3iE9D2t+Gnn2fM1vXA1fieMWcqjBEEaytc4a0ZqfRj7gHjtSemSWhslnJonE%0Au9eb7wLhVjr7nyKRGmT0o2+zuvBxg52r55wQ9Y1xW0Ek3sWxh/8KoWgHldIK8xMXyK9OYFdya+Tc%0Apf3IeXpP/OLmHySUprKP6mbl9nhrzqNbyXoeMzdfJb+6ecCQRFIu7Hy5fDeweGmehYtz9LzYV3Ne%0AqobKwOeGmH51Aju3t8lzgUSAxFBLw0l3ZaW8601oTsGmvFQieiRet02oCvHB5JY+RwvptJ5qYOtG%0AVY+9+P7crgeNOEWb5SuLdJzvgg0yDtVUST3UXpV/7IIMZvX60j03GDaCU1jznN4w7xAIFF2tXvs/%0AO0YJTWF29xB78ulNJGY++YsXqIzvnm2rlkgSffRx1HCE0o1rlG5c29azPnTsBOGz5xBCwSuXyLz6%0AE7z8wW0OFQL0XVCsRiKCQOCQSO8q1KAOioKbKyPde2secQsVkBItHNi3opS1NE/mg7doe+FzDfXQ%0AQtVIPPIUxZvX7jll8E6ooTDh3qGmyV6VxVmslYUGe947rMVZrOVFgt0NgmiEUpV3vPc6fmXvlqqt%0ApXl8u4Jq3tbPKkYAszVNZXYSPd6CukFiI12HyuLs3qYv7iM811qzoBtj9ubrpDofonPgGYKRNL3H%0AP0UxN4NduX0DroatlJBSVqUYioHH1jvFhVBo7z1PKNqOXckx/OFXyS6NbJCnVD2p7wZFqJtWrnWj%0A6hFcTVm8TTBcp4zv2ahagFJhkaXZvfdn3y24JYfR71yn/YkujMjtCq0QgtbTbXQ82cXEX+ytD3u4%0AM0KgpfHSfnmphLW6u9es7/pUmgWYCAilIwhF3JUEBxIBQh31TYYAdtEmN74H1qISVq8v4zk+mlq/%0A+hYfSKCFdJz8zgiw9CWrN1Z2RdZxC76zcQK6BsF6AuJmSX0oSjXI6g49unScLbkdKYEgQr+DTkiJ%0AVy6Dt/9pdVqyhdjjTza0poVqUaYyMb57RFpVSTz3AvFPPFu1pD15mrl//6+xF7a+Imx0dK6P2c1m%0AyL/79oEm0v2DGv/wH8UIBHdGsnRdMHBUY2H+AU5j4YARaen5gETRteqU5x7Ij6JVl4CrJHqfmLSU%0AVTu842cJHWmsW9bjSZLnn2Pu+3+GdHZ2Ew60dWK0phtrM6VPaWJk1wmtVypSnrpJsLuXjb+rEAIz%0A3YXR0kZlZmJXj3sn7MwyXqlYQ6SFpmGkOkAomK1p1A1Veq9Swl7e3UnFQYCUPpXSClOjP8WxSxx9%0A6FcJRtoIRdK1RFp6lAuLSOljBuMEIylsa+s3aFULEI51IoRCbnWc3Mp4ncZbCIEZrK8+boRQFILh%0ANlap710QQiUYaQMEdiWPY99esrfKWWwrT8gIE4l3sSCUTdIbDx4W3ptj6cN5up45UvO6FtIZ+Nwx%0A5t6armtK3E2EO6Lokcblo/JSaceOFxshfYlbaTyxEkJgxAxUU71rZHgwFaqRxNwJa7WyZ/rywkwe%0Az3LRAvWPx3BnBCNq7phIe5a7617iOy0V6K0p2n/jyyh3pMKWx0ZZ+sbXkG7zibIwTVJf+FUCff3r%0Ar/mVCot//idYM9M7HNX24eXzlEeHUUJhFMNA6DqKYaIEgw2LTzuF0DSMzq514q7HE2jxxLaI9IOG%0AcFjw2JMGkcguNQgeEundg7NSQDoeZk8LWjSAm9vmjVIIAn0phCKq++5jFdIt5Fh991XMdBeqWX/z%0AF0IhOnSGwvBV8h+/f+8HuiXraHAMqCb4lcb2RndZHLtO4tGnG34/NRgm3Ht0T4m0Vypgry7XWN4J%0AIQi0daKYJmZbZ7V74Q442VXcwsGd2e8YUlIqLOD7DkIodY2WANnlmzhWASMQI93zWNP0w4YQYn2J%0A1PechvpuM5gg3jqwlQ8j0TbE/OQ7dU2VwUgrkUQ1ySu3Ol6z3bEKZBaHCUXbSbYdJxzrpJDd/wf0%0AvcIp2Ix+5wZtj3agB28TWiEE6Uc6aHukg+lXml03O7yHCQh1hJtazrWeSfPc//Gp3b1XKoLk8dam%0Am1VTu7vFKWAmgw3JLICds7B3URZR89l5GztnNSTxesggkAhQnNmZR7lb8bCy99fXfiOEpqO1pNAi%0Ad6wC+D5KKISXa179V0NhAv0DGKnbDcdeqYTYjbX/e0BlcpzZ//iVaq+FrqMYBoHeftq++GuIQPPw%0AsnuG7+MXC0gpqytqVqVajf85wOiww9tv2Hj3qJw0A/DSp/fgb7LPOFBEunRzETdXJjSYJvZIPyuv%0AXN3Wc0RvCZM4fxQpJaWbC3W+w3uNwujHFEauEjv1SMOZrxII0vrk85Snx+658VANBgn3NZZ1ANhL%0A81jLezMTrizM4KwuoXb01G0TQhAeOFF172jirb1T+LaFtTRHeOB4zffXkyn0SLwaDb5RH700h7eH%0AbiLbgWoEicS7mldTpcQqZ6uhJ2sQQiGZPoHvORTz87hO6Y6GQYFhRmjrOoeqBbDKqzVhLbdQzM+y%0APHeZzv6naet+BNcpMTv+NnYli++7CBQUTccwoxhmlNzK2PoYfdfCKmeQUhKJdxMIt65HfUM1Wrz3%0A+C8SjKQ3XzZeQ7x1kI6+p5ifeAfXqf5djECcnqMvEAy14lh5lmcv1/hZS+kxP3mBZPsJguEUA6e/%0AwPi1H1LMzeB5DoJq2IumBwhG2tD1EEtzH227qXMvMX9hhuVLC7Q/UWtBp4V0Br9wnPkLM/UVWsmW%0AftPNIBRBsLWBHGsNka4oka799RhWNAVlC17SGxv+7oSVs3ZVFnEn3LKDU2pcgVUDGkZs5417vuPt%0AerjLXkCNxtDi8U2JtJ5sQQ03luDcF/g+0rKq1KEMHlWyv1d8QDoO2bffRI1EUQJBCpc+wJ6//3ar%0A+4F33rD5p/8kyyYLFpsiFhccO6ETiz+41ndwwIi0NbNC/qNJWp4/TeeXn8FeylO4Or2laokaNmn/%0A0hMEB9pwMyUKlyf3vbHCtypkLr5G6MggWqTeskkIQaDjCPGHzrP8xl/eUxXITHVitDR2LZBSUhwf%0Axrf2hsh65SKlqZuY7d0NH3BmWzUgpjLX2Ct4x5ASa3EG6bk1WnQtHCXQ0YMe39DE5HtYC7N7liy5%0AXcRbBznz5G/T7MT0fY/xj7/PwtTF2y8KhVTXOVraT1EpLlMuLmFbeaTvoulBQtFOIolupPRYmHqP%0ASrGeSEvfY3rkFQKhFMm2IboGn6Ol/TSl/DyuW0EIFSMQJRhqpVJa4crb/w7Ps9bG5LI0e5lk+gSh%0AaJqhh/8KmYXruG5lrRI9iBlMsDJ3hUT6+Kbf33MqVMor9B7/FMm241VCLgSReA/RZM8aYX6X3Gp9%0AdbaYm2Pi2g8ZOP0F4qlBTkb/G4rZ2bX0QoGmBzFDCcxgktzKGMvzVw6ULN7KVLj5vWFSD6XRNlal%0AH+0g9VA7c29vqLJLueOmNqEIzPjBcmwQSnPLwDthRIym6jynYO/ZiqNve03lLoquNHUR2dYxPB/P%0A3n/98FbhFvKo4QhKwMRItWFNNl9p1FNV737p+/ilEmrkAJHqfUJ55AazM9MIVcUrFe+LNnzfISGX%0A83Gde78UrQpY1gG6Ud8jDhSR9i2X+W+8S+REF8H+Ngb+wRdY+NZFMm/dwF4uIO0NFRtFoAYNgv1t%0ApL/wGImnq5XKlVeuUhq9P/qk0podXssTzzd8WAhVJfHwUxRHP74HwikIDxxv6tbhWxVKE3sRuHHr%0AAD7F8Rskzj2JaDAGNRAi1Hds74g0YC3O4ds2yh1EWjEDRIZO13l5+45DZWFmz8ayVbhO+bZ/sxA0%0AYwdCNCD80qeYmyXW0k8omiYcv13RlFLi+y6V4jILk+8yO/5W02TCSmmF4Q+/SufA06Q6zmIGEwQj%0AKW618vu+h+dWqJRW6irmK/NXmbz+Mp0DTxON9xBNHKmSPOlRKWcY//j7ZJdHOR6IIqXftOLu+y4T%0A1/6Slo5TtLSfIp4aRKzpnR2rwMLUe0wN/6SJJ7ZkaeYSjlWia/BZosleEm1Da7Z4a9Z6noNVzq7F%0Anx+8m/PM65OsXF+m7Vx7zUTUiJoMfP4YS5fma6rSUrIrVVe1iTzioEM1GzeLQTWMZc9uc55s+rsr%0AikBtYCO4bUi51hN0MOEsLqzpiw3Mrh7y773b+I2KgtnVjVAUvHIZa36WUKSxz/vPNKTEL91/i9X9%0Agu1IZmc85ma9Hc1nHVdiVQ7evXq7OHB32OK1Gab+3U/o+Z2XMLuS9PzuS7R9/lFKN2apTK/iFspI%0A10cJ6BitUYL9bYQG02jxEPiSzNvDzP3pW9Xo8PsB3yPz/ptEjp7CTDVOV6s2Hn6S+R98dVsyiKrN%0A3NGm1RxreX5XvaMbHmNuGju7QqCts36jUnXvyLz/Br61N/o/J5fBLWTRQrdt+IQQRI6drevSdov3%0AP4jF9xxGLn29JvK6OSS2Vau9lNJn5uZrrMxdIRhNYwYSaLoJKHieRaW0QjE7i1XOcDdmYZVXGb/6%0APebH3yYc78IMJlFVDd93sSsFSoV5yoWluuRA33OYHn2FlcVrRBNHMMwqYbbKGfKrk1U5iYCP3/3P%0ACCFw7MZRxYqiYldyjFz6c+YnLhCJd6FqAVy7SD4zSTE/t6nPtZQ+maUb5DMThGMdhKKda8ErEtcu%0AUy4tU8ovVH/DAyTruAUrU2Hsu8O0nm6r8foViqDzyW5aTrWxcHH29g6yOaHbMsSa9dmDBgGK2pyw%0ASm8PjU192bzEpoj6vIB7geRAW9F55TJePo/W0oqebkfoOtKpX79XdAMj3VHdJ5/FLzW+9g+xdRzg%0A02IdYyMuf/93Vshmd3Z/kj5MT3oYhnigi/gHjkjjS1ZevYaTKdH5Vz9B5HQPgZ4Wgj2tVU9oz0fK%0AteXBWzo7z8deyrPykyvMf/0CztLOGkF2Cnt1icz7b9D24hdqKqe3IIRSTTwcuUr+6tYbD810Z0Ov%0AaqiSjNL4MF55b29kbjFHeWoMM9XRWLqS7sJoSVOZ3ZumQ69cxF5dIrAhGlzR6k9lZ3UZr3jvSX67%0AhSrJvXdI36NcXKJc3Lk3spT+PX2WlD6l3BylXBPtn6wS9U0hqm46vueQW7lJbuXe7Kc81yK3UnUQ%0AedAw8/okQ186SfJErd+5mQww8Lkhlj9aWJcVSF9WLc12iM20oXbeuqt7xm6jslq+u/+zBH8TC1Sh%0AKXtni6yIps2Z0pf4B7iSvGvwXJyVZfTW1LoG2s3UX99qNIqWSADgLC/jNyDbm0JVUQPBNX1xAKFp%0AIH1828Evl3ALeaS9dzKee4HQtGq2dTNI2XDSsWVIeXtFTQgU00SLJ1CCIYSi4Ns2Xj6LWyhsWUIi%0AdH29ACc9b8f72TZMTe6c+fo+/D//dx7DFDsm5fcTB49IA3g++Q/GKY3OEz3bS/yxAYL9begtYRRD%0AB1E15HcLFez5LIVrM2QvjFCZWL5n/+ldhfTJXnmPyNAZQk0aAxUzUE08nNpi46FQCPcdq7F+uxN+%0ApUJxfHjPK3HS8yiOXSd+9nGEXl9lVUMRQr2DVb/svbj5+T6VuSliJx7ibvaGlfnp6sV/iEMcEJSW%0AStz83jDxo8naqrQQdD3bS+Lr11i+XLVrrBLpHZ6/Um5qbzf89WuMfuv6zo6xTXiWu6UgErfSfNyq%0Aoe6Zu6miiqauItLfhVWCBwGKijU7Q3DoOGokgpZsaUik9ZZW1HCkml8wPYXRtknq6C0IBS2RINDX%0AT+joccyubtRIBMUMIFQVKSXSdfDLZZzlJYrXrlL86FLD4+83hKaR/IXPEDraXL7iZjMsfuOreIV7%0ALOj5ftUtJRgkcuYckUcew0ilUYJBUATSdnDzWcqjI+QvvI01u3kfmRqOkPrir6EnWwBJ/oP3yL7+%0Ayl2HoUZjtP3Kr6PFqtamuQtvkXvnzXv7TptgeenBv54OJpFeg5evkHnjOpm3h9HCJkpARzGrMyTp%0AuPiWg1ey8Zt4lt5PeMU8qxdfI9DRgxqoJ79CCIIdPcQfemKt8XDzk0kNBKukvMFMWEqJvbqEtU96%0A4MrsJG4+i56sTx0TikK4/ziZ/5+9Nw+OJD3PO39fXnUXClW476Pve46eGQ6HwxleokTqsCmtjrBX%0Astdaeb0Ky/JuWCF517urkBUOy/bKDpuSNmQptDpWEiXSIimOxCGHQ3I49/T0Pd1AN9CNGygU6r7y%0A+vaPBLobXQU0gAa6gZn6MchooqoyswqFzCff73mf993Xcc2dsXdUF2aRjoNQ1/76SsehMj/N3lgo%0Aa/CBwZVMf+cmQ5/ZXzNt0N/sZ/DT+1h6L+lZF1x5/w1pEux10iGcsk3uZmZX/pmYucqtSLG7MSLG%0AjmQCgxfPp/nqn1tc08FeI9Hj/YRQVcz5OaRjL9s32qmMX695ntHR6Ylf28acn8XXWcfydxeRU48Q%0A+8hz6C1tCE2rSVoSgKLrqIEgejxBYGgf4SPHWfzaX1Gd3rn+mw0hBEaiBV9v3/L/rf0OmouhNYfB%0AbATpOKihMM3PfZzwiVM1BSslqKMGgxhtHQSH95N68QWKly+u2VQvVBVfZxdGWztSSso3NrYSKDQN%0AX2cXesKLmy2N1ub/N/DY1UL6Fo7r5UJvNlf6IXMrDu/II/VP+opK7OQTFG9cvWf+sq+lHV9LxxqP%0ASkpTY1638APAymcoz06g35HnfCf+9m6MeMuONR2amUXsUgE9ElvzOSsWkAYNdhuFuQI3XxyjaSCG%0AuMu/3P1MH9e/fJX0SMqrft6nkJaupLy4tt3LF9+9Ga7lJc8CItTac6cv6kPRlR1JvtAC2prJHE7V%0A2fGR7rsBoWlYi0ncchk1HMFoX87ov7OHQVHwdXSCouDkc9hLS+sWN1aQrkRPtHoWCdfFqZSxc1ns%0AvGfjEIqCGo0up4F4VWr/4BCJ7/ss81/4k4c68U+6LsWrl3GrVZRAAMXnQxg+9HgcLRLdln0ITSP2%0A0Y8ROngY6bpYyQWs9JL32RjGLbuNUFX01jZaPvPDSMuidPW9bdl/g82zN4T0HkVaJul3vkuwfAj6%0AygAAIABJREFUbxg9Ujv5TQiB3hQn/vizzP3NX6xbwV1vCIu0LIrjIzywspLrUhi7QvTwKRC1d95q%0AIESwb9+OCWm7kMPKZtYV0lYujZ3fgRHCDRrcL65k4qVxBn9gP00Dt7/DQggCrUEGvm+Y7Fga1/Yi%0A0taqym4E6UpKC0VPkNbx/YbawyiqsivtCtWlClbRwlcnt9mI+rwJgzuQxWxEfGtmRVsli0pmdw1S%0A2RGEgp3PYmczaJEoRns7is/AvWPQiBoIeoJYCOylFHYhv6FKbPn6COUbYwhVpTRyhfL4GHZ6CbdS%0ARto2CIEaDOIfHCb+sU95VW8h8A8MEjxwkPw7b+3kO18fxyF/5m3yZ94GBEJTEYaP+Mc+RezDH9mW%0AXWjLkxGdQp70d1+mePE8dj7n+ZNVFT3WTPSJp2h64mkUvx891kzz85+gOjuzbt73gyQS9fKh+wZU%0AwmHl7jlpNWQzLn/71xUq5V24NLYBGkJ6h6nMTZO99A6J0x+te5IRQhDed4Tw8CFyazQeKr4Aof79%0Aaw9heYC2jhU8e0euNrsZQAgvvePdV3Hvcxx6PaRlUk3OEujuX6PxUi7H5O2OypEilsfWr4NErhld%0At9exrDLZxTFc16qZaPhBpTibZ+KlMY79zCOrBK6iKvR8dIDxF0bJXEt7/mbJffmBCzN57LKFHqrt%0AaQi2hTCivh0bt30/lJIlqplKXSHti/nxxwMU57a/mTjcE10zeq84V8DKv/+/w0J4fTdmcgFfd++t%0AhsNVQnq50VBKSXVuFmmZbOSL6hSKJP/bX+BWq/Uj46TEKRYpXryAtG3af/QnUUMhhKYRGBymcPZd%0A5FZH6W0rEmnbSMfZ1uucUBTcSoWlb36d3Dtvrm4MdBys1CJL33wRhCD29LOedaO7h9Dho+TeeHXb%0AjmMrCAHHTur8jz8f5tRjBqGwgnbvyx83xmy+9+1qQ0g3qI90bC8Ob/Agvrau+o2Hho/m089Smhqv%0AW0X1tXZgJOpH6UkpKU2OYT/gDEsr59k7tGisbnqHr60LI9G2I1Vp6ThUkzOeJ6xeBcR1qSzM7IqT%0Arab6OND9SUL++jaYFfKlOUZmvlkTPfd+oJCZ4uIbvwewRkb0Bw/pSCa+Mc7Ap/YR6Vm9JBzuitD3%0A8SGy42dwqvayb3TrSrownaOSqawppENd4V0ppM1chfxElmhf7WqeHjJoGmomdTm5vTsVED+QWNUI%0AuoKUktyNDNYDTjl5WEjbxpzzBlqpwRB6cxxr8fbnrbe2ofgD4DiYszObaOyW2OmNxJJKKjfGqExP%0AEjpwyFvBTbSAprLlmdR7ACkllakJChfOrpmuIc0quTdeI3ToKEZrG0LVCB0+SuHsmR2Lnt0Ind0q%0Av/x/NnH8lI5twVLKJZ937xkSMjPlYO/hX2lDSD8ArHSKzNnXafv4D62ayLfCSuNh7MQTLL72zZqm%0AgVD//roNi+BVZ4s3Rld71x4A0jIp3rxGZP9RqOOL04Jhgr3DO2bvqCbncc0qaiBY85hrVakmZ+u8%0A6sEjpTcsRAgFVTHQVT8+3Zv8VbHy2E4VxzFxpbOrIp62F9kQ0HXIT2SZ+vYNDv3EMcQdmclCEfR9%0AbJDxr41iVx0v1/g+oqDLqTLZ62nCXZGam149bNB2soPUxW0WpNuAXbFZvLBA54d6ajKlhSpoPdnB%0A+Auj9z398U6MsEH8cG0TNXiNhqlLSeQutMHsFNXZGaRte97c1jZYaTgTAmM5X9otFTEXdmYktmua%0Anng/cAjwik5CUXdjb+z2ISXl8eurqv/1sJaWKN8Y84S0EBjtHWhNsR37XWyEpz/i49hJnUza5fd/%0Ap8i3X6qQz7n3DBNzHMg14u8arI8kd+UckYPHCa5l0VBUmk48SXF8hPLM7XxcNRAk2L9vzSEsZiZF%0AZf7hdDKXp8awi3n0aB17h6IQGtxP5vwbO3KHbGVS2KV8XSFtFwtY6dS273MrOG6Vq9PfQBEKQqgk%0AIkMc6fsMUkouT3yVXGkW6Tq40sGVDbH5QcK1XW787XX6PjZIsCO86rwQ7o7S9/EhqpnKfd9f2SWL%0A+TOzdH2op6a5UaiCrqd7GfvaKNX0LvP+Slg4N4eZq+JvXl1IEELQcryNUEeYwvT2zQ1oGo4TG47X%0ALkVLqKQrpC4vbNu+9gL2kpfFr/sS+Lp6vPxk1/USHTq8FVY7m8VK71A0nZRejvQKYmPj5fcy0nWo%0Azm7AqildqpMTyMefRAiBGgigt7Q8VCF94hEdRYEv/XmZP/q9Aub2Ozt3JR84Ie1aJlY6VdevLB0b%0AZ4d8tU6pwNKb30YNhlHq5C97ByAJHzi2nH/siSotEkPRdKxMHWEooXD9Peyt5lXeJ2Y6RfHGKMHe%0AobqPK74AWiiCebeQlhI7n61J1ZCus2HRbZeLlKduIOp0MZSnb2CXNuadlK6DlU3XLEtKx0Ha22Oz%0AcF2LlXtt0y55OalITKuIZTcmgX2QyVxfYuqVCQ587sgq8SZUQf8nhph4aXvGnc++McXBHz9KuDOy%0A6udCCBJHWun6UC/jL4zuuhi8zGiKpSspOp/qrilAhLsidH24j5EvXNqW41Z0hb7nB/DFapu6JZLk%0AhfltFe17ATufw8qk0eMJjNY2FJ8ft1xC8QfQW9u86NXFJE6puLXINyFQ/AHUYBA1EkUNBBCGgdB0%0Ar5FP1fD19G7/G9vFSMvacAa1lUl7Kwa6jtB01Oj2JIdsBSEg1qxQrcK5M+YHRkTDB1BIlyauM/H/%0A/XZ987sEp7JzwqYwPkJlbvr2RMZ6h+A4q0SdmVpg6ou/v+ZduFutPnBbxwrSMpn/5pdR9PpRUUiJ%0AU671bkvHZv7FL3nxR6seAKe6Ma+mtEzmX/pK3X1Ly9qwCLbzOaa+9Ae1+dySusf+oFCERjjQimWX%0AMe0SbbGDRINdFCsp5jOXsewy0WAHbbHDCASp3HXShQnkLckuCPniqKqPYmURKSWxUDfNkT4MLYxl%0Al0kXJ8gUJnHc+mc8IRTCfm/AQqGSREqXkD9BPDJI0JdAABUrR6YwSbY0jayzficQBP0JmsP9hPwt%0ACKFQNfOkixPkSrNresL9RhN+PVL3sTupWgXKZu1AI0VoBIwYkWAHYX8ruubHlS5VK0+2OE2uNLvm%0A+36QSEfeqkoHErdXV4QQRPqb6H62b80pe5shP5lj/q0ZQj94oEaQqn6NAz96hOT5eQpTDy9arB5W%0A0WLy5XHaH+1AvSvbWdEVhn5gP9OvTFCcuX+B27w/Qc9zA3U/b6fqMPnS+K5MN9lJpGVhzs0SHNqH%0A1tSEFolglku3/o2Uno96OVFiowjDwNfdS+jwEfzdfWjNzZ5tQ1NBURBCuV19fp9XoO9G2vaGJyNK%0As+olneg6KMqaA9seBFJCsSB3ak7SruYDJ6SlbWEXHlJEjOtgFzd3oZKOjV3YXRe3O3ErJdwtrAhv%0Ah0jd6r5XIV2c4u6rMgWMGMcH/i650iz58hwDbR9CU/1IJGF/C/OZ9zjU+/0EjRhC0eiIH+Pyza+Q%0Ayo8BXlLIcNdzNIf7uTr1daLBDroSp1CFBkIghEqvc5r5zGWuz36bqlX7GehqgCN9n0VVdM6Nf4Fo%0AoJOhzo8QMGKAQAiBBJby45wb+wKOXC1MVcWgO3GKvtYn8BtR5HLZUKBgu1Xm05cZm3uFqlX7/e5J%0APEJ/21P3/JwmF99mZPqb3FmS1BQfw10fpa3pEIYe9kZJS3f5fSs4jslC9irXZl6uu+8HTWY0xcz3%0AJhm6S+QqmkL8QMu2TPCTtsv1r1yl6+leAi2r7VBCCJoPJjj+jx7lzH98fddZPKZfmWDoB/bTcqJ9%0A1ecjhCC2P87B/+4o5377bZzK1q1RviYfh//+CYKtoZrHpJQkz8+zcGZ39F08UKSkOj2FdF2UQBA9%0A0YK5MI+eaEHxB5C2TXVmc9ZCvbWN5o9+nNChI960vpXfqePg2haYJq7r3hpJrQSCqMFaC9/7Ftfd%0AcL+MXJ6CCMvDYe5jEMx2cOGcxWd+OMChozovf6Oy0Unke54PnJBu0GBPIASqohGPDGBoIa7PfQef%0AHqGv9Qk64seIBDsplBe4ufAa7bEjtESH6YgfY6lw45ZoVISKoQUZ6vgImupjPn2ZbHEaiUtTqIeO%0A5qN0JU7iuCaj0y/V9Wirioahh2iPHaY78QgVM8tc+hKmXURT/ESCHcvV3dUVFIFCd+IU+7qex3Ft%0AplJnyBZnkNIlEmijo/kY3S2PIITK1amv47irLVXZ0gzTqfpxkKrqo63pAJrqx6nTxOhKB1UxcKXD%0AXPoi+dIcpl1EUXTi4X7aYofpjB+naua4PvudO6r4Dwen6jD+N9fofqYPf/x2RUkIsa1jsJeuLnLj%0Ab65x8CeOodw1AltRFfo+Noh0JRd+98y2VHhXMCIGiaNtIGD29alN2zAqS2VGv/gesX3xmuQRRVUY%0A+uwBSvMFRr/43rrj0NdCjxgc/ZlTdD/dW7cabeZNrn3pParZ93/sXT2sxSRupYLi92N0dFF87xK+%0Arh6Eonj9KKmN96Po8QStP/w5AoPDCEXxBo4sJimPX6c6M42dXsIpFXFN06tyS0nsuY/TdPreN9Xv%0AGzZRhRdCubXCLaVcc7rhTh/HCq+8XOHaTwb57I8EePv1Km+9bm7rIe1WGkK6QYNdjKb6mctcYnrx%0ADLoaoCnYRTwyiKroXJv5FmUzTdUsEAv1EvK1oKn+Vb5rIRSCvmZGZr7JVPKdW2J5Pv0e5WqafV3P%0A09l8nLn0ZbLF+pUlXfXT23qa2aUL3Jh/DdMusqKGVEVf/tdqdRQOtNHX9iQSyej0i8ylL3nJJMB8%0AWiFbnOZI/w/S0XyUxewoC9krq16fzI6ymLtWcyyKUOlrfQIldphcaZq59MWafbvS5vrst1GERtXK%0A3dqvt+/LOK5FT8tjtDTt42byzV3hU196L8nsG1MMfN++bbFy1MM1XUb+4jLxwy20PdpZa/EwVAa+%0Ab5hIb5SRP7vE3NszVHNVLzVkowhQdBUj4iPa30T7o520n+4iNtTM2NdGmX1j80IaCVPfnaDt0S6G%0APru/JsFDD+kc+4eP4I8HGPmLy5QWihvah1AEkd4oh//+Cfo/MVxjHQGvIXTiG2PMvPaQR1M/RKxM%0AGiefQwkEMNo7lgW1NwrcTqc3PGlQqBpNT3+EwOCQJ6Idh/zZd0i//E3s9FL9+DxFQVY/WDcwQtNq%0AbY9rPdfQb0+TlHJbZycIVVvT9+7zQ3ePxt2OSCHgz/6oyM/9fIRf/Y0Y33ihwhuvVllMulimXLPQ%0AbpqS6Ulnz1awG0K6QYNdjOOa5IvekrLtVClWFolHBilUFqhYnkWpbGZwXAtd86MKnbvddcVqivn0%0Ae6sqzq60mUtfpDN+nEigg5bo8JpCGgTlanpZRK9u4ry7Er1CW+wQAaOJZHaUhczVVWJW4pLKj5Mt%0ATtES3U9b7CAL2ausVj+yTpOdINE0TF/bk5h2idGZlyhW6o+Br2dV8Y7Xs3V0JU6hayF0NbArhLRd%0Athn/2ihdT/fia9q5sd3FuQLn/593ePJXPkKkr6lGTCuqQsuxNpr3xVm6ssjM61OkLiUpzuaxSpbn%0AEXalZ5NRBIqmoPpUfDE/wfYQke4osf0JYvvihDvDaAEdhFddv5/bA7tkcekPzhLtb6L1ZK3FQw8b%0AHPrJ47Q90sn410aZPzNLKVnELlmrvlZCEWhBnVBnmK4P9TLwfcPeqPa7xDnctnRc/qPz92Ub2eu4%0A5TLmwjxGewd6Swt6Sxt6cxyA6tzMhoeRqNEowYOHbzWIV6cnSX39hfWn8QmBMNZozn+fInQDNVhr%0AMaqHFo4ilvuEpG3j5NdYSbrzXLrBKrMa8COM+hM+BwY1/v3nmwmGVv/dSAmOIwlHBMGQwn//j0L8%0A5E+HKBZcbGvt+9vJmza/+I/TLKX2Zvm6IaQbNNjFOI6JvWx7kLi3/m1axVvNfVK6SOmgCLVutGKx%0Asojl1DZxmnaZfGmOSKCDSKATgbKmzSFdmKgR0WuhKT5ioW5AkCvN4EgLwd0nXJdiJUVr0wGCvjia%0A6sN21vfmRgLtDHc+h6poXJt5maX8zXWfvxqx/L/Cy+12bRSU5amTu4PkhQUW3p2j56P1J3Zu537O%0A/pe3ePQXnyJ0V+weeMJUC+i0PdJJ68kOrIKJma9SzVQ8Me24CEVB1RW0gI4eNtCDOlpAQ/VpO1ZR%0AL87kOfv5t3jyl58hOhCrEdNCEySOttJ8IEE5WSR3M0txrkA1W8G1XFRDxdfsJ9wZIdLfRCARrLG4%0ArCClJDue4dxvv72tNpe9iLQtqvOzhI4dR4s24e/rRw2HvZi2mekN2wm0pibUkJehL6WkdG30ntVs%0ARdPRY3XiVd/HCFXBaO+gNHLlHk8UGF2302zcahVrqdZmI+XqooTiqy+O70aPt6z5XE0TxBMqofDa%0Af+sr1WVVhWhT/b+zFfI5BbH+U3Y1DSHdoMEuxsuXvuNCJb3/WZ04sXKSrH9Sq1oFZJ1kFyldymbW%0AC/PXgqiqju3ULg1KZN1kjLVQVR8+w4th6ogfIxbuq3mOQBDwNS8/30BVNOx1lvV8eph9Xc8T9DUz%0AkXyLufQF1l+/F/j0CNHl1A6fHkXX/CiKhk8Lo6o6rtxdUySdis3YV0foON1VdwrhtuFKpr83gWu7%0AnPr5J7yK7BriVygCI+rDiPoIdz+8aK0VFi/M8/a/e5VHf+EpYvviNccthEA1VMLdUcLdUU9ASE9M%0ArHjO73WTIl1J5voS7/zfr7N4YX4n387eYDmZQ5oWij9A+PhJFN3ALZexkhvP1b7bKuCUivdsqtNb%0AWm/ZSD4wCIXAwBDZN15dnaF9F2ooRGDQi56VUmKlFrHqTIyUtrUqVlaPNSN0ff1kEFUlcODgmtXr%0AiZs2v/RP0/VmsW2JUkmSbwxkadCgwc4gqScYN5Mt7Lr2rcSMu7e9Ys1QFBWxZnVW4m5iMqEiVDTF%0AE4J+PYqhrb1MadolbGf9pWFVMRho/zDxyCCL2RFuzr+2pqXE279GZ/w4va2PE/K3eBcZp4zjmDiu%0A5b3XXRrStHBujoWz83Q93bOjVWnpSGZem6SyVOb4zz5Kx+luVGP3VOfXRML8mVle/9ff4dQ/OU37%0AY11rVpXhdsPmRn/fru0yf2aWc59/i6Ur9W1DH0TM5AJOpbxckR4AIbBzOazMRkZ9e7im6cWSLls1%0AtKbYrQEv9VD8fpqeeho18vBv4B4kQgj8/YMEh/dTfO/SWk8idPQERluH9/+lpHztKm651qbmVirY%0AmTSyb8ArmnR04uvsojKx9opeYHCY4L7aqMwV8jnJd1/+YHnX16MhpBs02O3c57AJIRQvAq72EZTl%0A9TSvcrfejjZ3EBKv4j2x8AbJ3Oi6z3VcG9Ounx8uhEJX4iTdiVMUygtcm315udlxbTqaj3Kg+xMo%0AisZc+hLz6cuUqmlsp4KULtFQFycHf3RT7+dBYeVNxl8Ype1U+85WpQEkLF1Z5I1f/y4Dnxpm+IcP%0AEemJIlSxPSJ+uRJsV2yyY2kW3p1jWwJSJKSvpnjj17/Lvh85xNBnDhBoCd6XpUS6kvJiibGvjnDt%0Ar65Qmn94GfK7ESefx04voUWbvEZBKTGT8/ccY30ndjaDnc2iBkMIIQgdOkLh/LtUp6dWn3sUBS3W%0ATOzDzxI+8Yg33ZB7ryTUZSV54u4R84riifh7nvfuvX2hqnfZjPD8DFvcvpQSJRgk/qnvRzoO5fEx%0A7wZkeTvCMAgdOkLzs8/f8kdbqUUKF87X35eUlK+PEj52AlQNNRKh+WOfIvXCVzGTC7fnUAiB0A0C%0AQ8MkPvlp1FD49kpOg3VpCOkGDd7n6FoAIRSkXO2dEAgMPeSJHbe6bpV3MziuhWWX8OsRbNckW5ze%0A8rYSkSEG2z+M7VS4tk5z4Qqa6qcrccJLO0lf4urU12u8165re7FRu5S5N6dZvJSk43TXA7mIVVJl%0Arv7ZJaa/N0nvcwP0PNtPtL8JPWxsev9eBJfEKloU5wosXlxg5rVJUhcXqGS2N5+6NF/k4n99l5lX%0AJxn67AE6TncTbAutW6G+G8d0KM0XmH1jmvEXRklfTX3ghq5sBLdSxkom8fcPej9YsXtscHAIgFPI%0AU7x8AaOtDaFq6C2ttH3uJyicexczOY90HBS/H19nF8EDhzFa23DLZUoj7xE8cPjeTYeKgr9nZbiL%0AgTB8KD4fis+PnkigrLxeCCKnHsVoa8etVnCrVdxqFWmZOJUKlbHrdSfsKn4/gcFhFL83fVFZ2f7y%0Az1dQQ2HiH/8UTj5/a/vSNL2pyktLVKcm1hXX1lIKaZoYHZ20/9hPUR6/TmV60pso6fPj7+0nMLwf%0AJRBACIFbrZB99bueKF6D0shVqtNT+Hr7vSSn/QfR4wlKo1exFpNIx0ENh/H39OHvH0AJBKlOTaIY%0ABkZ7x/qf+x0kWhQOH9W5eN4ik97435HfD80JFZ9PUCy4pNNec+JeoSGkGzR4nxP0xb1c5bsaDhVF%0AI+xvBaBcXaqbI70VbKdMsZIiEuggGuxCVfQtifSwv9VrLlQNrk2/xFL+xj1fo6l+/EYMKV3ShRt1%0AGxgDvtimmwwnvzVOfipXYxCo5qtY+e1d4jRzVS787hlmXp1c05BQShZxrO0TfNKV5CeyXP7Dc4z9%0A9QjNBxK0HG8nfjBBuDuKETbQAhqKriLU5dxaR+JaDnbFxi5ZVNIV8pNZMteWSF9bIncjQyVdQe6g%0AMHVtl8ULCyxdTRHtbaLtsU5aT7TTNBjD1+RHC+qoupe1Kx2JYzpYRZNqukLm2hLJC/Mkz81TmM7h%0AbuPnCWAVTd77o/N1U1jMokl1m783mWtLnP38WzXxgACZ8fT9jZqXkursNBHXBVVFWhbV2ZnNbcN1%0Ayb31Br6uHi+9Qwh8HZ0Y7R2eIJfS81Av+6idYoH0Sy9SHh/D192LYsTX3bzQdGLPPk/o4OFb26h3%0AIygUhcDQPgJD++54e14Gs1MsMPN7v4M5P1fzOq05Tuvf+TEvUUNR1rzJVPx+oo+eXr3t5e0XLl1g%0A4S//dM0bECklxUsXKF25TOIzP4yvq5vQsROEjp24ffzidm60W6mQefU75N59G+pMll3BzmZY+ubX%0Aafmhv4seTyAUBaO1DWN5zPvKdlf+bc5Os/i1LxM59Sh6W/uGb6iPHtf51/8hxr/85xm+862Nfb+H%0A9mn8g58L88jjBn6/IJt1eeXlCn/yB0XmZ/fGTW1DSDdo8D4n7G8lGuoilbu+6udNwS4igQ6kdEjl%0Axrdtf650SGav0tq0n3hkgHhkiGR2hLrmEqEup4+sfszQwuzr+hjhQCuTybeZWTq3wcEpcnkgDXU9%0A37oWpD12hM1OOpl/Z5b5dx7cZLvF8/Msnn8IjW7Sq1DPvjbF3BvTqD4VPWx4DYchA8VQvYqvlLiO%0AxKna2GUbM1/FKpo4Vcer6N6nHWmzuKZD5voSmbElrv/VFfSwgT/mR4/4UA0FoSi4totTtTFzVapZ%0A73i3WzzfiV22GX+hNgt9pyhM5Rj5wuWtb8B1ccslHEXgVqs1v8PqzDR2PodiGJ4/uk4F1K1WvIEq%0A5bI3de8u7GyG5F/9JU0ffpbw0eOo4YiXm6zrt8SmWypSmZok+9orlK6NIFSN6sw0is+HWymvU82V%0ASMe+ryxlT9CvuXmkZdWtVm94+2sEJUvLwimXwHWp3BijfGOM+T//Y2IffpbQwcMowZB3kyEE0nFw%0ATRMrOU/29VcpXDyP3EAEYWn0Kgt//ifEnnkW/8CQV1lf3iZS4to2TrFAaeQK2e99FzM5j6+jE7dU%0ABCFwN7D6oGoQa1bYd1BH0wWHjuoI4NqIxTtvmSwurP5OxJoV/td/GeUjz/swTbBMSaJFY3h/mL4B%0AjV/737OkkrtfTDeEdIMGO8pyIoaioygaIX9iOVNXEPK34kob17WxXXNH8oyllKiKwb7O5xAI8uV5%0ApHQJ+VsY7noOXQuSLtwkXdhMlNy9WcxdI5kdoaP5KAd7PonfiJLO3/BSQYRAVwOE/a00hbqZTr1L%0AvnxbNAqh0t/2JC1N+ylVUmSKk0QC9ZcXbadKoZJk5epn2V41POiL0x47TLpwk3I1gxAKAaOJvtYn%0AiIV7H/o0w72AdCV22RPK5eTDz9reENKbFOlUy1RSG/fvNgArlWT2D3/Pu+lYaQy8g+r0JDO/9zue%0AR9q2axIipGWx+LUvoxiG991ZoxHRzmZI/c1Xyb35Gr6uHvTmOMIwvBzkQg5zfg5zfs4T83jic/Er%0AX0Lx+5G27YnpOkjLIvXCV0lvMN6t7jZciZ2uP6nRWlxg5g9+977sVm61grRrV/7y589SHr++/Lml%0AQUqshXmSX/4i2dY2fF09aLEYQlVxS2Wq87OYs9M4xU14+aWkMnGD+S9Me9Xojk60phhC05G2hZ1O%0AU52dxlxM3squy589Q3nsOghwChuLP1UUwU//bIhwWMEf8D4r05S8/YbJv/3VLKNXb7//R08bPP6U%0AwcK8y+/8pzzXRmwOHdX56Z8N8dwn/Lz2SpUv/HHpvmzsD4KGkG7QYAfRVB+Hej+9bHHQUBQddTnR%0A4nDvp3GljePapAsTXJn82rb5lG8jSWZHCPrjHBv4EapmDle6+I0mDC1AqZpibO6792zg2yy2U+Xa%0AzMsIodDatJ8D3Z/Esks4rokQCqpioKk+XNdhLr26iqarAVqa9t2KyDva99k1i0TZ4hTnxv7ili3F%0AcU2mU2eIBjtoDvdxcvDHKJsZFKEQMJpRFJWb86/RFjuMT9/Y0IMGDT4ISNteN87uXo8jJXad+LW6%0ALI8GtxaTG3q6nc3AOnNbbu0/k97Y/reAtG2shZ1ZJXJLRcxSnXOw42DOzWLObd9qmLQsqjPTXgb4%0AvY6rUsZc48ZlPZqbFWamHWamHYSAnl6VJ54y+J9+IcK/+hcZCgXvjH7wsIbfL3jxaxX+6i9KVKtw%0A9h0Tsyr5l7/axMc+6eerXyxTKu1uJd0Q0g0a7CBSuhTKSZx7RLwVq6lVHkbbqTCXvrxD3A+YAAAg%0AAElEQVQstG+/NleaZTp1jnz5tofPdk1PjArv36sRFCpJxudfoaflMZqC3Rh6CMsuspgbZSr5DtlS%0Afa+j69osZK5g6GFK1Y3HXK1QNtO8N/E1FmMHaWs6uDx4xcCVLhUzR6m6xFJ+nEJl9cXZlTbJzFVy%0A+r09mMXqUk2032LuGpcn/prullOE/a2E/C04jkm2NMNM6hzpwg1Mq0jI31J3UE2DBg0aNNg8gYCC%0A60pefKHC538zz/SkJ6T7hzT+l1+JcPpDBoeO6rz9hnedijYpKAJmZxxWJsG7Lnzv21Wmpmz6BzUS%0ArQqlm7t7dvieEdK6GsCnR7whElYWd53Knab68ekRL/bFzK4avKCpfvz6+rmUtlOhYq0/calBg43g%0AuCZjc9/Z9OuqVp6R6Rdrfr6QvcJCdvXEK8suMTrzjbrbEcKLuMuV5nhv8gUMLYgiNFxpY9mlVaO7%0A78Z2q1ybfXnTx77q2JwyM6mzzKcvoamB5SY/L7/acio1SSLg/f3dz36ldFnMjZIu3EBXAwih4koH%0AyynfOm9Mpc5sefsNGjRo0KCW46d0shnJn/xBkeujty0cVy5Z/Pkflfi1fxdj3wHtlpBWVM+UZ1ZX%0AF0OyGZepCYcTp4zlqYgNIb0tBH1xjvb+ILoWZHzhe0wm36w7ZEIRGsPtz9IZP062OM2lya9g3uH1%0Aaose4GD3p1iv2Wg+e4UrUy9sW4pBgwYPl5Uub4eq9XDGHTuutQO2ld23zwYNGjT4QCKgs1ulWHCZ%0Am60VvjPTDo5Tf1z43UrOdiTpJRefD/z+3Z9jvXvDVO8iX54jmRtF1wL0Jh4jtBzbdTfN4T464ycQ%0AQmUmff4u76fA0MPoWhBF0W5daO/+r5Q2D7ztvEGDBg0aNGjQYC8ivVHfPp8gEq0Vv9EmgaaBbgiE%0A8ObV+Hze82qeLZfnxOx+DQ3soYq0Kx2mUmdoiQ4T9rfRk3iMkZkXV1WNNdVPX8uT6GqA2fQFFnOr%0Ao4cEnkUEIF24ydWZF+tG6dhudd0l7xX8ahi/Gln3ObZbpWCn2Q5h7lNCBLT1bSmudCjYqXsef0Bt%0AwqcGN3kEEonElS6utLBdC1t6n1X9EdTbh674CWqxuqN+JS4FawlH7lz1cb3929KkaNV6dRs0aNAA%0AVkaUi0ZaTIP3NdeuWPzADwX49GcDTE8UKBa9a2K0SeH7fzCAPyD4xKf9XDxnkkm7HDmmIwSEIwpC%0AuR2FrWmC5rhCtQLV6u6/ru4ZIQ1e89JE8i0O9XyajuYjJHMjpPIr2biC9tgR4uF+KmaGicU3VzVp%0AeU8R6Frw1raKlY11DK9FZ/AQw9HTrHfblLcWeXfxK5ju/TY1CXrDxxmIPLLu/qpOgXcWv0zJzqy7%0AtYHIKbpDm83T9YS0lA6O9CLbTLdM0U6TN5PkrUWKdgbLrbLdFX1DCXC0+XmCWnOdo3IZzb7KROH8%0Atu5zBYHCQOQR+sMnqV3EkUwWLjCSfZXGKkaDBjuPKnQUoSIQyzf23vlot/79qcJgKPIYfjXMeP4d%0ACvbmG3cbNNgLvPaKyU/9jMNP/UyIg4d1Ll+0EMDxRwwefdxgZspBSvj1/9BMtSppaVEolyQnH9Vp%0A71CZm/EKgH0DKgcOa6RTDkup3X/zuaeENHjNVm1NB2mJ7qev9QlypRksp0zQ10xvy+MIoTC19C75%0AUu1kIhC3KtLmNmT2KkJBFfq6uZJBrQmfGrpvIa0KjajRiqasPybVcrUNSWNFqPc89o2SoBcpJZZb%0AoWAvkapMkiyPkbdS21aBKdkZZkpX2N/0NKqo/dr2hk+wWJm45w3EVmgy2ukOHUFTavNJi1aa6eLl%0A3VdpkpKKmaNQTmLaG8v/bNBgNxPUYrQHhmk2OvGpYRSh4kqbqlOkYKdJV2dYqk4ui+rdg08N0h08%0AhKEGWapONYT0A8QIqoSbdZra/ETbfEQSBkZQRTO8gohddSnnLfIpk/RMhVyySjFt4Tq786ZstzN6%0A1eJ3f6vAP/lnET7yvI9nP+ZN9ZRSMj/r8p9+I8fUpMP//IsR9h3QOX/W4tvfrPD3/mGIX/4/onzr%0AGxWQ8Jm/E6CjU+UrXyyzmNzdjYawB4W05ZS5mXyDSLCT5lA/7bHDzKQv0JN4jLC/lWxxas0paAKB%0Arnm/2Kq1vbm5a6EJnZAeJ28t3td2dMVHUItt01FtP0IIDDVAXO0mZnTSEzpKqnKTqeJlsub8fQtN%0AiWS2eJUW/wAJX2/NDUBIa6YvfIKRzPdwt7HDVxUG/ZFT+JTazGHHtbhZOEfR3rns0q3iSpvRmW+h%0AKN9ZTqpoXBga7F0Svj4ONj1NWE/gSgdbmsvDhoKE9QStDNDq6+dMKkXZ2V2JS1WnyFTpMj4lSNrc%0A5FjtXcjQYzE+9OM9qFpti5XrSF7/whTX3nw450RFFYTiOl0HIux7opneo1GauwOEYjqaoaBqAqEI%0AxPKhS9c7Zsd2scou2YUKsyMFrr66xNg7abLz1Yao3gS2DV/80xI3xmw++f0BBoc0hIBrIzYvfKXM%0A+XdNbBv+xT9N09Kqksm4VCuSnj6VH/pckI887+kz3YCJGw5f+JMS9zGo8oGx54Q0QLo4wezSBfrb%0AnqS35TRSQmfzcU/YJN9YM5lAXR6GIaXE2uYBFGuhCI2InqBefXwz+NUIPnVvDJBQhEJAi9AdOkpL%0AYIDp4mUmCxepOPeXGFF1S9zIv0tUb8VYXllYQSDoDB4kWR4nVZ28r/3cSXtgiFb/QI0DRkpJqjrF%0AbOnqrvVGO24VZ5cVyhs02Cx+Ncz+pqeI6C0sVMaZLF6kbOeQSDShE9Saifu6MN0yVefBnNc3gyMt%0AruXewDuJ7M5zxUZRNMGJT7Xz6A90IJQ6/SpSUinYjL+bwbEe3HtVNUHHvjBHP9bK0edaaRsKYfgV%0AEKy76ipUT3xrhoIviCfCD0U49f0dJG8UefeFed756izp6a2PBf+gYZrw+ismb75qouve52+akjsn%0Axmczkmzm9srRf/73eVJJlyc/7MMwYOyazZ//cYlzZ+49+nw3sCeFtJQO07caD1vZ3/UxdNXPzNJ5%0AUvmxNV+nKNqyLUDSHO4n5G9FU31I6VK18mRL0+TLC6typ+8XIQRhLY4q9PtqhgtqMTSxvq1jtyGE%0AwK+GGYw8RszoZDT7Ghnz/iY0LVUmmStfozd0bNUJUgiBoQToi5wiZy0s+7Tvj4AaoS980rPA3KWk%0ATbfMzfy7WG7jBNugwU4S1VuJaAmKdpar2e/V2LdyVpL58jWEUDawGiXukLNbFXpb3cZW9nc/x7sd%0A73U1kbjB0GOxuiIavPPw4KMxIgmDzNzOlxKFAi19QZ78XDcnv6+d5k4/irp1u+LKNUUzBJ0HIrQN%0Ahjj8kRZe/J0xRl5bwrX39o3Qg8R1WR6ycu/PLLng8l9+M88f/l4RVYVCXlKp7J3Pek8KaYCSmWZy%0A8S0Odn8aQwtSNjNMLr5V22B4B4rQEEIBBD0tjwGru6ktu0Iqf43x+e9RrN6fFeNOgnozuuLDcbYu%0ApKNG67b4me+FlJKivUTZXl09FkIgUFCEiiYMdNWPJozlGxOx7rEpQiXu6+F4/JOMZL/HQnl8y1YP%0AF4eJwjkSvh6C+uoUDSEELb5e2gP7mCpe2tL2b20Lhe7QUaJGW817k9JltnSFdHXvL9M2aLDbMdQg%0AQiiUndyaFWeJi5Rrn1N0xUfc10Pc10tADeNIh4KVYrF6k5yZXMMKqNDs60IgSFdnEEKlxddLwt+H%0AXw3jSpuCvcRcabTG96wJH82+ruUBRMvHKF0y5hyme+/+HF3xE/f1kPD14FfDONKmYKVIVm6StxbX%0APH8qqESNVuK+XiJ6Ak0YONKm7OTJWwtkzDlK9r1mba9N9+EILX3rpz0legL0HImSmbu/Zv57EYhq%0APPIDHTzzU720DgRR1PWvQ1tB1RUGHmnix3/1CN/4nXHe+NIMdrWxzLcTODakl/bmZ7tnhTRILKdy%0AOy9lA1StPDcWXiMeGcC0iphOGZAYWoimYBeRQAedzSfwG01cmvgyZXPzjWsVp4ChBFadQH1KEL8a%0AoeJsrelrxR5yN5ZbRRP68s3B9iBxmSxcZLJwYfUDQuD9R0FVNDThI6hFiegtxHxdNBltGEpwzROZ%0AEIKgFuNw7DmEUJkvjW7ZElGwlpgonOdA7MM1jYeK0OgLnyBVmaLsbP2CETXa6A4dQbnrs5VSkrdS%0ATBQubKsXu0GDBvVZWV3yKcFlYbi5gkRAbeJA09O0+QeQeHGVCgrtgWF63WOM588wWefvWVMMDkQ/%0AhK4GOJv6Gt3Bw/SEjgLeeVIVOq0MUrIzNUI6oEU51PQM/uWmSBDY0uTc0t+wWLm57vEGtRgHok/T%0A6u9fdbwdgX30hI4xnn+HqeKlmuMVKPSFTzAYeRRd8WO7Ji4OCtqtJvXZ0hUupl/aUiFD0QT7n4rj%0AC6nrPk/3Kxx6JsGll5ObuTxvitaBIJ/8x0Oc/FQbun/947lfhBA0tfv5/l/Yh+NI3vjL6R17Xx9E%0AViRDnSTiPcOeFdKGFqY38ThCUbGcCn49Sk/LY1yd/ts1p5m50mZ66Syz6QvLOcveb06goGsBuhOP%0AMtj2YZpDfXTHH+Ha3Lc2fVzZ6jxRo3VV3rO23Ci4VVuDJ8RX50dLKVms3KTNP4i6jUIa8HKi7xaJ%0Ad3zJbadKlSJFe4lk5QZawfA66oPDdAQOENSidcW9EAKfGuJA09NYTvk+vMyS2dJVWv0DJPx9NRaP%0AsJ6gN3yUa9k3tiR2NWHQHz6JXw3XPOZIr8Hwfqo6DRo02DgFK0XFyRPW4/SHT3Kj8O6GU5A0YbC/%0A6SnaA0MsViaYKl6i7ORQhUbc10t/+ATDkdOYTonZ8kjdbejCx1DkMSJ6C+P5M2TNORxpY6gBwlqC%0AdLX2vF6yM1xIv4im+AioEYYip++ZuARe5fxA9EO0BQZJVm4wVbxMxcmjCo2Er4++8An2RZ/AdEvM%0AlVfPSWgy2pbjUWEk+yppcwbHtdEUg6DWRNzXw2Ll5pZXA8PNOsOnmzdU9R14JEa01Ud2fvvtHUJ4%0ADY/HP9G6roiWUuI6knLOJj1bITVZIjVVppAyMcsOCEGwSaOlL0jngTCt/UH8IW1N20ogqvGJnxtk%0A8WbpoTVTvt8QAv7ePwjR1aPy+d/Mk8/tTTW9R4W0oLP5GE2hHvKlOeYyFxnueI72psMsZK+ymBtd%0A57WyZvS3xMW0i0wuvkVTsIvW6AESkSFuJl/HcjYXW+dIi7KTx69Gbp1wBIKI3nIr93SzBLRITXOd%0AIy2KVhoRGN709rYbW5rkrAXy2SSzpRH6w6foCO5HrxMXJ4QgoEY5EPswF5ZepGCltrRP0y1zo/Au%0AUaOt5rNRhEpX6DDJ8o0tdcm3BgZoDQzWsXRIUpUJ5kuj7PWmoQYN9golO8tE4QL7ok/SHzlFk9HB%0AbPkqS5Upyk5+XWHY4u+nzT9I1pznvcy3VyV6ZM0FBILh6Gl6w8dJVSfrCnRd8dPs6+Zi+qXlavLt%0Av/15xqh3LnCkRcb0Wsx9Soi+0PENCelW/yAt/gEy5hzvZb6zqkE7ay6gCIWhyOP0ho6Tqk6t6tGI%0A6C0YSoCF8hiTxQurYgAz5iyzpZG6x7pRug5FaO2/9xAvIQTxngC9x6Jk57ff3iElXHwpycFnWjjx%0AyTYUpfY8Xc7ZTF3OceWVFGPvpFmaKlPO27iO9CqfcuVYQaiCYFSj52iUJz/XzaFnWvAFawW6EILm%0ATj/P/w8DzI4WKKZ3bgDYBwWhwFPP+Ogf1Pivv1Ugv0evq3tmRPidhP2tdCceRUqXydTbTC+dI5W/%0A7k02bH3iVlb0ZrGdCunCBACGHkZT/VvaTslabQkRQhAxEgixtSWosN5SY2GoOkWqbhGxi36FEknB%0ASnEl8x1Gs69SdYrIOus1QgiiehtDkcfuq4FyqTrNXHm07j58Soi+iNcouBn8apj+8Km6x2W6JW4U%0AzmLLvdFJ3KDB+wGJy2TxIiPZV6nYeeK+bg7HPsqjLT/IoaZniBmddc+DitBoCwyhCJX58lhNLJ7E%0AZbFyE9s1CWsJglrTmsewWLnJUmWSWiG6fRd+VWi0+QdRhMJ8+VpNypHEJVm5iS1NInoLgbtWKR1p%0AIZEEtGjNYyuv36qdTgg48HQCI7D6GrZS9b0bX1DlwFNxVH1n+nqKaYtv/PYYC2O3rzGegLY4+8I8%0Af/xLF/l///l5Xv79m0ycz1FYsnAs6Vky7jhcKcG1JYUliyvfTfHn/+oyf/ufr1NYMte8dg0/3sz+%0Ap+I78r4+aGgq+P17ZA74Ouy5irQidHpbHifki5PMjbKQvYrtVJhcfJtYqJfmUB8dzceYXHybrZzk%0A7GU/nhDKlrzHqtDJmnNI5KpGuIAaxacEKG8yAk6gENETNReKop3e0Bjzh4EjLSYLF7HcKgebnsGn%0Ahmqqu0II2gL7SFUmmS69t6X9uNJmIn+eZl83YS1eY/Fo8ffTFhhcrsRsBEF36EjdBkNXOl4mdvV+%0AgwwbNGiwWRxpMVm8QKo6RUdgmFb/IGE9Tl/4BB3B/cyWRrlReHeV+NSFQVhLIJHoio82/2DNdn1q%0AGInEUHwYSv1qq8Qla87veE+ErvgJ63GkdNGVQN3j9asRpJRoig9DWV0wSldnyVsponorJ+OfZqZ8%0AlWTlBiU7W7MKu1nCCYOhR2M1MaCOLbl5Lsvgo7FVlWEhBEOnm3c0vWN2tMDXf2uMz/1vhzCCKtff%0ATvPKH01y/a001dLWflflnM0rfzKBZbp85p/twx+ulUi6X+Hkp9q59K0kVqVhlr4fdENg+BpC+oHT%0AHO6jI3YUyykzkXwT2/GWtjLFSeYz79Hb8ji9LY+zlB/fQvKGwNC8rGbbqazptV4PVdEp2hkcaaKI%0A2xVtQ/UaDjcrpDXFIHSXSJRSkjOTNZFsuwmJy2xpBE0YHIw9U7fCqyk6fZGTLFYmqLpby38t2EtM%0A5M9xKPaRmuqz53U+Rbo6u6EM66jeSk/oaM1Ny8rnPVW42GgwfIDoRghVq78qZFZzuPeRgtNg7yHx%0AEoWu55eYKF6g2eiiM3iQFn8f/eET+NUQlzLfumV3UBUDXfGhCo3h6Ol7bl+pMzEVvLSN7YjTvBeq%0AMNAUH6qisy/6xD2ff/fxlp0c72W+zXDkNHFfNweiT9MfPslSdYrZ0ghL1ektR7B2H4rQOlDbTF7O%0A2Zx/cZ6OfSFCsdXn+Ja+IN2Hdy69Q7qexaO5K4B0JW9+aYZS5v7PCbYpeetLM/Qdj/L4D3XWLQL1%0AHI3Q1O5n8eb9T0jei6gqHD3hjfU++45JcsG7oYg2CQaGNi4rI1GFWGz36piNsqeEtKb66W99Ek31%0AMZU6Q6Z4u1nNlQ5TqXdpie4j5EvQ0/IoozPf3FTVVlcDxMP9AJSqKawtjBHXhE7FKVB1iujKbRGg%0ACo2wnti0Z9dQAgS0yKqfrUQh3e0N3n1IZkpXiBpt9ISO1K3wh/UE7cF9TBTOs7VlUslceZS2wBAt%0A/v6aqrSXvnGYsdzb63opvQmGJ1d521dwpMnNwtldNzHt/YwQCl39T9PRWysopHQYOf8FMqnrD+HI%0AGuwGLLfCQmWMVHWSzuABDjR9mBb/AM1GFwsVb5aAgoIQAkfazJSu1ER63k1hnemzD2LokiIUBALH%0AXT7ee9z8F+uMGs+ac1xIv0jc101HYD/Nvi46Agdo8Q2wUBnjeu7NTZ/HVtI6/KFauZCZrXD9rTSZ%0AH6nUCGndp3Dg6TjvfWdxx6YD2lWX7/7hTVyHbd2HWXZ458uzHHu+lUC01h4YjhskegIfWCHd1aPy%0Aq/82RnePyl/+aYnf+LUcjgMnThn8m/+48QnMQgjCEcHkzb1doNpDQlrQETtKc7iPkplmKnWmZrmq%0AWFlgZuk8wx3P0hE7RjI7ylJh/NbjzeEBFKGQK89hO5VbuaMCBUMP0dtymlioF8c1mUtf2tJymCp0%0AbNekaGUI3xFZ51k0WtjsdKugFlslyAFst0LBXqJVG9j08T1oVlIumn1dhLTajm8Flc7gAeZKoxvK%0AV62H5Va4UXiXJqO9buNhT+goi5WbZM35NbfR6u+nLTBct8FwoXyDhfLag362gkDgU0IE1agXl4iC%0Ag03VKVFyc5huhTu/JwJv4ExQbcKnBBEo2NKk5GQpObl7duILFIJqlJAaQxU6lqxQsNNU3HtHMqpC%0AJ6LG8athBIKyW6BgL+24V1zV/Pj8tV5P13VQlD106mqwYzjSYrY0Qqt/gDb/EE1G2y0h7UgbVzpI%0A6ZIsj7NQuXGPrT3cRqdbxysc5ivXWaxM3OMV9Y/XcivMl6+TrNwkrDXTEdhPV/AQ3cFDAFzOfGtT%0ABaZQTGf4iea6aRYzI3lSk2WmLufpOhSpKWQMPdZMOGGQW9i5ir5t7szvbWakwOJEmd5jtUJa1RXi%0A3VvroXo/IAQoijcV8k5rhm5Ac1ylWpVUNzBQRYjb8Xd7mT1zNQr6multeQyByszSOQrlhZrnSCSz%0A6Qu0xw4T9rfR13qaXHn2lv0jFuyhv+0pipVFCpUkpl1AShdDCxENdhENdCCBmaXzJHPXara/EbzM%0AUEneStImh24ndwhBUI+hCX1TAiSkN9dYFspOnqpTXHMpcrdRtFLMlq4yHH2yxo4ihJdoEjM6bl0A%0At0K6OsNsaYS+8PGayrdfjdAXPsGl9Lfq3hytNCbWSxmpOAVuFs7e11TKu/ErIXoCh2nzDRJQwrcm%0AJ0rcZXGcY7J8memK12XvU0J0+w/Q7hsiqEZvPd/FpuKUmKte52b5wpqRYKrQ6Qscpcd/GL8aQkH1%0AVjWcNDdKZ5mvjq9ZcQuqTQwHH6PF14O+bFWyZZUlc4ZrxXcoOLVVsQYPn1hiH6FIO+DdDKYXr1Eu%0A1p4zdxOhSAdN8dvnzEJ2hmx6/B6v8lYjzeV0pTsbui23StnO4fdFCOsJFir33tbDxHIrVJwCPjVE%0AWIuzyPp50/fClTY5K0neSpG3Uhxpfo6Erxe/GqmZDrkeHfvDtA2Ean7u2JKbZ7NUSw43zmV57Ac7%0A0YzV5/dEb4CewxEu76CQ3inMkk1qqkzvsdqbeSGoW6n+oDA96fB//UqWrm6VM2+aOHfdl/3NV8p8%0A9b+Vcd31xXQ4ovCLv1T7+e419oQSEyh0xI7h06NkS1PMLJ1bswLnTTh8m+GO54gGumiJDDOX8abc%0AFauLVK0CkUAHTaHuW6JOAtK1KVaXmFk6y/TSWZwteuKEUBAo5K0UrrRXieCg1oShBrDtjQlpBZWo%0A3lrjjy5aS1hutSbJY7cikcyVrtEdOlK3M14VOq3LualbnngobSYK54n7ugnriZrKSKt/iFb/GPPl%0A1XYAgaA7dJiY0VFnmw5TxYvkzO0TIFGthYPhD9Gsd+BKl4KT9jz1WPiUICG1iZDahIJ3QyZQGAie%0AoC9wFNs1yVjzFJw0jrQIqc0kjG4GgycxFD9XCq+uirzy3p9CX+Aow8FHcXCYr4xRdvOEtQQJvYtD%0A4adxpcOCWXvRNpQgh8NPkzB6KToZZs1rSFziehdtvoH/n703i5ErTdPznv8/S5zYl9x3ZnIna++q%0Arq6lZ3oka+xZpBEEW7IsGJYuLAOGbejGMAzYgGFBNnwhW4btO99YlixBkEYaaSSPlnHPTFdN7RtZ%0AVVySmWTue0TGHmf9fXGCSQYjMpnMjZmseDDonuaJiHMiMuKc73z/+70vhrS4Wfr5vrraXU4OqZmM%0ATv0ymZ7QGjMIPDz3H5/qQloISf/wG4xMvsfDibalBx9QLNxHIPc8L5hajKTRiyKg5j7y9/WUw5a9%0AQDYyTL81xUpteo+QpmdbKTwO3MBmq7FA2hxkIHqe1Q7OHY/odLyd34MioOSu4wcOUmjP5PQkJFx+%0Ap3MIS7XgsHirDArmvylSLTikB1q7tGZU4/J7Pdz+YOvY5B3Hhe8pGpXOq9JCCDT9BWilHhDfhy8+%0Acfiiwzal4PZ3Lh/9wn5qyEo8IfjL/3FAJnt63McOwpmoxBSK1e1v2SjdxfXr2O5e2jHFSuEG29UF%0AhJA4j+mc14t3KNVWSEYHiEV6MPVwStv1G9TsTUq1FRpumcOcUB/GaFe9Am7QQJOPCmlDWsT0zL7D%0APDRpEDeyT7y7gJK7AagzU0hDGFBQsJc7FtJCCDLmIKaMHnjoEELN4HzlRsfBQ0NGmEi+xraz2hIz%0AnDT6GE10HjAsOqssVr87cHH/JJZMcCXxLlljiJpfYrb2Jev2HK4KV0xCuUeMhN5D0Q2LHkXAamMG%0AgWDVnqXkbuwMPEo0hq1LXEm+y0BkiuXGNAW3NRwioWcZj15HobhT+YiVRlgMa+hMxl9jKvY652Kv%0Asu2u4ahGy3MHI1P0mKNUvDw3yz+n7IWe31GZ4nrql8gZQwxbl7hf++pENKRd9odlZYgl+pGyWfyo%0A4NSvn2q6RSo7viPZUUrtrCyNxq8jhUbRWaPhl8ObRaWQQiOqpxiLv0LK7KPqFcjbS4+9ahjc1G9N%0AkTL7uZJ5j/vlr6h52ygCBBqGtEgZvQQErNdnj+i3LtCFGWqehYalxRFC2/l9W1oCpQICAvzAfWyA%0AWbFcv01fdJK0Ocjl9Ps8qHxF3SvuHK8pLZJmH4Hymsf7MFRMhNI0BCV3HTdoNOUbAkNaDMeuYGhR%0Ays7GM0noYmmDCz/OtUneAFZnKmwthK+1tVhnbbZKqj/yRBMDJn+UIdlrHks4y3GyV7GslMLpOnZ0%0ARClFsRjsK6nQdfYnATntnJFKTFGz97+E7AculUan7oui4RZpuMeXSieEQAqNhl8Ng1keGxTUhUFc%0Az+57yS6iJYg8ka7nK4+yEw7FyAP6Uj8PHnq2DsUudTxuS08SN7LY9sELaYDV+jR90Un6rHNtXemM%0AOcRQ7DIPyl8R3ogYjCdeIaql2y4UnnJ4UP66peg+HIJR6zIZYxBXNbhb/Zg1+wGP37QpFI2gSsNp%0A3WfRW6dU2Wy7yAf4rNv3GYteJan3kNCzbYV0jzGKJRNsOPOs2Y8KBR+Pxfot+tGI4qsAACAASURB%0AVM1zpI0+UkYfm86j4V1NGAxEzgGw2Li9U0QD1IMS87VvyaT6GYicY6lxG/uA+vYuR088NYRhti/F%0An2asaIZovLfjtrQ5wHDsMl7g4AR13KCBIkAXJhEtgSEj1Lwi08WPqT0xSFf3y9wpfsjVzE/psybJ%0AmMM7xbgmDEwZxZAWy7XbRzYHEdFiXEn/lJieRhM6mjCJaOFcw6X0e3iBja+85jnmqxZJW80rcrf4%0AIZfT7zMQnSIXGabulwmUjyYMIjKKLi2Wat+xXr/Po/OHoCcyxnDsCk5QpeFXcAMHicDSk8T0DG5g%0AM1f5piXE5WkMXUzQe67dFjDwFfe/3N7p2Dp1n5nPC1x8O9dikSeEoHcsxsjV5JkrpDVDEM91zjkI%0AfEV542y9n5NgdSXgn/6jOrP39jdf5vlQbzyWkHNGOSOF9NlBEEo7vMCm4ubDsICdIi3UA0u0fdmo%0AxfQ05hODhnazQIezVUgDlJ1NHL+OpbdHb2vCIGn0kbcXD7UPN2gwVw4HDyNa6wVACo2x+EtsNeYp%0Au5v0WGMMxC50HDBcq880U8yOBkvGGbDCjtFK4x4b9jzPcvLYrVMWEDTlHKKtqy7RyJpDAOSdpTbZ%0Ahx3U2XbXSOo95IzhlkLakgniWhY3sNl2272zi94G9aBCTEsT1zLdQvqUIIQklZ04c8OYexX/K7U7%0ACAQxPdN0MQo1lb7yqHoFtu0Vlmt3qHh5Ov2mCs4SX+d/j5HYFXKR0XBoVmgEyqXhl1lvzLJcu91+%0Ao6p8Nu35cCj3GWxLlVLYfu2pqzRKqY6zF1v2At/kf4/h2BV6IqNNH36JrzzqfplSY5alauvxKgJW%0A69NNu9QMlpYkputN674Gq7Vplmq3KbR07PdGyDCEpZNbR6PiMfNpAfXYRzbzWYFG1SOabF0NjMQ1%0ALr2T484HW/je2SmYYmmD3rHOzlhOPWBzoXvOe5Lb37n8d//1Nt4+fRpUAB/8vMG9uxqNM9yZPltn%0A2zOAQCBEqOmruFs7S3LQtHoxcmhSJwieXkinjN624qjmFXeGyh6+7lmh4Veo+cWOhXQYo97T4VnP%0ATjh4eJvxxGvIJwYPY3qascTLzJY+51zi9Y4DhjWvyHz5myMdMEzpvURlElfZrNqzR+ZHbck4US1J%0AoDyqTwwQ6dIkKhMoAqp++3CRItgZFkzo2ZYI+6iWRBcm9aDUsUh2gwa2XyWhZcMUNffZo9i7HD26%0AESWRHu24FH9aEUKSzk7uGoC1ZS+QtxdDj2Vh7DQQlPJxAwdPPb0zWPO2mS59jCEtdBHKD5QK8JSN%0AGzjsFvN9r/TJM78fJ6hxu/hHz/y8x6l6BaZLH/HgyeMNbNxd3m/eXqRgLze9s43w82wW606zi/8s%0AxDMm59/KIrX2RsPWYp2V6dbZiPXZKuv3a0y80irfE0Jw/q0c8dzxunccNaPXUmQGOztz5Jfq5Jf2%0A39n/oaAUuM9g5qQU/P3/++zfkHQL6SNH7Awxlt1NfOW1dI4tLYkp4081+BdIEkbrUmcYDLK+Y130%0AZJF42gmUR80tkIuMtG0TQhDVU+jCPLStWoDPfOUmucgYSaP3CYmHZDB6gYiMkY60Dxj6ymOxepOy%0Ae7QhAgk9iyZ0al6R2q4DT/vnoX3eZOw1IjLGuv2AotcqZ9KFiS5NfOXh7vKZPrzAmtIKrRubj7Nk%0ALJwxCBr4HayyAgIcVQ//bjLBaRjW6gJWLEc0drbii3UjRjw1vOdjFAo3aOByuOLlKF7jJHnW41UE%0AzUZLZwefZ2HoUoL+yc6rBA++3qb6RPhJregx+3mB8ZdTbTdyveMxhi8nzkwhHYlrvPEbgxhW+zVW%0ABYq7H20dSfhLlxeDs1WJnQGEYKeQrntFHL/1bsvUHi1N7oUpo8T0Vu1ugE/Z3eSsFiwBPjWvhNpl%0ACsGU0ZbhzMNQ87aZr9zoaHdnyCj90fNNZ4xWtu0Vlqq3jnR47uGQEYAdVPEO2OmOyhRj0etMRF/m%0AUuInvJb+VXLmMMuNae5WP2m7AdGEhiZ0AuXv6onuK4+AAInR8nnowgzDIZS3SydL4QXh/nRpnuKM%0AzR8WidQIhtE56vq0Eo33YkWzT39glxNDaoILb2eJpdp7bZ4TcPeP822XocBX3Pu0QKPSfuNtRiVX%0A3u897TOvQChpeeVXB7j8Xk/HlZ3tNZsb/3L9zLmQdDk+uh3pY8QO6tT9covzhhQaSaOHzaeEA0T0%0AOBGttRvgBo1n8v88jdh+lQAfrcNX7+HS7VGxVr9Hf3Sq4+BhJ9ygwYPyV7v6MR8cgRT6TsqaUgeb%0A9k4ZPVxLPLIH8/HYsOdZbkzT6DgUKZt+08GuNwaKAJRCCBF+Ls2HhTaOD7XZnZ8bNAvsTjckXU4e%0AIXVS2QmEPFt/j2RmDE1vl1h1eX5EkzoX3851DGEpLDdYvtNZM758p0x+sdYWzgIw9UaGeM6ksnW8%0AQU6HQUi49JMe/q2/OtnR8s9zAz7/nWWW7+5fM/+iIiX0D0oM4/B3R64L66s+wRk1QukW0sdI0HTY%0A6LXGW/49ZfbxtKXwhJ5Dl60Tww2vTMM/2569btBMlOzw29OE3lGzfJh9PSh/Rcrsw9LaddmPo1TA%0ASm2avL2w5+MOyk6KppAtBeuzUPa2uF35CIHAkBHiWpaM0U/OGGLFvsds9csnLOwUCtUWgvM4j7a1%0AHpBSYekdbu/8/Ec+7Gf07PeCYRgxEk+RSJw2pDRIZcZ31Ud3eT4MXogzMNUu61BKMfdNkfIuxXB5%0A0+HBN0WGLyfb3Dt6xqOMXkty+xdbHZ/7vDEsyfVf6ePX/osL9I5H224EgkBx94+3+PDvLeK73W50%0AIin47/+nDOOThy8jF+d9/sv/rEAhfzavJd1C+pgpuesoFbRcKMLY78geNkSChNHT0ulTSlF2t3aW%0A088qrrJ37cgKIY60Iw1QsJdYrt7mXPKNXTXlSimqXoH5yjdtzhZHgSJovm+FISJhsiDPvp+aX2Ku%0AfnPnfwskGWOAq8n3GY9exwkazNZCaz+gKekIbbN26xpLoSGE3HnsQ8JBS9UMcOhUSD/6W3nKPaNi%0Ao2dBoOkRNN1sri7I8DYl8PF9F9+3UcHRf3f2f3iCeGqISDTz/I7hAFixLPHk0K6rRKceIdE0E00z%0AkVJvvg+x890IAo/Ad/D98Pd0Vrj4Tg9WorOs496neTx7FxchXzH9UZ63fmsYM9p6zrHiOpfe6eHu%0AR3mCU+TeoUckw5cSvPVnh3n91weJpvSORfSDr7b53b85TalreweApgkGhjTGxg9fRnouaGdrIa2F%0AbiF9zNS8bdzAxtQe2ehEtAQRGdu1kNaE3pbOpwgou+1ewmeNQPl76I/FkVv6KQIWq9/RH50iYew2%0AhKVYqd2l4h5f3HXdL6MIsLQEpozi+oc/GSsCCu4KS/VbXE68Q585zkL9+52AF085eMrBlNG21Y2H%0AGMJCouEqp+Umwg5qBAQ7259EIDBlNAwmCGqcpSJhv2iaSTTeRzIzRjIzhhXNYphxNM1ESA2lFIHv%0A4rk1HLtEtbxKsTBHtbSC61Q5js9ENEM+dMPCjCSJRLPEEv3EEv3Ek0NoWvuKjpAaQ+Nvk+29eOD9%0Ari99RWHz7kGPGiE1dD2CYSaIWOnmMQ8QS/ZjxTrro3N9lw/lh10qzLGy8CkcUErVCSkNTCtFLN5H%0AIj1MLN6PaaXQjRiaHtkJwVEqIPA9fN/Gc2rYjRLV8gqV0hK1yjquc3p/M9GUzoUfZzsuRJU2HOZv%0Alto3PMbi9yW2Vxttg4pCCs6/mSWRNY+9GJWaQOsgOZCaQI9IrLhOstdk+HKSCz/Ocu61DKm+SEeH%0AEs8O+P6PNvm9/32GtXtHlStw9qlWA/6P/6VMKtW5QZVMCf7KX00QT0r+9v9ZYWlhd6eqcjmgUj67%0AtU23kD5m6l4Z26+2FNKGMIkb2abvaTuGtIjrrZ0lX7nNQcOzjdqjkBYdvJCPZp9PM3wPPWo1oR+p%0A5d3jlLxN3MAmImNkjcGOdnQHpe5XCJTftL3Sebjq6AY2Db9KQssRlcm25wkEMS3VfI1SiyVfPSjh%0AKxdTWhjSwvFbdeO6MInIWDhA+gweu2cB3YiR7b1I//BrJDNj6EZsZ0Vpt86pUoqegev4vkOtss7m%0A6rdsrn5Lo3b4ZWxNM0mkR7FiuZ2iOSzqE+i6hZASELseW2gvd4509tyBj6FSXHqmQloIjXhqiFi8%0Al2i8j1hiACuWw4wk0I1YeMPcPN5Oxy2E2HmvB0UgWF347NDlqpQ6VqyHdG6SbN8l4slBzEiqWTTv%0A/rk/jlIqtKLzbWrVDbbWvmdz9Vvq1dM3PD50McHAVLyjv/7SrRKF5b1nSIrrNvM3Sx0dP/rOxRi+%0Akjj2Qvq1Xxvg3T8/2qrxFiClQDclkbhGPGNgxjSk1v43VErhe4qNBzU+/e0lPvudla5LxxM4Nvyr%0Af767o0zfgOTf/YtxTEvx//2rBje/fnE/v24hfcx4yqHi5Vs6zFJoJIwe1uozHZ8T1ZKYT4SJ2H6N%0A+j6jxU83J7uEK5CMxq8R03df8hZC0GdN0mPNsL7L3+SwVP1tSt4GveY4I9ZlNp0FGoeIQ3+ciBZH%0ACg1POS3yjICAordOrzlGxhhgqXGnZUVDEwZpox9QbLtrLa9Z9yvU/BIpvZeknqPqF1q2x7U0US2B%0AHdSOxM7vVCAkqcwYo1O/TLbnAlIz9y05eLikr+sWqcw4ydQIfUOvsHT/AzbXviXwD34RiSUHufLa%0Av48ZSbLfwu15Y5hxLlz/LRKp4TAe+wwc85Nomkkqe46+oVdI90wRsTKPYtefESEECIEuo+H3Iz1K%0A//BrLN7/BRvL3xAEp6PIEBIuvJ0jmmqX2AWeYubzAk59786h7yqmP97i9V8fQNNbGyORuMbFt3Pc%0A+XDrKBcK2kj3Rzj3eqatw7wX4c0O1Iouq/cqfPfzTb77+QabC7VjPdYXltN1f3isdAvpY+bhwOFg%0A9PFl1aYGWugdbcliRhZdPFqKV0o1rfSO2k3i5JFC7jr8Fo7GHe0ZKxMZZDh+9amdbkNGOJd4naKz%0AeoSx4I/wlctC/RZpY4C0McDF+NvM1D5vSj4enXEEEk1o+MpHESDRsLQEdlDtqN+OaxmGIxcQSIru%0Axo6sI0SxaS8wZl2j1xwlYwzsRIgLBP3mBGm9j5pfovBEeqGnHDbsOdJ6PyPWJfLuSlPCEXajR6JX%0A0EWEdXuO+hkfgIWwaBoYfZPRqV8iYmUOXfgJqZFIjXDh+m+RTI8yP/sHuPbBOvdSauh69EwN5Akh%0A0XXrzCUsPkTTI0xd/U16B19qfvZHeyMghCSWGOD81d8kGuthYfYP8L3nr72NpYymW0f7tuq2y/0v%0A9reSNn+zRHHNJjfSmgwohODCj3PEs6fPvWNzvs6Nf7XG9Cd5VqYrVLacbgHdZV+czbPcGSMMZnF3%0AimMhBHE9iyEi2G3FkSBl9LWduEvu5pGl4T1PHtrAdUYd6bCfLkwmEq81I4H3vhAKIchEhhiOXeZ+%0A+dHA3lGy6SwwV7vJZOxVhq0LpIxeNu0Fqn6BQPnoMkJMSxPTUkxXPqHs5zFllJeSP8MN6hTctabk%0AwkMKnYSWYSAyRUrvpeLnWWy0+1+XvE1W7GnGoy9xNfEei43b1P0yST3HWPQaQkiWGneo++26x5XG%0APfojk/SYo1xLvMeqPYtC0WeOM2SdpxFUWGzcIjjA4ORpQtNMRs//jJFz74f65yMqmoQQ6EaUoYl3%0AMMw4s7f/BY69t760y+kg8F08pxZKZ46pmy6EQNMtRiZ/iuvWWH7w4YGtMY+K/qk4gxfbZR0Aq/cq%0AbMztL4WusNxg4bsS2eH2z6/vXIyRKwnufHh8MykHITMQ4Y3fHOLC2zlW7pZ58HWR+RtFNufreE63%0Aou6yO91C+gQIBw4bLQNfES2OpSewndbuZzho2DoUpwgoOa2pdWeVMLyjc2ctUAH+EbqS9EUn6bUm%0A2iewlY9SQVtRL4VkNP4SG405Ku7RWzQF+Dyo38AJ6ozHrhPT0pyLvdzsxD+0qRPYQWVHPxrg4yuX%0AnsgYfZGJnWFN0RzMDJTPprPAbO0ryh009wE+92vfYAiLgcgklxM/ab53DU+5LNS/Y6H+fUfdej0o%0Ac7fyMZcSP6E/co7eyDio8HOq+xXuVT9n2z3b30spDUYmf7prEa2UQqkA1y5Tr23RqOVx7ApB4CGl%0AhhFJEI31EI31YESSj+wNW/ah0Tv0Mr7vcv/Ov8Bzn21lyWmUWV387Kmygmi8n3RussN7CCjm71Ov%0AHjyts1peffqDHsP3bTZWbmBG9radNCJJcr2XkFqrlEApRa28Sml77pmP9SGl7YUDr3ApFbCxeoO+%0A4deIWK3BWA8DpVTg4To1bLuE09jGbpTwvAYqCJCajhlJEo33Eo31YpgxOslyhBBomsHIxHuU8vcp%0AFxcP/H4Pi5Bw/q0ssQ6yDqUUM58VcGr7a+Y4dZ+ZTwtc/1kfutn6ns2YtuPecZo6voalkR3SyA5Z%0AjL+c4kd/epjShs3s5wW++N0VHnxVxKmf/WZWl6OnW0ifAKG+uYSlJ3dkDYaMENMzFJ1WbWpEixHV%0AWwfDXoQgloeYMrqrM0egvEPHgz/E0hJMJF5ts9NTSrHVWKTibjKRfA3xhCNFTE8znniVO9t/dCxW%0AeL5yWWjcYtNZIGMMkNR7MGW4/Okqm5pfpORuUm3+vZ2gzrflP2hqlXuwZHxHEtQIqhS9DUruBq7a%0AfVnYDmrcqnzImn2frDkUroQENfLOEtvu2p5WfHl3mW+K/5reyBhJvQeBoOpts+ksNnXTZ1kIJ+gb%0AepnRyZ92LKKDwKdaXmF9+WsKm9PYtQJB0Ex6DE22EcjmMFqWXN8V+kdeJ5bob5NhSKkzMPI69doG%0AS/c/eKbOY722yeyt333q4wZG3ySdnYAnfl8q8Flb+pL1pS/3vc8n2S2NdDc8t878vd9/6uOSmQnS%0A2XNthTTA9tYMs7f/+TPt93EU4YDfQamWVyls3mVw9K3w9ZTC9xrUqhuUC/MUC/epVTZw7FJob6eC%0AR5+TCEenQ+eXXnqHXqZ/+DXMSHt8NkAkmmZg9E0q5dXnZqNoxXUuvds5hKVe8pj9YvuZPs7ZLwtU%0ACw7pAavl34WAqTezJHIm5c3jkXc4dZ/yloN8/GfYTB0W8qGrh0Q3JUK2D7wKITAigp7RKLlhi2s/%0A6+W7n2/yh//XHKvTlcN8rbq8gHQL6RPAUzYVr0BWjezM2gkhwwHEpufoQywthSlbBw0bfuXMB7E8%0AJKLFd+1Iu0ED/wiGbgSSkfg1UmZ/2wnSDRrMVb6i4m6Rs0ZJmwOtzxWSwegFNuqzbDwlffLgKOpB%0AmbpdZsW+99RH20GNDWeeDWf+wHv0lMO684B158EzP7celFmof3/gfZ9W4skBxs7/CroRbdvm+w5r%0Ai5+zOPsLGvVdlqAVKHx836daXqVaXmNr/RbnLv0qPf3Xmm4aj5CawfDEuxTz9ylvP1vwz34K770e%0Ao1Rw4rKB/R2zv+utmEI9V6mDCnzWl76ip/8qvmeT37hLfv0WldLy0+0Nm4FGnlenXFygUlpie2uG%0AqSu/Tiwx0KFwk2R7L2JFs4daOTgM/VNxBs93XkHYmKuxNvtssyOb83VW71VJ9UfakmVD944kdz44%0AnnCWr39vjZnPWwekBSK0v3vo2pE1SQ9EwmO5nKR3PEYs3S49FFIQz5i89VtDjF5N8s//1j1uf7B5%0AqrrpzwMpYWhEwzQ7S59yPRLDCB83PKJRKe/+e3Edxcqyj39GG/7dQvqEKDvrqHiw0wEVCJJGL0Jo%0AqMc6n0mjt6Vjq1CUnc0jKTCfNxKNmN55kEsphe3X8I7Afi5l9jEav97W+VZKsVafIW8vESiP+cpN%0ArmV70ETrz8CQFhPJ1yg6a8cQF97lNCA1k5Fz7xON97Zt832XpfsfsDD7h/je7vZO7ShqlTVmbv0z%0AhJDk+q+0daYjVobh8XeYLq8R+Kdr2KpLO+XtBe7e+IfUa5s06gVUcLArvVIBhY27zAKXX/n3MMz2%0AuY2IlSaRGn4+hbSAiz/JEU21lwQqUMx+UXhm+zen5nPv0zwXf5J7cpGEaELn4k9yTH+UJ/CPvr1b%0ALbhUC/s7Xs0QWAmdvokYV3+pl1d+dYDe8WibLZ6QgqHLCf7cf3OFf/w/3ObWH24+l860jkFExDCF%0AhUQS4OOoBg1VO1DQ10MEYue1w+AwSdAME2uoGh6t56tkSvA3/maGc7skG0oN0hmJlPDf/o0M3h5p%0AkPNzHn/tPymQ3zqbdyfdQvqEKLtbzSGxR2eUmJ7GlNZOt1kgSRo9rR1bpSi5Gy/EoKEmDeJ65/AF%0ACL2MD+vjrAmD8cSrWFq7b3LdLzFfubHjlLJen2EodpGeyHhbxyQbGWEwdon5yjeHOp4up5N0doKe%0AgWsdNdH59VsHKKIfYde3mbv3b4gnw6TBtu9W32WS6RGK+fuHeg9djp8gcMlv3D6iV1Nsb06zsXKD%0A4Yl327YKqZNIDbGxevNIQ2T2QzSpc/HtXEe7uCBQpPoivP8fjD3z62aHo6hAgdbe5b34do54xtg1%0Abvyk8F3VLLyLzN0o8vk/XeG9vzjGW392iGiyVXIkhCA3YvEbf+0ChaUGK9Mnt1KsY9KvjTKoT5IQ%0AGQwRzhspAhxlUw7yrPj32fSXnqmgFggSIkO/Pk6PHCIqE+gYO6/t4VANyqz786z5c9gqbC4JIUil%0AJJnc7m5CSoHvh3Hie1nfbm/Ljk4xZ4VuIX1CNPwKtl/FkI+SxyJaDEtL7BTSujSJG60XXk85VI8x%0Ace8ksbQkUT3VcdvDzvth6bXG6Y+2D1wFymep+n3LEKEbNJiv3CBtDGBorTo+icZY/CW2GvNUvdYl%0Awi5nGykN+kfeQDfCAbDHcZ0KS/c/OHAR/ZBKaZnNte8YOfde2zbDjJPrv0qpMPfcXRq6nCxKBWyu%0AfcfA6I/Q9Se1wwIr1osUkuCEvxf9U3EGL3R269B0yY9+c4gf/ebQ0e7zXIzBCwnKW6fn+qYC2HhQ%0A41/8rXvkl+r82//pFFZSb7sZHjif4L2/NMbv/I93cHeJSz9KLBHngvEq/do4mtBDSWizHS7QiMo4%0AloiR1QZY9maYdW/i8nQ7RROLEf0CI/oFouLRKsnjrx0RMSJajIzspUcb4q7zJVVVpFYN+N/+Zolk%0A8vAVcKWiqJTO7rmwW0ifEE5Qp+YVWxw5NGEQN3JsO+FEfETGsLTWQtPxw+e9CKTMfkxpddzmK+fQ%0AyY0RLc5E4jV00RqTrJSi5GywVL3VNsW/1Vhgo/GAodjltpNl3MgxlniFu8UPO/p9dzmbROM9ZHJT%0Au3Sj71ApLR1+J0qxtfYdg6NvohvtBVOm5zy6EcN1XozZhy77p15Zx64X0ZPt50Izkjhxv3Ah4cJb%0AWeJZ8+kPPkLMmMbl93JMf5o/dTPLTt3no3+wSDxr8Ct/5Vyb84jUBNd/1sfn/2SZB18f7/XZxOKi%0A8QYD2vjOTVZdVaiqIq5y0DFIyAxREccQJmP6JQSCe+7XeOy+wmuJOFeMt+jVhndWwV3lhPM7qoqP%0AhyEiJEQaS4ShX71yBGFKvnc+ouHU+Pm/fv7e56eBbiF9QgTKp+xs0Bc9t+PcEUo5+nYeEzMyLR1r%0AhaLqbb8QOl2JRp91bteLRN0rH+qGQSAYjl0hExnq0I32mK/coNEhytpXLvOVG+SsUSytddBGCslw%0A7BIb9Vm27GcbDutyeknnpjCt9pWRwHfIr98iOCLXhFp1nUa9QMJo7+Q9tMzrFtI/PHzPxm5sE08O%0AtG2TmoGQGiep5LPiOpfe6XmmFMCj4vyPc8TSxqmM33YbAX/89xe5/G4PYy+1u60ke00uv9/D3I3i%0AMSpxBEP6FP3aWLOI9ln2Z5l3b1FTZQICBJK4SDFhXGVQm0QTGsP6eSrBNov+9J6vrjflIQE+m/4y%0Ay/4MRX8TFxuFQqIRF2mmjJfp10bD2Q85yJA2yX3ve07dHdBz4gyrUs4airK72RLhDJDQszsWbQk9%0A12rXpqDibh1aN3waSBg5MuZgx21KKbbtZdzg4MvpCaOHsfhLHQcMt+wFNhq761FLzjortbsdl9kN%0AGWUi2d7l7nI2EUIjnZukk17PtktUystHti/ftalXO6+yaJpJLNF/ZPvqcnZQKtjVSzz0IT/Zy3Lf%0AuRhDl/f2+z4OhBD0TcQYfg773i/FNZtvf3+j41ChlILJ17OY0YPFxu8HS8QY1qfQhBYOy/vzTDtf%0AUVFFgubqqiKgora563zJqv8ApQJ0YTBqXMIS8V1fu6GqTLtfshWscNf9gu+cj9jwF3Fo7DiJBfiU%0AVZ677peUgjxKKaSQ9GvjGJzsCsZppltInyDVZjDLQ4QQRPVU6K2M1nTxeHSBD/BfiCAWgWQodpmI%0AFuu43Vcum425A4cnSDTGE68S1dNt25ygxlz5mz2L9ACfpcp3O97NLccuBLnIGIOxix2e2eWsYUQS%0ATfux9m2N6haufXTx8Er52I1d/N+FJJro67ytywuNggO7fxwHF36cI55u9/E+CayEzuV3e071oNns%0Al7sH0eRGrGOVxKRkjrgIV88cGix4d3bVPrvYPHC/o6YqKKVIiDQ9cm9dezHY5Kb9AYvedJsrx+PU%0AVZk1f36nwI7KxJ5F+g+NrrTjBLH9Cg2v0iIhMLUoUT2Fr1ziRqujhRfYL8SgW8rsYyB2oWOnRamw%0AU7/9RDDNs5CzRhmInu+Y6LZWn6HgPL3LWPUKLFW/52L6nbautiZ0xhIvk7cXXhi9+g+VSCTVTNtr%0A10c3Gtv4R2hJ96jzqNr29/BYuvwwOS0L4mZU4+I7uY6GCr4bsDpTxa4eXupkRDSGLibQI096qwvO%0Av5klnjGp5E+nHWRpw6FWdLES7eWSldCJpXSOa1wyJUMXL6UU1aBEJdg7mK2qimz6S4zrVxBIerQh%0AVvzZne51J/YzlAhQDYoE+EgkGjq6MDp+kTWMcHCx+aVysWmopzcoBIKYLOz1HAAAIABJREFUSCKb%0AZWmAT02VD9xgO0m6hfQJ4gUOVS9P2nxkyK8Jg4SRwwtsIk9odOt++cwHsegywrnkG0S13dw6fFZr%0A0zhB7UCvb8oY55KvY3QYYqx5xRa7u71QKJZrtxmInidtDrYNHiaNXkbjL3Gv+PELYUX4Q8WK5Tqm%0A6AEYRpyegetHur9OPtXQjIY2LITUn1uSXZejQQiJkDpChCmXUjPC/5Y6QkqE0JBSQwgNISWaZmJF%0AM8/7sAHon4wxdKnd0xpga7HO//NffUt+6fAzOvGswX/0t15l7Hr7daD/fJyhSwmmPz497h2P49R9%0AnEbnc74ekRjW8Uk7YuKRjWtdlfccHnxIPlhljEtIoZGQGUxh0VAHu74+Tnjde/otoC50LpqvkZH9%0ACKAcbPOt8yF1tXctk5ODXDXfxhQRAhTL3gz33K9PzU3nXnQL6RMkwKfsbqFQLQOHCaMHN7BbBg0B%0Aqm4BLzidd+n7QSAZi79Ef7TdIeEhFTfPWv3p6X677WEodolsZKTDgGHAYvU7Ks9gHWj7VeYrN7me%0A7W2LFpdCMhK/ykbjPgX76HS0XU4W00p1jKgXIowL7xt6+cSORQoNIeSZuFB0eYSQOmYkSTTWQyzR%0ATzTWQySawYgk0PUoUtPD4llIaGqew2JbPqaBPvnBvjYEXGh6OT+JUoq5G0U25mp4zuE7gk7DZ/bz%0AAqPXUm2yqoce1jOfFY4lnOU4ETv/cRyvLUKrOxFa3blqf7VAI6ji4WKiYQqLiIgeSSFtCGvH3cPH%0AxdvleGxVZ969TdLMYcnQNu+cfp277he7+ltbIs6U8TJRETYTK8EmC96dM9O06hbSJ0zZ2SRQHlKE%0AuiohBAm9J/z/H5Osh5Zt62diWaMTAslw/Arnkm8g6XzH7iuPhcq3B+66x/UMY4mX2pIJw89ujZXa%0AXZ51EXWjcZ+8fYlea6KtODdljInEa5ScTfx9ntS6nC4MM86pEWQKuXND3eV0I4QkEs2QyZ0n03uR%0ARGoIM5JE08xmsXz2/o5WYvcQFs8JmP44fyRFNIT+zNMf53nnL4xiPtHBFUJw4e0s0b+t7zuN8CQx%0AIhLD7HzO8D2F7x7vNVo94zXMxw9NDUQ4P2SKGHC4KHaBICkzO9fyhqrtBLN0Ih+sMe/d4rzxKprQ%0AGdTPUQw2WfZnefKarKEzoV8lLftAgKMazLg3ntrBPk10C+kTpta0s9PlowGFhJHD0ltlHb5yW8JD%0AzhKaMBiJX+N86seYMrprJPhmY47V+t72PLsRDhi+0jEp0VcOc5VvOtrdPY2dkBZzAFOLtmwTQtBr%0ATTAQnWK5dlRpZ11OCiHCZfWzWPR0eV4IovFeBkZep3fwZaxYLpRovADfob6JGCNXkx3fS2ndPnJ/%0A5OU7ZbYW6gxdbHfpGJiKM3Qxwb1PT99MUDxjYCU7y8Hcho9dPZ6uqUKFXd9m3RkRFmH7e+/CWhfG%0ATnNJIDE4/CCpKaLk5CCI8Npd8Ndx9xhOVAQsefdIyCxD2jl0DCaN65SDAmXVukrcp40yrJ9HComv%0APObcW+SD1UMf80lySlozPxycoEbdK+0kB0E4cBjT0y0nNNuvncnBtpie4XL6fS6l3yWixXYtomte%0AgdnSZwe2vMtGhhmMXWwbYFRKhSEr9YPHL+ftRTYaD1r+Rg/ZK4K8y2lHIGW3d9Blfwip0z/8Gldf%0A/0uMnf8VYon+UPf8AhTRQsDkGxkSuc6OE4vfl9leOVy655OUtxwefLXd8bwaieu7Dj0+b/on41iJ%0AzquqtZJHrXh8XfSqKgFhEycm0pg83YY1JwfQm9Z0YTD34TXc/doYSZlFIHBosO4vPHW13MXhvvst%0AFRUOSMZEiknjpZ1jA4iLNJPGSxjCRCnFur/Akjd95lbiu1eVE8ZXHhV3i1xkdM/H1Z6wyjvNCCSW%0AlqQ/OsVo4jpxPRvqA3fBCWpMFz+meEBrP0NaTCRfx5TtdnpOUGOu8s2u+q39sBPSEhklqrcWzEII%0AUmY/o/FrzJQ+O3M/+C6dUUqhAu9EI7uDwOX0+Dd0eRxNjzA6+VOGJ95DNzqvqkHze6MCAt/Fc2u4%0AThXXreO5NTy3ge/b+J5D4Dv4fvjfSimGz71LKjN+wu/qEWZU4/J7nUNYAl9x+8OtI5N1PMR3FdOf%0A5HnjN4eIxJ6Qd0i48FaOeGb+VMk7NENw+f3dw2o2HlRpVI5vWHjb38DXPXQM4jJFnzbKkj/DbueN%0AtOxlRH/SqvVw55iU7GFcv4IUGkoFrHvzFIP9pRBXVZEZ9wbXzJ9gCos+bYRR/SJz3i00dKaMl0mI%0ATOjepQrNaPOzJ5vsFtLPgeJTrN4eWsJ5pziIRRcmphYlafSSi4zRa40T1dMIxJ4dG8evc6/4CWv1%0A3U8GT2MgeoEea6yj3d1K7S7b9sqBXvdxwpCWO0wm32jreoeDh9fZaMxRdM7WEtQPG0Wwi3+vUgFL%0ADz5ke2vmxI7GdWv4XceOU4cQGsMT7zI69bNdO9BKBTh2hfL2PMX8fSqlZezGNp5bx/fsPW/IpGbQ%0Ae4JDrZ3onYgxcqXzqlpp3Wbu671t1g7K/I0S26sNBqZaPYiFEPRPhe4d9z45PfKO0WspLrzVLh+E%0A8IbjwddFPPv4br5LQZ7tYJ0eOYyGzqTxEi42m/5yyyCehk5OG+S88erOwB6E8pC9rO+eRkTEuGC8%0AuuMeUgoKzHm3nmkIcNNfYsG7y6R+HYnGhH6FSlAgLtP0a+F13FENZt0bVNXZW4WHbiH9XKh623jK%0AxhDtlm0QRlqX3U2eT7dKkDR76fenHv2LEEihowmDiBYjoiWI6SmiWpqIFkMTxlOXO5VS2EGNmeLH%0ALNVuHbiTG9XSjCde6ThgWPW2Wax8dySTvoqApeot+qNTxPVs2/uztATjiVf4vvBiJE/+EFBK7XQE%0A27+vinpti8Lm3edybF1OD+meKUYm3kXrYJOolMJz62ysfM3a0pfUyuv4/v58eE8TU29miWc7v7+F%0A70sUlo9nNbS43mDh2xL9k+2yv2hS58KPc8x+vn0q3DtiGYNf+g/HSfZFOl7fyls2M58VOqYeHhUe%0ADnPuLRJmhoiIERUJrppvk/dXKQV5POVgiAhp2UtW60fHYMNfJKcNYmCiUPj7sMzrhI7BlP5SqI0m%0AdOOY9W5QU882exQQsODeISly9GkjmCLKZfPNHS23r3wW3Lts+mfXDatbSD8HGl4Z26929D4G8JTz%0A3AYNBYLR+DVG4lef+PeHW0PVVfh/+xO0KRVQcfNMlz5mo37/UAmGY4mXSBg9bdsCfBYr31L1js6L%0AtOYVWKx+x8X0O2hP/FSEEPRHJ9loPGC11i2+joO9bs466SyfjsJ1qnQKSBGI0NGjyw8aXbcYnngH%0AI9LerVVKYTeKPLjze2yuftuU5pw9zJjGpXc6u3X4nmL64zx2/XgG6HxXcfePt3jt3xlAN1v3LzXB%0AxZ/k+MXf2VveEYlrXPxJjqVbZbZXGxyHGiua1PmVvzLBS3+yDyk7rEgEinufFFibOX5niXywyl33%0AKy40u80REWVQO8eANsHDc5lAEOCz7M+y4S/So4XFryLYt23e40gk4/oVhvXzCCHxlct999sDF7sO%0AYcc5LpPEZZoYoZ+4Uootf5l57/aZsbrrRLeQfg64yqbqFjoWhBAW2g3/6KKKnwUhxJEMJzzECxzW%0A6jPcL39x6JuDdGSA4fiVjvrrkrPOcu3OM1sF7YVCsVK9w0D0ApknQloAdBFhIvEqBXsJ+zn9vV5c%0ABFLuMm2ugtDe6QA4dpkg8NG0J75DQhKx2iPmu/ywiKdHSGfPdbyJC3yH+Xu/z8bKN4fU0gtEBy/z%0Ak6J3PJR1dHqPlbzD/S+2j3UxdP5mkdKGTW4k2rZt8EKcgfNxZj/fXVoSien82n9+Ad8PuPlvNvj+%0ADzZYn63iHoXEQkDveJSf/eVzvPlnhjAinf9OlYLDJ7+9hFM//pkKhWLVf0BdlRnVL5KVA5jC2mnu%0AeHjUgzLL/n1WvBlSsncnHdBXPo56ttUFgWBIm2LCuLqji1707rHk3TvUTFBJbTHn3eaK8eaOl39D%0A1bjvfbvvdMXTSreQfg4EyqfkbtKvOsVahxKFszJo2AmlFL5y2XZWWajcZLMxf2jf5bBofY2IbO8a%0AeoHDXPnrA6cj7oUdVFmo3CCZ7Q0jUR9DCEHaHGQkdpXZ8hd0B8eODiFlM8q7nSDwCPyDdQPrtS0C%0A3+m4bG/Fcmh6BN872yf1LgdFkM6eQzfah5iVUhQLD46giA7PG7r+dPeFY0HA+TczJHra3TqUUqzc%0AqbAxf/Tn0ccprDRY+K5EdjjaFs5iJXQu/aSH2acU85ohGLyYZOhignf//AgL35e588Em89+WyC/W%0Asas+vhvsS3YhJBiWRnbI4trPennzTw/RPxVH03fxjnYDPv3tZR58dZJ6XkUx2KTsFJoSjxiaMAGF%0Aq2xqQQWHBqCIykfx3I6q46r9n88EggFtgvPGq+iEThor/n3uu9/uGqayXyQasceiwyHUdlsiTpH9%0ADS+eVrqF9HNBUXG38JXXVpyBarpZnL2iLFA+tl+lYK+wVp9my17EC46mKOmPTnYMSVFKsdF4wGZj%0A7kj204mN+n3ysQX6rMm2/QsEo4nrbDQeNHXtXY4CTYtgRTsP+XheA889WGyxXd/GscttMg4hBNFY%0AL6aZpN4tpH+QSKkRTw7tKinaWvv+SG6yNM18bjKiSEzj0js9aHpnt47pj/M4teNdYnftgLt/nOel%0AP9HXVqwKEco7/vBvz1Ev7V24CSHQdEF6wCLVH+HaL/VSK7kUlhqszlRYm6lSWGlQzTvUyx5uIyDw%0AA4QUGBGJldRJ9UboHY8x9lKK4StJUn0RpLa7rCzwFbf+aJNf/J2FI3c12Q8BPnVVpr6HTjkpw/Om%0AUoqaKj+TC0aPHOai8ToREUWh2PAXuOd+cyQd4z5tlBH9Qpjm2rzD0TGYMl6mEmyf2UFD6BbSz42q%0AV8ALGuhPLF/7yj91BVlnPWo4DewFNg2/SsXdpGAvs+2sUvOKBOro3AgsLcl44tW22G6lVDPW+8ah%0A7O6ehqts5is3yZhDHUNaolqK8cSr3N7+o+7g4RERjfcS2aWQdu1KU+v87LhOhWp5lVhioD250kqS%0AyIxSr52u31+Xk0EIjYiV6rjN9x1qlb3dlvZLxMo8t0I6NxJl9HpnWUet6DHz+Qk4ZiiYu1GkvOmQ%0AGWyfE+qfijF4IcH9L/fvHCKEQGiQyJoksiZjL6XCwVAnwLMDPDcg8ENtsxAgNIFuSAxLopv7S6YM%0AgtC+73f/52lKG6fzZtvAJClyQCgJ2Q429y3HyMp+LplvYInwu5kPVrjrfol9BPHiCZFlynh5p8u9%0AGSxjiSgJkSUhMkwZL3Pb+fRMWt9Bt5A+FBU335bM5wcuTvD0blnDq7Bcu01Ub9VlukGDqre/k9m2%0As9KmCXaDBt4+hmCKzjq63H+qoFLh/K8XODhBA9uv0vDDoUnbr+IFzrENC8T0NDVvm7pfatu2ba8c%0Aid3d0yjYizwof0nS7Ou4XRFgyhh1/+zeVZ8eBD3919A6LH8rpaiUVw7slKBUQGHzHr2DL7fpVKU0%0A6Om/Rn7te3z/7J3QlQo6jFFCqMk9pdlbSrHb+vtJH7OQGrKD5AdCfbTnHo3cLpkZ6ygfOQkm38iQ%0A7O0sK1mZLrMxd7yyjodsLdRYvFUmPdDuiBFNGlx6J9cMbzn4PoQQGBFtV53zflFK4dkB3/3BBv/v%0A/zpzYp/RQUjJXuIytWMptx3s7+YvJXu4bL5FXIT1SCFY547z+ZHEdBtEON/0iwYoqzx3nS+IyRTX%0AzLcxhUW/NkZZD631zmI2ww+ukNakiS4jaFIHRGimrzw8337mbuJa/R5r9XsHOg5P2dwt/vGBnvuQ%0AB+WvDvzcxeq3LFa/PdT+T4q8vUjeXnyux+Arj9ny58/1GH4oxFOD9A691HGbCjyK+fuoXfyg90Mx%0AP0ujnicWb70pEkKQ7b1IMjvB9ubBouufJ7vpxoWUz0+T+xSCwGM3GZtutA+jHS+7F/XAkaTuabpF%0A72Dn7/Zxo0ckV97v6ehCEQSK6Y/y2NWT8TW3qz73Pslz9f0eNKPdvePCj7N88HcNqtvt3+nAD6ht%0Au2F3ucN7OUqUUuSXGnz0Dxb5+B8uUetwPKcFHYMR/Tw6BgpFwV+jGrQ3n54kLtJcNt4kKcIVwGKw%0AyR3ns51UxcMgEIzqF+nTRh/zi75JVRWp+2UWvWkm9etoQmdcv0I5yLMVHH9j7Kj5QRTShhYlHR2m%0ANz5JwuonosfRZCS0jFE+fuBgexUq9ib56hylxgq299Amq0uXLieFYSYYP/8nsKLt3t1KKeq1PKXC%0A4fTwdn2b/NotopM9bV1P3YgyOvlTqqUVXOf4ra2OEs+tNQfhnuzACaxYb1ObeLq6Pb5n4+9yAxCx%0AMmha5MR8mlXg4+2yL02LoOuHLewFvQPXSaRHn0vMeM9YlJGrnaUrtW2X2S+2j8VKbjdmPy9QK7od%0AO+QDFxKhe8cX7fKO6rbLP/zrt3jj1we59st95EajGBEZWrIeweeqlML3FMU1m1t/uMFn/2SFpTtl%0AAu/01gMCyZA+Ra82slOwLnszTx0QjIoEl8wfkZFhU6GsCtxxP6esjkbi0yOHGNcvI5AEymfJu8em%0AvwQ88pdOyx565DAREWXKeIWaU9lTA34aeaELaSl0euKTTOTeJB0b2dHYdvqxJeijJz7JWPZ1yo11%0Abq3+S0qNbmpdly4nhRlJMnHxT9EzcK3zsr4K2Fr7Frt+uJO8Uj5rS1+SG7hKNNbbcj4QQpDpOc/4%0AhT/J3PS/xnOPfhn3uApa16niufU2RxIhBKnsBIYZx7FP1wXK82wcu0Q0lmv5dyEE0Xgv0UQfleLJ%0ArEYFKsCud9blSs0gkRqmmJ898Osn06OMTv0ymtbumHESDF1M4DsBhZV2icrCdyXWZk7WwnP9QY37%0AX24z9nK77aQKFIMXQ530k4sEKoDl2xVWp2f48O8tMv5Kmos/yTJyJUVmyMJK6JiW3He3WimFCsCp%0A+ZTzDqvTFaY/yTP9cZ7NuRr+KS6gIdRFD+lTTBkvo6ETqIBlb5b8U2QdERHjkvEGvXIIBNSDCvec%0Ar6kE2zv2eXsT5ibuZjkbEynOG69iivAGtBCsNf2iH537Qn/pm8TNNFGZICN7mTSuc8f54sBBMs+D%0AF7aQ1mWEiZ4fM579EYYWRQixMzTn+jZe0EAphRQahmYhm0l5Uuho0sT1z679XJcuJ0Eqew7XqdCo%0AFw4ltRBCkkiNMHb+V8j1X0bK9tOSUopadZO1pa+OpAitVdZYXfiMcxf/FOKJwlNKncGxt5BSY37m%0A54cu3KE5yBbNkO29SOC7rC19cejXfBLHLuM0ih0H5uKJAXL9V1ld+IzTtNLmew3q1U1SmXZHHjOS%0AYGDkDWrltRMJP1GBT7W8ilJBxxu53sHrrC9/daBB10RqmKmrv0Es0f9cutEAdz7cYv5m5+V6p+5T%0AK51s4eLUfP7RX7+NEe2sYW5UvD2VNoGvKKw0KKw0uPlv1omlDdIDEXrGomSHo6T7IyR7TaJJHSuu%0Ao5kSqQlUoPBdhV3zqBZcylsO+cU6W4t1Nh5UKW04OMcUSHMQBIKUzOEpD1fZKBRSSHRM0rKHAX2C%0ArBzY8ZXe9JeY875/6szSmH6JPm0svLFvnhNG9AsMc35fx6UImPfuUAw22rZpGEwa10nJMCujoarM%0Aut9iq/b5sWKwyZx3iwvGa2hCZ0g7R0nfYtE7O/K6F7KQ1qTJVN97jGd/hCaNcKkmcCnWV1gv36FY%0AX8Hxw2VQTeqYeoKUNUhPfJKk1cdy8SYNtzs01qXL7ghGJt8nmRqhUlpme+seleIyjXoez2uE2tc9%0AroJCaGh6hFiin97Bl+kdfImIld61yPB9h6X7v6BePRpHDaUCVhc+I5UZp2fgett+Nc1gYPRN4qlh%0AVuc/obB5F8euoPYZBCOkjqaZWNEM8dRwqL1OjxGx0qwufsra0pccdUHruXWKhbmO0gGp6Yyd/xmO%0AXaawefdQNz5HiVI+xfwsfUOvduikSwZG3qBRy7O68NkJSDwUpcIcrlNr8zAXQpBMjzEy+VMWZ/4A%0Az9tfo0XTLXL9Vxib+hnxZHuo00lSL3lPtZQ7acpbRzPUG/iKSt6hkndYuhWuukhNIHWBlAIhaXpW%0AC0CFM65BqA0PPHUqIsl3QzRTBrNyEBcbRYBEwxAmOhEk4U2fj8e6v8CM+03HgvVJoiK+830UCGIy%0ASUy2J3ruhq/C/T1ZKQkEI/p5BrTw5thTLnPeLbaD9Y6vo1AsezOkZI4hbQqJzjn9OuWgQDE4Gw5K%0AL1whLZCMZF5hLPvGThHt+jUebH3C4vYNXL/DUq29Sb76gIXClyQjfdScwpEm5HXp8iIipY4Vy2HF%0AcvQMXMf3GtiNIvXqJvXaFnajiOfU8D07LECFRNMjmGaCaLyHRGqEaKIPXY/uWWAEgcfqwqesr3zD%0AURafnlvjwd1/iRlJksyMtxefUiOVGSORGqJe3aCYf0CltEyjlsd1qmGXVIXDfJoWQTeiGJEEEStN%0ANN5LPDFAJJrFMGMn4kChVEB+/RYDI693tFezojkuvfTnWFv+iq3V72jU8/ie05ySD509hJBIqSM1%0AA92wMMwEhhGjWLi/q+zhsGxvzdKobRFPDrZt040o5y79KonUMOsrX1Mrr+E9/D5B85g1pNSQUkfT%0ALYxIAtOMU6tsUCktPdOxVMsrlApzTXnRkzcjBiPn3iMSSbEy/wnVympHX2kpDcxIgmRmjL6hV8n2%0AXmxxoPF9l3plnVhyoOPqS5ejIfBPd4H8LAg0LBnDotXtRSmFj0s5KLDkzbDuz+M9Z0lERvYzoV9F%0AEzpKKdb9BZa8mT1rKo8wgjwhs6RkjigJLhiv8q3z0ZHY7x03L9yvOGn1M5H7MVrTn9kLbKbX/5Cl%0A4s2ndpP8wGG7/mwn3i5dujTT2owouhElnhxsyqgUQeCHUgylmsNAslk8iH16t3qsL33JwszPCY7B%0Akq5WWWfm1j/j/LU/QzI91vGYpNSJJ4eIJQZRyifwXYLA25GKCdFahAqpP7fOY3l7gfzGHfqHX2sr%0A3oUQmFaK0cmfMjDyI5xGsXlD4IfvQepomoGmR9D0CFIaSKmjlM/tr//+sRXSdmOb9aWvmLj0q0jZ%0Avsyv6RH6R96gZ+AadqOIY1d2pB5S6s0COjxmTTPD75eQzN/7/WcupH3PZnXhE1LZiY7Jmppm0j/y%0AOtnei1Qra9Srmzh2GRX4CE3HNONErEzog26lkZrZ8l0IAp+N5a9ZW/qSK6/+BSL/P3vvGR1Zdp7n%0APvukygmFjEZodM6TOIFDDjXkkCIlmaIkSiKlS8nXtC3JlmTJ18vhyvL1sqVl+V6v62XZsq2rQMkW%0AgxhFk2LmDEVOjp0zGjkDldOJ+/44aHSjUQCqu9Hd6O56fsxqTFXt2qfq1Dnv/vb3vV8oeZ2fVpP7%0ADYnHvDuOxEMXfgTaw8WUNcpenqKXoehllzobNs64c4FF98YdMuRSt8VrcbC5aB+7HPsn6801lO9c%0AlgVOWy8TXbLg8+4iG7x7Skj70egjhPTEsiPHePZNpvInG96SbRRNMTC0KEE9jqGGUISGRPoOIHaJ%0Aqp3HdisbRrZ1NYQiVFzPwfFqgCBsJIkFOhBCoWJlKZnzKxqcBPUE8WAHqmJg2kWK5hy2u/5Wjm/7%0A5xe52G4V76rPQ1UMwnqSkJFEUwwkEtutUbPz1Oxi3e6El+cNvti53pbmmhJcsiD0OyJuNP97kWAQ%0AIhGFQsHDvnvqKhrCFw8CVb2xSKxfOW8yM/Ea40PP3XADlkYo5sa5cPKLbN/zAZLpnXXFHFwWzNqW%0AjiK6rsnEpe8TjXURXiOVQAi//fpaLdivxXHMTbF+WxMpmZ18g3hqgJb2PXWj9ysXag0M6bk3POXs%0A4hDT46/Qu/2pur7SQigYwThGMEYyvZOVuyRieb7X4nkO89MnGDn/TTzXplJewFgnnWkttIhO52O9%0AaKH6ntcbURzNsXhqdiulyjdZB4nfpnvGHV1xTi+FKm543Jw3R4766RY3Q9HLUCRzQ68teIsUWNzk%0AGd16tu4d4QYIGUlaozuWCwtL5jwT2aOb1mVPoBA2UrRGB2mJDBANtKKrIVRFR6AAEk/6TUuqVo6F%0A0hCT+ePU7PoFHgKF3e1Pkwr3kamMcmbmW7RGtrOz/V1EjTQIgeWUmcwdZ3jxZVzPIh0ZZFf7U0QD%0AbShCxfEsMuVRLsx9j7K11gko6Ekcpq/lETzpcH72WRbKlxAopMK99LY8RDLUsySONUDiSgfbrVGs%0AzXJu9rtUrMyK8QbSj9MR2wNAoTbD6elvLC0ENkZVDPZ1vpdEqAeA+dJFLsx9b1O7IW51jAD88j+I%0A8u73BPjMpyt8+pPVm2o+cC8hpaRanmfi0veZnz52W5qjlAvTnD/xBXoGnqRz2yO3rPOclH6U/laq%0AmHJxmkvnvs7O/T9OMNxyR/NyG8Uyiwyf+zqqFiDRsv2Ozll6DpPDz6PrITq2vW1V7vYVxFV5t+vj%0AOhYzE68zNvQs9pJzSrk4TTLdWGHX1QRbwhz51ceJdDaez3o1Q186TebsPNK5eyJ+TVhyyLg5Aqkg%0AwXQYM1ejtrD1UybuFu4pIZ0K9xLQ/CiLRDJbOEd1E4sGWyL97O96P0E9jkBZ4QRy+caoCI2AphPQ%0AIsRDnbRE+jkz801KZp2keSEIaFEigRZczyIV7mV3x9NEjNal8QRBPU5/+lGqdp5CbYY9He8hGrjy%0AuK4GaY/twpMup6a/huvVFx26GiQSaMGTLiEjhaio9CQOs6PtSQLatS1jBZrwI9j+Fva1F1xJvjpJ%0Af8sjqIqOoYVIhLpYLA839DlGjDTp6CABLYLrOZTMuYZFdEta4Tf+cZSOjo0jnW+8bvFHf1jZkgI1%0AHBK855kABw5qvGMiwBc+V8Xcml1n16RSmiOe7EfTgzedAyylREo9un7QAAAgAElEQVQPq5ZnYfYU%0AM+OvUSnNcTvDZlYtz+j5b5GdP093/xMkWraj6aFNODYP17GoVhbIzJ1lburoJs14bbLz5zl3/LP0%0A7Xw3iZbtKIq+5QV1pTTLhRNfoHfn06Q79m+YO38rcewKw+e+Sa2Spbv/7QRCies+Dy6f09XyAlMj%0ALzA3fXRFTnUhO0pX3+PrCPUmTTYRRbD7Zw8z+OP7uPiFU5z60zfA24I3x7uQe0ZICxSSoW3L6QaO%0AW1sSdpt3olyOLAsUXM+iaucomQtU7TyOa6IoKmGjhVS4j6AWQxEqqXAfg63v4PT01+umSFwmqMcZ%0ATD+BIjRGM6/hejYd8d1EjFZUodObepCqlSOkx5ktnKVozhEPdtAW24UiVNKRAWKBDnLV8Q0/p4AW%0ApSO2h13t70JXg9TsPEVzHtMpIaXEUEOEAy2E9MRSc5rVjSlylUmKtTmS4R40JUhHbA/ZytiKlJG1%0AaI0OYqi+t2TVzrFYHtnwNZcJBeHJdxgMDmpXLWLqY1kSIdZvVnanqFYl33vORAJ/85yJddd1pJaM%0AXvgO2fnztLTvJZ7qJxhK+eJHURsSQH501sGxypRLs+QWLpKZP0u1vHDHGod4nkNu8SKF3CixRC/p%0Ajv0kUgMEwy1Lx7axmJJS4rkWtl2hWl6klJ8gl7lEKT9xS1NUrpkFhewIZ49+hnTHftq6DhONd6Pr%0AYcQaqStXzx8pcV0T265QKc5i1W6P/3S1ssDFU3/FwvQJ2nse9HOVjVhD55SUHp5r49hVqtUMldJq%0AW67rwXVqTIz8gNziEO09D9HStptAKLnhokRKD8euUa0skpk7w/zUMaqVRa69F5WL05QKUxjGlRQb%0As5bf8Lp2LZkzcxRH8w0XyC+enmsKqPsQI2qQPtSBEQ+gBe8Z6bcluGc+TU0NEDaudEOr2QWq1uYW%0Ax1TsLBO5Y4S0OHOlC5Rqc1hudUU0VREaiVAXezreQzzYhRDCF7nBdrKVtUWuroaIBts4Pf1N5osX%0AkHjkqhMc6v4ghhYiFuwgGmhjPPsmQ/PP43gmAS2KroZoifSjqUESoc6NhbQQtET66IjvAQQji68y%0AlT9B1c4vt+sVQkVXQ8SCbdiuWTdabLkV5orniYc6UYRKS3SAYCZxTQpI/eNsjW7Hb88uyZRHqdk3%0AdpP+/OeqvP7a2snF42PulhTRAKYJf/CfS/z5Jyrk896Wned6eK5FbvEi+cwlND1MIJQkFG4hEEph%0ABOIYRgRVD15VACb87nGOiW0VqVVz1MqLVMrzmNXckqWYBCEQ4iqxtxTZu16EUC+7XV13jYTn2hSy%0AoxTzE+hGmFDYbw4SCqcJBBNoehhV1RHC79jluRa2Vcas5qlVc5i1LLVKBsss4thLx1V3kgq6EUYP%0AxFBUHSldHKuCVSsivZtPdXLsCrMTr7Mwc5JwpJVIrJNQpI1AKImuh/33RCI9B9exsK0SllmkVslh%0A1nKY1SyWVa7rTnGr8FybzPxZcplLBEMpIrFOwtF2gqEUuhH1I7hC4HkOnmtjW2Uss7g03zy1ahbL%0ALOI2aFG3LlJSKkxSLs4wNfoi0bhfdBqKtFyZC/5cHLu65FqzSKU0S7U8j2WWWOu7r1YWOf3G/1ix%0AsJGei2NfX73I2HeGGPriqYavIdL1kE0hfd8R6YoR673+nPwmG3PPCGlV+OkUl6k5Bex1IsA3gpQe%0Ao4uv+jeeNW7MnnTIVsa5tPAiB7t/DF0NLonSjnWFNEC+Ok2mPLxcQJCrTFAy52jR+lGEStUuMZk7%0AvhzZNp0ymfIoqXAfAkFITyJQNixASIZ6cD2bi/M/YDz75iqhLKWD6RQxS+sJXMl8aYhtqQcJG0lC%0AepJ0ZGBDIR0PdhINtPn+kp7FXPE8N7pr8OorFp//7N3bOKdWg1rt7s9TlNLDtkrYVmmpC92SI4cQ%0ACARCUekcfDvprgMgNRRDJRAKYcRbiTVg/l9YGGbi3HcaFtNCUUm176F94FFULYBVyTF88is4VuM5%0AgXogxsDBH8UIrey65rtzCL/l7fL9SAUZpJi9yNTQCw0KYEE43kFb78Mk23diBBNLQtrDMUuUcpPM%0Ajb1BYWFoaYF7c7hOjWJ+gmJ+wk9REAoCcSW9V/r/kcuLljsvtDzXolKapVKaBQRCUfxalHpzZskY%0A+BYhpUutskitsgicqjuXy3NoeNEn5aa0oZeuh2tuDV/wJluX5O5WAongnZ7GPcm9I6QVY9nyDnyR%0AeSvCfI3m8uaqk1SsDIlQN0KIpbxqse72W9lcwLkqx9n1bMrWIi2Rfv9xa/GawkVJzSn4Bu1CxdDC%0ADbUfFkJhsTzCZO7YTRX4VaxFspVRQnoCRSi0x/YwlT+5Zp62QKE1Ooim+D/mYm32trZhb21VSKUE%0A5bJkerp+FDgaFXR2Kdg2TE64OHU+nnBYsHefxt69Gi1pBSEgn5eMjzlcvOAyPV3/dYEg9PSoXG1k%0AIYF8TjI/39jNNxwW7Nunsf+gTiolqNXg4gWHY0dtFhfrj9HappBICGZnPcolybZtKg89rLOtV0VK%0AmJ1xOfqWzfCwi7cpWkQupQcsZfJLSSCUINbSf0OjuXaVRm0jVC1I5/bH6d75FEYwCgiqxbnrdtrQ%0A9CCJtp0EQqvbF69FOT/ZoJgTpDr30n/gRwjHOlZFiHQjTDDaRrJ9F1NDLzB18fubav3n2xHefOHS%0A7UUiPRe5Qbe228NWmsutR4voGLEAakADKXFqDla+dkvEuxbRCcSDKIbqdyCs2VgFc1PeS4voGPEg%0AqqGCt3QchRs7DkVXMBJBtJCOUASe7WKXLKyiedNrUDWoLX3eKkJV/M/BdHDKNnbFuqHx1YBK66EO%0AFH39tK6bQQ1qV9JGhMA1Hay8iVPdfEsqNagRSAT9cxKJa7pYhVvzXo1wzwhpRVGXnDN8XM+6o01V%0AXM9ekVusCoPlfeY6SLxVKQ4SieVc2ear2QXca4Sv69n+jVGoKELzo0wNzG2mcGbdnO1G8KTLTOEc%0A7bG96GqAeLCDeLCTbGWs7vMDWpR0xK/I96TLfPHibWvFrijw8x8L87FfDPP8D0z+xT8rUK2s/i7e%0A/qTB7/5enPExl3/4yzmmp1cKoz17NX79H0V59HGdaFRBWeqYJaWfkz036/GH/73M5z9bXSVKd+7U%0A+P0/SJJIXK2kJX/5mSr/z79fPzIlBOzZo/Ervxrh7U8axGL+e0sJpik5fcrhD/9biR9831oh4hUV%0AfvFvh/npnw3xX36/RDYr+Ye/GqF/QEXTBIoCjgNTUy5/+kdlPn8bih4v57I2iuc2ttgLRlrp3fse%0A0t2Hl2zLbnwLU9WDyzZ4fs7zxvP1GuwWGE9vZ/uhv0Uw0gqAbVWoFKaxqgW/22N8qZFLIMq23T+E%0A51pMDT1/SyOuTZpcjaIpJHa20PPUdloPdxJqi6CFdT+KXrQoTuaZeXGcqRdHqc6XGxJ3QhEM/Mhu%0AOh/vxak6nP/McfJDGRAQ7YnT98xO2h/pIdwRQQvqeJ7ELppUZkrMH51i6MtnsYtrXJwUQf8P76T7%0AyX7cmsP5vzxB7sIiCD+loe+ZnXS8rYdwRxQ1pIMnsYomldkSC8dmGPryGaz8xveiQEuIrsd66Xqy%0Aj1hfEiMeQFEVXNOhulghc2aeie8Nkzk9h2c1LtCFKohvT9HzzgHShzoJt0fQIwaKpuC5Hk7FxszV%0AKE3kWTg+w8KJWUqThTWdVwItIcJtEcKdMeLbUyQGW+h4pHv58e539BPujLHWF7d4ao6Lnz+JZ28Q%0AlFMEkZ44PU8N0P5QN5GuGHrUACFwyhaV2RKzb0wx+b1LlCYKDacUdTy6jcEP7kW6kuGvnmX2Nd8P%0APtgaZtu7ttP19j4iPXH0sB88tcs21bkSmTPzXPryGcrTt6em4zL3jJDeakjp4V61JbtxoYys68V8%0AOYXE79BYW5VS4klvecEgLvdB3eBctd0qJXNz/CPz1UmKtVlaIn3oapCO2G5ylYm66SWJUDdhowUA%0A0ymxUL7E7dxCDoUF6bRCLKaw1tdhBAQtLQqFgkRRVj4plRL8n78V48l3Glw47/ClL9aYmXbRdUF3%0At8qevRqdXQqLi17dyO7CvMcXP1+lrU0hmVJ4/HGD9g6FcGRjwbdjp8rv/l6cIw/ojI64fPV/VZic%0AdInHFR59zOCBB3V+598l+Df/usC3v2kuv78AwhFBe7vCRz4aJplSKBU9Pv3JKjPTLqkWhXc+FWD/%0AAY3f/CcxJiddvvfcra18LOemGDv7rYbzbh2zvG6OsxAK8dZB+va/n1iqFxDYZhFND6OoN3aJ0/TQ%0Acu6qWckweurrvp/yOpiV7Ia7QZoRZtuep5dFdLU4x+jpr5Ofv4jrWAhFIRRppWf307RuewBVC9C9%0A450UFkcoZesvUJs02Uz0mMHOnzjAjp/YT6gtstRI6co1KtQaITaQpOuxXvo/sIvTf/Yms69OIDfq%0AIqgIkrtb6X33DpyqzfSLYxSGs3Q8uo1Dv/Q2EjvTCOWaRk1tEeLbU0S6Y4x9e2hNIS0EJHem/bFr%0ADjOvTpAbytDxcDeHfulRkntaV40dWho7ui3B2HeH1hfSiqD1UAcH/s7DtB7pQtGVVff0cFeM9MEO%0A+t+3k+GvnuPcp49hZjcW51pYZ/CDe9n14YO+uBX19YKUktYjnfS/fzeFkSyv/e73yJ5b7QamBjUe%0A+LUn6HxsG3o0gFDEqphCrC9JrG/tZkBCEQx96TSsI6TVgErvMzvZ89HDxPqTq7+7dJhob4K2h7oZ%0A+OFdnPv0Mca+fbGhHYBoT5xtTw8iPUn+UobZ1yZJ7m7lyD98jNYHulA05ZpzEmJ9CZK7Wpl+cawp%0ApG8Uz3NXiDff2/nWyTQhFAw1QlCPEdTiGFoIVTFQhIYiNDTFIB7suI4R5XK3rrXYLJ9lx7M2LRJs%0Au1XmiudIhrehCIV0ZDtBPU7VXlnoKVBoi+1EVXy3jVxlkrJ5dxmv79mr88BDOgvzHr/9WwXefMNe%0AFqyKAomEoLtHZWS4/oVidtbjD/6z79qQSAj+439K0N4RqPvcqwkG4eN/N8KRB3TOnHb47d8qcOK4%0Ajev6N5C2NoV/9JtRfuYjIX7tH0U5fcphfGzlHIQQ7D+g8cbrNv/qtwqcO+fgef7rv/xXNf7j7yfY%0At0/jAz8a5IXnrVvaIMaxqxQWhjelGExRDdr7HqFn9w8tdYmTFBdHmJ88St/e992wkFb14HLBo1nN%0Ak509tynzTbTuIJ4eBMCxKoye/gaZ6dNcvlJJz6VSnGX01NcxgnESbTsxQnE6+t9GJT+1KfnSTZqs%0AhR41OPDxRxj84N6lbXOwCiblqQK1bBVFVQi1Roh0x1CDGumDHTz8T97JsT94mcnvDTcccVQMlUAq%0AROsDXTz4j58k2hPHs1yq2Sp2yV/Ia2GdYCqEGtDIXVyklmmsxkHRFYKpEK0HO3jwHz9JrC+JZ3tU%0A58tXxg4tjR3UyF/KUFtYx01HQPvD3Tz0G08SG/DFp1tzKM8UqS1U8BwPIx4k0h0jkAgSSIbY9TOH%0A0GMBTvy3V7AKay/AhSrY/mN7OPDxR9AjBlJKrLxJZaZILVdDuh56xCCQChFMh9DDBkIV2GWLytwa%0Acxa+ELZL1vLxoghCrWFUY+k7LZpYhdqaAqmWqa6bGqvoCjt+4gD7//ZD6DG/0ZtTsSlPFaku+DsU%0AwXSISHccPWoQG0hy5FcfR48FGop0Lx+KIvyFW1+CB3/z7bQe6kR6HrWFClbBRHrST/NIBdHDBqXJ%0APMWJzbM8bpR7Rki70loRATbUyJU9901EV4O0hAfoiO8hFuwgoEVRhLpceOKnVtzYlvJGRYKblaqy%0AnA6ySSyUhulryRM2UoSNFC2RfiZzK4V0yEiQCvcC/oJgrnj+phcGh4/oVMr1PxPHgTdeXztv+EaI%0ARAWaJqiZHgsLK6POngfZrCSbbeyYbBvcBqe2e4/OD707gGlKPvEnZY4dtZdPaylhbs7jj/6/Mo89%0AYbB3r8Yz7w3wiT9ZfdMplSR/8kdlzp51Vrz+wnmHZ79jsn+/zq7dGuGwIJ+/OzJo2/sepv/A+1G1%0AINJzycycZuz0N9GD0ZvqxudHpP0UHMdaPyLeKEKopLsPLXfLy81fIDd3jnp3M6uWZ2b4ZWItfaha%0AgGT7boLRViqF21dT0OT+QqiCwQ/uY/CD+9CCGq7lMPX8KBc+f5LCpawfSRSgRwxaD3ey5+eO0LKv%0AjXBnlMO/8hjV+TKLJ2Ybey9FkN7fRv/7dxFqizD90hgjXztP/uLisvDUIwaR7jjtj3SzeGruusRX%0Aam8bPe/aTqQzxuwrEwx/7Ry584tYRV88ahGDSFeMjkd6yJ5bwF0nDSPWl+TIP3jMF9FSkjk9z7nP%0AHGfxxKyfEw0oukq8L8GOnzxA77sHUQMaA+/fRXmywLlPH0eucbEPd0TZ8aH96BEDz/WYen6U858+%0ATmF06fOW/veiR/35pg920P5wN9MvjGHm6ru7uDWHo7//EmrgSj60FtJ59LefJrXb3wmbeO4SZ//i%0A6JoLH6fqrP2ZCOh6ez97P/YARjyA53osHJvm/GdOsHh6DqfiR2G0oEZiR5rdP3uIzsd70WMB9v5v%0AD1CdLzP+3aGGo5yx/iQH//6jtOxrZ/HULMN/fY7MyTlquSrSlWhhnXBbhLYHurDLVkMpOpvNvSOk%0APRvLrRDBTx0IaFFUYeDIzftQI4FWdrU9RWt0EEXoSw1ZPBzPxHFNXM/GlTau5yClSzTYttwgphFu%0ApwXaZr5V1c6yWBomlEqiKBodsT3MFs6uyMFuCfcT0PxOXBUru6GDSSN87BcifOwX6negK5c8/t7H%0Ac7z04ualKYyNOGQzHt3dKr/261E+8adlzp9zbrkH9KHDGq2tChPjLq+9Ztc9TyYnXN5602bHDo0n%0A32HwF/+zgn3NvKYm3RUi/DJSwtiof9EMhwTB4N0jpAuLI5iVLMFwmpmRl5k877cTN0LxFTUT14um%0AXYlI21ZlUxaeRihONLXNrxHwHLIzZ9bNvS5mRqiWFogmezBCCaKp3qaQbnLLSAy2sOMn96MFNaTr%0AMf7sJY79/kuYuZX3ULfmMPHcJYqjOd72W+8itbeNSHeMPR89wqtDzy0LqfUQQrDt3b5jz9CXTnPm%0Az99aJYDMXI3SZIHZ1yeu6ziEEPS8aztCwKWvnOX0n76x6hjMXI3yZIG51yfXK11CqAo7PrSf5C5f%0AgGbPL/Lav/sbCsPZFc9zaw6Lp+YoTuRRNIXe9+xADWgMfnAvkz8YoTha34o31psk0uXfF2sLFU79%0A8et+3vg1OBWb6lzZz+f+4mlfAK91iZZQW1wZSNHC+oqcbbtkUZoq3pCfeKg1zO6PHCaQDCKlZPHE%0ALK//3vcpTazs4OzWHObemKQ4muWhf/JOut/RTyAZZM/PHWHx5CyVmY0da4QQtB7uRAiYemGUo7//%0A0qrXWfkalekiC8dnEIq4I9aO95CQ9hukJGXPsktGUI9RMjdHSAe0GPs63ktLZABYsrkrjzNXPE/R%0AnMdySjiu5bfxlBJV0TjQ9SO0xXZuyvtvZTzpMls8R2diH7oaIhHqJhpoI1f1L4CqYtAa3YEiVKSU%0ALJQuYTk335ji/Hmbudn6AqdaleRym1ucNTzi8j//R4Vf+QcRfvwngjz2hMFrr1h84xs13lyKfm+O%0A68UVNA36+zU0TTA355HL1n8Dx4FLQ340vKtLJR5XWFxY+dy5OY/SGhF821nKs1cEN9nI77ZSKcww%0AfOKrBEIJFqaO4zn+6mG5XuCGEKhGyL+/SunnaG/CFxuMtqIH/JumY1U3FMW2VaGcnyaS6EZRVGKp%0APubH3tyU6HiTewdFU9FCWmOBGE/WjzQqgm3vHiTc4Qd+KrMlzn3q+CoBejX5SxnO/+UJHvlnT6GF%0AdNof6iZ9qIPZVxoTvmpAZfa1Sc7+j9UiegU3oIu0oMbcm1Oc+fO31j2GjcaP9SXofmc/CPAslwuf%0AO7lKRF+NlTcZ+vIZOh7dRiARJNwZo/PRbWsKaS2s+TnMgFO1lyPc63GnnCku0/7INlJ7WhHCTx85%0A9+ljq0T01VQXKpz71DFa9rURaouQ3Jmm+8l+Ln7xVEPfrWqoFEaynPzj1zcU33fKH/2eEdKedCnW%0AZumM70OgYqghkqFtlMyb627lI+hKHCAV6UMIges5jC6+ykjmVWy3/vaKxLijriG3m3x1ikJ1hpbI%0AALoaoj22m1x1EpBEjJZlG0DLqTBfurhhGksjfOKPK3zh82s3L6hnQXczODb8+SfKjAw7fOTnwjz4%0AkM4HPxTkfe8Pcu6szZf/qsZff7XGQoNWdo0gFIjF/AtttSqx7DVcXyQUC/77hkKCYJ3U62pV0qAB%0Axl2EJD9/YdX/vez3fCMIoaDp4eXUMNuqsBl7OKFo+3Jah22WNuwWKD2HWml+6b0F4VgHiqrhOk0h%0A3eQKO35yPz3vGmjoucXxPMf+00urBFsgEaD94Z5lUTd/dJrCyNqC8TJzb0xRHMuT2tOKHjXoeqKP%0AudcnNy48BKTjMfK1cxsL3RvAczxGvn5+VWT2eml7sJtQWwQhBOWZEvNvTW34msJwhspMkUAiiFAF%0A6UOdXPzS6boOG7VsDddyUXSVUHuEzke3MfrNCw2nsdxuFEOl6/He5bSR3MXFhtJ5sucXWDgxy7an%0At6NoCt1P9jP81+dwaxvfkKTrLe+AbFXuGSENkK2M47g1DC2CECod8T3MFs/cdGGdphikIwPL7ceL%0AtVlGM6+vKaIBFKGgKcZNve/dhOOZzBbPkYr0IxCko9sJZF7FdMq0RPoJaBGklBRqMxRrm+MY4rhy%0A04vitA1+EbUafPMbJi+/bPHQQwbPvC/AO58yOPKAzv4DOk+83eB3/k2RifFNEjsSLusmRQFlHW2o%0Aqv6DnkfdyLhcZzfwnuMmuncJoaAZfgt7v9Pczd2Ml0YlEEr4kXLAbrBboFnNIT0XoSpogQiaHrqt%0AXQabbH2i3XGi3fGGnqsGNIS2essp3B4l0hVbSleULByfWdNa7WrMfI3chQU/QqkIUrtb0SPGugV2%0Al6llq3VdJzYDM1cle+bmgmiKrtKytxVl6fMqTxYayr91yjZm3j9+IYRvZRfW634mxbEc+UsZ0gc7%0A0EI6B3/pUWJ9SUa/eYHCaK6h7+B2YsQCJAZbls+T7Ln5hqLobs0hc2aOnqcGEJog1pcg1BpeN5J9%0AGbvq+OdjA4uzO8U9JaRL5gK56hRt0Z0IIUiGt9ER28tk7thNRYdVRSeoX7lQFWuz64poAF2NrHjN%0A/cBieZiqnSNitBDWUyRD21gsD9MaGfRbKXsO88ULOHVs/m4LDZwCKzye1yGfkzz3rMkLz5v0D2h8%0A6CeDfOSjYd7zTIDREZf/8H8XN0Xkuy7Mz7lIKYnHFUIhQbW6+kAUBdra/bkXih6VOh7Z9x83KKYV%0AgaYvCWnpoSgakeQ2ND243NjFdS3sWhGrVmhI2ApFQQ9El6PkvqXfxjdJ+6rnaVoQVQ/C9XWQbnKP%0A41ouXoO7FG7NqVuME+6IooX83RLXdCg3kL8KfrSwOHbFJSHUHkGPBRoS0ma+hpm9NSezVTCpZW9u%0AAawGVSI98eXfbGJXmid+570bpg8IIUjuSi//rYV1FKN+IxQzW+Xcp4/z4G88SagtTCgdZvdHD9P7%0AzA7m35pm4nuXyJyex1wqrLvTBJJBjKXuiNL1KE0WG55XcSzvF11qfjObYLoxIe3W7IbPxzvFPSWk%0AXc9iMneclnAfmhpAUwwGW99O1c6zWB7etPfZOC1B0BYdJLhUXHe/ULXzLJSGCKdSqIpOOjpAzSkS%0ADbYDUHOKLGzi93A9SAm27XfcCwRAq3NdEwJ27dauK5hpWb7rxX/8DyUUAX/vlyI8/oRBOCLI527+%0Awud5cO6sQ7Ui6epW6O5WyWRWb4cFQ4L9B/wb4aWLLsXinb/o3q34EekwAIqq0bv3vQihoGrGsre0%0A5zo4VplyfpqFqeNkp0/j2GuLAiFUVO1Kvo3j1GhkZec6tWUhraj6cmpIkyaXGf7qWSZ/MNJQoMCp%0A2Fcs0a7CiAdQdX8h7poudrnBCmrpR3+llAgh0AIaRtSgkQoYp2Lj3aKI62aMregqgeSVltrhtgjh%0AtvrF7euxyl/5aiRM/WAEz3LZ+7EHSO9vR9FVIp0xIh+I0fvuQQrDWaZeGGPy+8Pkh7N3NEqthXW0%0AkC8bPUf6FnoNYuWry4sQoSoEUqGGXuea6ziIbBHuKSENflR0pnCWnuQhhFAI6gn2df4ww4svMlc8%0Av26ahxAquhLEk+6KqKnrOZh2iYiRRghBLNCOpgax3XorXkFLpJ++lkeuuy3x3Y6UHnOF83TFD2Bo%0AYRKhbky7hK6G/G2gyjhV687kOUkJ8/MejgPbelU6OhUKhZU/zr5+lbe9bW2hoqr+OPXSJhzHH3+z%0Aiw0Bjh+zuXDB5cBB3+f5woXSqu6DDz2kc/iITq0mefa75i2Zx2ah6SFi6f7lwsD18DyHSn76tvon%0AX06/8MWBH0n28XOVAVTNQNUMjFCSRNsOsh17GT3zTWql+lvVQogVIlh6TkPCx7vqeUJRl4V8kyaX%0AKY7lGi7wWwtFu5I3Jj25pl1bPTzbu/LTUETDbahvZYR1XVeLBlFUBeWqiItTtXEq9nUPa+Zr60ax%0ApSuZfnGM3MVFet61nb5ndpDcmUYNaqgBjdTeNhK70vS/fxcTz13i0pfPUJrcOJJ7K1BUBbGUQoiU%0A17VY8RzvipAWoDZ6nnjy9lqa3QD3nNJzPYtLCy8S0uO0RPoRQiFspNjb+T66EgeZL16kZC5gu5Wl%0AbVsdQw0TMpLEgx3EAu2MZl5lKn9yeUzHM8lWx/1iQwTxUBcD6ceYyL6F5VZg6YYb0KK0RnfQ1/Iw%0AQS2G7VbRlOANFz3djRRqM+SrU7RGdxDU4nTE9yEQeNJhtnhuU4oMb5Tjx2wyGY+eHpW/+/cj/OF/%0AK7Mw76Gq0D+g8fd+KULPNnXN3+yP/q0gHR0Kb75hMzHhUkwm6OgAACAASURBVKtKPAkBQ7Bvv8aP%0AfyiEosDRo9aq9uOKAvG4QNcFhgGpFoVo1BdsqZTC4A6VWlVi2X7kvFiQy2J4Zsbjk39R4V/+qxgf%0A+bkwuazH175mUix66Lrg0GGd3/jNCMmk4DvfNnnxha2dQxtJdrPvsV9s6IZkVjKceekT1Mq3r3mP%0AY9cYP/MtunY8iaoGsMwijlXGsU0URUEzIgQjaUKxdjQ9hKoFSPccRtVDDB39ImZltX0VrOxWJqWk%0AoTv91c8T4qYs/Zo0WQvP8XwrNNU/Ty97qDeC0JQrWVTXKa62MtKTKwTw5PdHOP+Z43jXscgA3+3D%0AbCC3ujpX5uLnTzL+3SHaDnfS89QArUe6CLVFUDSFSHeM3R89TNuRLo7+55dYPNmYZ/dm4rnelQWQ%0AECjqdZwn6konpUbTke4G7jkhDb6v8dnZb7O7/d2ko9tRhIom/ILBlnA/rmfhShspJYpQURUdRWjL%0ACfTqqiJByUz+NB2xPUQDbaiKzkD6Udpju6hYGTzPQVNDhI3kUl60YK5wlqI5x2DrO1DFPfkx18Xx%0ATOaK55fdO3TVX0iUagvkqxtXPN9Kzpy2+cqXa/zC3w7zkz8V4tFHDaamXAIBQW+vilDgM5+q8uGf%0Aqb/ltGu3xi//SoRCQbIw77K46Ee4k0mF3l6VWFxw/JjNpz9ZXeUt3dOj8jv/Lk5np0ogAIYhSLX4%0AF6Fn3hvgkbcZ2LbErEnGxlz+9b8qMDXpX7ClhK/+rxrbtqn8nY+H+T/+aYyf/tkw8/MukYigf0Aj%0AGhW88rLF//sfSuQ2IaXkViKE4l9UG0BRdG6qs8qNID2ys2cpZEZ9lx7HRHpXXfSFQNPDxFJ99Ox6%0AinirXwOQbN9F5/YnGDv9jboWdfKqFZpo+JiuavDUqPhu0uQ6sYoWnuOh6CpqQEULN5hCJPy0kMuL%0ARNe6jrSQLY7nuDhXHYvfrjqLZ99CASjBzFSZ+N4wUy+OEetL0PPOAXqf2UG8L4miKrQcbOfQLz/K%0AK//mWaprdTe8RThVB7fmoEcMFFWgxzbuzHsZIxZYdoXxXNlQHv3dwj2r8ErmAqemv0Z34hDdyUOE%0A9KTfgVAIP3+alSeAlBJPejhurW76R9la5Ozsd9jd/jSxYDsChWiglWigdcUYjldjOn+aSwsvYKhh%0A+loeQVUab8pyL7BYHqZqZYkG2wC/ac1C6SK2c/PuB7UavPKyxeiIy8z09UUGTBP+638pMT/v8f4f%0ACdDdrbL/gE65LDl1yuFTf1Hh9CmbaEzgeVCrrRQt3/22SXe3yt69GqmUQlu7ihBQq0pGRx1eetHi%0Ac5+tMnxp9YXW9SS5rIfbwDU4n5erUjOqVcl//69+A5if+ukQu3dr7D+gY1mSsVGX5541+dxnq0xO%0ArHwDKeHiBYfnnjU5ecLGW2M7dXbG47lnTaYmXczarRVrtlWhUphuyJvZNovrNi25lbhr5TxLiWOV%0Ayc6eoVqaZ+eDH14W0609h5gbfZVqaf6al0g/nWMJoahL9nrrz0FR1at0tLepHUmbNLlMZbaEU7HR%0AQjpqQCPc3lgusFAUotsSy3/XMtW6Odh3I67pUp4pktrXhhCCaE8cNaDeWiF9FZ7lkr+YoXApy9h3%0Ahtj780cY+MBuFF0lfbCDzsd6Gf7K2dsyl8uYuSpmvkYwHUZoiu/00mATlOi2+LIDil2yqC3eO1XT%0A96yQBjCdEsOLLzNTOE1LpJ9EqIewkcJQw37+spS40sF2q5h2ccn1Y4JCrf6WSaY8wrGJL9Ie20NL%0ApI+gnkBVdKR0sZwKJXOe+eJFMpUxPOngeBYji68Q0GLkqhOrnUOkx1zxPGUrg5QuVfta305JrjrJ%0AyOKr/r8rk6vmVLGyjGXeQBEqJXMer26zBkmuOrU0DtTsAp5368RJzS6wUB5eEtJgOhXmS0Ob4qu9%0AuOjxW//czw+7kbSpbFbyR39Y5nN/WSGdVtAN3wVjbvaK08W/+Kf1xz/6ls3JE3mSSYV4XGAEBEKA%0AaUqyGa+uAL7M1KTHb/x6vv6Ddah3bNWq5K+/WuO5Z03aO3wHD8eWLC76zWfqvbfn+VH2z3yquua4%0AAC+9aPHyS9a6z9ksyvkpzr/2SRy7kUIVuTIavMWolReYGX6JaKrXz5kOxokke+oIaQ/XvhKB8QsP%0AN45KK+qV53mec8cWFU3ubSqzRcrTRQItIb9998EORr95YcM8Zj1qkFpyqJBSkh/KYJfujUijazpk%0Azy34XRJVQXRbnOi2BNmzm9GbonGkJymN5zn1J2+QGGwhfbADRVdI7Wll9OtKw6k0K67rYt2Gjmti%0AFUzyQxni21MIIUjtaUWLGNgbWOApukJqb9tyfnV5qkB14fZG028l97SQ9pFU7TyTueNM5U6iKgaq%0AonH55iTx8DwXT9priNCVVO08o5lXmcgdRVX0pZxFief5wvnqHGB3SUivPTPJRO7ouu+3WB5e13Gk%0AZM5xYW5jX+bF8iUWy5c2fN7mIJa3rqWU5GtTlMzN8wu9WaEnpS+os9n63/d64zsOLCx4LNzA4WyW%0AQK1UJCPDjYvLRt/3ttVzSInnOisitHczpdwEtllE1dIIoRKMpFc9R3outlW+4m5ghP1Usg3G1o3w%0AcvGj55i4DRRoNqmPUMVN+YtfRrpbv/jpejHzJnNvTvnRV1XQ9mA3ka7YhvZk6QPtxPqTwFJL6Ncn%0At2wzketGwtybU5jZGsF0iEAyRO+7B8ldXLwjzhlWwW+Znj7Y4V9Dglrj57OUuOaV660W1G+onbZn%0Aucy8Mk7PUwOoAY3krjSp3Wnm3lg/bTPWn6T1UKd/zfMkc29M3jMpQHBfCOkrSDwcr8a1vwFhaCgB%0AHU0JLBVLuHimA+sUFbiehevdOyfCZhLUY6SjA4DfcXK+eKH5WTW5Z3Ht2hXrO8EKm7srSL+5ivR8%0Ad6BABEXVN4wwG6HEslOHY1fXtdhrsjZqSGfPxx8jvmP1Iud6GfnCCWaev11BiduEJxn/7hC9z+zw%0AG7z0xNn54YOc/KPXcMr1z9FwR5RdP3MIPerXFGXPLzL7xupd07uZ3IVFZl4eY+BH9oCA/g/sJnt+%0Agcm/Gd5wwaDoCnrE8AsN19CrRiKAW3NwzY0DI0YiSLTXT6ORUlJdqDTsruK5ktrCldTKxI4WjHiA%0AWub6ryezr02SOTtP6+FOjHiA3T97iMJobsX4V6PHAuz68EHCnX6Ka3mmyMTfjNxT5R73lZC+FqMt%0ATvyRQWIH+wh0JVGDhl9gkCtTHV2geHyU4slxvKovAqMHe4kfGbhqBL9C2S3VMKezVEfmsbOlFSeI%0A0FVa3rWfQEeSyvAsuZcurBvNUCMB0u85hBYLUTg2Qunk+K05+FtIOrKdkJ4CoGrnyJRH7uyEmjS5%0AlYirCgLxPabrUS3N47k2iqKiGxF0I4pjrV03IIRCMJJejkib5Wyzq+ENomgKid1tpB/ouemxZn5w%0AZ7zwbzX5SxmG/uo0Bz/+CGpAY/uP7QUpufjF05SnCstpHoqhktyZZt8vPEj7Q90IIbCKJhc+ewLz%0ABoTZVsazXC589iTpAx3EBpIEW0I88OtvJ96fZPy5S1Rnyzg123ew0BS0kE4gGSSxo4X2B7vRwjqv%0A//vvr9kKe8/PHSHUGmH21QkyZ+epLVb8SO1VEkEN+I1hdv/MoeU0GrtoMX9suuGIsme7ZM7M0fvM%0ADhRNIbmnle0f3MfQF0+tLPoTfvdLYM05V+fLXPjLE8QHUgQSQTof6+WBX3+Cc5865hdjLnk+C00h%0A2hNn14cP0v/Du1BUBcd0uPTlMxSGN24/fzdxXwppoSokHttJ18+8ndBAG0JV8GwX6fiteEV/K/GH%0ABkm9Yy+Xfu+vKJ/zty1iB3vp+rkn/UGuOoGlJ/EsG3Mqy8K3jrP47Mll8Y0nCW9vp/1Db6N8ZpLS%0AqQmc/No3z/BgB90//w6EoVG5dPvtbW6WgBalK3EARahIKZkrXqBm3xnPyyZNbgeqFlzRCdGq1c+F%0ArxXnsc0Smh5ED0QJRVupltZOy1L1EOF457KbUCk3saXzxZvc3UhXMvy/zhLtijPwI7vRQho7f+og%0AnY/3kR9apLpQQVEVwp1RkrvShFojIPzCsfOfOc70i6N3+hBuCblLGY7915d54NeeINrrt7be9wsP%0AMvCjeyhPF7GLli9ADdXv2NcS8hvcBDQyp+eWnSrqEWqN0P/+XWx7ehAzW6UyU6S6UMEqmHi2ixbW%0ACbVFiPUnCbdHUTRfq4w/O8TCsZnGD0LCzCsTbP9glsRgC1pAY9/HHqDzbdsojGZxag5qQMOIGRix%0AADOvTnDhsyfWzJGfenGM6KeOse8XHkQL6/Q+PUj6YCf5iwuUZ0pITxJui5DYmfYLElWBa7mMfeMC%0Al7585rp8yu8G7j8hrQhS79xL7999D1oqgjWTJ/P8GYrHx3AKFRRDJ9ibJnakH69qURtf7V9rLxZZ%0A+M4JpOWgGBp6OkZkdxfhwQ62ffxp1LDB7BdfRboe0vUoHB0h/b7DBLelCfW3Ujw+Vn9uAmJH+lHD%0AAarjC1QuXscPZQugKga9qYdJhnoQQlCxskznT21KkeGNoMcCdW2cpAS7UFtzxX3bUQSBVGi5ovlq%0APMfDylavO5etye0jmtq23LTFdSwqhfq/W7OWp5yf8qPMikayYw+Z2bOwhhNHON5JONYB+GkdxewY%0A99R+aJMth1UwOfGHr2IWagx+cB+BZJB4f5JYX2LF8y7nulami5z/yxNc+srZhtIT7ko8yfRL49hF%0Ai/3/+0O0PdCFYix1H+ys371YSolne9Qy61+7nYqN9CRaUEPrihHpiq2wybzM5cW0VTQZ+84Qp//0%0ADZzK9RUeF8fznP6TNzj8q48T6YqhhXRaH+ik9YHOVe9Vmigs7bTVn7tnuVz43Emcis3ujxwm0hUj%0A0hkl3BFZNZaUEjNXY+Svz3HuU8fuKdu7y9x3Qjq8o4Pun38nWipC5fw043/8XUpnp1bkQ5dOjZN5%0A7iRC13Arq790a7HE7BdewS37jwlVIdCVpOcXf4jk23fT+v4HyL54HnPSb8xQGZrFnM4RHmwneqCX%0A4snxFRHty6iRINED20ARlE5NYGe3blVrUE+gK4GlAk1BQI/SGd9HV3w/Qqi4nsNE9ijlTSwyvF56%0Af3Q/Ax86uKogQ7oeZ//4ZaafvXiHZrYSIxHkwX/5XsLdiVWPlcayHP3d72Dl7q0t062Mohl+ekYD%0AVnNGKEFH/6Moqo6Ukkp+mmqxfpRZei6Z6VO0dO5HKCqpjj1EEl2Uc6vzShXVoL3vITQjjJSScn6K%0Acn76po/tfkVKf3vbc72ly4FYYZpyNzXNumyLZmZ915sbyXNdD6tgcvoTbzJ/dJr+9+4kfbCDYEsY%0ANeA3q3KqNtW5MnNvTjL27SGy5xYaizBKSWW2ROaM73pRHMttXoBAQmWuvDx2YXQTxwbwJAvHZ3j1%0A3z5H5xN99Dw1QGKwBSPhR54FfodHu2Jj5qvkhzLMvTnF3BtTK4r8ruXC505QmSvR9mAX0e64H/wJ%0Aan5QRQik6+FUbWrZGtmz80w8d4m5N6euW0QDICWTPxihlq0y+Lf2kj7YQaAlhGpoCAGu7eKUbcxc%0AlcJItq5GuRq35jD0V6fJnJmj7327aH+4m1BbBC2kLz9ey1RZPDnL2LcvsnBsuuHFlpmtLrmjCCqz%0ApdtmOXij3FdCWhgabR94kEB3CjtTYuLPvkfpVP3Wqp7pwDo/gKuRrkdtIsPcV94gdrgPoyVKeEfH%0AspC2c2VKp8YJD3YQO9LP3FfewC2ttv4Kbmsh1NeGV7MpvDWM3MKdf3qSh+lLPYwnHUCgKQbqUvMM%0AiWS2eI6J3NE72snQKVuEOmOrunRJKYlsS96Y/88twIgFiWxLEupYHd2ozhZxa03Ls9tJe+/DBEJJ%0AFqdOUC0v4jnmKv9mRdUJxzro2f30koe0wLFrzI6+um5BYG7uPMXsKPH0IIFwiv5972fk5FeplOaX%0Ahbumh+gYeIx09+HlhjDzY6/jWFt3Yb3VcasWZ/77iwTbohjxIHo8iJEILv07gBY2fA/lkI4eCRBs%0Aj6xoD72VqMyVePn/+u7yQuByTupm4lkus69MMP/WNKF0mGBrGC2oIT2JXbapLpQxc7Xrcq+QruTC%0A504y9KXT/t+e3LRdQelJhr50etlXeTPHvppapsrI184x8ewQgZYwwVQILbSUU7zUjMbM1rCKZkPf%0AS3Esz9lPHuPi509iJIIEEkG0kI6iLwlpx8MuW9Qyvn/zzX7X0pUsHJshe3aeYEuYYDqMGlwS0qbr%0A+ztnq9gls6GFiHQlmdPz5M4vEkgGCbVH0MIGArCrNrXFCrVM9brnPfn8KDOvLmkzKXG2yu7xGtxX%0AQjrQmST+0HYAsi+c2/RCPnMuj1syUdoM9ORVWxyepPDmMK3vO0J4oI1Ad4rK+WuiS0IQPdCLFg9R%0AG1+kfO3jWwxFqOhqaFXbY8czmS2cZWj+B9junY2iVmeLeI5EvaZRpRCCUHsUoSnILWDVpC/l09XD%0AzFRwb8GNssnaGKEEPbufpr3/bVSKs1QKM1jVvF/oJwS6HiYc7ySW7scIJhBC4Lk2c6OvkZk+te7Y%0Atlli8sLfEIq2oQdiJDv2sCecJDNzFrOSRdUDJFoHiacHUTUDKSWZ6dMsTp28TUd/byJdSeHCAoUL%0A9XfIFF1FMVRUQyXck+DB334f4a74bZ5lgyxFhW8HnuVSnvY9pjdrvFsh/G/12CuQfoc/Z7JAeXIT%0A6n886Y9XLVGZKd38eA3gmpv8vToe1YUK1TWcO64X6Xg4d1Gr+ftKSId3dKAnI3g1m/wrFzc94V3R%0AFFCFb6FnrrzQVS7NYk5nCW1vJ7p/2yohrQR14of7/bSOs5PYmdvzg7pRMuURdDVEQIugCA3Xsylb%0Ai2TKo+Sqk1vC7s7KVXEqFqqxuuV3qD2Goqm4W0JIB1HWENLV2eI951m71fFcG6SHHoiSDMZItu5A%0AIpdzF4VQlheQUkpss8zs6KtMXvheQ64aubnzjJ/9Nr1734seiBGOdxKKdSxZ4wmEUPwcS88hP3eR%0AsbPfarp13GI828WzXZwyKIaGt4V3A5s0abK1uK+EdKi/DaEpWAtFaktpF5uGgPDOLvREGLdiUR1d%0A2f3IyVUonhwntL2dxIPbmf/aW0jrynZFoDNJaLAdaTnkXx/aMD/pTrNYHiFTHlvaXvQXD35R4daZ%0At5WvYRdNAsnVQjrQGkE1VNzbFNlZDyMeRA3U2UaWUJ0pbqWP9AaROFYVs5oDwLbK3OqD8lwHq5ZH%0AUXWsWvG6WmvPj7+JEArJ9l0EI62omoFQtGUbOildXMfGNssUM6PMj79JYeESXoMNZqTnMjvyGmYl%0AR9fgk0RS29D0IEKo/jamU8Oq5liYPMHsyCtruoA0adKkSZM7z/0jpAXoLREQAqdYxS030p64AVQF%0ALRIgsq+Hzg8/htA18s+fpTpyTYtg16N4dITW9x0mNNBGoCOxwhEksqcbPRmhNpW5a9w6JN6WFnl2%0AycQu1P+e9aiBHgtg5TfpPLhRBBip0Ko8bgDP86jdA21UpfSYGnqeubHXAT/ie6s79BUzI5x64Y/9%0AtAvPxV7Hr/lazEqW8bPfYfrSiwTDKQLhFJrhN1ARgOuYWLUC1dKC32TlBjo0SumSnT1LITNKONZB%0AKNaGpgXxPBermqNcmPEXHtexAGjSpEmTJref+0dIKwqKrvk31qp1UxW9wZ4WBv/5h5Cuh1AVtESY%0AQGcSoShkXzjL9Cefx6tTIFYZmsWcyhHc1kL0QO+ykBaa6uduK4LSyfEt7dZxN+HZLtW5IqkDnase%0A0yMB9HgQuLPRPqEIgulI3cfcql9BfS/gWOXbWiznuTZm5WZ2nSSOVaZklSnl6hckbwauXaWYGaGY%0AGbll79GkSZMmTW4d94+QltIXz1L6dmg34XakhgPEDvb6fygCoam4pRoTf/YcmedOLdviXYudLVE6%0ANU5ooI3YkX4yz53EMx2M9jiRHR14pkPhrRHkFrd6uVuQruenRtRBDesEUqtTPm43QhEEWsJ1H3Mq%0AFvadjpg3adKkSZMmTdbk/hHSnsStmkhAjQYQ6o1bG5nTWaY++QO8mo3RFqfro0+iBA2k49b1nb6M%0AdDwKbw2TfuYQkV2d6K1xzMmMn9bREsWcyVG+sLXdOu4mpCupzhaRnlzVXUooglB7fTP924lQlLWF%0AdMnCKjaFdJMmTZo0abJVWZ2YeQ9jzebBk+jxMHqyvnhpBKdUI//aELmXLzD/zWNkvn8GRVdp/9GH%0ACXSl1n1t+cI01mweozVOZFcnwtCIHe5H6BqlM5PYi1vbreNuo7ZQXtMQP7QF7K3UoIYeDdR9rJap%0A4N2r3cKaNGnSpEmTe4D7SkhXhufwbActGSE00L4pY0rLYeEbR31ru4E22j7wAEJfO9ptZ8qUzkwg%0AdJXogV6MliiRPV14lrPlm7DcjdQWK2sa84c6YjeV4rMZaBGjbhtzgNp8qWnD1aRJkyZNmmxh7ish%0AXR2Zx5zKougqLT+0HyVsbPyiRsYdW2DhW8eRrkf66YNE9/Ws/WQpyb9+Cem4RHZ1EtnbTaA9gTWf%0Ap3xualPm0+QKVqaCU6nvEBFIhVCD9UXs7UILG2h1zkMpJbWF8pZvjdqkSZMmTZrcz9xXQtrOlMg+%0Afw7peMQfGKDtfUcQxiakiXuSxWdPUrk4g5aK0PGht6FG6m/XA1Qu/v/svXeQXel5n/l8J90cOyeg%0AA4BGngEmDzmBQUPOkJRF0TQpSipZWgdqbZdW9jrU1trr8q69a6/XLrls2bIkW9Za5poUg0QxiOJQ%0ADJMDZgaDHLvRAR1vjid9+8fpbqBx7200um8D3eh+qrqAuuGcc+895zu/7/3e9/dOUZ3K4OuMk3hy%0AGCVgUDg7gbmT1tF07JJJNV1rfSaEwIgF0ELNmUytFS1koAZqxbx0XCqzxU1tL7jDDjvssMMO253t%0AU2wInuD981NEH9xN+PAuuj7/JFoiROoHp6lOZ3AtB6EI1JAPoyWCMDRKF66vqgOilSow860T7B5o%0AJ/JAP/Enh5n//sm6QsjKFCmcGaf1px4genwAaTvk3r4CTe60uAM4VZvqfBEp5bJ25uC15tZDBtV7%0A6NXsSwS8jpi34JoO1fl7c1xCEagBHT3qRwvoKLqKECBdiWM62CUTu1DFqdjrspFcz/Ephooe9qEG%0AdFSfhlAVL03HlbiOi1u1scsWdsHEtZx7cpx3ilAEql9Hj/qWvncUgXQlruXglCysfBWnYm2qz+Md%0At4YW9qEFdc9mVBUgvQmhU7GwCiZWoeqNpZvn0O9fhEDRFfSwDy1soBoL1wgS13ZxKjZ2oYpVNLf0%0AbyJU75oxon7UBmOVVaji3qOxaoftwfYS0ngFh2O/8wP6/tpHCR/oofPTj9HyzCGqM1mcUhVF19Ci%0AAfSWMLn3Rhn9jW+vupV49s3L5E5cJf7EPto/9RCF02NUJ9M1r5OWQ+6dEZLPHEQN+qiMz1O8uDWa%0AsGw1nKrtRXbroPp1fMkghdHa3+hu4WvxmgTdims6d9yMxYj5SR7t9gTYTZj5CvPvTCDtxuex0BSC%0AXVESBztIPtBDuD+BLx5ACxoohrrQ2GRBoBZNzGyF4niWzPkZcpfmKI5lsPIVpNP8m5ViqBixAKG+%0AONHBFqJ7Wgl2RzFifrSg4QlpTfG+R9e9IRRKFma2TGkyR/bCLLlLsxSuecfZbOEgFEH8YEeNE4x0%0AJekzU1Rm6q82LX7v8YMdJI92E+lPLK2UKLqKUBWk4+IuiAIzU6Y4niF18jqZs9MUJ7K45t1P/1H9%0AOqHeGLH97SQOdRLqjS+cLzrK4sRGLoi2soWVq1CaypM5M0V5prCm71+6ktTJSaqp1TfX2U4IVcHX%0AEiS2r434wQ5i+9rxJ4PoER+KT/Mm7BJc28EpW5j5KuXpPJmz06RPTZEfSXkNrO6C3jTiAZJHutY3%0AVh3qJPlAN+HdC2PVwjWDEAvXjI21MFaVxjNkzs9u+Fi1w/Zk2wlp8FIrrv6rP6HtuQeIPbYHoy3q%0A5TUrCxdgxcLOFClfnVkmou1cmcrYPOZ0pu7s1ilUmP7jt9BbIyg+jegD/cxOZeq2+y6em6Bwehyj%0ALUr2zctY8/X9jndYJxLPAs+RCG25YFU0BX97+B4dmIe/JVhjzQcsicA7IbQrwdG/9yGM2HJ/7PxI%0Aitf+p2/UFyACwrsS9D1/gI6nBgl2RVC0FawhI0Cr99/k0W56P74fq1ClOJZh+uWrXP3qyea0XVcE%0AgbYwiUOdtD7SR/xAB4GOCFpQr1lZuC3HPRFm5Svkr6SY+skVpn5yhfJ08645RVcZ/OyDdH1oz7LH%0ApSs59a9/xOgfnbrlDYLIQJK+5w/Q/kQ/wa5o3ZWJ5YRgV4Lk0W56PrafymyBubfGGPv2WTJnZ1Y9%0A4V8Pql+j5Vgvvc8NkzjahT8ZXIh0rkA8AF1RYsPtdD0ztOZ9u5bDG3//T3aE9C0IVRDuT9L94b10%0APNFPqC++NPltSAKCQHy4nc6nBrEKVfKX5pj8wSWmXrpCdX5jv+Pw7gRH/96HMWL+ZY/nr857Y1W6%0AztgnILw7Sd8LB+j84ACBztuMVYB/YaxqOdpN78elN1ZdSzP18lVGvvZ+c8aqHbY921JIA5hTGSb/%0A4CfMfPsEvs44WtRr0yxtBztfwZzLYaWLy5qjzL94ivTL5z2xXa5fwFY4PcbFf/RlhCJwLbuuiAYw%0AZ3Nc+ed/hFAV3Kq104RlAylP5T2RcYtQUTSFwL0U0gLPQ7rO/c7MlrGbNMhrAR097KsRIGpAp/vD%0Aexj8S8cI7Yqj3E4Q1UEoAiPqxzjUiV0yGfna++s6VjWgEx1qoeuZIdoe3UWgM4rq1+5cPNc7zliA%0AlmM9xA910vPcMCNfO8n1H15q6OrSDIQiCO9OLEWWwcuL7/34fvp/9iihnmjd9vC3Q1EVgp1R+l44%0ASNuju7j2J2cY/cYpzI3qhCkgMtDC4OcepOMDA+gR5rLN5wAAIABJREFU37p/kx3Wj78tRN8nDtL7%0Asf0EOyO3n9TUQQiBEfGTfLCH+EHv2rj6h+8x88pIQ+vQjUINGmhhX42QVgM6PR/dy8BnHyTcF1/b%0A51wcqw53YRVNRr6+vrFqhx0W2bZCGrz8PWsujzW3usiUW7Vwq7cRN67Eya/iZia9CPYOG095poBr%0AOqi+W053ReBvCy8TOXcTRVcX2pTXUs2UcUrNEdJqQEePLC9+1SM+hr5wnN0/c2RtUd5bkK5L6uQk%0AdmXtxxzsiTH8K4/S+sgujKgfBBsi1lRDJTbcxqFfe5rw7gSX/uBt7EL9iXEzCO9OoOgKjuNiJALs%0A++VH6f3Y/qZNEPxtYfb+4sOEeuOc+61XGqYyrRlF0PZIHwf++pNEBlvqrqDscJcRkDzSxfBfeZzE%0AoU6Epqz/XBIC1aeRONxJpD/JtT85zZUvv7vh0emb0fx1xqqojz0//xC7/8Jh1ECTxqr3JnHKd3eS%0AsMP9y7YW0jtsD8xcBatQrRmghRD4W0MohopTXp2QThzqpOvDe+o+Z6bLjP7RKax84+6WN6P6NfSI%0Av+bGIKXETJdwzOYM9N5+bnx2PeJj3y8/yq5PHaqdXKwRq2CSPjXVcAVmNSiqQvxgJ774xrduF0Kg%0Ahwz6P3MU13K49AcncDco+uZvC6NH/QjVZN8vPcKuTxysyQ1dD0IIhK7S/eE9uJbD2d98edXn4O03%0ADm0P93H4154m2BNrKGKk9H536Urcqu1NTBUF1VBvFIJy5xOjxe0ubhu5k9cqFEH7k/0c+OKThPri%0ATZ9sCiHQIz4G/uID+NvCnP0PrzTM8W82amB5gypvrHqMXZ882Nyx6vTUpj+XhKLhj7SiKLVjhevY%0AVApzSHfjV7KFULzjUDfGKlZKiVnKYJtbN2VrR0jvcN9jFaqYuQrBOp0M/a0hVJ+2ulw5RdDz3D76%0AP3207tNmrsL8e5Ok319dm3fVp2FE69gkSrnmgqx6KLqKsSBOVZ/G4OePrSiipZRIRyIdd6kWQCjC%0Ay+FVRN0bd2kyS34kta7jLE5mmX7pCgOffXDFqKeU0lv5MR1c08GpWAsOIi5CVdCCOmrA8CK+DY53%0AEc2v0/+zR8lfmef6jy5vSKGVLxEk0BEheaSL3hcOeIWRdT6Tazo4C8WcjmmD9KLnixaJniNB48+i%0AaCo9H9lLYTTN1a+815RVlkh/kgNffLKhiJZSYheqZM7PknpvktzlOaxcBddyEapAC/kI98VJPtBF%0A4mAnvpZQ499WgmPZC4WiJmamgpkpU5krUJrMeUWjl+bW/Zm2MkIRdDw1yMG/8QECHZGVJzau9M6n%0AsoVdspC2g1AUz2EluHB9rBDJVnSVrg/tQSiC0//mJ3clN33ZWOXXGPrC8RVF9FrGquJ49p4WmK+W%0AcLKPPU98AVWvDSxY1TyXXv0DiqnxDT8O3R9h6LGfwx9p25DtS9dm9J0/Zm70xIZs/26wI6R3uO+x%0AiyZmveIVWHJIWE1uqR72ERvuaPi8FjJIHOpcvZAO6Gh12oNL18vrbhZCCPwtIYSq0P3RffR/+kjN%0AjUk6LtV0mfxIivzVecpTecxMeSlHUgsa+FqCBLtjRPqThHpiGDG/lxbjSjJnZxp+x6tF2i6TP7hI%0A94f34m9bnrsupcQpW5Sn8+Quz5O/Mk/hWprydB5rweIOV3p2WD4df3uY2HAbbY/sIn6gA62OV/ci%0ARtRP/2ceYP69yXV/hnpoIYOBzxwlebQb7ZYGQNKVlK7nmH9nnNT7UxRG5jGznhAFiaKp6DE/0aEW%0AWo/30vpQH0Yi0FD8qH6d/k8fYfbNa+Qvz6/ruBWfxuDnjhEZaqkvol2X9KkpLn/pHebfGcdukIo0%0A+/ooo390iujeVgY+c5TOp4caCqPZN65x+UvvUE2VsAtV7JK58F3sAJA40sWBX32SYGdtUAAWrpOS%0ARebCDPMnJsien6E0lccpWwurBALVUPElg0SHWmk51kPygW6MeP1zSlEVOp8apJoqce63X9vw4jxv%0ArAoiVEHPc8Ps/pk7GKsqNogbY1WoO0Z4IEmo+9axamrjagmahiDWuRcjEKtbQ6FqOtG2IYqpCTba%0AZkXRDHR/GM2on4a4XlzHQihbW4pu7aPfYYdVIB3Z0KFBDej44gFKE9nbbifUEyPYXf8GBl4kJHG4%0AE8Wn4lZvv+RmRP2oRu2ynXRcyrPNXUr1tYVIHOxgz88fX2pCsxjNKY6lmXjxIrOvjVK6nsMumQ2t%0AoYSuoAcNAgv2U+2P7ybSn2T+nfGm+LTmrqSYeeMafc8fAAFOxaZ4Lc3cOxPMnxgnf3UeM1O5bRFU%0A4VqaubfHGPvWWdof383g548R6U82jIbG9rXReqyXyR9cXPdnuBWhCrqe3bOsqFRKiZkpM/6n5xn/%0A7jmK45nGNnbXc2TPzTD54kXiBzvZ8/PHaTnW6xWH1vk4gY4IPR/Zx7krr67rHps83EnHk/0NRLRk%0A9s0xTv+bn1Acy9x2W67lkDkzzalxL7K5+9NHa899AdHBVlzLWdX1uN0IdEUY/h8eq7uyBuDaLulT%0A17n61ZOk3p3AXMHKrjieJXXyOmPfPUd8fzsDn32Atkd31V31UHSV3o/vJ3Nuhok/O7/h9nj+tjCJ%0AQ10M/dxxtKA38Vwaq66lmXjxAjOvX6N8PYddNBuOO0JX0EMGwc4oicOdtD22OFZNbHpPac0IEm3f%0A07AQWSgqsc69zFx+DcduUhpXAxTNQNHubQfgzc6OkN7h/kd6Ub96aAEdI7G6nNz4oQ70FTohCiGI%0ADrbgbw2vSggY8UDdXFm7bGFmm1uIGh9uJ7wrsWyJ3i6YjP/pOUa+dpLSZG5VNxdpuZjZCma2Qvb8%0ADOPfOUuwN065wfd7p7hVm4nvnSe+v30h3eIK6dPXMdPlO7/5SRbE6jkKoykO//qzxIbb6gpD1a/R%0A/sRupn5ypelt2YUQNSK6OJ7l3G+9wsyro6ven1OxmT8xTnE8w6G/9RSdTw3Wj0wLaH9iNyNfO3nH%0AXuSLKIZK90f21i2GlVJSHMtw7rdfW5WIvhkrV+HSfztBqDdOex2RHuiMsOuThzh9Zf6e+GNvVhRD%0AZeBnj5I43FX3N3eqNuN/eo6Lv//WHeUzO2WL+XcmyF9NMfSF4/T/zGFUf61o0kIGg597kPSp65Qm%0Am3OtNyK+v53IQJJgd3Tps1qFKuPfOcfoN96nOJlbVS2GtNyF9KAKmfMzjH27uWPVRhKIdRCINV79%0ABAglevBHWimmJzb0WFTNQFF2hPRKbKsW4TtsX8pT+bpCTDFU/C2h275fMVQSBzvr5rfejK8lRHSo%0AdVXH1FBIF6rYzSoWWyB+oJ3W471LNyYzW+b8777Guf/4KsXx7NoiNNLzu85dmG1ecRuQPj3F2//w%0Au7z3L37A1I8vU50vrS+CJCFzdoYL/+n1hhMUIQSxfW2rnlSth8pMgTP/9iWmXrq6JtFemSlw/ndf%0ApzBaPyddCEGwK0p079pzGv2tIZJHuutG8KUjmfj+BfJrzFdeLMqt55QiFhxCQr3xNW37fiVxqJOe%0Aj+2v3wXVcZn4/gXO/cfX1lwUaGbKXPp/32Lyzy/VvdaE8HzPuz+6DzbYtSV+oIOWY7eMVb/zujdx%0AG8+uraB5g8aqjUEQbR9EM4IrvkrzhYi0DW740Wh6ACF2pOJK7ESkd9gWVFMl7LJVE1EWQnhFOwut%0AmBvhSwaJ7mldFg1yTK8w7Ob8QtXv2UdNv3z1tsVevkSgrjC38lWsQnMH+8UlQikldsnkwn95k2vf%0APNP06GszcE2H4vidRTpXw9w7E0y/dJW+Fw7UFYi+ZJBgR2RDHQrsssXl/+8dZt8YXZfDSeFammvf%0APMOBX32y7mRM9eskDnYw89rImpbiw/1J/G31J5hmpsz0K1fXNblJn54iPzJfN8Lqbw2RONxJ/sr6%0AcrzvFxSfyq5PHqppXgLe9Zw9O83F33/L60q4Dqx8lctfeof4gQ7P+/yW30WoCt3P7mHie+ebWsNx%0AK4se0VJK7KLJhf/8JmN/sjnHqo1ANfzEOvatwo1FEO/cx8zl13Cdjctd13y13Xc9p430Qo72+pDS%0AoVpaX6H6vWZHSN8FlIBB7MkDqNHlM0wnXyL78tmGzV02Cr0jTviBAczraYqn13dD3ypUMyXsolk3%0ANSPQGfGiLCt8D5HBlprmLWa6TOrUdbo/tGdpoBHCy5PWwgbWCukZQlXwJepHHKqp0sY1QpAw+eIl%0AxjapiN5I3KrN1E8u0/WhPXXPA9Wv4++IwCqLRddC6uQk4396fv3tiV3JzOuj7P70EcJ9daK3wvOv%0AVn3anTecWeh2qTYo0CxNZilNrG953MpXyV6YJXG4q3b3mkJ8uJ0x/Sxyp9CQ2L52Wh/uq5/SUba4%0A+ocnm5auULyWZvLFi+z9pUdqOsEKIQj1xWk91svYd842ZX8rIiWTL17k2re211gVjNamdUgpkdJB%0AuakoTwhBMNGNP9JGKTO5YcejGcG651564gwjJ76xYfvdSuzE62+D0ZUksK8Ho6elZlZ2M2okQHC4%0Ah8DebhT/8pu0EvCR/MTDdPzCs3T+4ofo/KUP0/mXP0Lrp59ADW1MJWzjA1VoeeFher74PF1/5Tn0%0AZOTu7v8eYWUrDaO8/tbQir6+QhHED3TUCIvydJ7Ue5M1uZyh3njDgqClbWpKQ/eF8kxhw4phylM5%0ARr5+8q53LNss5K+mqKbq5w0ruoovvnHXo1O1Gf/OOewmrTZUZgrkr8wt81peRAiBvyOyJu9doSgE%0AOsINI2Ll6Tx2Eyb/hWuZutFyIQTBntht2z9vB4Qi6Hiyv65NppSSzLkZ5k40zwJNupKZ10Yxs/Vd%0ALRRDpeWhXpQ6RdLNpjSZY+Tr72+Yv/tmJdqxB+0WyzvpOuRnrtRc65ovRLR9aEOPRzMCdbWPVbk7%0A3uJbgR0hvRKKoP0vfZCBf/LzdP7ihxBG45tS6PBudv+jn2PXP/iL+Hpblj3n5EpM/LtvMfrPvsz4%0Ab/wxuVfPr/mQhKGht8VWPJYV3y+4cVFsckP6ZuJUbSpz9S98PepfsYhQDegkD3cuExaLBWOZM9M1%0Atl9G1E98uH3F41E0xWsPfgtSSsoz+Q3ptChdyfUfX9kSHqobhZWrUJ1r4IcrQA0YdZ0wmkHhWprU%0AyeZFjpyq7f2WDa5jI+JDWZOQFktevvWopEpNcW4w0419iY2ov6lNa7YqRjJI68N9dfOSpeOuKHrX%0ASnE8Q3Es03CCFh9u3/BaAulKrv/oMoVr22usUo0A0fY9NcLVqhZIjZ/CsZavcgqhEuvYi6pvXADA%0Ay9W+9fyTWNWNS+/ZauwI6dsgfBpq0Ifi01cKSHsm8D4NxdBrBj1pO1QuT1F4+zKZH52idG5szccT%0AOTbIrn/wFwkMda7p/dJ2SX3nLSZ/53tc/93vYaW2x8XgWi6V6QZCOuyr6+e8SKA9THhXYtlj0pHk%0ArsxTmsrXWNUJRZB8sHsp168eiqHW7eAnHek5LWzAHMfKV5h5dQRpb9/lcqfqYBXrR1OFECi6suLK%0A01qRUpI6eZ1qk/1ry9OFhmkiiq7W+FavCsGKkexmRQgd06HRiS5UpW5h3XYjsjtB6Cb3ipuxiyap%0A9yabPlbYRZPCCm4svtYQgfaNXcm0chVmXhvddmNVINpBMNZZ83tXCylys1cwS8t/FyEEoWQPvvDy%0A4F2zEEJB1Wu77yLBqqzNEeh+ZGek2koIQejoAEZnAmGs3Y7GvJ4m9e23KL6/PfKjwfOxLc8U6kZZ%0A9JBR0z78ZqJ722oidK5pe13c8lWK19I1240OteJraVx1rYd9XvTzFpyKhblBHcSK4+vvPrjVkY6L%0AtBvnW67UUXE9uKZD5ux004WBVag29tFVBUJf4xC/wrBwO+ea1eKlbjTozOe6SHd7iagaBMSG29FC%0A9cem8myR0tTGWLmVJrINzwEtoK/op98MCuOZbbhyJoi1D9W4dUgpKabGqBbTFNPjNfca3Rch2jqw%0AMUekanWj3a5rb+mW3s1m0wpp3YCObpWuXo1IrPYwNQ3au7znEy3Ln/f5xNJ7b/3r6FbxBzbWvmej%0AUMN+AkOdGxEw2xaUZwp1i1aEruJvJHqFoOWB7hrxUE2VKE/mQErSZ6Zr3hZoDxMZSDY8Fj3sq9tt%0Az6nYVDegu56UkvzVFFZus1s/bTz3Yupol8yGdnXrwbWcxilaQqxtYiDliq4xRizQlPQXX7JxeoBT%0AtrZ9R0NFUz2noAa/YWWmsG6njkZUU6UVzisIdmxcRFpKSf5KagvY1DUX1fAT7dxXsyLmOhb5+Wu4%0AdpX83AjSXX4PE4pCrGsYRWucnrhWFKWBkLZN3A1uBLOV2LSuHYP7DP63f9VKIKTwZ39c5Lf+ZRrn%0ApvNnaL/BP/yXrYQiCq/9sMz//Q/nWQxgHH3Yx9/+x0n8wVoBXim5/Mb/kea1H232FqELCIHi19Fi%0AIQL7uvH1tICi4O9twS0tP5GlaVMZn4Nb8muFruHrbUHcUrzjVkyqk6ma1y+iJcLoLRGqkykUQyP6%0A5AGMjjjlS9fJv3kRt2ri391O9LFhhE+neGqU4smR2oifItDiYfy72/H3t6PFQwhF4BQqVMbmKF+Y%0AwJrPb3jOdmW2gGs6qLfklwtF4Gutb/VlxPxE99b6Qhcns1QXcjxzl+ZwStZSx0DwlsaTh7uYfeNa%0AXeWmR3yogdrLzy6ZXkeyJiNdSXEisyG515sOcdN/xK0PiVXYSjUfK1fdkAnSRlwzriM933Up635X%0Awa7o2txAbiG8K9FQkDea9G4nVL9GqCfW8Hmv5kMgNiCV3DFX/m19q/DeXyvS2UZj1U0EIm110zqs%0ASn7JlaMwP4ZtFjECy8+LULwbf7iFUqa5jkNCUVH12hUR1zFx7LvrNraZ2bRCWjcE7Z0agaDgyHEf%0AvoCgVLhx09gzbNA3oKPrEE8uF8wtbV40en7WYXJs+YBgViTl0ha5QFWFlucfJvaBA2jJMFo8tOQI%0A0vmXP1oz0JiTKUb+yZewM8tzl/TWCH2//jPo7csvvvLl61z751/FydVZohEQe+oQHZ9/muu/931C%0A+3uJffAgwtBwqxazX3mZ4vsjdP/qC/j6WhGqQvKjD3L9P3+fzA9PLolHoau0fPJR4s8eweiIo9ws%0AYoVAWjbViXlmvvIyudfObWiqSWWuiFOx0W/JhxaKaNiUJdTnOXDcWmiYOTuzkOPp2YGVZwrLI9CK%0AIH6wAz3kqxvdM+L1i6mqqRJOpfmeoNJxqczeHzltiq6i+jW0sIERC6BHfOghAy1ooAZ1NL+OYqio%0AhobiW/jXUFEMDdWnEtu/ciHoRmBmyxvyu24IriR/1essWC9XOtQTI9gVJX917RF2PeIjtq9+wxjp%0ASnKX57Z9RFqP+tHreEcv0vbILh79F5/ckH0b8cCKjVcWW3dvBPfTWHUnRBuldaTHMUtep9xqYZ5y%0Adhrdv/yepPnDRNuGmi6kG0WkHdvEsXYi0otsWiENYFmSzIRDe5dKS6tKqeCJYiFgz0GdSsmlWCdo%0AEY4qCAHf/O8F/vt/rs0hM6tbKS9YYqULWOkCWixIcH8fQkDp4mSNYLbn83WjOE6+zPx338Zoi3np%0AIcM9BPo7UHz6ioVVQlNRQj5aXngYO1di5ssvEdjXQ/SRvSSff4jwgwPY2RLZn/yI0JF+wg8OkPip%0AB8m/dREnX148fPTWKEZblMroDOVL17FmvU56vt4Woo8O4x/spPOXPow5OU9lZKap397NWIUqZq6C%0A/9bos8AT0kLURPgSBztqchTdqk323PSS6DezFbIXZ4n0J29EQIUg3J8k0BnBulQ74Phb69uLVVMl%0A3GrzI3HSlVj5jVkG3nCEd2MP70oQG24nOpgk1JfAlwyihQxUv4ZqaBuW39wM7KK5pVpe5y7NUZ4p%0A1PWo9iWDtD/RT340veaJb+JwF5GBlrrXgFWokjkzva1cheqxODlsRLArelubzY1CWaNr1GrY0mPV%0AGlE0g1jnvprHpeuQm76M63jRX8eukpu9QrRjDzcv5wihEOvcy8zVN3CbGClWNANFrZ00uba5dEw7%0AbHIhLSVMjtnsPWDQ2aMxNuIJ6UBQsHtQZ2rCJhCqTd/whLRgdtqmXNrCg7HjkvruCVJ/9i4AoYN9%0A7Pq7P4tEMPe1Vym8P7L89VIi6yzJOYUKqW+/5S1rawrtn3uaQH9HzesaocXDTP7H71I6M4avrxX/%0ArlaMriRu2eTav/gq1WuzFE+NEhjqxNeZQEuGl4S0tB3mv/kGuVfPUbk2i1OsLKWSCF2ldGaM7i8+%0Aj9EeJ/zg4IYKaadkLlhuLa9wFkKgR/2oPnXZcrXq10gc6kSoy2/2lbki+ZEbhTCu6ZBeaMxyc5TZ%0AFw8Q3dtK7tZWyoJaMY8XfajMFZci3U1FsqWEHHi2g9E9rXR+YICWYz0Eu2NoIcMrottihQKOaeNu%0AIQeC8nSB+RPjhHpiNRMUoSn0vXCAuRPjZM/d+fXqbwsx8JmjaOFakSilJHdhluwa24/fT6gBHc2/%0AOW/Rt46JTUXKLTdWrZdApJ1AnbQO2yyRnxtZ9lhu5jKOVVkWvfaas/TgD7c2tTmLavgRSu3KqV0t%0A1eRqb2c2bbEhgKLA1ISNaUr27L8x6MYSKt27dEYuWzi3WD8pKkSiCq6UpOe3zo2rEdJ2kFXL+7Ps%0AhSCNxLXsG48v/t0mrw0pve05q78AhBCYMxmq12YBsOZyVCe81r3li5OY173lXXMuh50tIXw62i0d%0AHM2pNMVTo14KyU3pKNJyyL91kcroDCgCX29tLnIzscs2lflSfeeOOp67vmSopi24lJLsxTmq88tX%0AAzJnZ2pym4WmkDzaXZvCIUR9Ib1kfbcxk791d9O7SwhdoeVYDw/8vQ/x8D99gcHPHyO2vx0j5kfR%0AlC0nogGkLbeUQ45rOYx/7/xSHcDNCCEI9cY5+D9+gOi+tjsqPPS3hdj3y4/RcrynYae+se+eW7Er%0A6HZBMdQVLTTvZzaqIdVmJdqxB92oLXgvZaeoFJZPKsvZGcq52ZrX6v4I0bbBph6XpgcQdZLwrWp9%0AB6ztyqa+SoUCuYzL/IzD4LDO4sSoq08jElW4eNZEvSVaoqoQiSk4FuRzLkIsNiG5+8d/PyClxMmX%0AcRY6mUnHxSl6qQrWXA65kEoibQdp2ghVQeirj6K4po0156XfeKkmTf4ANyMllZl84+K/W4R0pD9R%0AI3ilI0mfnqoptCpNZmuaGCw2L9Bv6Uqm6Grd3EfpuFRmtne3KCPmZ88vPMyx//Wn6PrwXnzxAEJZ%0AfQTaa6W7wp8r78kNwNv/Xd/tusicm+b6n1+qK2qEIkge7ebB/+Wj7P4Lhwl0RBpHKQXoMT8dHxzg%0AgX/wEXo/Nly3a6GUktk3rjH9ytVmf5QtiaKrG+JpvsPmQtX9xDr2eILnJqSU5GYu16Rq2FaZ/Gxt%0Al0NFUYl27m2qe4eq+1GUWploV4sgt36gsllsznWjBQRQLLiMXbXoG9CJRBWyaZf+IR3XlVy7Yt16%0A7qGqgkhUQdXgc78c5fO/ApoOqVmX996q8ObLFeZndpYk7gRpWjciyXIhsubKJXHtPc7ShV1X9AhQ%0A/AZqNIgWCaD4DYSuovh0z8VDLDosCDbSoKw0mUO6sma5ejHXdglFkDjSVROltotVMmemarZrFaqk%0AT0+RPNq17OYX6IoS3pWgOn8jsqcF9JqCR1jwup7dvkI60BnhwBefpOODAyi6uqJ4lgvnoWM6OGUL%0AM1vBylewiiZOycIqmThlC6di4VRsnIqNXbGQtsvAZx8gtrd+odsON5CWy9WvvEdsXxuJI101v4dQ%0ABJGBJAf/5gcZ+MwD5C7PkR9JLRX1KpqCEfMT6ksQ29tKaFcCLajX/V2llGTPz3Lh997ELuzkXkKD%0AcfQmXNu5Z5Hb7dYoZSPxR9oJxrtrfm/HqpCfvVL7BumSm7lM+9DjXvvumwgn+/CHWihlm1N0qOqB%0AmtQOKeVCRHrnHFhkUwtpANuCi2dNjjzkI9mqUiy4DA3rpGYdZq7XCmIpYW7GoVSUHDnuw7IkmiaI%0AxhU++dkwJ16v8G//zxQXz2yRCvpNQK0NkfT+VtkwQUuEiT6xn+gje/H1tKAEfQhdQ2gKQlFWrA5v%0ANqXphfbbt/hCq4aKEfGzmLChBXQvP/rmwU1C6Xqe4ni2dsMS5t+doP/TR5YVCGkBjcThLubfmbjx%0AWFCv25LcKVuYTe58t1UwEgEO/OqTdD09tOJytnQl1XSJ3IVZ0menyV2aozSRxcpXsReE80opLIqh%0A0v2RvRvxEe5LStdznPnNlznyt58lure1VkwLgWpohHcnCO9ONNjKykgpyV6Y5fRv/Jj81flmHPZ9%0AgbtC50eA8T89T/r95ro0rJbS9PboiLvxCKJtA+j+cM0z5dwM5Vz9GoRiZpJKYZ5wsnfZ47o/QqRt%0AoGlCWjP8NZFypMSueoEhoagoqo6i6ghFvSG6pURKF9excOwq0mlON9TNyqYX0uAJaZ9foa9fY3bK%0AZmjYYOSyRSFfK+SqFcnv/kaG7369QCEvqZRcfH5B/16dz/xilIce9/PX/06C//3vzJHNrEIILkZa%0AVYWV8g7EYpcuubVyITcaoytB11/9GOGjA0jLpjIyQ+XtS1hzOZxSFem4JH/qQYLDvbffWBMwM2Xs%0AolmTxiE0dVkKRqAzQqh3uWOBRJK7NIfZIH8zfzXl2eD132SDJwSJw52o/hu+u1rQWOY5vXRs+Sp2%0Ag/bV9zOKrjLwmaN0fGCgoYiW0vM2nvj+BaZ/coXCWAa7ZN6b7irbjMzZad7/f37I/r/2OMmjXnOi%0AZuSpy4Wisrm3xjj/n173inJ3fs8lXMvxJoUN7tKZc9OMffvs3T2oHZqKuuDWIeqkdeRnr2Cb9QMr%0AdqVAYW6EUGJ5rYEQgljXMDNX3kC66xSvQkE1gjXXukQSaRvAH23HF4yj+UJoRsBz+FA0T3hLB9ex%0Asc0yViVHOTdLYX6UYnoSq5y976LZW0JIT44G49YmAAAgAElEQVTZVEouA3sNRq/YdHSr/Ph7JWyz%0A/qibSblkUssFybWrNmNXbf6v/9DO8cf97Dlo8PYrtylocSVu1Ytcq0H/ipEyNRpEKAJpO7i3K/rb%0ALiiClk88QuT4EHa2xNTvfZ/cGxdxK6Y32ZASYWhEjg3C8N05JCtXwcpX8SWXF3YomoIevZG37OU2%0AL89jlo5k/r2JhsWAZrpE9vzMMiEthCDSn8TfHqZ4LQN4ecD1PKStXMUTh9uM2HAbfZ84WNMoZxHX%0AcZk/Mc75332d7PnZbdeo4Z4jPTH97j/7Pn0vHKT3Y8MEu2vdPFa9OSlxLZfCaIqx75xl8vsXt+1K%0AzEosrrDU8/IGMCKNPaZ32Br4I20E4901jztWhdzM5YZ5yFK6ZKcv0jb4CKq2PE0wlOjBH26hnKvt%0AuHsnCCFqfK29xxVa+4+zGFi83aRaSkmiR+I6NtViiuzUeeZG36WUmbxvnD+2hJBOzTrMTDkM7tO5%0AfEHD51e4esm648Dv+KjF+VNVdg2G6O7VeHsV77FmvTbQejKMlgh59m23oir4d7WBquAUyjc8lJvN%0ATZ93K5SgqJEAwQN9CEUh//Ylsi+frXEWEaqCGmncKrjZWIX6nQMVTcGI+JaOKXG4E0VfPnEys+Va%0AK7ubcC2X+Xcn6P7IPpSbUkeMRIDontYlIe1LButOyqrpMk51e03ChCLo/si+monNIlJKUicnOfWv%0Af1Q/peaOd7j1rPM2C5XZIqPfeB9fMsiuT0XvSEhLKZG2SzVVIndpjpnXRpl94xqlqdxOFLoBdrGK%0AXbK8lux18LfVpgPssLWItA2i+2rHvmoxfdvmKsX0BGYpQyC63MpW94WJtA00QUgrNTnY3uN35t6w%0A+HpVMwjGOglEO0j2HmV25G1mLr2KWW7CuH6P2RJCulKRXDpncvRhH0eO+SgVXcZG7jzHWbpQKd/Z%0AqF2+NIk0bbREmMjDe72W2rcoeH9vK6FDu7zXX56qL7abgGs53r4NdanD4WZG0bxiQgA7la9tHQ74%0Aelvx9d29wi/XdCjXc8ZQBHrE7zX/iPmJ7mmrEVzFaxnKt8kNzJ6fxUyXlt3kVJ9G4mAnUz+6gnTc%0AhkK6PF3fUeR+xtcSpLWBFRp4qTgX/8tbzRHRgKIKhL6pzYo2LaG+OPt++VE6PziwzKHDtR0y52bI%0AnJ3GiPrRggZCVXBtB6diY2bKlKfyFMczFCezVGaLXpfHbXau3ylmroqZLTdsuhLsiiI0Zafwb4ui%0AaD5inXvrunUU5q9hVla+11jlHIX5sRohLRSVWOc+5kZPrK85ixBout9bgW1i8EEIgRGM033gWSKt%0A/Yyd/A6F+dGmbf9esCWEtGPDhdMmH3o+yAc+EmR8xCYz7xAM39kN0RcQdO/SMKuSmanVRf7KFycp%0AX50muL+Xlp9+FDtTJP/OZdxSFRQFX3eSji88g9GdxMmX60ZdARAgVBVUBbGwhC0UBcWvIwzNGwxv%0AU7xnZ4s4hTJGV4Lw8SEK7494x7GIqizzaa63f6GpS/Z0QlFQ/TpuSfO8pZuc2+1UTOxsESlbCezp%0ARosGb3RjVAS+7iTtn3sKLVa/PfdGIB2X8vXabpeLTVmEqhDsihLojCx/n5SkTl3HKa88gStN5chf%0ATS0T0kII4gc60EIGVq6yIKRrB6byVO1x3e+E+hL42yMNn597e5z06VqXlLWi+LQVu8XtUJ/wQJIj%0Av/6MlyN9UyTaLluMfesMl7/0DpVt7DizEThli8K1DPH99ZtnBToj+OIBz3t+hy1HINJKqI5bh3Rt%0AstMXbmsvJ6VLZuo8LbuPodzkrCGEaIp7h3Qd0pNn8UdaMYKJpq7kCSEQQiPaPsTgo59l5O2vk5u5%0AwladXW8JIQ1w7aqFqgr69+i88VKZUlESrLOyFYkqxFsUpidsLGshnVWAYQie/ViI4UMGVy9aXL24%0Auoi2nS0y943X6P5rH0dvidL91z9OZXQWK5VH0TV8u9sw2mNI2yH94nsUTi73QFWCPlo/+Qh6RxzF%0Ap6P4dHw9Xmc9vSVC9xdfwCmUcasWbsUi//Yl8m9erJuHa8/nKbx7hWTnQ8SfPYKeCFO5NgsC1JAf%0AJ19m9quveDnIC6jhAC2fegS9Nebt36/j6/ManxhdCXr+xidxipWF/ZvkXj9P4Z06ljtrwC1Wyb9x%0AgeBwD6Eju+n5m5+kePoa0na8ycCRfoShkT9xicjxoabs83ZIV1Kezte1wNMjPoSqEBlqQb+l65pT%0Atsicnb5tUxO7aJI6dZ3Wh3qXRZ2DPZ44t0smRjyA4NbB060fKb/PCfXGUI3afHEA1/Zyo90mprvo%0AYR+++N1LJbof8CWD7P+rj9eIaMd0GPn6+1z6/be2ZW7/RuPaDrlLc8iP7qubRuNvDRHaldgR0luU%0ASNsgWh23DrOUpZieqPOOWoqpccxSFn84uexxPRAl3Lp73UJ6+uLLFFJjdO9/hmj7HlzHwq4WsapF%0AzHIWq5LHrpZw7CpIF6GoqLof3R/BH27FH27BCMYQilZXiAshCEQ72H3sp7n8xpcprfJzbza2jJC+%0APm6TnncIhgQXz5gNg7e9/Rp//5+2MHrF4sJpk2zaxR8QHHrQx+PPBKhUJP/td3LMTa8yyV1C/s0L%0ATLqS1p95HH9/O8F93V70d6Eld3UiReaHJ0l950RNNFrx6YSP78HoWm4NtRiZXRS1S4+n8uTfulh3%0AYiZth9lvvIYa9hM+NkTk4T1EHtm70LHQpXRufMFd5Kb9B3Qix/egt8eWPW6lPdHm231TWoUrMa+n%0AloS0rJjYmeJSA5bF78MpVbEzRdzKTZORhcYtdraIe1MKR/rF99CSEeJPHyZ8bJDI8SGvKYZlUxmb%0AY/b3XkTaDr7u5PL9bCCV+SJO1UYL6MseN6JeU5bYvraa1IvKfIn8ldTtNy4hdfI6dslCj9woAjFi%0AASIDSUrjWS/n8ZYxxS7b27LgypcMNsy1dcoWpTqrB+shvDux7HfZYWWEIuh5bpi2R3ct+50Wc9ev%0A/Pd3d0T0RrFQ5GnlKhh1Jn9aQKft4T5S701sma6lO3iomq+uWwdAITW26rxhs5SlmBrDF1oeMVaE%0AQrxrmLmRt3GdtVv9SulSmBvhyhsz+KPtuHYVq1LEsStI1/EczeSCHe4SAiEUhKqi+yOEk70k+x4g%0A1j5U1wVECEEw3k3voZ/iyhtfxjZru6ludjatkK6WJaNXLLJpT5TlMi4nXqtQzBtcOO0N3LYN4yPW%0AMj/p9LzD5JjN8cf9PPvxELoOjgOFnMvFsyZ/+Pt5XvlBabUWyIBnPp97/TzFc+MEBjvxdSdRAgbS%0AdjBnslSuTGHOZOqmRtjZEmP/+hsL9ni3x8mXV0yxsKYzTPzmtwkMdeHb1YYa9OGaFnamRPXaDG55%0AuRi1UgXG/uXXYLX7zy2cxBIyPz5F/r2ry9JHpO0w+5WXmf/WmzjZGye8U6ww8e++hdBV7PkbuV1O%0AocL0f/0h2ZfOEBjsRI0EcE0bcypN+eIkdrqA0FVG/vGXPIeUu9D+rTpfwqlYNUJaD/vQQgbRwZaa%0AtuD5K/NUU6uL/BRGUpSmcsQiNyYpiqqQONDB3JtjGHW6GtpFEyt3dyYSmwnVpzX0EXdtB7vUPL93%0AoXmtx1W/fvsX7wB4E52en9pX46jiWi6T37+AWaeF+A7NozCapnAtTSLmrxUgqkLbY7sY/ebpuulq%0AO2xefOGWGus6ANd1yE5fXLXvsuuYZGcukeg5hFBvukaFIJToxRdKrrvoEMA2SxTmRlb5aomUDtJ2%0AqBbmqRbmSU+eJd45TM+hj9ZtPiOEINa5j0TvEWavvL7u473bbFohfeWiyf/8KzNUKp6wqpQlv/nP%0A02i6oJDzVHB63uEf/docjiOXhPHUhMM//ftzdPVqtLVr+AICy5Sk5hwmrtnks+6atZqTLVJ45zKF%0Ady6v/k2uizWdWdsOG22ybFI8NUrx1CoS9B0Xc437dwoVnEJt4aSdLkD61oOSWLP1Z9HSsr1c84uT%0ADZ53MKdu3eDGUU2XsIsmvsTyamktZBDoCNfk7EpHkj5T2xa84fYzZbLnZ4nuWd7AIrqnFSPur2kZ%0ADl6FvpnfmCLVzYx0pBfMqKulxZot1uoR7IrSfktkdYeVCfXFa/zUAeySSWH07l2z2xUzW2b6lRHi%0ABzvqBmMi/Um6nh3i6pffvb+j0kLga+9CCy6OzRLpODjlElYujVutP3YKVUOLxtHCEYSqIR0bp1TC%0ALmRxzapnwaobBLr6cG2LytR4Ta2SYvjwd/biVMtUZ643JdgTadCExSrnKM6P3dG2CnMjWJU8vtDy%0AVW89EGmKe0czcG2T1PgpqsUU/Q99mnDL7hoxrag6bQMPkZk8jVXZWmmOm1ZIOzY1DVNKxeVLCNKF%0AfLY2tFzMSy6dtbh0dqd74Q612CWLarpcIxAUQyOyO1mzjGqXTDJ3UvDmSuZOjNP78eFlN79AZ4Tw%0ArmTdiGg1Vdp21nfgtVavl68OoPrUGi/vtSI0hd7nhuuKwh0a42sJofprbxNCCIS2436y4UiYfukq%0Auz51iFBPrOZpoSns/unDpN6bJHPm3gumjUKoKq0feI7I3kO4tr1UiOdaJtXZ66Te+DHFq+eXiVw9%0A3kLysWcJDw6jBkIIRfE8zKsVqnPTzLz4R1RnpxCqRvKxZ/F39DDx9f9CeWJ5gCp2+GHanvk4cy/9%0AmSek14mi6sS7huumdUjpEu/eT6R9cNXbUzWjboMTIRbcO9aZ3tE8JMX0BNfe+zZ7Hv85jGC8pplM%0AMN5NuGU36YnT9/A475xNK6R32GGjcKs2lbnaGa+iq8T2tdX4R5enG7QFX4HcxVmqqTKB9htRBz3i%0AJzbcVre4rjxb3JY2VpWZQt2W7QCqXycykGTmtdH1RYEEtD7UR98nDq7YVGmHWhpF77WwQduju8ic%0AnV5oZb3DRlGcyDD54kX2/MJDNb+HEIJgV5ThX3mM9//VDylN3q8pHp7/u2uZzL30PaxsGsUw8Hft%0AInrgQTqf+zQTf/RfqVz3ormK4aPtmecJ7zlI4dIZSmNXkJaJGgjha+9GC0dwLU9cupUS6bdfpvtT%0AXyDx8AepzFxHWl76qJ5oJX7sCSrTk+TOvtuUaLQv3FK3CQuAP9zCrgc+se59gHduNDO9o1nk50aY%0Av/YeXfuf5talSFXzEWkdID159rauJZuJHSG9w7bDMW0qs0WklMsLNAyV2HB7zeuzF2Yxs3dWCFie%0AKZC/PLdMSCu6SvJwV01XQykllZkC7jYU0oWxNHaptmU7eCKu48l+xr5zFjO9xkJMRdBytJsDX3wC%0AX0v9pi87NMbMlHEtt2byp6gKu//CYQAmv3+B8kwBp2p7k6L7OMPgXiAdyfh3z9L+xO6adDHwrpOW%0Ah3o5/OvPcO63XiV3ubmt1oWm4EsGiR/oIH95rmme7mtB2hbFkYtUZ7w0wdyZd7HzWVqfeo7IvsNe%0AaoaUGMk2Qv17KVw+y9R3v4pbvTF+CFVDMXw4lRv5/aVrl8mdeYfooeOEhw6QP/ceQtVIHH8SLRRm%0A9kffxi40Z5ISbR9C992dZjpGILpp0juWkC7zY+/RNvAQun95GqUQglCyF1XVPSeQLcKOkN5h+yG9%0AKLN03GWpF1pQJ9S3fOlfOi6pk5N3nH/oVCzm35uk7bFdCMWLggpVENnTinJL4ZZ0pBchb7KP91bA%0Aa9SRrclXXyQ23E7f8we48uV37zhirxgqnU8Nsu9XHiPUG9vpaLgGiuMZKjP5uikxRtTPni8cp/dj%0AwxRG0hQns1j5qhehXiFyt9gi3C6ZmOky5ek8lbkiZray0/69AcWJLJf+69sc+dvP1i1WVlSFtkd3%0A4W8Lc/XL7zL9ylXMzNprLhbFc3SwhdaH+2g93kugI8yJf/K9eyqkb0U6NqVrl5G2jR5LIlQVadso%0Ahg+hqtjZ9DIRvfgep7w8jU7aFum3XyY0sJfkwx+kPDGCkWgleug4+YunKY5caMrxKppBrGMvQlld%0A8f96WWrOMnIC19k87jqV/Bzl/FyNkAYwAjFU3b8jpHfYYbNTns7j2i7KTUJa0VXQWSa4qpmV24I3%0AREL6zBRWvrrU4lcIgRaszY92TZvq/PZ0P7AKVWZeHyVxqLNuGoFiqAx+/hiAF5nOlFeOtgkvJSQ6%0A1ELf8wfofHoIPepb+k2llDgVG9Vf39d0h+WUZwpc//EVBv/Sg8va3i8iVIVAe4RAe4TV9CeViwJb%0AepNU13JwqjaVuaLXOvz1UVLvTlJNl+5eZFssXPOKQAjvnFvp3BCagmKoSNez/vLcv+TGHq+E6Veu%0AEhlsYejzx+qv4AhBZCDJoV97mt7n9zP90lVSJ69Tns5jFc2bVgsWqnsXPrdQBVrQQI/6CbSFiAy1%0AEhtuIzrQgr897HWqVMSqi63vNorhAyFwTa/eAsAu5HAqZQJ9AxjJdsz07G3TMszUDOkTr9D2zAsk%0Ajj+Jr60L16yQfvtlpN2cz+5v4NaxUSw2Z/GFEpsqKu06JpXcNNG2gZrnVM1A1f2whVqH7wjpHbYl%0A5ZmCFzm7qfCv3uBWHMtQnlq5VWsjiqNpihPZJSHdaB+O6VCZ36ZNFSRM/fgyvR/bT7ivNuophMCI%0A+dn3y4/S/thurv/kMrkLc1TmvFQCJEtCwN8WJjKQpOVYD4mDnV7jGyGW0vCklOSvppj43nn2/MJD%0A6OEdP+nbIW2X0a+/T3SwhbZH+tadY750/gsvWqboKlrQwJcIEt3TSveH9pC9NMe1b55m6sdXsIvr%0Aa3FsxP1oAR3Vp6H6dVS/tvC38FhARwvqaEFj4U/Hlwjia2ncbbXv+f3E97djl0zskoVdMnHKFnbJ%0AwqlYOFUbp2Iv/Gst/d8umlj5tUfZ3KrD1S+/iy8eoPf5A3VrLYQQaAGd5NFuEoe7sPNVKnNFyrMF%0AqvMl7LKJdCRCVbxi3rAPIx7AiPnRI36MqM8LKChi8080FQUtHCV6+DhIl+LoRXC9fH0zM0/21Nsk%0AH3ma7p/+Apn33qA4cgE7l/a6+DYgd+ZdwnsPkXzkaaTrMvfS96jONq+zaqS1Hz1Q2/JdSs8ybl2T%0AMeEVGN76uxmBGOGW3ZtKSEvpYpbrp8oIRV1u5bcF2FpHu8MOTcLKVbALVYwVXCGklGTOTq+54YSZ%0ArZA9N0N8f8eKlmtO2dqWzVgWKY5lGP3G+wz/1cdRfbWRYiEEqk/zBPLRLuyCuSRepJQouorq15bE%0AUL3vWkpJ6XqOs//+ZfJXUvQ8N7wjpFdJeTrP6X/zY/b+0iN0Pj1U47/eLIQQqH6d5OEuooMtJA51%0AcfH33lhz5z4j6uPo3/0w0aEWFE1BaApCVZb+r6jKmgRjdKiV6FBrzeNSSqTjNcdyHRdpu17U3XaR%0AtsPUT65w9j+8si6bOitf5fx/eh3puPR94mDD6PlipNmIBzDiAaJ7ao93K6IYfpKPPYNTKnq2dO3d%0A6IkWMu++RuHS2RsvdF1Sb/wI16wSf+AxOj7601jZNMWRi+ROn6B8fWxJdN+MUyqQP3+K0K4h7FKR%0AwpVzTSt6U1SDWOe+Ze28FyllrjN96VWku/bIt6JqtA89RjC+POItlIXmLKNvI+t85nuClLj2ZnAS%0AaQ47QnqHbYlVqGJmKwS7ay2lFnHKFunTU2u+8UlXMv/uJH0vHFixCYiZKWOX759B5U6RjmTsO2cJ%0A707Q9/wBhN44f1BRFYyYv26eaMPtS0lxLMOZ33yZ2TfHUDSF/OU5ooMtzTj8+x41qKOFfZSu57BL%0A5oYJ6ZvRAgZ9L+zHiPo4/W9fojJz576yQlUIdEYIdtVGADcCzxJQgKZQ7wz2tYRACNabA2Kmy5z7%0A7deozJcY+MxRjERg80ePm4TQNIK7hpC2jRby8mtn/vybZE+dWHLaWMStlEm98SPy598nPDhMeN9h%0AogePERk+QuadV5eE9s0o/iDhwWFc20YNBAkP7ic1P9sUMe0LJwkl+2oel9IlNf4+M1deW6criED3%0AhQnGuhfOsxuEkp57RyU/u47tNxMBSv3VLSndzSP4V8mOkN5hW2IXTaq3iQJXU6W15UffRPbiLJX5%0AUl0P2KX9pMs421hIA9gFk/O/63W06n1uf13v4rXgOi6ZU1Oc++1XSb1/HSS4lkP6zDTdH967Y4e3%0AAmpAp/WhXvo+foDEkZtSZe4GAhTNKxatpsuc/fcvb9oc3XuBXTS5/KUT5C7OMvj5YyQOd9VN9WgW%0AUkrMfKWmSO9u41RKTH3nK1TnpokdPEbrB5/DiLfWjS4DXkO09Bzpt+fIvv8WwV1DtH7go7Q8/iGq%0A8zPkz7677OWRfYcI9g2Sev3PCe7aQ+L4kxSvXqA6u37/6EhrP0ad4jrbLJObudwEaz1JduYSnfue%0AQvMtL95edO/YNEJaCDS9fjDEdSzcLVRoCDtCeodtinQk5enGuc9SSvIjqXXnLldmC+QuzzUU0lJK%0Aqunt2YzlVsx0mXO/9SqFa2n6P32UYFcExJ0vvcuFwi8zW2bi+xcY+cOTlG5uoSwhd2kOq1Bdlr++%0AwwICwrsSDH7+GJ1PDaJHfMt/AwkSL4XBLlvYRRPXdG4UEjba7EK6wWIqjurXEaqCUBv/xkJV6P7I%0AXmZeH2XmlZEmfsitj7RdZl4bJXtxjq5nh+h9bpjIQBKlTnrUHW974RpyTJvSRJa5t8eZ+skVMufu%0AcZ6t62IX8ti5DNlTbxPee4jo4YfIXzxFeXxk5beaVQqXzoAQdH/qC4R271kmpLVonMTxD1CZGifz%0AzmtUZ6fp+sTniB97gpkX/3jVbbvrIRSNWOc+uKUJi5SSSm6mafnL5ew05cIcYaPvlvQOjVjHXuZH%0A39kUzVmEUDCCibrP2WYZ29paXX53hPQOdx0hVFRFX8gV85Y6XdfFlRbuOnLE7pT81VTD/EvpSubf%0AmcCtrm+JybUcZt+4RuJgB/X6YEvXSztoRsW/tByqqRKuVbsM6VQsXHvzL5dZ+SojXz3J/IkJep4b%0Apu2RPoKdUdSAvmKe+eKN3y5bVGYLzL87weSLFxs2DCmOZ8hdmie8e/lgbpfWdpORgLlQ2NXoc22E%0ArYNXqFqq6+JQTZfW1OQncbCTg3/rg8SH22si9tKVlKdyzJ2YYP7dCYpjGaxCdU1C2ogHiPQniR/q%0AJHm4C19LsK4A1CM+ej++n/kT43cUlZauxMyU15xj3WysfHVDnD2q80VGvv4+1394idZjvbQ/vpvY%0A/nZ8ySBaQPfsN2+nqyVI18Wp2liFKqXJHNnzs8y/N0H2/CzVVKmp1oTu0lhVe23aZavu4zWvK+RI%0Av/0ync9/luTDTzE5PVmT3lEPp1xEug5CvSmCr6jEjz6KHk1w/TtfwS7mKY5coHj1PNH9RylcPEXx%0A6tot8PzhJOFkb53zW5KbvYpdbY5r0//P3nsGSZam13nPd336zMos77ra+x7v3e7O7s5iFwuCABEM%0AgJQhgiEKYJBAhEICKFKKECkpREo/FJQAISQI3ghugV0M1u/O7I633T090666vK9Kb6/Xj5tV3dWV%0A5bqr7dTp6B+VeV3evHnv+d7vvOc4Vo3y4gjR6yQkQgii6YGme8fCjuzrZqBoBqF4a5+fRnnppgYt%0AdwK7RPpTAUF76iCJaPDjsp0aUwvv47q3d/pEUyK0JfeRiu0hbKRRlRCSJON5Lo7boGEWqTYWmVv6%0AiLqZ39621QgdqSOoaoR8aYxCeYLNnlrT37nI0rsT675v3mgIyLXwYfq7l8h+MLXuIlZx49G3oSXo%0Abj+FLGkALOYvUqxMrlmuNJLl3V9/eZ1mO+4aQrEZfNenNLxEeSTL2F9GiB9oJ74/Q6QviZGJoIQ1%0AJFXC9/zgwV82MbNVqtMlyqNZyiPZIHBngwe/ma9z+n/6HrK+ejrcKpk35OftWQ6XfudtRv70g5bv%0AOzX7lpCo/EezvP1fff16SSSw7E++ve88OpgKSPSRzjUPfdd0mH31CiP/32nKo9kdSeJcfHsCSZdJ%0AHe3i0D99IrBBbNFsmjrSSaQ3QelKdsvbtksNzv4vP1iTVHqn4NTsW+eT7fmY2RrT37vE7KtXMDIR%0AIgMpYkNthLtiGO1R1LiBrMtISmDd59lu4OVdamAu1agvlqlNl6hOFzGzVezKrSH+EMwIvfvrf7v+%0AvWpxa5r4ysgFamOXiew9vBKkAgSe0oqCXcrj21cHx3I4QuzwKSRVoz5z9d5vdPaQOPnYCnkG8MwG%0A+Q/eINy/l9Qjz9KYm8Kt3xjhjWWGWnomu45Faf4yO3mii/OX6dz/FLKirXr9qnvHnSfSoXgXeqRt%0Azeu+71ErTOPtEuk7AYEsaxsOugP7TB/f9/B8l1t2h7gLIYQgnThAf9djANQaWeay524rkU5E+9jf%0A/yKJaB+SpLasPPm+j+M2yJfGtk2kB7ufZqDrCYSQqDWynL38Z1RqG0+XOVXr5uy1tgi3bt9UiIGu%0AxRnoehJNDSy5TKvSkkh7lntfRQT7nk99vkJ9vsL866NIqhw4LlxTYfM9P/jveEHFfas/a8/f8sN6%0AawcLZrbG7Vb2uY1g6n0noIRV9v3CQ0El+rrfp2e7jH/9HJd/992bsnBrBc90yX44zfnffIOH/vsv%0AEGqPramgaskQsf2ZbRHp4Pq5MevKexme7VKbLVGbLbH49njgUNJ0LLneDtL3lp1G3JtyE9n2Me7Q%0Avcpr1Mm992NCfXtoe/RZ6jPjOKUCkb2HSD/xGexiHruYx7MaSJqOlulEb+ugMvwJ5UvnAJBUjdQj%0AzyIkifz7r+Ff4yZRnxqlfOkj4sceJnboJIUzb29byxy4dRxASGvpVqO8SK1w8/rra1ErzGJWsoST%0A3ateXw5nyU6cvqPyDiHJpAdOBV7R18Exa5SXxrnX+Nl9QaSjoQ4OD30ZWdbWXcb3PBzPxLTK1BpL%0AlCozlKoz2M6nMwjjdiKkt3Fw8EskosHUlu/7uJ6N4zQC70wkJElGljXqZoFaI7et7cuS1tx2YAVl%0AaAkiRvumRHoX9xD84OHbSqaxi51B6k6R/OgAACAASURBVHg3Xc/sbdmAmf94jit//MGOk+hrUTg/%0AT+7MDD0vHkRcx6QlTQ76DITYgaasTxd8x8PdgdmDOwrfx6mWgwrzddXK+tQoxY8/ILrvCJHBAxTP%0AvUdjZoLq6CX0TCehngGELOM5NnYxz+K5b1E6fxq3Fgyk9c5e9EwnhTPvBBHj1+7Wdcl/8CZGV39Q%0A8b78MW51e4MzPZIimh5YMzj1fZ/y4ii2tbMcxDGrlBZHCSVWz+4E8o5BtHDyjjYdxjv2keo9tuZ1%0A3/epFmaoFXd2YHE7cF8QaVlWiYY7UZWtNQ4tVz7L1TmmF99nMXce17vzAvxW0NQoqhLCsmvYzr0x%0ANb8ags70MeLRniaJ9iiUJ5haeI9qbRHXsxBCQpFDGHocz3O2PbjxfBenWV33fb/5973VrLCLXdxJ%0ACEnQ+cwQSmRtMcKzXaa+cxEzd2uLDr7jUbi4SM9nD4C8Vt6hp8IIWeA7u0T60wbfdVh89ZtB7Het%0Aet17Lks/+ha5t1/Fs03wfRrz08x/92vNqHAlGIB5Hp5trbG8MxdmmPqL/xe3UW8Z1mIuzjL557+N%0AEOKGpB3R9ABqaG2zuedaFOeHd8ynehm+51JauEL70MPIymqvfC0UJ5oe3JRIy4pONLOHSm4C19q5%0AjINwsoe+419ENWJrBxauQ3bizI7u73bhviDS12I5ISiQb1yFEBKSCJrbhBCoSohUfA/xSDexcBej%0A06+ukLG7BZKksL//RdLJ/UzMvsn47Ot3+pC2DUXWyCT3N8891Bo5Lo79HeXa2rSo4g3OtPu+y8zi%0ABxhaAkXWWSxcpFhZX5O8i13sYjXUuNFSFw2BDWT+3NxtmW01l6r4fuveOFlXEJK4xyZ9d7FTcOvr%0AF5I8y1xDkH3X3RLxbbXu6g35265CL0NICsnuQy1DWBqVLLXC9A1tdzNUc5OY1QLhROd1xyOT7D5E%0AduLDDb2aJUWj7/gXcO06i6PvUloYwW5UuNGbgJAU4h176Tv+xfWr80tj5Kc/vqHt32ncd0QaYCF3%0AnrnsRyt/i6aGWldjxCLdJOOD6GowIlIUg/7Ox7DsChOzb+Fz90yBaWqUZGwAXY2hyPdmCpumRjG0%0AIPrZ933ypTEq9Z2fVlrIXaBYnkKSFEy7fFvdP3axi3sdWjKEkWkdi91YqmLlb48EbiPnD8/17jXp%0A5C4+5dAjyXVCWHzKi2NNcrrzsOpFqrkJQvGOtfKOtn70cIpGZeOMBFnRiGUGibXvpVaYoTB7kfLi%0ACPXyIo5Z3VJoiqyGCCe7SA88QFvfiZaVaAC7UWbmwis45q05H7ca9yWRrtaXWMxfaPmeJKlEQx0M%0A9T5He+oQQkjIskpfx6MsFS5TvQUk70YRMTIY2u1J5bpVUGQdeWUQ4FM3801d9E7Dx7Q/fY1Fu9jF%0ATkCJaOumb9qlRktLxVsBPRVu7UDi+zhVC9+7ewodu9jFZohl9qCF1j7DPTdw67hVCX6+51KcHyY9%0A8ABCXv271kIJopnBTYn0MgJCvYdo2wCu3cCqF2hUcpjVHGY1j21W8RwTz3MCPqXoaKE4RqydUKKT%0AUKwDRQ8jxNreC9/3ce0GM+d/QGlheEc++53AfUmkN4Ln2ZSq01wc/yaqEiIZG0QIQchI0RYfuquI%0AdDI2gNSi0/deghAyUvMH5Ps+rnvrXTJ2sYtdbA+SIrUksLBcBL71pWAhCeIHMtDKL9z3qS9Ubquz%0AxC52cTNYDmFp5dZhVQtUcmudl3YSlew4Vr2EEU2vPi45OK7c5NltuXcISULRwyh6mFBi2RHEX7ZE%0Au25hwbJAa6NwINeuM3P+FeavvHXPxYJfi7vDYPMOoGEWmFn8EM8PJABCSCSi/Wu6xTeHaPH/5iFL%0AGvFo745tb2vY+c+BEFz7hPbv+bnZHT4/t3y76+3jdlxXt3t/u7hRBIEqrd/T4gaSeuvip5cR6o63%0A9JEGcOs7Z/O3i13cDuiRFNG21nrgSm4Sq35rrUrNWoFqfprrSa4Qglh6EC3cOm33WqwntRLNxFkh%0AAjtSIcmr/wtpZZn1ttuoZJk48zJzl358zwWwXI97u9x5kyhWprGdOrIWTH3oehwhKfgbOHgIIaGp%0AUSJGhmi4k3Aog65GEULG9x0su0atkaVcm6VSm8eyt+a0sZz2pygGhhYnFg6aIJft4iKhdjrajq67%0Avuc5FMrj226YVJUQ8UgfyVg/YaMNWdbxfZeGVaJcnaVQnqRu5vA36SwWQkaRNWRZR5UNFMVAkUMk%0Aor2IZqMhQhCLdK/7OVzPplAax/XWr1oLJJKxAVQ1vO4ywXbGtuXEIpCIR3vRtRi+71IoT624pGhq%0AjGS0j3i0j5CRQpZUPM+hYRYoVWcoVCZpmEW2W7WTZZ14pJtkbJBIqB1F1nFdi2pjiUJpnFJ1Bsdt%0ANM/9jQ1AZEkjEmonEesjFu5CVYL0ONupU60vUixPUa7NbcvlRAiZZLQfVQ03r7uJlfWFkAkbaZKx%0AAeKRbjQ1Cggcp061+bsoV2ex7HtTC3e/wqlZODULtYVrR6grRrgnvmlw0M1A0mT6v3wksLhrgUa2%0ASnl06x7Su9jFnUZ0HbLqey6FuYs77taxZj+uQ3HuEm29xxDXNTtqkSTR9ACNcmt5h+uYFOcvoxhR%0AVD3SUpZxQ8fk+7hWncLcRWYv/igg+rf4PNwOfKqJtOM2VoWSSEJBEjIeawmYEBKJSB8d6aO0xfcS%0AMtqQNwgWcT2LcnWOibm3WMxf2FAXHAl10N/5KJFwB4aWQFXCKLK+sm0hAgu5zvRa78VlWHaV98//%0AHpUWbhjXw2tOoaTiQ+zpeYZkbLDlZ/F9j7qZZ2r+faYX3t2QpGeSBxnqfQ5VCSFLGrKsIksqyy4p%0AAJKQ6Ot4mL6Oh1tuo2EWee/871DfwEdaklX2DbxIKjaw7jJ1s8D7n/zOtkJdJElhT88zdLQdwfVs%0APh7+KxbyF8gkD7Kn52likR7kFlN0nu9SrS0yMfcWc9mP8LZI3qPhToZ6niOd3I8iG6vOve/7uF0m%0A2dIIY9M/wvNsvG3fbATxSA8D3U+QTuxfIdDXYtkGslCeYGL2TXKlUbZC2BVZY1//50jFB7HtGqcv%0A/TGF8gSqEqKv8zF6Ox7G0OJrbr6+7+N5DhNzb3Jl6gcrgzM5EkUKBdaVXr2GW107+BSahhKLgxD4%0ArotTLMA1etnlbXiWhVsubdtrWKgqaqYdrbMr2A8Ct1bFmpvBWphflY629th0lFhs1czL6g8OTrmE%0Av5EzgCShtXeg9w0gR6J4pok1O405O73hvncKZr5OY7FKqD265j09Fab7hf2UhrNbim7eLoQi0feF%0AQwx+9XjLyrfv+eTOzlDfyQCdXeziFkKSVZJdB1tKM616kWr21so6llHJjmM1yujh5OrjkxSSXYfJ%0ATpxpKanwHIuJM39HbvIj2vpPEO88gBFpQ1K0DaUarbDspGbVSpQWrpCbPE1pcRTPuX9knp9qIi2u%0Am3L2fW/dqQxFNtg/8OKKpjpYPvAsDtbxAdHUAwsUWScZGyBspFFkjdnF0+vKGqKhdrrbH2gSz5Wj%0ACWygmhXp5dfWw3aqlq5n0xYfYm/fC4T0tpX1l8maQGpOzUiE9Db29b2AqhiMTr+6bpVXV6NEwx0r%0ANnc38jn8Fb3VBvB9HKeB45rBMTa/w2XStt0feStIQiEcytAtn2R//4vNqmpQ9V/+DoN9B5aK0XAn%0ABwe/iCLrTM6/vWn1Ph7p4fDQV4hHelfOy9XEzWWXGZ2O1BHCeoqx2de3pR8TQqIjdZR9/Z8lbKRX%0A9uF57oorzfJ3rCohMsmDRMOdjEz9kNmls9tqBpVkFVUJo6kR9vW9SHf7SSQR3FY8P0gaFGL5Owpk%0APkHD6dVzlHjqWeKPPA5A5cyHLH3z62uIcOTQEdIv/WQQ+7u0yNyf/D5u5WpzaeLp54g//Bi1yxdZ%0A/Ppf4ltbvElLMqE9Q8QffZLQniGkUBghB9ew73l4tRrVS+fJv/I9nHzrAV744CEyX/oqQml9O/Vd%0Al8Vv/BW1862tnYSuk3ziaeKPPoEcSwTJjb6PW69R/fgjcj/8bjA4uIWwKyaF8/Mkj6xNNRSSoO+l%0AwxQvLzL7ypUdiQYPNgx6W5j+Lx9l6GdOosXXJp1B0Ow484Nh/NvU8Hg3YjD5CHGjk7K5wHj+/bvK%0AXepehJAEkirwbG9LBVEhC+QWUfOe7eG10O37vsfS+AcUZteaHthmFbO2veTeG0W9vMjou3+Joq3N%0A2LDNjWfLfc+hvDRKJTeBasQIJ7oIp3qJJLvRwikULYSs6Eiy2kybbT7LPBfPsXDtBnajQr00Tzk7%0ATi0/g1nNtdRly5qEkASe4+Hdgz7xn2oirSqhVbZytlPH81sTRdupky+NkYwN4LgW9UaecnWWcn2e%0AhlnAdS1kWSca7qA9eZBYpLspA4mwp+cZipWpdRsZK/UFRqd/tIqEqmqYnvYHV46vUB4nVxxZ97O4%0Anr3l6XJdi7G37zOE9BS2UyVbvEK+NEbDKiEQhIw2MskDpGJ7kGUVSVLp63yUYmVqXTeUUnWa0ekf%0ArdGYG3qC7swphFAAn6XCMKV1PJ4d18R2NjZjdz2bS+PfDKr2ioGqhFDlEJ3p4yQ3qFJvB0IIOtuO%0AoSohNDVKwyqSLQxTrExiWmUkSSYSaieTPEQi2oskKSiywWD3UxQqk+t+PgjivvcPfP4aEu1Rrs2x%0AmLtAuTaH5znoWoxkbIB08gDRcBf7+z6HssWwIYB0Yj8HB7+I3nR8Ma0yueII+fI4phUQMkNPkIrt%0AoS2xD1UJYWgJ9ve/iOM2WMid3/K+JKFg6ElSsUF62k/h+x6l6hSl6gx1M4/rOahKiLCRJhbuRJIU%0AiuXV1RjJMJCjseD89PQiGQZe/ZrrQAj07j6UZAoBuLXaddVfgaQbKLE4cijMdvTYaipF5id+Cq2z%0AC7uQp37hY+zsEr7rond2E9p3gPjDjyGHQix87c/xWvjSKrE4SjyO77i4tbUPJ991wVvn4SAEiUee%0AIPXC5/F9j+r5j7HmZ1HiCcKHjhB/9AmQJJZe/utbW5n2fOZeG6H38wdbElotGeLoLz9DqCvO9Hcu%0ABvHqN/i8k1QZIxMh/VAf/V86TOJwJ1ILkgLBYGb2R1fIfXRn0s5UOUR7eG+LAsH68IFSY5aytVON%0A64K2cD+d0YMsVIYZL3zwqbYBVEMyakhBkgW+D57jYTdcnMbWCgCSIjjx1UEOfKaHT741yflvTuGv%0A9/tsYu/TnTz+nx1EXNcI+8GfXuH8t9be733PbUmibzd816Ewu/X7ectteC5WrYBVK1CYvYiQJCRZ%0AQ1ENJEW7SqQRQECkXcfGdRq4Vj2YAd9gtKIYMs/+0lF6TrZx+YczvPN7l2/qeO8EPtVEOh7tW0lD%0A9H2fSm1uAx9Tn7nsRyiKQb40RrEyhWVX1lQfF3IfM7d0hoODL5FJHkIIQdhIb+gIUq0vrnkvbKTp%0AbDu2QqTzpTFGpl+5qc+7DEOL4/s+tcYSlye+S7Y4vMZ3eW7pLHt6nmWg6/GAKCoGXenjZAvDKw2a%0A16JUDSLXr0ci2k9n+jgSCr7vs1S4xNT8Ozdx9D61RhZYrZc09OSOEWmAWKQL3/cpVae5PP4dCpXJ%0AVZXaxfxFZpc+Yn//Z5sDBQldi9HZdpRSZW2DRwBBV/okqdielSrxUuEyl8a/Ta2xWqs2u3SWVHwP%0Ahwa/RCTUvuVKu67FGep9foVEV+oLXJ74Dvni6JrvbXbxNO1tRzgw8AV0NYauRdnT8yylygwNa2uN%0AXUIIejKnCBlpLLvK2MxrzOc+bvYG+NcsF/QWhPQkNXNtZde3LXzbRkm1IYejq4i0UDXUjs5gmR0m%0AEE6hQPn0e8jhCOUzHwQk2mk2IGsa8YcfJ/2FnyB84BChoX1UP/lozTakUBiERPXCWXLf/3bLdDS3%0A0nqQq2baiT/2JEgShVd+QOH1V4NquiQRuXyU9p/6WaLHT1E9f47axZt7IG6Gwvl5Ft4co/fzh9YQ%0ABiEERjrCof/8MbqeGWLhjTFyZ2epzRaxyiZuw1k7WBACSZNRDAUlomGkI8T2pkke6SR5pJNwbxxJ%0AlTdsSCpcWGDkz07jmXemGSmkJDjc8Tk0eesDWc/3uLz06g4S6V0AxLpCHHihh/5HMiR7I6ghBd/1%0AaJRtSnN1Fi4UGH93kYULhZZV4mXoUZXjXx2k94E0QhYMvzqLVdn4+vJ9kFQJPaqihhSiGQNZlbj0%0A/bXPvPsbTaLs1XHtnUkglCRBel+c3gfSLF6+NxuKP7VEOqSn6Gl/cKURznEbm2pEq/VFLo1/e9Op%0A71ojx+j0j4lHetCbWtF4tA+x8N6m0/63C45bZ3jy+yzmL9LqM9tOjYm5N0nGBkhE+4JO30g3mhrZ%0AMsm6l+H7Pg2ryKXxb1Moj7dcxrSKjE7/mGRsoCmRESSifSiygeOuvcnoWozuzImVlKtaI8uVye+v%0AIdHB/l1yxSuMTL/C0b0/tcVAHkF35hTxSBDHbtlVhie+S7bQeoTvejbz2XMYWpx9fZ9FCIVYuIv2%0A1GEm59/ewv4CxCI9WHaFi+PfZDF3oeW0s+97mFZppSK+5n3HwVpaROvoRE1nsLNXSYgcCqFl2nGK%0AhSDudwfhuw6FN18LfgLXyWd8y6Ly0Wlipx5C7x9A7+1vSaTlUBiEwCkUsJeW2E65MHzwMGpbG43p%0AKUrvvX1VkuJ51C5eoPrxWeKPPUX0xAPUrwzjO7euKu3WbK78yYfE9qaJ78+0JLiSKpM80kniUAdu%0A3cbM17EKdZyKiVO38RwPIQSSKiHpSkCiwxpq3ECN6UE6oSJtOjD0fZ/S8BKf/B+vUZ0s3KqPvClc%0AzyJfn0KRrjZhCgQhNUlIjeN4FmVzYVWSru/71J1bK8X5tKHvwTQv/OoJOo8kEZLAMV18z0cIQbJf%0AovdUmsOf72Xk9Xm+8evvYFXXJ8Z2w2X+fIF4d5jZj3K45ubP5LE355n+cAlZl0n0hPny//AI6b33%0AdsbDLnYOnzoiLYRMNNzB3t4Xmo4SQWUwWxhuWVG9HlvVj1bri1TqSyuVQUOLI5DuGm1brjhKtjDM%0ARg990ypRKI+RaNrwaWr0U0OkARZzF9bIEK5HrZGlVJkhpLchhEDX4qhKayIdj3QTDmWAgFgu5M5T%0AqS1suP1s8Qql6gxt8aFNj1dXo3S0HVnRi2eLV5qDw/WxfBy9HY8SNlIIIZNO7mdm8cMN3VOu2wpz%0AS2dZzF+84etbSDL24gJ6Ty9aRye1S1err0oyhRyN0pgYQ0mlN9jKDaJFBXkZvm2vxAwLtcXtUpKR%0ADCPQNNdWV+E3g1A1QoNDIMk0xsdWab4hIPm1SxeJPfQoRv8Aciy2rk57p1AeyXL+N17n+K88T2Qg%0A2ZLwCiEQskCK6qhRHfqTG9pkbRee65E7M8OF33qTwvn5ba+/k6jaOc7Mfn3Va0JIHMw8z2DyIep2%0AgbOz38B0V0t+7paCyf2AaIfB8//yOD0n28iPVzj3jQlmz+UwKzZqSCHeHabrSJKek22MvTmPXd+4%0Auuw0XH78f37M+39yhcpiHXcL2nvP8TErDlQchBBbWmcXnx7cl0Ta0BOrpvmFkFBkg5CeIh7tIRkd%0AwNATCCEFko76AmOzr69y8LhZeL6DfY31nSQpAcG5C7Rtnu+RLQ5viSjVGwV830OIoLFOltfaY92P%0A8DybpeLlLRBDf5U7iCyp64boJKJ9K414rmuRL41uun3XCVw1luUgGyESaidsBJVEz3PJFUe25CLS%0AsEo0zEKTSAsioQyaGqZubo1I206Dhfz5m0uslCTsQh7PtNA6uxCKsiKxUNMZJMPAnJ1FbctsGCO9%0A05DCYZRkElwXO7vWfk3IAZH2vdb66A23reuomXZwXayFuZZOI1Z2Ea/RQI7EUJOpW06kAZY+nObs%0A//pDDv3i46SOdyEpm+uDd6LJ1/d8zFyNqe9cYPyvz1GfuzuSSq+XRAlfWiHKvu/j+k5LuVsrCCQ0%0AOYSmRJCFgk/g8GQ6VWzPZKsPCIGEoUTRlAggcD2LhlPB8bZiUShQZQNDiSILFc/3sNwqplPd8kBY%0AEjK6HEVTwggEjmfRcMo43s49Q5fR/1CGzsNJajmT7/+Hs4y+Mb9G0/zJyxOEUjpOw9lS86BZcTDX%0AkVvtYhfbxX1JpLszp+hKH7/mlcAtQDTdHa66bgSNXpfHv0N5C9Xo1hBIomlCvmL1Jpp2cndn3o3r%0ANKjWtxYP6nrWNW4j4qon9H0Oy6ltaMN3LZxr0hqXTeqvhxASYSOz8rft1qltYfs+PrX6Er7vNhs2%0A10ck3L4iAXE9G8dtrDiObASBWEUEFNlAVSLUza1NqZtWaUufZcNjkCTcSgW3VEDr6ESoWkCkhYTe%0A3YNv29hLC0GT4W0i0kLXiT/0KFq6HWtpkfrwxbXLKDKSEQLPw3dspHBkxXXDs60N3UOkcBjJCON7%0AHk6x9SyP12jg1utomQhy/DZNJXs+uTMzfPjvvsvgV4/T++IBjM4YkiTtfK6OD57j0liqsvjeJFPf%0AukDxwsItsdm7k5CFSiYyRHtkH3G9C12JIEvKilVqzS4yV7nAbOkT7A3IsOe7RNQkfYlTZCJ70eUI%0AQgREtmrlmCqeYb5yaZXU5FpocoSe+FE6o4cIq8nAE993MZ0KS7VRpgpnqNob/ZYFcb2T/uQDtIX6%0A0eQg+jnYf5bp0jnmK5e2MZu1OVL9URRDZu58gdlzuZaNgZ7rU11a/7xJisCIa2u0/3bD2VQffTPQ%0AYyqKLuOYLmZ546KGHg2kUK7t0ShZLcdURkKlbU+MWGcISZZoFC1yY2XK8/VNdeGKLtEo27iWh6QI%0Akn0R2gZjaBEFu+FSmq2Rn6i0lMUISRBKqMR7IsQ6QiiGjOd41HIm+ckK1SVz04ZNNayQHoqR6Akj%0AJEFlsUF2pBRU97dwT5c1iWRvhGR/BD2q4pguhakq+YkKdv3O3i/uOyIdEBkZWJ/wLes1F/IXmJp/%0Ad9ux4LKkEQ5liIe7moEsMRTFWKlGSkJBkhQM7e7UUDmeteWgmHs/ifDG4DgNHGerARTXn6O1bEOW%0AVFT1qpezbde3HJ5jOTU8z9kwLl4grchLIPB6Pjj40pom0vWga7Gr2xLStmYebKe+jXO1DgR4lom1%0AtEhoz16UWAyrXkMoClpnN065jFPIr+/VvAOQYzHkcAQhKyipFJEjx4kcPY6dy5L77jfXr0jrBkJW%0ASD71HMmnnkNoOrgOdj5P/cplKp+cxS2t1cxKmo6kKuB7eGbrxh3fsZvNhzKSsX4I0a1AY6HCpd95%0Am9lXhul8eoiOJwaJDqRQotv3kr0Wvu/jWS5mtkppJEv2g2mWPpiiMpm/by3uQmqCQ+2fIaQkgvuv%0AW6VuFwOLUSVOKtRHwujCUGIMZ19blwirssGRjhdJhfoxnQpVK4ckyYSUBG3hAWJ6OwKJmfJaq0Vd%0AiXK4/bN0Rg8CULdL1O0isqQSUuPsST5Cyujl/ML3KJqt8wjaI3s51P4ZImobtlenbhfxfA9didAW%0A6idhdBPV0lzJvoG7jgPWdrF8d5Xk9ZPyNkPHwSRf/NcPokVW30MvfGeK13/r/C2xXBOS4OGf38/R%0AL/Uz90me7/7Pp9cl07Iq8cKvnmDgkXau/HiOV//3c6vkI5Is2PNkJw//wj66jqQwYipCEtgNh+JM%0AjY9fnuTMX4zQKLXe/hO/eIh9z3Xxo//4MZMfLPHwP9zHsa8MEu8MIWsSruPRKFr8+Dc+4ezXxlY9%0A0iLtBqd+eg97n+5aIbGyKuG5PnbdoTBV5cxfjXHuG+PrOqekBqI88YuH2PtMF6GkhhDBrMDsuRzv%0A/dEwziY69URvhEf+0X72P99NJK2jaE0in7cYe2ue9/5wmIXLxTs243/fEWnf97Hs6nVWcD6e7+G6%0AJnUzT7EyRbE8Sa2R2/KUHASVuvbUIboyJ4mFu1EVAyHWdp3fzqnnG4Hve1sODvm0wtvGdO1WsJxc%0AuQzXs/G3uH3XtTYPZBEC7RqLvMADPLnBCpttbuuzKZ7v7MCAS4DrYs5MEz16AiXVhrUwjxyNoiRT%0A2EuLge3drYIkkXjyWRKPPhnMXikyvutS/fgjiu+8iTk9Sau7tO96OKUiWqYdJdUWkF4hkPQYWmc3%0A4UNHiBw7QfabX8ecmV79iRUZJAnf88Bt/f36nofvuc0GPrXlMrcSvhs0/ZVHsoz/zTki/Uni+zMk%0ADrYT7oqjJQyUsIqkK4EDhyTAbx636+NaDm7Dwanb2MUG9YUKlbEclYk81ekiZq6G27DvCsnbrUTN%0ALjBb+gQfn2xtnLpdwPHsQEqltnEg8yxtoQF64seZK1+gZLbWhieNXlzP4kr2TebK5zHdGpKQSBg9%0AHMw8R1TLMJB8iGxtHNO9+gyUhcretifpjB7EcuuM5t5ioTKM7TWQhULC6GZv25MkjG4OtX+Gs3Mv%0A07iuYTKqtXMw8zwRNcVC5TKj+bep2nnwfTQ5TF/iFAPJBxlIPEjFyjJTOrcj5y4/UcFuuLQNRul9%0AMM3wKzPbDsOzajZLoyWiGQMtrNK2J4oR14ikDZZt23YavuezcLHA4//pAUKpTjL74kyfbp3OmRqI%0AsveZLsJtOguXiqtItJAEh77Qx2d+9QShpMbScImRkRKu45Hqj9J5OMnT/8URYh0GP/qPH7esKEcy%0ABpl9cdoPJOh/KMOJv7eHymKdifcX8VyfSNog3KZTnq+vORWhhMaJnxrESOgUp6tMfZilXjAx4hpd%0AR1N0HE7y/L84hmt7nPubsTXF5WiHwYu/doo9T3RgVhzG316gPF8n3KbTeTjJi//NqQ0rym17onz+%0AXz1I/8MZ6gWLiXeXqCzWMRIanYeSHPvyAB0Hk3z7333A7Lnb4899Pe47Ig0wu3SG8dnXr3klCLxw%0AXbs50t/+j0ZTo+zvf5Gu9Imm3jnwALacKpZVxrTL2E4Dz7ObJMknk9xPJNS+Y59r5+B/aivN28FO%0ADoiawqKr22b98J+1x7G1sB1xIYKFWwAAHHBJREFUTcXa9z3MFvaMW4HjmluuZDd3tu19tN6Mj7Uw%0Ah++5aF3d1C6eR0kkkaNRKufO4Nm3MAnLB7dcwpqfDaq/IQM5HCF84BByLE7p7TeoXjy/xtnDq9dY%0A/Ju/QM2049VqeLaFAKRwhPDBwyQefYLQ3v2kv/Bl5v/8j3Gr1w7wxcq+Nz625gJiOUDq9v92fc/H%0AKgQOHfmPZkEEDh5qVEc2FCQt8PWlOXXuez6+6+PZLp7l4jZsnLqN73r3PWluBc93GM6+3lKDXHCn%0AuZJ9g3hPJ5ocJqa3r0ukJSExXvqI0fxbq6rWi9VhdDnCkY4XiWhtRLQ0Zv3qtZYweuiOHsb3fUZz%0AbzNR+HDlWBxMFqrDWG6dU91fJRXqozt2hNH8VecegURf4iRRLUPJnOfC0g+o21flSLbX4EruTSJa%0AG+2RffTFT7JYuYLt3bxF2tSHSyxdLtF9IsULv3IcI6Yy/KNZ6vmt3w9yYxX+7l+/h6RIGAmNL/6b%0ABznwQs9NH9tmmDmbIztaputYir1PdzJzNrt2ECBgz5MdRNIG+YkKUx+sll22H0zwzD87gh5Teef3%0ALvHBn16hljfxfdAiCse+PMCzv3yME18dZO6TAue+Mb7ub+zYl/sRksTr/9cnXPreDNVcA98DI64S%0A7w6Tn1yrG8+PV3jtN89TzTZYuFikXrTwPR9JEnQcSvDFf/0QnUeTHP/JAS59f3pN1f34VwYZfLwD%0As2zzg//tIy58ZwrHdJEVie7jKV78tQfoOLQ2Sh0Cz/An/skhBh9tZ2mkxPf//VmmP1zCsT0kWZDZ%0AF+eFXz3Bnsc7ePaXj/GNf/XOtq6LncJ9SaRd19pyOMlWIEsqQ73P0Z05hSTJTc/pBWaXzpAvjVI3%0AC0GMs+cG6Yh4SJKKocXvUiK9i9sNvzmYW0aQLLi1aUqxQqA22cc15Neyq3xy5a9vULvsY9p3ptHL%0AzmZxazX0rt6gyt7ZDT5Yc7Prh5rsBHyP0ntvUz79QbMiraC2tRE79RCxBx5B7+pGvPw3VD46vWZV%0At1xamzyYy2LOTOEUC7R/+e9hDA4R2rt/9frLQS2ytEJAr4cQEkIKmqJ91+GuYaE+gTwjdwtnCe4z%0AbNTIV7VzmG6ViKShyZF1l7PcGnPlCy2lH0VzFtezUGQdXbm6DYFEJjKEKoeoWlnmK5daHkvJnCNX%0Am6A3cZyO6H4mi2dWmhd1JUI6PAj4LFQuU7fXSpUcr8FSdYRMZIioliaipSg0bp5IVxYbvPF/n+dz%0A//UpUgNRXvy1Bzj2lQEuvzLL2JvzFCarW3LR8H1wbQ+zYt821416wWTk9Xm6jqXY82Qn7//JFWq5%0A1ZI+I6ay9+lOJFkw/s4Cpfmr50xSBEdf6iPZH2XsrXne/YPLq+QbVsXh3NfHGXysg4Of6+HIS31c%0A+v70uvZ/yb4oP/6NT/jwz0ZWyVnqBYt6oTUBdW2Pj/92Ys3rnusHxP3lCToOJUj0hAmn9FVEOpTU%0AOPDZHiRZcPmHswGJbso/XNtj6nSW9/5omJf+zYMtQ5k6DyfZ91w3ru3xzu9eZvydhZVboOf4LFws%0A8sZvnSezL07fg2n2Pt3V8lhvNe5LIr3TiEf7mpVoGR+fcnWW86Nfp1SdZb0H261Tcu7iXoTnOTjX%0ANOAosoYkqbAFnbQsaZtLLZqSpmUIIeG4Deotwk/uZriVMk4uh5pOI4cj6F3d+JYVuFrcYvi2vSo9%0A0C0VsWZnAUH80SdIPPE0tZHLeNUtunN4HrULn2A9+gR6/yB6bx+Vc2dXUr48y8J3HSTVQNJa+4QL%0ARUaoWtC82LhJHfou7hpIQg5kgc1/ilBXZh6kDX7rDadM3W7dBOx6Nq7voGIgX9OYLAmZhNEFQNXO%0AYzqti0ye71JoTNETP0ZYTWEoMSpWcM0t/+36DnWntG5AjeNZeL7b1F0nKTR2ILDEh5HX5mmU3uPR%0Af3yAgUfbGXi0nb4HM1R+YT9jby/w8d9OMPNRDte6uzT2vgcjr83xwD8YIj0Uo/tYiis/Xn0vy+xP%0A0HkkhVmxGX51Fu8akm/ENQaf6ABg9I35lhpou+4yey7Hgc90k9kbJ5IxsKqtv+PSXI1L35veUU34%0A0nARz/VRdBk1tLo3LdkfIdUfwTE9Rt+YW6uh9mH6TJbKUoN499oekMEnOjDiGrnxMuPvLrSkW/MX%0ACsx8lOPgZ3vY+3QnF783veWUy53CLpHeFIJkbABVCb5k33OZWnhnU89pIWTkLYVo7OLTgCDCvYrv%0AByECqhJGkY0tzZxoatDhvxF8PGqN3IpVoSzrGHqS4gZx5XcjPLOBtThH5Mhx1Ew7aqYdp5jHKZXW%0AJZu3+niqFz8h9sDDqOkMSjyBtVUi3VzfKRUxhEAKBd3qy8VEt17DazSQQuGViPTrIWl6YK9n27jb%0A2O8u7j5IQiaqtdMW6ieip9HlKIqsIQsFWQTEczPYrrlBE19rciRL2grxNZ3yhpXxhlNdIcK6EqbS%0AHPsbSixoohcSB9LPsDf1+Lr7Wrb1uzbE5mbhez7Tp7MsXirS91CGg5/rYeDRdhI9YU7+9B72PdfN%0A2a+N8d4fXl63snqnsDRSYvajPPue7WLfc92Mvjm/QmSFLBh6qpNQQmP6TJbZj1drfKPtBrGOEAjo%0AOdnG0//sSMt9dB1NghCoYQUjtn4vRXmuTmUDd5PNICSBFlFQDRlZlRCyIJI2ApmiYE0zeLIvimIo%0AWBWbwlTr+1c9b1LLmWuItKxKpIfiCAkKExUaxdbfq113yY6U4TOQ3htHCyu7RPpuQ9C0lbrqtuA2%0AKFc3r46pSoiQ3lr3c4MHsnPb2sUdQCAHIu0DAlUJEQ13tEw1vBYCiUioY0u2g5XaPLZTR1MjSEIm%0AFdvDQu4m/Z1vNzwPc26W6MkHMQaHUFNt1Eev4NVrd4RIQ5BwGGQEywhlmw1/QiDkQA7m2/YqXbxn%0ANrBzWdRMO1qmtQRMSSSRQiG8Rj1wLdnFPQlDiTHU9gSd0QOoUgjPd7DcGo5nNhubXQw8YOOZp6Cx%0Ad3uQhLRy/3A36X3wfRcfD4FAFlev9cDOddnaVVvxw28Fy63j++66ziM3A6vmMPLaHOPvLJDojbDv%0A2S6OfXmA9v1xHvtPDiDJgtd+85O7qjJtVRyGfzTLnic66H8kQ7wrvEIqw0mNoac6Abjyo1nM6yrO%0AelRFDSsIAYde7N2wHcX3/KA/Q1n/GjIrNv4GNnktIQJCP/RkZzB46Y1gxFQUQ0ZWJBRDRtFlrNra%0Aa8uIq0iyaEpqWl97nuu3dDORNQkjHlx3tYK1ob1fPW/iuf5KhDvsvJ/5Rtgl0lvAtU1i+N7mDgoI%0AUvEhjJtwTfB9f9WNSJGNG97WLu4OFCsTuK6FohhIkkomeYClwqUNG/tUNUQqvnkYC0ClvkipOkM6%0AsR8hBJnUQWYWP9hSYufdhGU9dPTYCSQjFLhd3EEnHLW9MwiIqVXxthm6IkdjKG1p8Lwg9ty7eu/w%0ALYvGxBjhg4fR+weQDGO1fEMIjD17kVSN+tQETunORWXv4sYhC5X96afpiZ/A9Swmi6eZr1ykYZeb%0AUggHVQ7xSO8/IKK17fj+Pd9b6c/YyEITmpr8ZgKve42rkOe7zfAZkwsLP6C0jj3etVhPQrITcC2P%0A3GiZ/FiZS9+f5vl/cZzDX+jj2FcG+OSbkyxeurvSd8ffXqA0VyPZG6HvocwKke46liI9FKOaC7TU%0A10NIAkkS+K7P2a+NkZ/Y+Jy6jkdxZv171I000PeeSvP8vzxO9/EUTuOqd3OjbGM3XMIpnUOfa924%0AKS03H/v++j7TPngt3gusjJuLbNIfs7y+EHAn4jt2ifQmCNwPyitT8nIzIbFSW/9GEg130N/12KY3%0ArY3geha2U8doVrVj4U4U2cBxd3WS9yoqtQXKtTmSscGA6CYPkYp9TLY4vM4agvbUEWLhri1t33Hr%0AzC6eIRkbQJY0DC3BUO8LXBz/OxpbClcJJCeO27ijVWynkMetVdF7+/AsG2tuewMBIQn89QYe1z1I%0A5EgUoSg4pWJLsq51dBF74GGQZRrTkzjXNRXK0Sgg1sR7QxABHnvwEdR0BqdUpD42suZYasMXSTz+%0AFEb/IKG9B6ieP7dyHGp7B9HjJ4PlLl7Y1Ujfo4jqGdoj+xDAVPEsl7M/XmOtqWDcsllH17OwmhHm%0AhhwkIa4nA9HlYDbLdq+uA2C61WYolITjm1SsrQV63Wr4PhSna7z7h5cZfLyDcEonPRS764h0aabG%0A5PtLgQzl2S4ufmcKx/bY92wXqiEz+uZ8S5LsmC6O5aIaCiOvz3P5h7e3KBJJ6zz7z4/R90CahUtB%0AY9/02RxWxcaxPHzPZ+DRdg680N1yfavuBA4fsoSit55VFZJo+Z5re1i1YACnR9Q1YTrXQo+qCAkc%0Ay8Uxb/+za5dIbwqfUnUGz7ORZQ1ZUunrfIRqfaHpiHA19U+RdZKxAYZ6nycW7gr8YcXW3Rmuhe3U%0AqdYWiIW7EEIQi/TQ3/kYUwvv47j1lZFlkNQoIRC4ns16N8j7D4E5v0AKfHsl+dp3gunHZnIYvr/l%0A6NtbCdupMb3wAbFIN4qso6kRDgx+ETEpUyiN47pBiqQQEqoSoj11iL29z684xWzlOlrMXyCd20d3%0A5hRCSGRSB1CVv8/k/DsUyhM4TqN5LoImJ0lS0NQokVCGtvgQISPFhdG/u6NNik6lvCJ5cCsl7G1I%0AGvTefjp+9ufX2NQtoz56heI7bwaOGUBo335SL3ye+tgI5sQYTrmE7zhImobW3UPs5INoXT04+RzF%0At15fk1QY2neQ5JPPUrtyCXN6ErdeB99HjkaJHD5G9OgJ8DxK776FNb928G3OzlA++yHJp54l/dJX%0AUOJxzLlZlFic+ONPoXV205gcp3LuzB2tyu/ixhFWUyiSjuNZZGtjLf3pdTmCJrVu4LtZeL5LsTFH%0AW2iAsNaGoURpOC0GfkgkQj0IIag7xVUV5aoVuIqE1RRJo4fFypW74p66jOqSiVmx0WMqevT2+61v%0ABs/1ufzDGY681E/vqTaS/RHMsk3vgxkcy2X4ldmWXsrVrEk9b6H1qbQfiN92It15NEXXkSR2w+Wt%0A377IpR/OrKEYelRZl+SW5+u4tocalom2GyxdWev2ohgy4dRa2d5yciE+JHrDqCG5pfZZUiWSfRGE%0AJCjO1LBbSExuNXaJ9BZQKE9QKE/SltiLEIJ0Yh8nDvwc2cJwUOkToKsx4tFeEtE+FNmgUl+gVJmm%0AO3Ny02jnVvB9l7nsOTKpg6hKCEXWGOp7nnRyP+XqLI5rIkkKiqyjKmE83+XS+Lex7pBt2e1ASG8j%0AkzyAoujIkh406sgasqQRi1ydWlLVMAf3fAnbruK4Jq5n4brB/4ZVZCF/4Y4F0izmz5OKD9Ld/kDQ%0AfBTq4Pi+v0+xMkW1toDrO2hKmFikm2i4E4HEQu48sUgXYSO96fZdz+LK1A9RlTCZ5IFAKx3fQzza%0AS71RoGHmsd0GQkiBTZYaRVUjaEoESZKpm/mbSq3bEbgu1tws4YOHAzu8FtXe9aDE40SPHl/3fc+2%0AEe++tfIs8CwbJRYj8fhT8PhTgY7ZcxGyEsg5XAdzaoLcD79L4/qKMoHTh5pOk+p/cSUmHB+EqoIQ%0AOMUipXfeoPjWa6tkHdd+1sJrr6JEY0SOnyTzlZ/GtyyEooAkYc7OkP32yzjFXVnHvQr/mmJLKz8n%0AgRRop2+RfM/HY6k6Ql/8BGE1SXtkP5PF01zPiGJ6B+nwHnzfZ6k6iuVetWFr2CVytQnCiRRd0UPM%0AlS9uKO8QiNuaVRDJGOhRFX+TqPA7idlzeZaulOg6mgwcR5YaJHvCFCarTL7XOl25mm0wdz5Psj/C%0A0JOdnP6L0TX2ebcS4TYdRQuixZeulNaQaCFBz8k0Qm79zMhPVKjlTJJ9EbpPtDH+zsIaH+22wSjR%0A9tbX/uR7izzwM3tIDURp359g4t215yneFaL7WCpoSD2TbanVvtXYJdJbgGVXGJl+BU2LEA11IoRE%0APNIdVJ2bV4VoVp5936NcneXSxLfxPJv21CG0G5R45EsjTM2/S3/X40E3tKSSiu8hFd+zZtlaI7uq%0AKns/Ihbp5sDA55FWGl9aQ5ZU0om9q15bruBXanPkS2OYd4hIO67JlalXkCWN9rYjSEJGVUJkkgfI%0AJA+sOl7Pd5jLfsTo9CscGHhpVQT4RmiYBS6MvcyenmfoSp9AkYP4+mi4nWi4dVOb7y+HFlk3FOJy%0AMyh/+D7m5ATm1FX/z9IH72AtzGFnl/Cd4Mbo1ipkv/W3QZ/CKn9an/KH761afz3YuSy+e7WqUb9y%0Aidk/+l2M/kG0jk7kaCxoDrQs7EKOxuQEjbGRdYlsbfgic3/y+xh79qK1dyKHw+D7uLUq5sw09ZHL%0AmPNzKxXwVnDLJRZf/htqly8S2n8QJZ7AazRoTI5TPX8OO3t3TKPv4sZQs3LYXgNdjtAZO0jJnMN2%0AG4FPumTQFTtCX+JkMBt1i4xTi41ZZivn6U88wFDbY7i+zVJ1BMczkYRMTO9gX9vThJQYFWuRmfIn%0AXMuafDwmi6dJhfuJqG0c7XiRkfzblBpzK7aeiqRjKFESRg+uZzNVOnPTxy0pgq6jKWp5k8pCHdde%0ArbUVsiDabvDwP9xHKKGRHS2zOLyBrEMEut2V8yxAkpsTWFvh/eKq7hcCIikktpS0WC9YjLw2R9fR%0AFENPd1JZaKAYCuPvLgaJgi3gNFw+eXmSwcc66DqW4tF/fIB3fv9S4EyynNMkBQ2G0YyBa3tUFndu%0AIGGWLFzbQ9FlEn0RlkaukmlJFvQ9nOHQ53vXVSWV5+tMfrBEsj/CkZf6ufKjWRYuXY3yNuIqx39y%0AEH0dp5HpM1mmz+TY82QHD//8PnLj5eDzNdfXoyoP/MwQbXtiFGdqXP7B7LZTL3cC9wWR9jwX06oE%0A0gbfx/F2fsRWKI/z8fDXGOh+glR8CE0JNxMOpYCAeBamVSZbHGZq/l2q9UVUJUy5Oksk3NH0+N3e%0ACN31bEZnfkzdzNPT/iCRUKbpKRwQZp8gPtj17CDufIOmNcdt0LCCaRVrG4l3nmdjWmUkScHznO0l%0A3hFU1k2rjCObzWO9cWsiz3Mw7cpNac8tp75OpcTHdurXnKOtf1+ua64EmNh2bVN9sWkVuTD2MqXq%0ANF3pE4SMNLKsXm3ycW3qjRyzS2eYXTqN7dSp1GaJR7pBiC2dw4ZZ4PL4t1nKX6Irc5JEtK9ZdVZW%0APKl938PzHVzXom7mKVYmWchdWDkH68H3fSynurKc7dS4GUmROTWxhgTbiwvYiwur92tZVD/5aMvb%0A2Ap826YxNkJjfDRw2Gg6E/gEkqCWVeTrjqk+Mkx99ApI0soDOpAUeVuWY3i1KuXT71M+ezoYkNPc%0A966c455HxcoyX7lMf+IUPbFjRLU0VSvXtMNLE1ZTLNXGEELQEdl/S47B9W1Gcm+jyxE6ogc42vF5%0AqlYOy62hSBphNYUmh6jaeS4uvkrVWivtKpkLXFx8hUOZ50kY3Zzs+kqzYdIM+ockDV0OI0saU8Wz%0AsPFtZEtQdJknfvEQmb1xFodLLA0XKc3VcUwXRZdJDUQZfKyd9gMJGmWb9/94mNLsalJqxFUGH+8I%0AZB9hFSOhktkf2E12HU3xxD85RKNsY9UczLLN+NsLq/ya491h+h5Mo4UVtIhCJGMQyQQV1KGnupA1%0AGatqY9VcarkG4+8stpQg+J7P6OvzPPCzQ/ScaMNzfKyqzfArsxs6Uoy9tcDpPx/hkX90gEd+YT9d%0AR1OMvTVPdamBpEhEMgbtB4L47/f+cJgzfzl68ye+iYWLRfITFToOJXnqnx5GjyqUZmqoIYWek20c%0A+8rASshNK3iOz+m/GGXg0XYye2O89N89xLlvTFCaq2HENfY910XfA2mKMzUSPWt9pOsFi7d++wKJ%0Avgj7nu1Gi6hc+t405YU6elRl77Nd7H+uG7vh8u4fXGbpyp3RxoudjEG+4YMQ4qYOQhIKuhZjedrM%0Aduo47s0nKrXcl6QQ1tuIhDvQlAhCkvFci4ZVptpYpGEWVxEpXY0hSSqe72BuQlA2gqZGiITaCelt%0AKIqBYNmbuIZpFambxaYncetTuexbDFfJ7VY0brKkoalXG1RMu7wtMr36u/GxnRrOFkJINj+WG0Pw%0A2UstybSmRpGb3qfb+b4U2bjqM44XnNstNesJdC1KNNRJSE8iyRqeZ1NvFKjU5zGtMsvfpyKHUJVA%0AQ2k71W2dQ0lSMLQEYSONrsWR5SDgw/UsLLtKwyzQsErYTp2tlmV0LYrUtMcKrsP7V1K0i11cC4Fg%0AT+oxeuJHqVo5Pp7/Nra3cRVQl6MMtT1GZ/QgWrOhz/MdGk6Z+colxvPvkwr3MZR6nMniaaaKq6u5%0Ah9s/Rzo8QK42yYXFH7S8dxtKjOOdX0KTw1zJvcF85VKL44jQl3iArtghQmoCWajBPdGtka9PMl74%0AgGJj/aAxEMT1DvoTD5AOD6IpkWAb+MF9wK1RNueZLJ4hWxvb4hldH2pI5gv/7YMc/mJf4FssRNMB%0AolkNRuC6HtmREu/+wfCq5LxldB5J8nO/+QyhpLbhjJ7v+zSKFn/2S68zd42f85Ev9fPlf/sIkiI2%0AXT87WubPf+m1NWR+GVpE4Sv/46PsbzbnTX2Y5a9+5c11PZJX1osqPPize3nw5/YGfsvL/aIicLfw%0APZ/KUoMf/IezXPjO2uyAn/i3j3D8Jwe4/MMZvvFr7265IU8IOPT5Xp7/lRMkesK4loddd5AUCVmV%0AmHh3kTf/nws8+8+Pkd4b48/+y9dZuLB69k6SBYe+0Mezv3SUZH8E3/P5/9u7l922qjAMw9/etuOE%0AxnVoGiucVJSqJyadIIEQcDdMuA/ugwlDuADGDKiEhAKCIopKBihyTwnNOY4dM3BAlIYoWaqAoue5%0AgC15j17vtfT/o8Fh6ladvceD3Pr4x0yda+adD25k+dO7+fyjJ7fHVnWV19/u5d0P35jMy85kakvd%0ArFM3Jveiv/rkpyx/9vOZ5kePx+NndvzzvwhpAPinTJaTNCcnSKc8ZaurRmaa3Uy3OqmrRkaHB9kd%0AbmbvYONodnOdxtFHl7/OYG5UrVRVI+Px6ISFLNUfS1BG4+Hf/pmvUqfdnM1Mq5tmPXUU9FvZO9g4%0A4dlP/5Z2s5PpZifNupXxeJzh4SD7w60MRjunfs5pzC5Mp3d9Lr2rkzXU0+en0mjVOdgbZbO/k/7t%0AyWa7zf7Oscf67dlWXr55IY0T5iv/bjQ8zOo3a0/MNe70ZtK73j3VtbrB7jCry2snhur8Uidzr86m%0AqiabBv981eEkdbPKhUudvPbmxSzeeDHT3akcDidXOR7ceZz+9+tZW9nMcP/pl9C71k1n8YVsP9zL%0AvdvrZ7r+UDWq9K50s/TeYhYun09jqs72o/388vXDrNy6n931/fSuzWVmrp3Vbx9lcMy86KpR5eJS%0AJ5fffym9q91UjSprK1u5+0U//e/Wc26+nYUr3Wz0d/LgzjEfsKrJXehLb/Xyys35zMy1M9g+yL0f%0Afs3Kl/eztrJ55m2NQhoAAAo8y5D+F0ZXAwDA809IAwBAASENAAAFhDQAABQQ0gAAUOA/MbUDAACe%0AN75IAwBAASENAAAFhDQAABQQ0gAAUEBIAwBAASENAAAFhDQAABQQ0gAAUEBIAwBAASENAAAFhDQA%0AABQQ0gAAUEBIAwBAASENAAAFhDQAABQQ0gAAUEBIAwBAASENAAAFhDQAABQQ0gAAUEBIAwBAASEN%0AAAAFhDQAABT4DalSScwF3oyc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76581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26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Cloud of Car Model</a:t>
            </a:r>
            <a:endParaRPr lang="en-IN" dirty="0"/>
          </a:p>
        </p:txBody>
      </p:sp>
      <p:sp>
        <p:nvSpPr>
          <p:cNvPr id="3" name="Content Placeholder 2"/>
          <p:cNvSpPr>
            <a:spLocks noGrp="1"/>
          </p:cNvSpPr>
          <p:nvPr>
            <p:ph idx="1"/>
          </p:nvPr>
        </p:nvSpPr>
        <p:spPr/>
        <p:txBody>
          <a:bodyPr/>
          <a:lstStyle/>
          <a:p>
            <a:r>
              <a:rPr lang="en-IN" sz="2400" dirty="0" smtClean="0"/>
              <a:t>Font Size of word shows highest frequency of that Company ‘s cars used by their customers </a:t>
            </a:r>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52936"/>
            <a:ext cx="66770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81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Features -</a:t>
            </a:r>
            <a:r>
              <a:rPr lang="en-IN" dirty="0" smtClean="0"/>
              <a:t>Vehicle Age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151" y="1600200"/>
            <a:ext cx="5468098" cy="4800600"/>
          </a:xfrm>
        </p:spPr>
      </p:pic>
      <p:sp>
        <p:nvSpPr>
          <p:cNvPr id="5" name="TextBox 4"/>
          <p:cNvSpPr txBox="1"/>
          <p:nvPr/>
        </p:nvSpPr>
        <p:spPr>
          <a:xfrm>
            <a:off x="251521" y="1772816"/>
            <a:ext cx="3600400" cy="2308324"/>
          </a:xfrm>
          <a:prstGeom prst="rect">
            <a:avLst/>
          </a:prstGeom>
          <a:noFill/>
        </p:spPr>
        <p:txBody>
          <a:bodyPr wrap="square" rtlCol="0">
            <a:spAutoFit/>
          </a:bodyPr>
          <a:lstStyle/>
          <a:p>
            <a:r>
              <a:rPr lang="en-US" dirty="0" err="1"/>
              <a:t>axa</a:t>
            </a:r>
            <a:r>
              <a:rPr lang="en-US" dirty="0"/>
              <a:t>['</a:t>
            </a:r>
            <a:r>
              <a:rPr lang="en-US" dirty="0" err="1"/>
              <a:t>vehicle_age</a:t>
            </a:r>
            <a:r>
              <a:rPr lang="en-US" dirty="0"/>
              <a:t>'] = 2015 - </a:t>
            </a:r>
            <a:r>
              <a:rPr lang="en-US" dirty="0" err="1"/>
              <a:t>axa</a:t>
            </a:r>
            <a:r>
              <a:rPr lang="en-US" dirty="0"/>
              <a:t>['</a:t>
            </a:r>
            <a:r>
              <a:rPr lang="en-US" dirty="0" err="1"/>
              <a:t>auto_year</a:t>
            </a:r>
            <a:r>
              <a:rPr lang="en-US" dirty="0"/>
              <a:t>']</a:t>
            </a:r>
          </a:p>
          <a:p>
            <a:endParaRPr lang="en-IN" dirty="0" smtClean="0"/>
          </a:p>
          <a:p>
            <a:endParaRPr lang="en-IN" dirty="0"/>
          </a:p>
          <a:p>
            <a:r>
              <a:rPr lang="en-IN" dirty="0" smtClean="0"/>
              <a:t>Max fraud cases were of the vehicles with age</a:t>
            </a:r>
          </a:p>
          <a:p>
            <a:r>
              <a:rPr lang="en-IN" dirty="0" smtClean="0"/>
              <a:t>8 years followed by 4 yrs,11yrs an 2yrs.</a:t>
            </a:r>
            <a:endParaRPr lang="en-IN" dirty="0"/>
          </a:p>
        </p:txBody>
      </p:sp>
    </p:spTree>
    <p:extLst>
      <p:ext uri="{BB962C8B-B14F-4D97-AF65-F5344CB8AC3E}">
        <p14:creationId xmlns:p14="http://schemas.microsoft.com/office/powerpoint/2010/main" val="388457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Feature-Period of the day</a:t>
            </a:r>
            <a:endParaRPr lang="en-IN" dirty="0"/>
          </a:p>
        </p:txBody>
      </p:sp>
      <p:sp>
        <p:nvSpPr>
          <p:cNvPr id="3" name="Content Placeholder 2"/>
          <p:cNvSpPr>
            <a:spLocks noGrp="1"/>
          </p:cNvSpPr>
          <p:nvPr>
            <p:ph idx="1"/>
          </p:nvPr>
        </p:nvSpPr>
        <p:spPr>
          <a:xfrm>
            <a:off x="307975" y="1412776"/>
            <a:ext cx="2895873" cy="4713387"/>
          </a:xfrm>
        </p:spPr>
        <p:txBody>
          <a:bodyPr>
            <a:normAutofit/>
          </a:bodyPr>
          <a:lstStyle/>
          <a:p>
            <a:endParaRPr lang="en-US" sz="2400" dirty="0" smtClean="0"/>
          </a:p>
          <a:p>
            <a:r>
              <a:rPr lang="en-US" sz="2400" dirty="0" err="1" smtClean="0"/>
              <a:t>axa</a:t>
            </a:r>
            <a:r>
              <a:rPr lang="en-US" sz="2400" dirty="0" smtClean="0"/>
              <a:t>['</a:t>
            </a:r>
            <a:r>
              <a:rPr lang="en-US" sz="2400" dirty="0" err="1" smtClean="0"/>
              <a:t>incident_period_of_day</a:t>
            </a:r>
            <a:r>
              <a:rPr lang="en-US" sz="2400" dirty="0" smtClean="0"/>
              <a:t>'] = </a:t>
            </a:r>
            <a:r>
              <a:rPr lang="en-US" sz="2400" dirty="0" smtClean="0"/>
              <a:t>["</a:t>
            </a:r>
            <a:r>
              <a:rPr lang="en-US" sz="2400" dirty="0" err="1" smtClean="0"/>
              <a:t>past_midnight</a:t>
            </a:r>
            <a:r>
              <a:rPr lang="en-US" sz="2400" dirty="0" smtClean="0"/>
              <a:t>", "</a:t>
            </a:r>
            <a:r>
              <a:rPr lang="en-US" sz="2400" dirty="0" err="1" smtClean="0"/>
              <a:t>early_morning</a:t>
            </a:r>
            <a:r>
              <a:rPr lang="en-US" sz="2400" dirty="0" smtClean="0"/>
              <a:t>", "morning", 'fore-noon', 'afternoon', 'evening', 'night']</a:t>
            </a:r>
          </a:p>
          <a:p>
            <a:pPr marL="0" indent="0">
              <a:buNone/>
            </a:pPr>
            <a:r>
              <a:rPr lang="en-IN" sz="2400" dirty="0"/>
              <a:t>w</a:t>
            </a:r>
            <a:r>
              <a:rPr lang="en-IN" sz="2400" dirty="0" smtClean="0"/>
              <a:t>.r.t </a:t>
            </a:r>
          </a:p>
          <a:p>
            <a:r>
              <a:rPr lang="de-DE" sz="2400" dirty="0" smtClean="0"/>
              <a:t>bins = [-1, 3, 6, 9, 12, 17, 20, 24] hr of the day</a:t>
            </a:r>
            <a:endParaRPr lang="en-IN" sz="2400" dirty="0"/>
          </a:p>
        </p:txBody>
      </p:sp>
      <p:sp>
        <p:nvSpPr>
          <p:cNvPr id="4" name="AutoShape 2" descr="data:image/png;base64,iVBORw0KGgoAAAANSUhEUgAAAysAAALICAYAAAB/8G/EAAAABHNCSVQICAgIfAhkiAAAAAlwSFlz%0AAAALEgAACxIB0t1+/AAAADl0RVh0U29mdHdhcmUAbWF0cGxvdGxpYiB2ZXJzaW9uIDMuMC4zLCBo%0AdHRwOi8vbWF0cGxvdGxpYi5vcmcvnQurowAAIABJREFUeJzt3XuUpXdd5/vPl1QikEQu0mAk9ISR%0AwJgxEuyQg8Ig94kOQxADwhJFYVaOFxRQonhZWRDHc8ArDuAoCkIUETAGkDlCMhjUUQSSEOiEgIRb%0AE8wNBbkoYMjv/LGfhqLpTqqS7Gd/q+v1WqtW7/3Ufvbv23XZVe969qXGGAEAAOjmVqseAAAAYH/E%0ACgAA0JJYAQAAWhIrAABAS2IFAABoSawAAAAtiRUAAKAlsQIAALQkVgAAgJbWVj3ARpx88snjjW98%0A46rHAACAWvUA28mWOLLy8Y9/fNUjAAAAM9sSsQIAAGw/YgUAAGhJrAAAAC2JFQAAoCWxAgAAtCRW%0AAACAlsQKAADQklgBAABaEisAAEBLYgUAAGhJrAAAAC2JFQAAoCWxAgAAtCRWAACAlsQKAADQklgB%0AAABaEisAAEBLYgUAAGhJrAAAAC2JFQAAoCWxAgAAtCRWAACAlsQKAADQklgBAABaEisAAEBLYgUA%0AAGhJrAAAAC2JFQAAoCWxAgAAtLS26gEAAOay58zjN3X5nWfsXtIkwEY4sgIAALQkVgAAgJbECgAA%0A0JJYAQAAWhIrAABAS2IFAABoSawAAAAtiRUAAKAlsQIAALQkVgAAgJbECgAA0JJYAQAAWhIrAABA%0AS2IFAABoSawAAAAtiRUAAKAlsQIAALQkVgAAgJbECgAA0JJYAQAAWhIrAABAS2IFAABoSawAAAAt%0AiRUAAKAlsQIAALQkVgAAgJbECgAA0JJYAQAAWlpb9QCwHew58/hN77PzjN1LmAQAtjc/k7cWR1YA%0AAICWxAoAANCSWAEAAFoSKwAAQEtiBQAAaEmsAAAALYkVAACgJbECAAC0JFYAAICWxAoAANCSWAEA%0AAFoSKwAAQEtiBQAAaGlt1QMAMI89Zx6/6X12nrF7CZOsxnb//wNsRY6sAAAALYkVAACgJbECAAC0%0AJFYAAICWxAoAANCSWAEAAFoSKwAAQEtiBQAAaEmsAAAALYkVAACgJbECAAC0JFYAAICWxAoAANCS%0AWAEAAFoSKwAAQEtiBQAAaEmsAAAALYkVAACgJbECAAC0JFYAAICWxAoAANCSWAEAAFoSKwAAQEtL%0Aj5WqOqSq3llVb5jO372q3lZVl1fVq6rqsGXPAAAAbD1zHFl5WpLL1p1/XpLfGGPcI8knkjxlhhkA%0AAIAtZqmxUlVHJ/kvSX5vOl9JHpLkT6aLvDzJo5c5AwAAsDUt+8jK85P8dJLrp/Nfl+STY4zrpvNX%0AJLnrkmcAAAC2oKXFSlU9Msk1Y4wLb+L+p1XVBVV1wbXXXnsLTwcAAHS3zCMr90/yqKr6cJI/zuLu%0AX7+Z5PZVtTZd5ugkH9vfzmOMF48xThxjnLhjx44ljgkAAHS0tFgZY/zsGOPoMcYxSR6f5C/GGN+X%0A5Pwkp04Xe1KS1y1rBgAAYOtaxeus/EySn6yqy7N4DMtLVjADAADQ3NqNX+TmG2O8JclbptMfTHLS%0AHOsCAABbl1ewBwAAWhIrAABAS2IFAABoSawAAAAtiRUAAKAlsQIAALQkVgAAgJbECgAA0JJYAQAA%0AWprlFeyB1dtz5vGb3mfnGbuXMMn2tdnPgY//wcf3IcDmOLICAAC0JFYAAICWxAoAANCSWAEAAFoS%0AKwAAQEtiBQAAaEmsAAAALYkVAACgJbECAAC0JFYAAICWxAoAANCSWAEAAFoSKwAAQEtiBQAAaEms%0AAAAALYkVAACgJbECAAC0JFYAAICWxAoAANCSWAEAAFoSKwAAQEtiBQAAaEmsAAAALYkVAACgJbEC%0AAAC0JFYAAICWxAoAANDS2qoHYHvYc+bxm95n5xm7lzAJAABbhSMrAABAS2IFAABoSawAAAAtiRUA%0AAKAlsQIAALQkVgAAgJbECgAA0JJYAQAAWhIrAABAS2IFAABoSawAAAAtiRUAAKAlsQIAALS0tuoB%0A5rDnzOM3vc/OM3YvYRJWxdcAAMDW48gKAADQklgBAABaEisAAEBLYgUAAGhJrAAAAC2JFQAAoCWx%0AAgAAtCRWAACAlsQKAADQklgBAABaEisAAEBLYgUAAGhJrAAAAC2trXoAYHvYc+bxm95n5xm7lzAJ%0AALBVOLICAAC0JFYAAICWxAoAANCSWAEAAFoSKwAAQEtiBQAAaEmsAAAALYkVAACgJbECAAC0JFYA%0AAICWxAoAANCSWAEAAFoSKwAAQEtrqx6Aeew58/hNXX7nGbuXNAmsxma/BxLfB8DBx20hW40jKwAA%0AQEtiBQAAaEmsAAAALYkVAACgJbECAAC0JFYAAICWxAoAANCSWAEAAFoSKwAAQEtiBQAAaEmsAAAA%0ALYkVAACgJbECAAC0tLbqAQCAeew58/hN77PzjN1LmGT78jmAzXFkBQAAaEmsAAAALYkVAACgJbEC%0AAAC0JFYAAICWxAoAANCSWAEAAFoSKwAAQEtiBQAAaEmsAAAALYkVAACgJbECAAC0JFYAAICW1lY9%0AwHaw58zjN73PzjN2L2ESAADYOhxZAQAAWhIrAABAS2IFAABoSawAAAAtiRUAAKAlsQIAALQkVgAA%0AgJbECgAA0JJYAQAAWhIrAABAS2IFAABoSawAAAAtiRUAAKCltVUPAABsD3vOPH7T++w8Y/cSJgG2%0ACkdWAACAlsQKAADQklgBAABaEisAAEBLYgUAAGhJrAAAAC2JFQAAoCWxAgAAtCRWAACAlsQKAADQ%0A0tJipapuXVVvr6p3VdWlVfWcafvdq+ptVXV5Vb2qqg5b1gwAAMDWtcwjK59P8pAxxr2TnJDk5Kq6%0AX5LnJfmNMcY9knwiyVOWOAMAALBFLS1WxsJnprOHTm8jyUOS/Mm0/eVJHr2sGQAAgK1rqY9ZqapD%0AquriJNckOS/JB5J8coxx3XSRK5Lc9QD7nlZVF1TVBddee+0yxwQAABpaaqyMMb44xjghydFJTkry%0AHzax74vHGCeOMU7csWPH0mYEAAB6muXZwMYYn0xyfpJvS3L7qlqb3nV0ko/NMQMAALC1LPPZwHZU%0A1e2n07dJ8vAkl2URLadOF3tSktctawYAAGDrWrvxi9xkRyV5eVUdkkUUvXqM8Yaqek+SP66q/57k%0AnUlessQZAACALWppsTLGeHeS++xn+wezePwKAADAAXkFewAAoCWxAgAAtCRWAACAlsQKAADQklgB%0AAABaEisAAEBLYgUAAGhJrAAAAC2JFQAAoCWxAgAAtCRWAACAlsQKAADQklgBAABaEisAAEBLYgUA%0AAGhJrAAAAC2JFQAAoCWxAgAAtCRWAACAlsQKAADQklgBAABaEisAAEBLYgUAAGhJrAAAAC2JFQAA%0AoCWxAgAAtCRWAACAlsQKAADQklgBAABaEisAAEBLYgUAAGhJrAAAAC2JFQAAoCWxAgAAtCRWAACA%0AlsQKAADQklgBAABaEisAAEBLYgUAAGhJrAAAAC2JFQAAoCWxAgAAtCRWAACAlsQKAADQklgBAABa%0AEisAAEBLYgUAAGhJrAAAAC2JFQAAoCWxAgAAtCRWAACAlsQKAADQklgBAABaEisAAEBLYgUAAGhJ%0ArAAAAC2JFQAAoCWxAgAAtCRWAACAlsQKAADQklgBAABaEisAAEBLYgUAAGhJrAAAAC2JFQAAoCWx%0AAgAAtCRWAACAlsQKAADQklgBAABaEisAAEBLYgUAAGhJrAAAAC1tKFaq6s0b2QYAAHBLWbuhd1bV%0ArZPcNsmdquoOSWp619cmueuSZwMAALaxG4yVJP93kqcn+YYkF+bLsfKpJC9c4lwAAMA2d4OxMsb4%0AzSS/WVU/PsZ4wUwzAQAA3OiRlSTJGOMFVfXtSY5Zv88Y46wlzQUAAGxzG4qVqvqDJN+Y5OIkX5w2%0AjyRiBQAAWIoNxUqSE5McN8YYyxwGAABgr42+zsolSb5+mYMAAMDBoqp+oqouq6pX3MLX+6CqesMt%0AeZ03VVU9vapuu8l9NjX/Ro+s3CnJe6rq7Uk+v3fjGONRmxkOAAC2iR9N8rAxxhV7N1TV2hjjurkG%0AWOZ6VXVIFs8a/IdJ/mUZayQbj5VnL2sAAAA4mFTVbyf590n+vKp2Jnn9dH5PVf1skj9Icvh08aeO%0AMf62qh6U5JljjEdO1/HCJBeMMV5WVScneX4WUfB/bmTtZ2fxWPO96z0xyXOTPCjJ1yR50Rjjd6b1%0Azkzy6ST3SHJ+kh8dY1xfVU9I8nNZvGzJ/xpj/Mx03Z9J8jtJHpbk7Cxe3uT8qvr4GOPBVfWIJM+Z%0A1vlAkh8aY3xmM/Pva6PPBvaXm7lSAADYrsYYPzz9gv7gJE9N8l+TPGCM8a/T3aYePsb4XFUdm+SV%0AWTw+fL+mF2n/3SQPSXJ5kldtYITj1q13WpJ/HmPct6q+JsnfVNW50+VOmi77kSRvTPKYqvrbJM9L%0AsivJJ5KcW1WPHmO8NovAetsY46em2Z6c5MFjjI9X1Z2S/EIWR5M+W1U/k+Qnq+qXb8L8X7LRZwP7%0AdBbP/pUkhyU5NMlnxxhfu5nFAABgG3r9GONfp9OHJnlhVZ2QxbPs3vNG9v0PST40xnh/klTVHyY5%0AbRPrPSLJt1TVqdP52yU5NskXkrx9jPHB6XpfmeQBSf4tyVvGGNdO21+R5IFJXjvNe/YB1rxfFuHz%0AN1WVLJrhrTdx/i/Z6JGVI/eersXqp0wDAQAAN+yz604/I8nVSe6dxZNdfW7afl2+8smvbn0LrVdJ%0AfnyM8ab1F5juBrbvM/3e2DP/fm6M8cUDvK+SnDfGeMI+65xw4+Me2EafDexLxsJrk/znm7MwAABs%0AQ7dLcuUY4/ok35/kkGn7R5IcV1VfU1W3T/LQaft7kxxTVd84nf+KGNiANyX5kao6NEmq6p5Vtffx%0AMidV1d2r6lZJvjeLx5O8Pcl3VNWdpgfRPyHJgR4S8ukkew9q/F2S+1fVPaZ1Dq+qe97c+Td6N7DH%0ArDt7qyzuV/e5A1wcAADYv99KcnZV/UAWjxP5bJKMMT5aVa/O4iVDPpTkndP2z02PO/lfVfUvSf46%0AXw6Ejfi9JMckuWi6h9S1SR49ve8dSV6YLz/A/pzpAfbPms7vfYD96w5w3S9O8saq+ofpAfY/mOSV%0A02NjkuQXxhh/f3Pm3+izgf3XdaevS/LhLO4KBgAA7GOMccx08tn7bH9/km9Zt+ln1r3vp5P89H6u%0A641ZPPZjI+vuu971WTyz18+t3z49ruRTe599bJ99XpnFA//33X7EPudfkOQF687/RZL73pz597XR%0Ax6z80E25cgAAgJtqQ49Zqaqjq+qcqrpmeju7qo5e9nAAAMBXq6ofqqqL93l70Ub3H2O8ZX9HVbrZ%0A6N3Afj/JHyV57HT+idO2hy9jKAAA4MDGGL+fxe/jB7WNPhvYjjHG748xrpveXpZkxxLnAgAAtrmN%0AHln5x6p6Yr78QJsnJPnH5YwEwMFoz5nHb3qfnWfsXsIkwKq4HWCzNnpk5clJHpfkqiRXJjk1yQ8u%0AaSYAAIANH1k5M8mTxhifSJKqumOSX80iYgAAgCXZdfpZN/bK8pty4a/8QN3Q+6fXY/nrJL80xvjz%0AadtjkzxljHHyLTnLjdlorHzL3lBJkjHGP1XVfZY0EwAAsCJjjFFVP5zkNVV1fhbN8P8kmTVUko3H%0Ayq2q6g77HFnZ6L4AAMAWMsa4pKr+LIsXrTw8yVljjA/MPcdGg+PXkry1ql4znX9skl9azkgAAEAD%0Az0lyUZIvJDlxFQNs9BXsz6qqC5I8ZNr0mDHGe5Y3FgAAsEpjjM9W1auSfGaM8flVzLDhu3JNcSJQ%0AAABg+7h+eluJjT51MQAAwKw8SB4AABq7sacaPpiJFQAAYL/GGM9e5fruBgYAALQkVgAAgJbECgAA%0A0JJYAQAAWhIrAABAS2IFAABoyVMXAwBAY3vOPH7ckte384zdN/q6LVU1kvz6GOOnpvPPTHLE3E9l%0A7MgKAACwr88neUxV3WmVQ4gVAABgX9cleXGSZ6xyCLECAADsz4uSfF9V3W5VA4gVAADgq4wxPpXk%0ArCQ/saoZxAoAAHAgz0/ylCSHr2JxsQIAAOzXGOOfkrw6i2CZnacuBgCAxjbyVMNL9mtJnrqKhcUK%0AAADwFcYYR6w7fXWS265iDncDAwAAWhIrAABAS2IFAABoSawAAAAtiRUAAKAlsQIAALQkVgAAgJbE%0ACgAA0JJYAQAAWhIrAABAS2IFAABoSawAAAAtiRUAAKClpcVKVd2tqs6vqvdU1aVV9bRp+x2r6ryq%0Aev/07x2WNQMAALB1LfPIynVJfmqMcVyS+yX5sao6Lsmzkrx5jHFskjdP5wEAAL7C0mJljHHlGOOi%0A6fSnk1yW5K5JTkny8uliL0/y6GXNAAAAbF2zPGalqo5Jcp8kb0tylzHGldO7rkpylwPsc1pVXVBV%0AF1x77bVzjAkAADSy9FipqiOSnJ3k6WOMT61/3xhjJBn722+M8eIxxoljjBN37Nix7DEBAIBmlhor%0AVXVoFqHyijHGn06br66qo6b3H5XkmmXOAAAAbE3LfDawSvKSJJeNMX593bten+RJ0+knJXndsmYA%0AAAC2rrUlXvf9k3x/kt1VdfG07eeSPDfJq6vqKUk+kuRxS5wBAADYopYWK2OM/5OkDvDuhy5rXQAA%0A4ODgFewBAICWxAoAANCSWAEAAFoSKwAAQEtiBQAAaEmsAAAALYkVAACgJbECAAC0JFYAAICWxAoA%0AANCSWAEAAFoSKwAAQEtiBQAAaEmsAAAALYkVAACgJbECAAC0JFYAAICWxAoAANCSWAEAAFoSKwAA%0AQEtiBQAAaEmsAAAALa2tegCAzdp1+lmb3uecI5cwCACwVI6sAAAALYkVAACgJbECAAC0JFYAAICW%0AxAoAANCSWAEAAFoSKwAAQEtiBQAAaEmsAAAALYkVAACgJbECAAC0JFYAAICWxAoAANDS2qoHgM3a%0AdfpZm97nnCOXMAgAAEvlyAoAANCSWAEAAFoSKwAAQEtiBQAAaEmsAAAALYkVAACgJbECAAC0JFYA%0AAICWxAoAANCSWAEAAFoSKwAAQEtiBQAAaEmsAAAALa2tegAAtp5dp5+16X3OOXIJgwBwUHNkBQAA%0AaEmsAAAALYkVAACgJbECAAC0JFYAAICWxAoAANCSWAEAAFoSKwAAQEtiBQAAaEmsAAAALYkVAACg%0AJbECAAC0JFYAAICW1lY9AJu36/SzNr3POUcuYRAAAFgiR1YAAICWxAoAANCSWAEAAFoSKwAAQEti%0ABQAAaEmsAAAALYkVAACgJbECAAC0JFYAAICWxAoAANCSWAEAAFoSKwAAQEtiBQAAaGlt1QMAbEW7%0ATj9r0/ucc+QSBgFYoc3eFrodZLMcWQEAAFoSKwAAQEtiBQAAaEmsAAAALYkVAACgJbECAAC0JFYA%0AAICWxAoAANCSWAEAAFoSKwAAQEtiBQAAaEmsAAAALYkVAACgpbVVDwAAADfFrtPP2vQ+5xy5hEFY%0AGkdWAACAlsQKAADQklgBAABaEisAAEBLYgUAAGhJrAAAAC2JFQAAoCWxAgAAtCRWAACAlsQKAADQ%0AklgBAABaEisAAEBLYgUAAGhJrAAAAC2trXqArWbX6Wdtep9zjlzCIMC25rYIcDvAduDICgAA0JJY%0AAQAAWhIrAABAS2IFAABoSawAAAAtiRUAAKAlsQIAALQkVgAAgJbECgAA0JJYAQAAWhIrAABAS2IF%0AAABoSawAAAAtra16gM3adfpZm97nnCOXMAiskO8DYNXcDgFzcGQFAABoSawAAAAtiRUAAKAlsQIA%0AALQkVgAAgJbECgAA0JJYAQAAWhIrAABAS2IFAABoaWmxUlUvraprquqSddvuWFXnVdX7p3/vsKz1%0AAQCArW2ZR1ZeluTkfbY9K8mbxxjHJnnzdB4AAOCrLC1Wxhh/leSf9tl8SpKXT6dfnuTRy1ofAADY%0A2uZ+zMpdxhhXTqevSnKXmdcHAAC2iLVVLTzGGFU1DvT+qjotyWlJsnPnztnmAm7crtPP2vQ+5xy5%0AhEFghXwfrJ7PARz85j6ycnVVHZUk07/XHOiCY4wXjzFOHGOcuGPHjtkGBAAAepg7Vl6f5EnT6Scl%0Aed3M6wMAAFvEMp+6+JVJ3prkXlV1RVU9Jclzkzy8qt6f5GHTeQAAgK+ytMesjDGecIB3PXRZawIA%0AAAcPr2APAAC0JFYAAICWxAoAANCSWAEAAFoSKwAAQEtiBQAAaEmsAAAALYkVAACgJbECAAC0tLRX%0AsOfgtev0sza9zzlHLmEQYFvb7G3RwXY75LYY2A4cWQEAAFoSKwAAQEtiBQAAaEmsAAAALYkVAACg%0AJbECAAC0JFYAAICWxAoAANCSWAEAAFoSKwAAQEtiBQAAaEmsAAAALYkVAACgJbECAAC0JFYAAICW%0AxAoAANCSWAEAAFoSKwAAQEtiBQAAaEmsAAAALYkVAACgJbECAAC0JFYAAICWxAoAANCSWAEAAFoS%0AKwAAQEtiBQAAaGlt1QPAVrPr9LM2vc85Ry5hEABWys8DWD5HVgAAgJbECgAA0JJYAQAAWhIrAABA%0AS2IFAABoSawAAAAtiRUAAKAlsQIAALQkVgAAgJbECgAA0JJYAQAAWhIrAABAS2IFAABoSawAAAAt%0AiRUAAKAlsQIAALQkVgAAgJbECgAA0JJYAQAAWhIrAABAS2IFAABoSawAAAAtiRUAAKAlsQIAALQk%0AVgAAgJbECgAA0JJYAQAAWhIrAABAS2IFAABoSawAAAAtiRUAAKAlsQIAALQkVgAAgJbECgAA0JJY%0AAQAAWhIrAABAS2IFAABoSawAAAAtiRUAAKAlsQIAALQkVgAAgJbECgAA0JJYAQAAWhIrAABAS2IF%0AAABoSawAAAAtiRUAAKAlsQIAALQkVgAAgJbECgAA0JJYAQAAWhIrAABAS2IFAABoSawAAAAtiRUA%0AAKAlsQIAALQkVgAAgJbECgAA0JJYAQAAWhIrAABAS2IFAABoSawAAAAtiRUAAKAlsQIAALQkVgAA%0AgJbECgAA0JJYAQAAWhIrAABAS2IFAABoSawAAAAtiRUAAKAlsQIAALQkVgAAgJbECgAA0JJYAQAA%0AWhIrAABAS2IFAABoSawAAAAtiRUAAKAlsQIAALQkVgAAgJbECgAA0JJYAQAAWhIrAABAS2IFAABo%0ASawAAAAtiRUAAKAlsQIAALQkVgAAgJbECgAA0JJYAQAAWhIrAABAS2IFAABoSawAAAAtrSRWqurk%0AqnpfVV1eVc9axQwAAEBvs8dKVR2S5EVJvjPJcUmeUFXHzT0HAADQ2yqOrJyU5PIxxgfHGF9I8sdJ%0ATlnBHAAAQGM1xph3wapTk5w8xvhv0/nvT/J/jTGeus/lTkty2nT2XknedzOWvVOSj9+M/W+uVa/f%0AYQbr+xrY7ut3mMH6vga2+/odZrD+1v8a+PgY4+Rbahhu2NqqBziQMcaLk7z4lriuqrpgjHHiLXFd%0AW3H9DjNY39fAdl+/wwzW9zWw3dfvMIP1fQ2wOau4G9jHktxt3fmjp20AAABfsopYeUeSY6vq7lV1%0AWJLHJ3n9CuYAAAAam/1uYGOM66rqqUnelOSQJC8dY1y65GVvkbuTbeH1k9XPYP3VW/UM2339ZPUz%0AWH/1Vj3Ddl8/Wf0M1l+9DjOwQbM/wB4AAGAjvII9AADQklgBAABaOqhjpapOrqr3VdXlVfWsFaz/%0A0qq6pqoumXvtaf27VdX5VfWeqrq0qp428/q3rqq3V9W7pvWfM+f66+Y4pKreWVVvWNH6H66q3VV1%0AcVVdsIL1b19Vf1JV762qy6rq22Ze/17T/33v26eq6ukzz/CM6Wvwkqp6ZVXdeub1nzatfelc//f9%0A3f5U1R2r6ryqev/07x1mXv+x08fg+qpa6tOGHmD9X5m+D95dVedU1e1XMMMvTutfXFXnVtU3zLn+%0Auvf9VFWNqrrTnOtX1bOr6mPrbg++a871p+0/Pn0dXFpVv7ys9Q80Q1W9at3//8NVdfHM659QVX+3%0A92dSVZ008/r3rqq3Tj8X/6yqvnaJ6+/396A5bwu5BYwxDsq3LB68/4Ek/z7JYUneleS4mWd4YJJv%0ATXLJij4GRyX51un0kUn+fs6PQZJKcsR0+tAkb0tyvxV8HH4yyR8lecOKPg8fTnKnVaw9rf/yJP9t%0AOn1YktuvcJZDklyV5N/NuOZdk3woyW2m869O8oMzrv/NSS5JctssntTkfye5xwzrftXtT5JfTvKs%0A6fSzkjxv5vW/KYsX+X1LkhNX8P9/RJK16fTzlvn/v4EZvnbd6Z9I8ttzrj9tv1sWT3LzkWXeNh3g%0A///sJM9c5sf9RtZ/8PQ9+DXT+TvPPcM+7/+1JGfM/DE4N8l3Tqe/K8lbZl7/HUm+Yzr95CS/uMT1%0A9/t70Jy3hd5u/tvBfGTlpCSXjzE+OMb4QpI/TnLKnAOMMf4qyT/NueY+6185xrhoOv3pJJdl8Yvb%0AXOuPMcZnprOHTm+zPqNDVR2d5L8k+b051+2iqm6XxQ+LlyTJGOMLY4xPrnCkhyb5wBjjIzOvu5bk%0ANlW1lkU0/MOMa39TkreNMf5ljHFdkr9M8phlL3qA259TsojXTP8+es71xxiXjTHet6w1N7D+udPn%0AIEn+LovX+Zp7hk+tO3t4lnibeAM/g34jyU8vc+0bWX8WB1j/R5I8d4zx+eky16xghiRJVVWSxyV5%0A5czrjyR7j2bcLku8PTzA+vdM8lfT6fOSfM8S1z/Q70Gz3RZy8x3MsXLXJB9dd/6KzPiLejdVdUyS%0A+2RxdGPOdQ+ZDnFfk+S8Mcas6yd5fhY/lK+fed31RpJzq+rCqjpt5rXvnuTaJL8/3RXu96rq8Jln%0AWO/xWeIP5v0ZY3wsya8m2ZPkyiT/PMY4d8YRLknyn6rq66rqtln8JfNuN7LPstxljHHldPqqJHdZ%0A0RwdPDnJn69i4ar6par6aJLvS3LGzGufkuRjY4x3zbnuPp463RXupSu4+809s/h+fFtV/WVV3Xfm%0A9df7T0muHmO8f+Z1n57kV6axpACXAAAHe0lEQVSvwV9N8rMzr39pvvzH48dmptvDfX4Pclu4hRzM%0AscKkqo5IcnaSp+/zV72lG2N8cYxxQhZ/wTypqr55rrWr6pFJrhljXDjXmgfwgDHGtyb5ziQ/VlUP%0AnHHttSwOwf/PMcZ9knw2i0Pes6vFi8A+KslrZl73Dln8YLx7km9IcnhVPXGu9ccYl2Vxl6Nzk7wx%0AycVJvjjX+gcyxhiZ+UhnF1X180muS/KKVaw/xvj5McbdpvWfOte6Uyz/XGYOpH38zyTfmOSELP54%0A8Gszr7+W5I5J7pfk9CSvno5wrMITMvMfbyY/kuQZ09fgMzIdeZ/Rk5P8aFVdmMVds76w7AVv6Peg%0A7XxbuFUczLHysXxlrR89bdtWqurQLL5BXzHG+NNVzTHd9ej8JCfPuOz9kzyqqj6cxd0AH1JVfzjj%0A+km+9Jf9vXc3OCeLuyjO5YokV6w7ovUnWcTLKnxnkovGGFfPvO7DknxojHHtGOPfkvxpkm+fc4Ax%0AxkvGGLvGGA9M8oks7je9CldX1VFJMv271LvAdFRVP5jkkUm+b/olZZVekSXeBWY/vjGLaH/XdLt4%0AdJKLqurr5xpgjHH19Ees65P8bua9PUwWt4l/Ot1N+e1ZHHVf2pMMHMh0l9THJHnV3GsneVIWt4PJ%0A4o9Hs34OxhjvHWM8YoyxK4tY+8Ay1zvA70Hb/rZwKzmYY+UdSY6tqrtPf9F9fJLXr3imWU1/LXpJ%0AksvGGL++gvV37H22naq6TZKHJ3nvXOuPMX52jHH0GOOYLD7/fzHGmO0v6klSVYdX1ZF7T2fxAN/Z%0Anh1ujHFVko9W1b2mTQ9N8p651t/Hqv6KuCfJ/arqttP3xEOzuN/ybKrqztO/O7P4BeWP5lx/nddn%0A8YtKpn9ft6I5VqKqTs7ibqGPGmP8y4pmOHbd2VMy723i7jHGnccYx0y3i1dk8eDjq+aaYe8viJPv%0Azoy3h5PXZvEg+1TVPbN40pGPzzxDsvgjynvHGFesYO1/SPId0+mHJJn1bmjrbg9vleQXkvz2Etc6%0A0O9B2/q2cMtZ1SP753jL4r7hf59Ftf/8CtZ/ZRaHuf8tix8KT5l5/QdkcWjz3Vnc9eTiJN814/rf%0AkuSd0/qXZInPeLKBWR6UFTwbWBbPRveu6e3SFX0dnpDkgunz8Nokd1jBDIcn+cckt1vR5/85WfxS%0AeEmSP8j0TEAzrv/XWUTiu5I8dKY1v+r2J8nXJXlzFr+c/O8kd5x5/e+eTn8+ydVJ3jTz+pdn8VjG%0AvbeHS3smrhuY4ezp6/DdSf4syV3nXH+f9384y302sP39//8gye7p///6JEfNvP5hSf5w+hxclOQh%0Ac38NTNtfluSHl7n2DXwMHpDkwun26G1Jds28/tOy+N3s75M8N0ktcf39/h40522ht5v/VtMnEwAA%0AoJWD+W5gAADAFiZWAACAlsQKAADQklgBAABaEisAAEBLYgUAAGhJrAA0VlXHVNV+Xzivqs6sqofd%0AwL4Pqqo3LG86AFiutVUPAMBNM8Y4Y9UzAMAyObICMLOqem5V/di688+uqmdW1elV9Y6qendVPWfd%0ALodU1e9W1aVVdW5V3Wba72VVdep0+r5V9bdV9a6qentVHbnPmodX1Uun972zqk65gfmOqaq/rqqL%0Aprdvn7bfqqp+q6reW1XnVdX/t279XVX1l1V1YVW9qaqOugU/ZABsU2IFYH6vSvK4decfl+TaJMcm%0AOSnJCUl2VdUDp/cfm+RFY4z/mOSTSb5n/ZVV1WHTdT5tjHHvJA9L8q/7rPnzSf5ijHFSkgcn+ZWq%0AOvwA812T5OFjjG9N8r1J/se0/TFJjklyXJLvT/Jt0/qHJnlBklPHGLuSvDTJL23oIwEAN8DdwABm%0ANsZ4Z1Xduaq+IcmOJJ9IcnySRyR553SxI7KIlD1JPjTGuHjafmEWwbDevZJcOcZ4x3T9n0qSqlp/%0AmUckeVRVPXM6f+skO5Nctp8RD03ywqo6IckXk9xz2v6AJK8ZY1yf5KqqOn/d+t+c5LxpzUOSXLmh%0ADwYA3ACxArAar0lyapKvz+KoyL9L8v+OMX5n/YWq6pgkn1+36YtJbnMT1qsk3zPGeN8GLvuMJFcn%0AuXcWR+A/t4HrvnSM8W03YS4AOCB3AwNYjVcleXwWwfKaJG9K8uSqOiJJququVXXnDV7X+5IcVVX3%0AnfY9sqr2/WPUm5L8eE2HPqrqPjdwfbfL4kjN9Vnc3euQafvfJPme6bErd0nyoHXr76iqL90trKr+%0A4wZnB4ADcmQFYAXGGJdOD4L/2BjjyiRXVtU3JXnr1BOfSfLELI6k3Nh1faGqvjfJC6YH3/9rFo9b%0AWe8Xkzw/ybur6lZJPpTkkQe4yt9KcnZV/UCSNyb57LT97CQPTfKeJB9NclGSf57WPzXJ/6iq22Xx%0As+X5SS7dwIcCAA6oxhirngGALaKqjhhjfKaqvi7J25Pcf4xx1arnAuDg5MgKAJvxhqq6fZLDkvyi%0AUAFgmRxZAdimquo/J3nePps/NMb47lXMAwD7EisAAEBLng0MAABoSawAAAAtiRUAAKAlsQIAALT0%0A/wMzGsscxZAir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628" y="1546696"/>
            <a:ext cx="5832648" cy="5120648"/>
          </a:xfrm>
          <a:prstGeom prst="rect">
            <a:avLst/>
          </a:prstGeom>
        </p:spPr>
      </p:pic>
    </p:spTree>
    <p:extLst>
      <p:ext uri="{BB962C8B-B14F-4D97-AF65-F5344CB8AC3E}">
        <p14:creationId xmlns:p14="http://schemas.microsoft.com/office/powerpoint/2010/main" val="17236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Encoding</a:t>
            </a:r>
            <a:br>
              <a:rPr lang="en-IN" dirty="0" smtClean="0"/>
            </a:br>
            <a:endParaRPr lang="en-IN" dirty="0"/>
          </a:p>
        </p:txBody>
      </p:sp>
      <p:sp>
        <p:nvSpPr>
          <p:cNvPr id="3" name="Content Placeholder 2"/>
          <p:cNvSpPr>
            <a:spLocks noGrp="1"/>
          </p:cNvSpPr>
          <p:nvPr>
            <p:ph idx="1"/>
          </p:nvPr>
        </p:nvSpPr>
        <p:spPr/>
        <p:txBody>
          <a:bodyPr/>
          <a:lstStyle/>
          <a:p>
            <a:r>
              <a:rPr lang="en-IN" dirty="0" smtClean="0"/>
              <a:t>After handling missing values and creating new features we have done Label Encoding as maximum columns were categorical.</a:t>
            </a:r>
          </a:p>
          <a:p>
            <a:pPr marL="0" indent="0">
              <a:buNone/>
            </a:pPr>
            <a:r>
              <a:rPr lang="en-IN" dirty="0" smtClean="0"/>
              <a:t> </a:t>
            </a:r>
            <a:endParaRPr lang="en-IN" dirty="0"/>
          </a:p>
        </p:txBody>
      </p:sp>
    </p:spTree>
    <p:extLst>
      <p:ext uri="{BB962C8B-B14F-4D97-AF65-F5344CB8AC3E}">
        <p14:creationId xmlns:p14="http://schemas.microsoft.com/office/powerpoint/2010/main" val="34628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t>
            </a:r>
            <a:endParaRPr lang="en-IN" dirty="0"/>
          </a:p>
        </p:txBody>
      </p:sp>
      <p:graphicFrame>
        <p:nvGraphicFramePr>
          <p:cNvPr id="4"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1417570386"/>
              </p:ext>
            </p:extLst>
          </p:nvPr>
        </p:nvGraphicFramePr>
        <p:xfrm>
          <a:off x="457200" y="16002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699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smtClean="0"/>
              <a:t>ABSTRACT</a:t>
            </a:r>
            <a:endParaRPr lang="en-IN" sz="2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872" y="1736631"/>
            <a:ext cx="4752527" cy="4311744"/>
          </a:xfrm>
        </p:spPr>
      </p:pic>
      <p:sp>
        <p:nvSpPr>
          <p:cNvPr id="8" name="TextBox 7"/>
          <p:cNvSpPr txBox="1"/>
          <p:nvPr/>
        </p:nvSpPr>
        <p:spPr>
          <a:xfrm>
            <a:off x="179512" y="1196752"/>
            <a:ext cx="2952328" cy="5355312"/>
          </a:xfrm>
          <a:prstGeom prst="rect">
            <a:avLst/>
          </a:prstGeom>
          <a:noFill/>
        </p:spPr>
        <p:txBody>
          <a:bodyPr wrap="square" rtlCol="0">
            <a:spAutoFit/>
          </a:bodyPr>
          <a:lstStyle/>
          <a:p>
            <a:r>
              <a:rPr lang="en-US" dirty="0" smtClean="0"/>
              <a:t>The impact of fraud related losses is increasingly severe as new and innovative ways to defraud insurance companies are on the rise. While all insurance companies have a mechanism to detect insurance fraud, most of them do so using a traditional approach, based on business knowledge of insurance SMEs and SIUs, by creating a rule based fraud detection engine. However, a new trend of using data analytics for prediction of insurance fraud has emerged</a:t>
            </a:r>
            <a:r>
              <a:rPr lang="en-US" sz="1050" dirty="0" smtClean="0"/>
              <a:t> </a:t>
            </a:r>
            <a:r>
              <a:rPr lang="en-US" dirty="0" smtClean="0"/>
              <a:t>over the last few years. </a:t>
            </a:r>
            <a:endParaRPr lang="en-IN" dirty="0"/>
          </a:p>
        </p:txBody>
      </p:sp>
    </p:spTree>
    <p:extLst>
      <p:ext uri="{BB962C8B-B14F-4D97-AF65-F5344CB8AC3E}">
        <p14:creationId xmlns:p14="http://schemas.microsoft.com/office/powerpoint/2010/main" val="4035674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a:t>
            </a:r>
            <a:endParaRPr lang="en-IN" dirty="0"/>
          </a:p>
        </p:txBody>
      </p:sp>
      <p:graphicFrame>
        <p:nvGraphicFramePr>
          <p:cNvPr id="4"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405432091"/>
              </p:ext>
            </p:extLst>
          </p:nvPr>
        </p:nvGraphicFramePr>
        <p:xfrm>
          <a:off x="457200" y="16002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357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r>
              <a:rPr lang="en-US" dirty="0" smtClean="0"/>
              <a:t>There are several statistical and machine learning algorithms used for classification to predict insurance fraud. </a:t>
            </a:r>
          </a:p>
          <a:p>
            <a:r>
              <a:rPr lang="en-US" dirty="0" smtClean="0"/>
              <a:t>These include - - Decision Trees - Support Vector Machines - Neural Networks - Boosting - Bagging - Random Forests While selecting a particular model for making predictions, it is important to take into consideration the characteristics of the data, the strengths and weaknesses of the algorithm, accuracy of the algorithm to make correct predictions, and speed and scalability of the algorithm. </a:t>
            </a:r>
          </a:p>
          <a:p>
            <a:r>
              <a:rPr lang="en-US" dirty="0" smtClean="0"/>
              <a:t>General pitfalls to avoid are</a:t>
            </a:r>
          </a:p>
          <a:p>
            <a:r>
              <a:rPr lang="en-US" dirty="0" smtClean="0"/>
              <a:t> a. Avoid using meaningless or noise variables for model building</a:t>
            </a:r>
          </a:p>
          <a:p>
            <a:r>
              <a:rPr lang="en-US" dirty="0" smtClean="0"/>
              <a:t> b. The class imbalance problem should not be overlooked</a:t>
            </a:r>
          </a:p>
          <a:p>
            <a:r>
              <a:rPr lang="en-US" dirty="0" smtClean="0"/>
              <a:t> c. Over fitting the model to training data should be avoided Accuracy of the model can be viewed through the confusion matrix. For many of the algorithms, like Random Forest, CART, CHAID, it is possible to add a penalty for wrong prediction. E.g. if avoiding fraud loss is more important than avoiding unnecessary investigation for non-fraud cases, one can add a penalty for incorrect prediction of a case as not fraud.</a:t>
            </a:r>
          </a:p>
          <a:p>
            <a:r>
              <a:rPr lang="en-US" dirty="0" smtClean="0"/>
              <a:t> This will reduce “Incorrect prediction as Not Fraud” and improve accuracy of correct fraud prediction. Ensemble models are widely used for insurance fraud prediction. Ensemble models are based on the idea that by combining weak learners, a strong learner is created. Bagging, boosting and random forest are examples of ensemble models.</a:t>
            </a:r>
          </a:p>
          <a:p>
            <a:pPr marL="0" indent="0">
              <a:buNone/>
            </a:pPr>
            <a:endParaRPr lang="en-IN" dirty="0"/>
          </a:p>
        </p:txBody>
      </p:sp>
    </p:spTree>
    <p:extLst>
      <p:ext uri="{BB962C8B-B14F-4D97-AF65-F5344CB8AC3E}">
        <p14:creationId xmlns:p14="http://schemas.microsoft.com/office/powerpoint/2010/main" val="657625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smtClean="0"/>
              <a:t>Advantages of using ensembles are</a:t>
            </a:r>
          </a:p>
          <a:p>
            <a:r>
              <a:rPr lang="en-US" dirty="0" smtClean="0"/>
              <a:t> a. Reduces chance of over fitting – No single bias is able to dominate because opinions of several learners are incorporated. </a:t>
            </a:r>
          </a:p>
          <a:p>
            <a:r>
              <a:rPr lang="en-US" dirty="0" smtClean="0"/>
              <a:t>b. Improves performance – Since ensembles create several smaller models as against a single large model, computing performance can be improved. Also, it is easier to parallelize an ensemble using distributed computing methods </a:t>
            </a:r>
          </a:p>
          <a:p>
            <a:r>
              <a:rPr lang="en-US" dirty="0" smtClean="0"/>
              <a:t>c. Provides a better understanding of difficult learning tasks – Real world problems are complex. </a:t>
            </a:r>
          </a:p>
          <a:p>
            <a:r>
              <a:rPr lang="en-US" dirty="0" smtClean="0"/>
              <a:t>Models that divide the task into smaller parts can capture subtle patterns more accurately than a single model might. d. An ensemble like random forest can be used with data with extremely large features or examples. It selects most important features and performs well on most of the problems</a:t>
            </a:r>
            <a:endParaRPr lang="en-IN" dirty="0" smtClean="0"/>
          </a:p>
          <a:p>
            <a:endParaRPr lang="en-IN" dirty="0"/>
          </a:p>
        </p:txBody>
      </p:sp>
    </p:spTree>
    <p:extLst>
      <p:ext uri="{BB962C8B-B14F-4D97-AF65-F5344CB8AC3E}">
        <p14:creationId xmlns:p14="http://schemas.microsoft.com/office/powerpoint/2010/main" val="409771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Take Away</a:t>
            </a:r>
            <a:endParaRPr lang="en-IN" dirty="0"/>
          </a:p>
        </p:txBody>
      </p:sp>
      <p:sp>
        <p:nvSpPr>
          <p:cNvPr id="3" name="Content Placeholder 2"/>
          <p:cNvSpPr>
            <a:spLocks noGrp="1"/>
          </p:cNvSpPr>
          <p:nvPr>
            <p:ph idx="1"/>
          </p:nvPr>
        </p:nvSpPr>
        <p:spPr/>
        <p:txBody>
          <a:bodyPr>
            <a:noAutofit/>
          </a:bodyPr>
          <a:lstStyle/>
          <a:p>
            <a:pPr marL="0" indent="0">
              <a:buNone/>
            </a:pPr>
            <a:r>
              <a:rPr lang="en-US" sz="2400" dirty="0" smtClean="0"/>
              <a:t>The Data Analytics approach provides a new approach for prediction of fraud using the organizations data as an asset. More and more insurance companies have started to incorporate this approach in their fight against fraud. </a:t>
            </a:r>
          </a:p>
          <a:p>
            <a:pPr marL="0" indent="0">
              <a:buNone/>
            </a:pPr>
            <a:r>
              <a:rPr lang="en-US" sz="2400" dirty="0" smtClean="0"/>
              <a:t>There are several techniques such as predictive modeling, text analytics, unsupervised learning, and social network analysis that help to bring out insights from historical data and use them for prediction of frauds in new claim data. </a:t>
            </a:r>
          </a:p>
          <a:p>
            <a:pPr marL="0" indent="0">
              <a:buNone/>
            </a:pPr>
            <a:r>
              <a:rPr lang="en-US" sz="2400" dirty="0" smtClean="0"/>
              <a:t>For each of these techniques, there are multiple algorithms available which allow organizations to take advantage of these techniques. </a:t>
            </a:r>
          </a:p>
          <a:p>
            <a:pPr marL="0" indent="0">
              <a:buNone/>
            </a:pPr>
            <a:r>
              <a:rPr lang="en-US" sz="2400" dirty="0" smtClean="0"/>
              <a:t>These techniques and algorithms for these techniques have provided new tools to insurance organizations to combat fraud.</a:t>
            </a:r>
            <a:endParaRPr lang="en-IN" sz="2400" dirty="0"/>
          </a:p>
        </p:txBody>
      </p:sp>
    </p:spTree>
    <p:extLst>
      <p:ext uri="{BB962C8B-B14F-4D97-AF65-F5344CB8AC3E}">
        <p14:creationId xmlns:p14="http://schemas.microsoft.com/office/powerpoint/2010/main" val="340469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p:txBody>
          <a:bodyPr>
            <a:normAutofit/>
          </a:bodyPr>
          <a:lstStyle/>
          <a:p>
            <a:r>
              <a:rPr lang="en-US" dirty="0" smtClean="0"/>
              <a:t>Columns- </a:t>
            </a:r>
            <a:r>
              <a:rPr lang="en-IN" dirty="0" smtClean="0"/>
              <a:t>[</a:t>
            </a:r>
            <a:r>
              <a:rPr lang="en-IN" dirty="0"/>
              <a:t>'</a:t>
            </a:r>
            <a:r>
              <a:rPr lang="en-IN" dirty="0" err="1"/>
              <a:t>months_as_customer</a:t>
            </a:r>
            <a:r>
              <a:rPr lang="en-IN" dirty="0"/>
              <a:t>', 'age', '</a:t>
            </a:r>
            <a:r>
              <a:rPr lang="en-IN" dirty="0" err="1"/>
              <a:t>policy_number</a:t>
            </a:r>
            <a:r>
              <a:rPr lang="en-IN" dirty="0"/>
              <a:t>', '</a:t>
            </a:r>
            <a:r>
              <a:rPr lang="en-IN" dirty="0" err="1"/>
              <a:t>policy_bind_date</a:t>
            </a:r>
            <a:r>
              <a:rPr lang="en-IN" dirty="0"/>
              <a:t>', '</a:t>
            </a:r>
            <a:r>
              <a:rPr lang="en-IN" dirty="0" err="1"/>
              <a:t>policy_state</a:t>
            </a:r>
            <a:r>
              <a:rPr lang="en-IN" dirty="0"/>
              <a:t>', '</a:t>
            </a:r>
            <a:r>
              <a:rPr lang="en-IN" dirty="0" err="1"/>
              <a:t>policy_csl</a:t>
            </a:r>
            <a:r>
              <a:rPr lang="en-IN" dirty="0"/>
              <a:t>', '</a:t>
            </a:r>
            <a:r>
              <a:rPr lang="en-IN" dirty="0" err="1"/>
              <a:t>policy_deductable</a:t>
            </a:r>
            <a:r>
              <a:rPr lang="en-IN" dirty="0"/>
              <a:t>', '</a:t>
            </a:r>
            <a:r>
              <a:rPr lang="en-IN" dirty="0" err="1"/>
              <a:t>policy_annual_premium</a:t>
            </a:r>
            <a:r>
              <a:rPr lang="en-IN" dirty="0"/>
              <a:t>', '</a:t>
            </a:r>
            <a:r>
              <a:rPr lang="en-IN" dirty="0" err="1"/>
              <a:t>umbrella_limit</a:t>
            </a:r>
            <a:r>
              <a:rPr lang="en-IN" dirty="0"/>
              <a:t>', '</a:t>
            </a:r>
            <a:r>
              <a:rPr lang="en-IN" dirty="0" err="1"/>
              <a:t>insured_zip</a:t>
            </a:r>
            <a:r>
              <a:rPr lang="en-IN" dirty="0"/>
              <a:t>', '</a:t>
            </a:r>
            <a:r>
              <a:rPr lang="en-IN" dirty="0" err="1"/>
              <a:t>insured_sex</a:t>
            </a:r>
            <a:r>
              <a:rPr lang="en-IN" dirty="0"/>
              <a:t>', '</a:t>
            </a:r>
            <a:r>
              <a:rPr lang="en-IN" dirty="0" err="1"/>
              <a:t>insured_education_level</a:t>
            </a:r>
            <a:r>
              <a:rPr lang="en-IN" dirty="0"/>
              <a:t>', '</a:t>
            </a:r>
            <a:r>
              <a:rPr lang="en-IN" dirty="0" err="1"/>
              <a:t>insured_occupation</a:t>
            </a:r>
            <a:r>
              <a:rPr lang="en-IN" dirty="0"/>
              <a:t>', '</a:t>
            </a:r>
            <a:r>
              <a:rPr lang="en-IN" dirty="0" err="1"/>
              <a:t>insured_hobbies</a:t>
            </a:r>
            <a:r>
              <a:rPr lang="en-IN" dirty="0"/>
              <a:t>', '</a:t>
            </a:r>
            <a:r>
              <a:rPr lang="en-IN" dirty="0" err="1"/>
              <a:t>insured_relationship</a:t>
            </a:r>
            <a:r>
              <a:rPr lang="en-IN" dirty="0"/>
              <a:t>', 'capital-gains', 'capital-loss', '</a:t>
            </a:r>
            <a:r>
              <a:rPr lang="en-IN" dirty="0" err="1"/>
              <a:t>incident_date</a:t>
            </a:r>
            <a:r>
              <a:rPr lang="en-IN" dirty="0"/>
              <a:t>', '</a:t>
            </a:r>
            <a:r>
              <a:rPr lang="en-IN" dirty="0" err="1"/>
              <a:t>incident_type</a:t>
            </a:r>
            <a:r>
              <a:rPr lang="en-IN" dirty="0"/>
              <a:t>', '</a:t>
            </a:r>
            <a:r>
              <a:rPr lang="en-IN" dirty="0" err="1"/>
              <a:t>collision_type</a:t>
            </a:r>
            <a:r>
              <a:rPr lang="en-IN" dirty="0"/>
              <a:t>', '</a:t>
            </a:r>
            <a:r>
              <a:rPr lang="en-IN" dirty="0" err="1"/>
              <a:t>incident_severity</a:t>
            </a:r>
            <a:r>
              <a:rPr lang="en-IN" dirty="0"/>
              <a:t>', '</a:t>
            </a:r>
            <a:r>
              <a:rPr lang="en-IN" dirty="0" err="1"/>
              <a:t>authorities_contacted</a:t>
            </a:r>
            <a:r>
              <a:rPr lang="en-IN" dirty="0"/>
              <a:t>', '</a:t>
            </a:r>
            <a:r>
              <a:rPr lang="en-IN" dirty="0" err="1"/>
              <a:t>incident_state</a:t>
            </a:r>
            <a:r>
              <a:rPr lang="en-IN" dirty="0"/>
              <a:t>', '</a:t>
            </a:r>
            <a:r>
              <a:rPr lang="en-IN" dirty="0" err="1"/>
              <a:t>incident_city</a:t>
            </a:r>
            <a:r>
              <a:rPr lang="en-IN" dirty="0"/>
              <a:t>', '</a:t>
            </a:r>
            <a:r>
              <a:rPr lang="en-IN" dirty="0" err="1"/>
              <a:t>incident_location</a:t>
            </a:r>
            <a:r>
              <a:rPr lang="en-IN" dirty="0"/>
              <a:t>', '</a:t>
            </a:r>
            <a:r>
              <a:rPr lang="en-IN" dirty="0" err="1"/>
              <a:t>incident_hour_of_the_day</a:t>
            </a:r>
            <a:r>
              <a:rPr lang="en-IN" dirty="0"/>
              <a:t>', '</a:t>
            </a:r>
            <a:r>
              <a:rPr lang="en-IN" dirty="0" err="1"/>
              <a:t>number_of_vehicles_involved</a:t>
            </a:r>
            <a:r>
              <a:rPr lang="en-IN" dirty="0"/>
              <a:t>', '</a:t>
            </a:r>
            <a:r>
              <a:rPr lang="en-IN" dirty="0" err="1"/>
              <a:t>property_damage</a:t>
            </a:r>
            <a:r>
              <a:rPr lang="en-IN" dirty="0"/>
              <a:t>', '</a:t>
            </a:r>
            <a:r>
              <a:rPr lang="en-IN" dirty="0" err="1"/>
              <a:t>bodily_injuries</a:t>
            </a:r>
            <a:r>
              <a:rPr lang="en-IN" dirty="0"/>
              <a:t>', 'witnesses', '</a:t>
            </a:r>
            <a:r>
              <a:rPr lang="en-IN" dirty="0" err="1"/>
              <a:t>police_report_available</a:t>
            </a:r>
            <a:r>
              <a:rPr lang="en-IN" dirty="0"/>
              <a:t>', '</a:t>
            </a:r>
            <a:r>
              <a:rPr lang="en-IN" dirty="0" err="1"/>
              <a:t>total_claim_amount</a:t>
            </a:r>
            <a:r>
              <a:rPr lang="en-IN" dirty="0"/>
              <a:t>', '</a:t>
            </a:r>
            <a:r>
              <a:rPr lang="en-IN" dirty="0" err="1"/>
              <a:t>injury_claim</a:t>
            </a:r>
            <a:r>
              <a:rPr lang="en-IN" dirty="0"/>
              <a:t>', '</a:t>
            </a:r>
            <a:r>
              <a:rPr lang="en-IN" dirty="0" err="1"/>
              <a:t>property_claim</a:t>
            </a:r>
            <a:r>
              <a:rPr lang="en-IN" dirty="0"/>
              <a:t>', '</a:t>
            </a:r>
            <a:r>
              <a:rPr lang="en-IN" dirty="0" err="1"/>
              <a:t>vehicle_claim</a:t>
            </a:r>
            <a:r>
              <a:rPr lang="en-IN" dirty="0"/>
              <a:t>', '</a:t>
            </a:r>
            <a:r>
              <a:rPr lang="en-IN" dirty="0" err="1"/>
              <a:t>auto_make</a:t>
            </a:r>
            <a:r>
              <a:rPr lang="en-IN" dirty="0"/>
              <a:t>', '</a:t>
            </a:r>
            <a:r>
              <a:rPr lang="en-IN" dirty="0" err="1"/>
              <a:t>auto_model</a:t>
            </a:r>
            <a:r>
              <a:rPr lang="en-IN" dirty="0"/>
              <a:t>', '</a:t>
            </a:r>
            <a:r>
              <a:rPr lang="en-IN" dirty="0" err="1"/>
              <a:t>auto_year</a:t>
            </a:r>
            <a:r>
              <a:rPr lang="en-IN" dirty="0"/>
              <a:t>', </a:t>
            </a:r>
            <a:r>
              <a:rPr lang="en-IN" dirty="0" smtClean="0"/>
              <a:t>'</a:t>
            </a:r>
            <a:r>
              <a:rPr lang="en-IN" dirty="0" err="1" smtClean="0"/>
              <a:t>fraud_reported</a:t>
            </a:r>
            <a:r>
              <a:rPr lang="en-IN"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060848"/>
            <a:ext cx="1579675" cy="10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15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Approac</a:t>
            </a:r>
            <a:r>
              <a:rPr lang="en-IN" dirty="0"/>
              <a:t>h</a:t>
            </a:r>
          </a:p>
        </p:txBody>
      </p:sp>
      <p:sp>
        <p:nvSpPr>
          <p:cNvPr id="3" name="Content Placeholder 2"/>
          <p:cNvSpPr>
            <a:spLocks noGrp="1"/>
          </p:cNvSpPr>
          <p:nvPr>
            <p:ph idx="1"/>
          </p:nvPr>
        </p:nvSpPr>
        <p:spPr/>
        <p:txBody>
          <a:bodyPr/>
          <a:lstStyle/>
          <a:p>
            <a:r>
              <a:rPr lang="en-US" b="1" dirty="0"/>
              <a:t>Understanding Problem Statement</a:t>
            </a:r>
          </a:p>
          <a:p>
            <a:r>
              <a:rPr lang="en-US" b="1" dirty="0"/>
              <a:t>EDA</a:t>
            </a:r>
            <a:r>
              <a:rPr lang="en-US" dirty="0"/>
              <a:t>-Exploring trends in Data Set</a:t>
            </a:r>
          </a:p>
          <a:p>
            <a:r>
              <a:rPr lang="en-US" b="1" dirty="0"/>
              <a:t> Model Building</a:t>
            </a:r>
          </a:p>
          <a:p>
            <a:r>
              <a:rPr lang="en-US" b="1" dirty="0" smtClean="0"/>
              <a:t>Model </a:t>
            </a:r>
            <a:r>
              <a:rPr lang="en-US" b="1" dirty="0"/>
              <a:t>Evaluation</a:t>
            </a:r>
          </a:p>
          <a:p>
            <a:r>
              <a:rPr lang="en-US" b="1" dirty="0"/>
              <a:t>Results &amp; Outcome</a:t>
            </a:r>
          </a:p>
          <a:p>
            <a:r>
              <a:rPr lang="en-US" dirty="0"/>
              <a:t> </a:t>
            </a:r>
            <a:r>
              <a:rPr lang="en-US" b="1" dirty="0" smtClean="0"/>
              <a:t>Recommendation</a:t>
            </a:r>
            <a:r>
              <a:rPr lang="en-US" dirty="0" smtClean="0"/>
              <a:t>s</a:t>
            </a:r>
            <a:r>
              <a:rPr lang="en-IN" dirty="0" smtClean="0"/>
              <a:t> </a:t>
            </a:r>
            <a:r>
              <a:rPr lang="en-IN" b="1" dirty="0" smtClean="0"/>
              <a:t>and Key Points</a:t>
            </a:r>
            <a:endParaRPr lang="en-US" b="1" dirty="0" smtClean="0"/>
          </a:p>
        </p:txBody>
      </p:sp>
    </p:spTree>
    <p:extLst>
      <p:ext uri="{BB962C8B-B14F-4D97-AF65-F5344CB8AC3E}">
        <p14:creationId xmlns:p14="http://schemas.microsoft.com/office/powerpoint/2010/main" val="226865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Fraud Reported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545150"/>
            <a:ext cx="2978117" cy="2736304"/>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853208"/>
            <a:ext cx="4148018" cy="413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06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a:t>
            </a:r>
            <a:endParaRPr lang="en-IN" dirty="0"/>
          </a:p>
        </p:txBody>
      </p:sp>
      <p:sp>
        <p:nvSpPr>
          <p:cNvPr id="3" name="Content Placeholder 2"/>
          <p:cNvSpPr>
            <a:spLocks noGrp="1"/>
          </p:cNvSpPr>
          <p:nvPr>
            <p:ph idx="1"/>
          </p:nvPr>
        </p:nvSpPr>
        <p:spPr/>
        <p:txBody>
          <a:bodyPr>
            <a:normAutofit/>
          </a:bodyPr>
          <a:lstStyle/>
          <a:p>
            <a:pPr marL="0" indent="0" algn="r">
              <a:buNone/>
            </a:pPr>
            <a:r>
              <a:rPr lang="en-IN" sz="2400" dirty="0" smtClean="0"/>
              <a:t>Customer age                                                     Fraud Reported w.r.t                                                                                             Customers Age</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420888"/>
            <a:ext cx="4057568" cy="269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721"/>
          <a:stretch/>
        </p:blipFill>
        <p:spPr bwMode="auto">
          <a:xfrm>
            <a:off x="3923928" y="2852936"/>
            <a:ext cx="4034408" cy="256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6" y="5805264"/>
            <a:ext cx="8404422" cy="830997"/>
          </a:xfrm>
          <a:prstGeom prst="rect">
            <a:avLst/>
          </a:prstGeom>
          <a:noFill/>
        </p:spPr>
        <p:txBody>
          <a:bodyPr wrap="square" rtlCol="0">
            <a:spAutoFit/>
          </a:bodyPr>
          <a:lstStyle/>
          <a:p>
            <a:r>
              <a:rPr lang="en-US" sz="2400" dirty="0" smtClean="0"/>
              <a:t>Younger </a:t>
            </a:r>
            <a:r>
              <a:rPr lang="en-US" sz="2400" dirty="0"/>
              <a:t>drivers are ‘more fluid’ in their interpretation of insurance fraud compared to older drivers. </a:t>
            </a:r>
            <a:endParaRPr lang="en-IN" sz="2400" dirty="0"/>
          </a:p>
        </p:txBody>
      </p:sp>
    </p:spTree>
    <p:extLst>
      <p:ext uri="{BB962C8B-B14F-4D97-AF65-F5344CB8AC3E}">
        <p14:creationId xmlns:p14="http://schemas.microsoft.com/office/powerpoint/2010/main" val="1368616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Collision Type</a:t>
            </a:r>
            <a:endParaRPr lang="en-IN" dirty="0"/>
          </a:p>
        </p:txBody>
      </p:sp>
      <p:sp>
        <p:nvSpPr>
          <p:cNvPr id="3" name="Content Placeholder 2"/>
          <p:cNvSpPr>
            <a:spLocks noGrp="1"/>
          </p:cNvSpPr>
          <p:nvPr>
            <p:ph idx="1"/>
          </p:nvPr>
        </p:nvSpPr>
        <p:spPr/>
        <p:txBody>
          <a:bodyPr>
            <a:normAutofit/>
          </a:bodyPr>
          <a:lstStyle/>
          <a:p>
            <a:endParaRPr lang="en-IN" dirty="0"/>
          </a:p>
          <a:p>
            <a:r>
              <a:rPr lang="en-IN" sz="2400" dirty="0" smtClean="0"/>
              <a:t>Maximum  accident </a:t>
            </a:r>
          </a:p>
          <a:p>
            <a:pPr marL="0" indent="0">
              <a:buNone/>
            </a:pPr>
            <a:r>
              <a:rPr lang="en-IN" sz="2400" dirty="0" smtClean="0"/>
              <a:t>cases were of</a:t>
            </a:r>
          </a:p>
          <a:p>
            <a:pPr marL="0" indent="0">
              <a:buNone/>
            </a:pPr>
            <a:r>
              <a:rPr lang="en-IN" sz="2400" dirty="0" smtClean="0"/>
              <a:t> Side-collisions</a:t>
            </a:r>
          </a:p>
          <a:p>
            <a:pPr marL="0" indent="0">
              <a:buNone/>
            </a:pPr>
            <a:r>
              <a:rPr lang="en-IN" sz="2400" dirty="0" smtClean="0"/>
              <a:t> followed by the </a:t>
            </a:r>
            <a:r>
              <a:rPr lang="en-IN" sz="2400" dirty="0"/>
              <a:t>R</a:t>
            </a:r>
            <a:r>
              <a:rPr lang="en-IN" sz="2400" dirty="0" smtClean="0"/>
              <a:t>are </a:t>
            </a:r>
          </a:p>
          <a:p>
            <a:pPr marL="0" indent="0">
              <a:buNone/>
            </a:pPr>
            <a:r>
              <a:rPr lang="en-IN" sz="2400" dirty="0" smtClean="0"/>
              <a:t>and Front Collisions.</a:t>
            </a:r>
          </a:p>
          <a:p>
            <a:pPr marL="0" indent="0">
              <a:buNone/>
            </a:pPr>
            <a:endParaRPr lang="en-IN" sz="2400" dirty="0" smtClean="0"/>
          </a:p>
          <a:p>
            <a:r>
              <a:rPr lang="en-IN" sz="2400" dirty="0" smtClean="0"/>
              <a:t>Also, Missing values </a:t>
            </a:r>
          </a:p>
          <a:p>
            <a:pPr marL="0" indent="0">
              <a:buNone/>
            </a:pPr>
            <a:r>
              <a:rPr lang="en-IN" sz="2400" dirty="0"/>
              <a:t>d</a:t>
            </a:r>
            <a:r>
              <a:rPr lang="en-IN" sz="2400" dirty="0" smtClean="0"/>
              <a:t>enoted by ‘?’</a:t>
            </a: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904434"/>
            <a:ext cx="41814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53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Police Reports</a:t>
            </a:r>
            <a:endParaRPr lang="en-IN" dirty="0"/>
          </a:p>
        </p:txBody>
      </p:sp>
      <p:sp>
        <p:nvSpPr>
          <p:cNvPr id="3" name="Content Placeholder 2"/>
          <p:cNvSpPr>
            <a:spLocks noGrp="1"/>
          </p:cNvSpPr>
          <p:nvPr>
            <p:ph idx="1"/>
          </p:nvPr>
        </p:nvSpPr>
        <p:spPr/>
        <p:txBody>
          <a:bodyPr>
            <a:normAutofit/>
          </a:bodyPr>
          <a:lstStyle/>
          <a:p>
            <a:pPr algn="just"/>
            <a:r>
              <a:rPr lang="en-IN" sz="2000" dirty="0" smtClean="0"/>
              <a:t>Maximum fraud cases were not having the police reports,</a:t>
            </a:r>
          </a:p>
          <a:p>
            <a:pPr algn="just"/>
            <a:r>
              <a:rPr lang="en-IN" sz="2000" dirty="0" smtClean="0"/>
              <a:t> Also equal number of cases did not had enough Information </a:t>
            </a:r>
          </a:p>
          <a:p>
            <a:pPr marL="0" indent="0" algn="just">
              <a:buNone/>
            </a:pPr>
            <a:r>
              <a:rPr lang="en-IN" sz="2000" dirty="0" smtClean="0"/>
              <a:t>       about police reports. This definitely shows chances of  frauds are high.</a:t>
            </a:r>
          </a:p>
          <a:p>
            <a:pPr algn="just"/>
            <a:r>
              <a:rPr lang="en-IN" sz="2000" dirty="0" smtClean="0"/>
              <a:t>Comparatively fewer cases were having Police Reports.</a:t>
            </a:r>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477726"/>
            <a:ext cx="4104456" cy="337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61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Propety</a:t>
            </a:r>
            <a:r>
              <a:rPr lang="en-IN" dirty="0" smtClean="0"/>
              <a:t> </a:t>
            </a:r>
            <a:r>
              <a:rPr lang="en-IN" dirty="0" err="1" smtClean="0"/>
              <a:t>Damage,Policy</a:t>
            </a:r>
            <a:r>
              <a:rPr lang="en-IN" dirty="0" smtClean="0"/>
              <a:t> State &amp; Incident State Insights</a:t>
            </a:r>
            <a:endParaRPr lang="en-IN"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3648" y="3438525"/>
            <a:ext cx="46101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3384376" cy="261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28800"/>
            <a:ext cx="3203586" cy="245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509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725</TotalTime>
  <Words>1093</Words>
  <Application>Microsoft Office PowerPoint</Application>
  <PresentationFormat>On-screen Show (4:3)</PresentationFormat>
  <Paragraphs>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Insurance Fraud Detection</vt:lpstr>
      <vt:lpstr>ABSTRACT</vt:lpstr>
      <vt:lpstr>Data-Set</vt:lpstr>
      <vt:lpstr> Approach</vt:lpstr>
      <vt:lpstr>Total Fraud Reported</vt:lpstr>
      <vt:lpstr>Age</vt:lpstr>
      <vt:lpstr>Collision Type</vt:lpstr>
      <vt:lpstr>Police Reports</vt:lpstr>
      <vt:lpstr>Propety Damage,Policy State &amp; Incident State Insights</vt:lpstr>
      <vt:lpstr>Insights of Accidents severity and Types</vt:lpstr>
      <vt:lpstr>Insured Sex</vt:lpstr>
      <vt:lpstr>Year wise Insights of Frauds </vt:lpstr>
      <vt:lpstr>PowerPoint Presentation</vt:lpstr>
      <vt:lpstr>Word Cloud of Car Make</vt:lpstr>
      <vt:lpstr>Word Cloud of Car Model</vt:lpstr>
      <vt:lpstr>New Features -Vehicle Age </vt:lpstr>
      <vt:lpstr>New Feature-Period of the day</vt:lpstr>
      <vt:lpstr>Encoding </vt:lpstr>
      <vt:lpstr>Training </vt:lpstr>
      <vt:lpstr>Testing </vt:lpstr>
      <vt:lpstr>Conclusion</vt:lpstr>
      <vt:lpstr>Conclusion</vt:lpstr>
      <vt:lpstr>Key Take 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musab</dc:creator>
  <cp:lastModifiedBy>musab</cp:lastModifiedBy>
  <cp:revision>26</cp:revision>
  <dcterms:created xsi:type="dcterms:W3CDTF">2019-07-03T18:26:05Z</dcterms:created>
  <dcterms:modified xsi:type="dcterms:W3CDTF">2019-07-04T06:31:39Z</dcterms:modified>
</cp:coreProperties>
</file>