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85" r:id="rId2"/>
    <p:sldId id="270" r:id="rId3"/>
    <p:sldId id="282" r:id="rId4"/>
    <p:sldId id="275" r:id="rId5"/>
    <p:sldId id="287" r:id="rId6"/>
    <p:sldId id="277" r:id="rId7"/>
    <p:sldId id="276" r:id="rId8"/>
    <p:sldId id="280" r:id="rId9"/>
    <p:sldId id="281" r:id="rId10"/>
    <p:sldId id="271" r:id="rId11"/>
    <p:sldId id="293" r:id="rId12"/>
    <p:sldId id="292"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50024478636085"/>
          <c:y val="0.15755842203593687"/>
          <c:w val="0.82479270746128996"/>
          <c:h val="0.45297823871768267"/>
        </c:manualLayout>
      </c:layout>
      <c:barChart>
        <c:barDir val="col"/>
        <c:grouping val="clustered"/>
        <c:varyColors val="0"/>
        <c:ser>
          <c:idx val="0"/>
          <c:order val="0"/>
          <c:tx>
            <c:strRef>
              <c:f>Sheet1!$B$1</c:f>
              <c:strCache>
                <c:ptCount val="1"/>
                <c:pt idx="0">
                  <c:v>Precision Training</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Sheet1!$B$2:$B$6</c:f>
              <c:numCache>
                <c:formatCode>General</c:formatCode>
                <c:ptCount val="5"/>
                <c:pt idx="0">
                  <c:v>70.149253731343194</c:v>
                </c:pt>
                <c:pt idx="1">
                  <c:v>59.935896999999997</c:v>
                </c:pt>
                <c:pt idx="2">
                  <c:v>63.329726980727997</c:v>
                </c:pt>
                <c:pt idx="3">
                  <c:v>61.996606035962301</c:v>
                </c:pt>
              </c:numCache>
            </c:numRef>
          </c:val>
          <c:extLst>
            <c:ext xmlns:c16="http://schemas.microsoft.com/office/drawing/2014/chart" uri="{C3380CC4-5D6E-409C-BE32-E72D297353CC}">
              <c16:uniqueId val="{00000000-D8B1-4B06-8B0D-C66FC849C0EA}"/>
            </c:ext>
          </c:extLst>
        </c:ser>
        <c:ser>
          <c:idx val="1"/>
          <c:order val="1"/>
          <c:tx>
            <c:strRef>
              <c:f>Sheet1!$C$1</c:f>
              <c:strCache>
                <c:ptCount val="1"/>
                <c:pt idx="0">
                  <c:v>Recall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Sheet1!$C$2:$C$6</c:f>
              <c:numCache>
                <c:formatCode>General</c:formatCode>
                <c:ptCount val="5"/>
                <c:pt idx="0">
                  <c:v>0.30986286919831202</c:v>
                </c:pt>
                <c:pt idx="1">
                  <c:v>65.162999999999997</c:v>
                </c:pt>
                <c:pt idx="2">
                  <c:v>69.575212646940003</c:v>
                </c:pt>
                <c:pt idx="3">
                  <c:v>70.636677163607004</c:v>
                </c:pt>
              </c:numCache>
            </c:numRef>
          </c:val>
          <c:extLst>
            <c:ext xmlns:c16="http://schemas.microsoft.com/office/drawing/2014/chart" uri="{C3380CC4-5D6E-409C-BE32-E72D297353CC}">
              <c16:uniqueId val="{00000001-263C-4AC7-81AA-23652796CA20}"/>
            </c:ext>
          </c:extLst>
        </c:ser>
        <c:ser>
          <c:idx val="2"/>
          <c:order val="2"/>
          <c:tx>
            <c:strRef>
              <c:f>Sheet1!$D$1</c:f>
              <c:strCache>
                <c:ptCount val="1"/>
                <c:pt idx="0">
                  <c:v>F1-Score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Sheet1!$D$2:$D$6</c:f>
              <c:numCache>
                <c:formatCode>General</c:formatCode>
                <c:ptCount val="5"/>
                <c:pt idx="0">
                  <c:v>0.61700032819166395</c:v>
                </c:pt>
                <c:pt idx="1">
                  <c:v>62.44</c:v>
                </c:pt>
                <c:pt idx="2">
                  <c:v>66.3074830931821</c:v>
                </c:pt>
                <c:pt idx="3">
                  <c:v>66.036427654658993</c:v>
                </c:pt>
              </c:numCache>
            </c:numRef>
          </c:val>
          <c:extLst>
            <c:ext xmlns:c16="http://schemas.microsoft.com/office/drawing/2014/chart" uri="{C3380CC4-5D6E-409C-BE32-E72D297353CC}">
              <c16:uniqueId val="{00000002-263C-4AC7-81AA-23652796CA20}"/>
            </c:ext>
          </c:extLst>
        </c:ser>
        <c:ser>
          <c:idx val="3"/>
          <c:order val="3"/>
          <c:tx>
            <c:strRef>
              <c:f>Sheet1!$E$1</c:f>
              <c:strCache>
                <c:ptCount val="1"/>
                <c:pt idx="0">
                  <c:v>Accuracy</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Sheet1!$E$2:$E$6</c:f>
              <c:numCache>
                <c:formatCode>General</c:formatCode>
                <c:ptCount val="5"/>
                <c:pt idx="0">
                  <c:v>78.353610590875903</c:v>
                </c:pt>
                <c:pt idx="1">
                  <c:v>60.983589700000003</c:v>
                </c:pt>
                <c:pt idx="2">
                  <c:v>64.794487518945203</c:v>
                </c:pt>
                <c:pt idx="3">
                  <c:v>63.627197195186497</c:v>
                </c:pt>
              </c:numCache>
            </c:numRef>
          </c:val>
          <c:extLst>
            <c:ext xmlns:c16="http://schemas.microsoft.com/office/drawing/2014/chart" uri="{C3380CC4-5D6E-409C-BE32-E72D297353CC}">
              <c16:uniqueId val="{00000003-263C-4AC7-81AA-23652796CA20}"/>
            </c:ext>
          </c:extLst>
        </c:ser>
        <c:ser>
          <c:idx val="4"/>
          <c:order val="4"/>
          <c:tx>
            <c:strRef>
              <c:f>Sheet1!$F$1</c:f>
              <c:strCache>
                <c:ptCount val="1"/>
                <c:pt idx="0">
                  <c:v>AUC-ROC</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Sheet1!$F$2:$F$6</c:f>
              <c:numCache>
                <c:formatCode>General</c:formatCode>
                <c:ptCount val="5"/>
                <c:pt idx="0">
                  <c:v>65.5</c:v>
                </c:pt>
                <c:pt idx="1">
                  <c:v>65.05</c:v>
                </c:pt>
                <c:pt idx="2">
                  <c:v>70.7</c:v>
                </c:pt>
                <c:pt idx="3">
                  <c:v>67</c:v>
                </c:pt>
              </c:numCache>
            </c:numRef>
          </c:val>
          <c:extLst>
            <c:ext xmlns:c16="http://schemas.microsoft.com/office/drawing/2014/chart" uri="{C3380CC4-5D6E-409C-BE32-E72D297353CC}">
              <c16:uniqueId val="{00000004-263C-4AC7-81AA-23652796CA20}"/>
            </c:ext>
          </c:extLst>
        </c:ser>
        <c:ser>
          <c:idx val="5"/>
          <c:order val="5"/>
          <c:tx>
            <c:strRef>
              <c:f>Sheet1!$A$6</c:f>
              <c:strCache>
                <c:ptCount val="1"/>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Sheet1!$G$2:$G$6</c:f>
              <c:numCache>
                <c:formatCode>General</c:formatCode>
                <c:ptCount val="5"/>
              </c:numCache>
            </c:numRef>
          </c:val>
          <c:extLst>
            <c:ext xmlns:c16="http://schemas.microsoft.com/office/drawing/2014/chart" uri="{C3380CC4-5D6E-409C-BE32-E72D297353CC}">
              <c16:uniqueId val="{00000005-263C-4AC7-81AA-23652796CA20}"/>
            </c:ext>
          </c:extLst>
        </c:ser>
        <c:dLbls>
          <c:dLblPos val="outEnd"/>
          <c:showLegendKey val="0"/>
          <c:showVal val="1"/>
          <c:showCatName val="0"/>
          <c:showSerName val="0"/>
          <c:showPercent val="0"/>
          <c:showBubbleSize val="0"/>
        </c:dLbls>
        <c:gapWidth val="444"/>
        <c:overlap val="-90"/>
        <c:axId val="611346592"/>
        <c:axId val="611350120"/>
      </c:barChart>
      <c:catAx>
        <c:axId val="611346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11350120"/>
        <c:crosses val="autoZero"/>
        <c:auto val="1"/>
        <c:lblAlgn val="ctr"/>
        <c:lblOffset val="100"/>
        <c:noMultiLvlLbl val="0"/>
      </c:catAx>
      <c:valAx>
        <c:axId val="611350120"/>
        <c:scaling>
          <c:orientation val="minMax"/>
        </c:scaling>
        <c:delete val="1"/>
        <c:axPos val="l"/>
        <c:numFmt formatCode="General" sourceLinked="1"/>
        <c:majorTickMark val="none"/>
        <c:minorTickMark val="none"/>
        <c:tickLblPos val="nextTo"/>
        <c:crossAx val="61134659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layout>
        <c:manualLayout>
          <c:xMode val="edge"/>
          <c:yMode val="edge"/>
          <c:x val="0.11665891401352749"/>
          <c:y val="1.6581633208180447E-2"/>
          <c:w val="0.81724759772955724"/>
          <c:h val="5.559656233584291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Training</a:t>
            </a:r>
            <a:r>
              <a:rPr lang="en-IN" baseline="0" dirty="0"/>
              <a:t> </a:t>
            </a:r>
            <a:r>
              <a:rPr lang="en-IN" dirty="0"/>
              <a:t>Vs</a:t>
            </a:r>
            <a:r>
              <a:rPr lang="en-IN" baseline="0" dirty="0"/>
              <a:t> Testing</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Tranining Score </c:v>
                </c:pt>
              </c:strCache>
            </c:strRef>
          </c:tx>
          <c:spPr>
            <a:solidFill>
              <a:schemeClr val="accent1"/>
            </a:solidFill>
            <a:ln>
              <a:noFill/>
            </a:ln>
            <a:effectLst/>
          </c:spPr>
          <c:invertIfNegative val="0"/>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Sheet1!$B$2:$B$6</c:f>
              <c:numCache>
                <c:formatCode>General</c:formatCode>
                <c:ptCount val="5"/>
                <c:pt idx="0">
                  <c:v>78</c:v>
                </c:pt>
                <c:pt idx="1">
                  <c:v>64</c:v>
                </c:pt>
                <c:pt idx="2">
                  <c:v>67</c:v>
                </c:pt>
                <c:pt idx="3">
                  <c:v>64</c:v>
                </c:pt>
              </c:numCache>
            </c:numRef>
          </c:val>
          <c:extLst>
            <c:ext xmlns:c16="http://schemas.microsoft.com/office/drawing/2014/chart" uri="{C3380CC4-5D6E-409C-BE32-E72D297353CC}">
              <c16:uniqueId val="{00000000-B216-40B4-9C47-601171BC396B}"/>
            </c:ext>
          </c:extLst>
        </c:ser>
        <c:ser>
          <c:idx val="1"/>
          <c:order val="1"/>
          <c:tx>
            <c:strRef>
              <c:f>Sheet1!$C$1</c:f>
              <c:strCache>
                <c:ptCount val="1"/>
                <c:pt idx="0">
                  <c:v>Testing Score</c:v>
                </c:pt>
              </c:strCache>
            </c:strRef>
          </c:tx>
          <c:spPr>
            <a:solidFill>
              <a:schemeClr val="accent2"/>
            </a:solidFill>
            <a:ln>
              <a:noFill/>
            </a:ln>
            <a:effectLst/>
          </c:spPr>
          <c:invertIfNegative val="0"/>
          <c:cat>
            <c:strRef>
              <c:f>Sheet1!$A$2:$A$6</c:f>
              <c:strCache>
                <c:ptCount val="4"/>
                <c:pt idx="0">
                  <c:v>Random Forests</c:v>
                </c:pt>
                <c:pt idx="1">
                  <c:v>Random Forests with Under Sampling</c:v>
                </c:pt>
                <c:pt idx="2">
                  <c:v>Random Forests with Over Sampling</c:v>
                </c:pt>
                <c:pt idx="3">
                  <c:v>Random  Forests  Over Sampling+ Grid Search </c:v>
                </c:pt>
              </c:strCache>
            </c:strRef>
          </c:cat>
          <c:val>
            <c:numRef>
              <c:f>Sheet1!$C$2:$C$6</c:f>
              <c:numCache>
                <c:formatCode>General</c:formatCode>
                <c:ptCount val="5"/>
                <c:pt idx="0">
                  <c:v>78</c:v>
                </c:pt>
                <c:pt idx="1">
                  <c:v>61</c:v>
                </c:pt>
                <c:pt idx="2">
                  <c:v>65</c:v>
                </c:pt>
                <c:pt idx="3">
                  <c:v>62</c:v>
                </c:pt>
              </c:numCache>
            </c:numRef>
          </c:val>
          <c:extLst>
            <c:ext xmlns:c16="http://schemas.microsoft.com/office/drawing/2014/chart" uri="{C3380CC4-5D6E-409C-BE32-E72D297353CC}">
              <c16:uniqueId val="{00000001-B216-40B4-9C47-601171BC396B}"/>
            </c:ext>
          </c:extLst>
        </c:ser>
        <c:dLbls>
          <c:showLegendKey val="0"/>
          <c:showVal val="0"/>
          <c:showCatName val="0"/>
          <c:showSerName val="0"/>
          <c:showPercent val="0"/>
          <c:showBubbleSize val="0"/>
        </c:dLbls>
        <c:gapWidth val="219"/>
        <c:overlap val="-27"/>
        <c:axId val="473760600"/>
        <c:axId val="473762240"/>
      </c:barChart>
      <c:catAx>
        <c:axId val="473760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762240"/>
        <c:crosses val="autoZero"/>
        <c:auto val="1"/>
        <c:lblAlgn val="ctr"/>
        <c:lblOffset val="100"/>
        <c:noMultiLvlLbl val="0"/>
      </c:catAx>
      <c:valAx>
        <c:axId val="47376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760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EFFB-9E57-4F08-AF61-8EDF2D288A5A}" type="datetimeFigureOut">
              <a:rPr lang="en-IN" smtClean="0"/>
              <a:t>22-04-2020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87F6-4293-4683-9254-ACB058988559}" type="slidenum">
              <a:rPr lang="en-IN" smtClean="0"/>
              <a:t>‹#›</a:t>
            </a:fld>
            <a:endParaRPr lang="en-IN"/>
          </a:p>
        </p:txBody>
      </p:sp>
    </p:spTree>
    <p:extLst>
      <p:ext uri="{BB962C8B-B14F-4D97-AF65-F5344CB8AC3E}">
        <p14:creationId xmlns:p14="http://schemas.microsoft.com/office/powerpoint/2010/main" val="383534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B91549-43BF-425A-AF25-75262019208C}" type="slidenum">
              <a:rPr lang="en-IN" smtClean="0"/>
              <a:t>9</a:t>
            </a:fld>
            <a:endParaRPr lang="en-IN"/>
          </a:p>
        </p:txBody>
      </p:sp>
    </p:spTree>
    <p:extLst>
      <p:ext uri="{BB962C8B-B14F-4D97-AF65-F5344CB8AC3E}">
        <p14:creationId xmlns:p14="http://schemas.microsoft.com/office/powerpoint/2010/main" val="1932891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62770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FE1FF-C6FD-4716-A854-578919E7A9F1}"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02424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45442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67427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4151491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BFE1FF-C6FD-4716-A854-578919E7A9F1}" type="datetimeFigureOut">
              <a:rPr lang="en-IN" smtClean="0"/>
              <a:t>22-04-2020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57828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BFE1FF-C6FD-4716-A854-578919E7A9F1}" type="datetimeFigureOut">
              <a:rPr lang="en-IN" smtClean="0"/>
              <a:t>22-04-2020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3543716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491697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01001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427853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FE1FF-C6FD-4716-A854-578919E7A9F1}"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8229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FE1FF-C6FD-4716-A854-578919E7A9F1}"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393752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FE1FF-C6FD-4716-A854-578919E7A9F1}" type="datetimeFigureOut">
              <a:rPr lang="en-IN" smtClean="0"/>
              <a:t>22-04-2020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365055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FE1FF-C6FD-4716-A854-578919E7A9F1}" type="datetimeFigureOut">
              <a:rPr lang="en-IN" smtClean="0"/>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29297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FE1FF-C6FD-4716-A854-578919E7A9F1}" type="datetimeFigureOut">
              <a:rPr lang="en-IN" smtClean="0"/>
              <a:t>22-04-2020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375269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FE1FF-C6FD-4716-A854-578919E7A9F1}"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1180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FE1FF-C6FD-4716-A854-578919E7A9F1}"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DE21AD-DD0C-445D-8F25-5F70EAB6ACF6}" type="slidenum">
              <a:rPr lang="en-IN" smtClean="0"/>
              <a:t>‹#›</a:t>
            </a:fld>
            <a:endParaRPr lang="en-IN"/>
          </a:p>
        </p:txBody>
      </p:sp>
    </p:spTree>
    <p:extLst>
      <p:ext uri="{BB962C8B-B14F-4D97-AF65-F5344CB8AC3E}">
        <p14:creationId xmlns:p14="http://schemas.microsoft.com/office/powerpoint/2010/main" val="331312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BFE1FF-C6FD-4716-A854-578919E7A9F1}" type="datetimeFigureOut">
              <a:rPr lang="en-IN" smtClean="0"/>
              <a:t>22-04-2020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DE21AD-DD0C-445D-8F25-5F70EAB6ACF6}" type="slidenum">
              <a:rPr lang="en-IN" smtClean="0"/>
              <a:t>‹#›</a:t>
            </a:fld>
            <a:endParaRPr lang="en-IN"/>
          </a:p>
        </p:txBody>
      </p:sp>
    </p:spTree>
    <p:extLst>
      <p:ext uri="{BB962C8B-B14F-4D97-AF65-F5344CB8AC3E}">
        <p14:creationId xmlns:p14="http://schemas.microsoft.com/office/powerpoint/2010/main" val="39987389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2"/>
            <a:ext cx="7513982" cy="4581127"/>
          </a:xfrm>
        </p:spPr>
        <p:txBody>
          <a:bodyPr>
            <a:normAutofit/>
          </a:bodyPr>
          <a:lstStyle/>
          <a:p>
            <a:r>
              <a:rPr lang="en-IN" b="1" dirty="0"/>
              <a:t>Loan Defaulter Prediction-Analysis using Machine Learning</a:t>
            </a:r>
          </a:p>
        </p:txBody>
      </p:sp>
      <p:sp>
        <p:nvSpPr>
          <p:cNvPr id="3" name="Subtitle 2"/>
          <p:cNvSpPr>
            <a:spLocks noGrp="1"/>
          </p:cNvSpPr>
          <p:nvPr>
            <p:ph type="subTitle" idx="1"/>
          </p:nvPr>
        </p:nvSpPr>
        <p:spPr>
          <a:xfrm>
            <a:off x="609601" y="4823790"/>
            <a:ext cx="3922642" cy="2034209"/>
          </a:xfrm>
        </p:spPr>
        <p:txBody>
          <a:bodyPr>
            <a:normAutofit/>
          </a:bodyPr>
          <a:lstStyle/>
          <a:p>
            <a:r>
              <a:rPr lang="en-US" b="1" dirty="0">
                <a:solidFill>
                  <a:srgbClr val="FFFF00"/>
                </a:solidFill>
              </a:rPr>
              <a:t>By:</a:t>
            </a:r>
          </a:p>
          <a:p>
            <a:r>
              <a:rPr lang="en-US" b="1" dirty="0">
                <a:solidFill>
                  <a:srgbClr val="FFFF00"/>
                </a:solidFill>
              </a:rPr>
              <a:t>Rumana Shaikh</a:t>
            </a:r>
          </a:p>
          <a:p>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Chart for our models </a:t>
            </a:r>
          </a:p>
        </p:txBody>
      </p:sp>
      <p:graphicFrame>
        <p:nvGraphicFramePr>
          <p:cNvPr id="7"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3554748947"/>
              </p:ext>
            </p:extLst>
          </p:nvPr>
        </p:nvGraphicFramePr>
        <p:xfrm>
          <a:off x="956603" y="2250830"/>
          <a:ext cx="10142806" cy="47126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BA3A-AAC3-44E0-BDB4-D020D3F95220}"/>
              </a:ext>
            </a:extLst>
          </p:cNvPr>
          <p:cNvSpPr>
            <a:spLocks noGrp="1"/>
          </p:cNvSpPr>
          <p:nvPr>
            <p:ph type="title"/>
          </p:nvPr>
        </p:nvSpPr>
        <p:spPr/>
        <p:txBody>
          <a:bodyPr/>
          <a:lstStyle/>
          <a:p>
            <a:r>
              <a:rPr lang="en-IN" dirty="0"/>
              <a:t>Training Vs Testing Score</a:t>
            </a:r>
          </a:p>
        </p:txBody>
      </p:sp>
      <p:graphicFrame>
        <p:nvGraphicFramePr>
          <p:cNvPr id="6" name="Content Placeholder 5">
            <a:extLst>
              <a:ext uri="{FF2B5EF4-FFF2-40B4-BE49-F238E27FC236}">
                <a16:creationId xmlns:a16="http://schemas.microsoft.com/office/drawing/2014/main" id="{C304F886-5C66-4D76-8E72-9202B80C2FEE}"/>
              </a:ext>
            </a:extLst>
          </p:cNvPr>
          <p:cNvGraphicFramePr>
            <a:graphicFrameLocks noGrp="1"/>
          </p:cNvGraphicFramePr>
          <p:nvPr>
            <p:ph idx="1"/>
            <p:extLst>
              <p:ext uri="{D42A27DB-BD31-4B8C-83A1-F6EECF244321}">
                <p14:modId xmlns:p14="http://schemas.microsoft.com/office/powerpoint/2010/main" val="3477017176"/>
              </p:ext>
            </p:extLst>
          </p:nvPr>
        </p:nvGraphicFramePr>
        <p:xfrm>
          <a:off x="1155700" y="2433711"/>
          <a:ext cx="8874565" cy="35860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32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3D2E-D35E-4C5F-B9D4-558C7E51C496}"/>
              </a:ext>
            </a:extLst>
          </p:cNvPr>
          <p:cNvSpPr>
            <a:spLocks noGrp="1"/>
          </p:cNvSpPr>
          <p:nvPr>
            <p:ph type="title"/>
          </p:nvPr>
        </p:nvSpPr>
        <p:spPr/>
        <p:txBody>
          <a:bodyPr/>
          <a:lstStyle/>
          <a:p>
            <a:r>
              <a:rPr lang="en-IN" dirty="0"/>
              <a:t>Final Test Prediction</a:t>
            </a:r>
          </a:p>
        </p:txBody>
      </p:sp>
      <p:pic>
        <p:nvPicPr>
          <p:cNvPr id="2050" name="Picture 2">
            <a:extLst>
              <a:ext uri="{FF2B5EF4-FFF2-40B4-BE49-F238E27FC236}">
                <a16:creationId xmlns:a16="http://schemas.microsoft.com/office/drawing/2014/main" id="{90BA23DD-6595-40EC-9EE2-AADB12219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8730" y="2416136"/>
            <a:ext cx="5093860" cy="33408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4F25856-BAAB-4A39-AABE-530FF3B668A3}"/>
              </a:ext>
            </a:extLst>
          </p:cNvPr>
          <p:cNvSpPr/>
          <p:nvPr/>
        </p:nvSpPr>
        <p:spPr>
          <a:xfrm>
            <a:off x="3474720" y="5884333"/>
            <a:ext cx="5389282" cy="369332"/>
          </a:xfrm>
          <a:prstGeom prst="rect">
            <a:avLst/>
          </a:prstGeom>
        </p:spPr>
        <p:txBody>
          <a:bodyPr wrap="square">
            <a:spAutoFit/>
          </a:bodyPr>
          <a:lstStyle/>
          <a:p>
            <a:r>
              <a:rPr lang="en-IN" b="1" dirty="0">
                <a:solidFill>
                  <a:srgbClr val="212121"/>
                </a:solidFill>
                <a:latin typeface="Courier New" panose="02070309020205020404" pitchFamily="49" charset="0"/>
              </a:rPr>
              <a:t>0:40138 values         1:72254 values</a:t>
            </a:r>
            <a:endParaRPr lang="en-IN" b="1" dirty="0"/>
          </a:p>
        </p:txBody>
      </p:sp>
    </p:spTree>
    <p:extLst>
      <p:ext uri="{BB962C8B-B14F-4D97-AF65-F5344CB8AC3E}">
        <p14:creationId xmlns:p14="http://schemas.microsoft.com/office/powerpoint/2010/main" val="210030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DB7-B073-4C09-9788-83B221365215}"/>
              </a:ext>
            </a:extLst>
          </p:cNvPr>
          <p:cNvSpPr>
            <a:spLocks noGrp="1"/>
          </p:cNvSpPr>
          <p:nvPr>
            <p:ph type="title"/>
          </p:nvPr>
        </p:nvSpPr>
        <p:spPr>
          <a:xfrm>
            <a:off x="1927274" y="3010486"/>
            <a:ext cx="4168726" cy="824665"/>
          </a:xfrm>
        </p:spPr>
        <p:txBody>
          <a:bodyPr>
            <a:normAutofit fontScale="90000"/>
          </a:bodyPr>
          <a:lstStyle/>
          <a:p>
            <a:r>
              <a:rPr lang="en-IN" sz="7200" dirty="0"/>
              <a:t>Thankyou</a:t>
            </a:r>
          </a:p>
        </p:txBody>
      </p:sp>
    </p:spTree>
    <p:extLst>
      <p:ext uri="{BB962C8B-B14F-4D97-AF65-F5344CB8AC3E}">
        <p14:creationId xmlns:p14="http://schemas.microsoft.com/office/powerpoint/2010/main" val="19374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Agenda</a:t>
            </a:r>
          </a:p>
        </p:txBody>
      </p:sp>
      <p:sp>
        <p:nvSpPr>
          <p:cNvPr id="14" name="Content Placeholder 13"/>
          <p:cNvSpPr>
            <a:spLocks noGrp="1"/>
          </p:cNvSpPr>
          <p:nvPr>
            <p:ph idx="1"/>
          </p:nvPr>
        </p:nvSpPr>
        <p:spPr/>
        <p:txBody>
          <a:bodyPr>
            <a:normAutofit/>
          </a:bodyPr>
          <a:lstStyle/>
          <a:p>
            <a:r>
              <a:rPr lang="en-US" b="1" dirty="0"/>
              <a:t> Understanding Problem Statement</a:t>
            </a:r>
          </a:p>
          <a:p>
            <a:r>
              <a:rPr lang="en-US" b="1" dirty="0"/>
              <a:t>EDA</a:t>
            </a:r>
            <a:r>
              <a:rPr lang="en-US" dirty="0"/>
              <a:t>-Exploring trends in Data Set</a:t>
            </a:r>
          </a:p>
          <a:p>
            <a:r>
              <a:rPr lang="en-US" b="1" dirty="0"/>
              <a:t> Model Building</a:t>
            </a:r>
          </a:p>
          <a:p>
            <a:r>
              <a:rPr lang="en-US" b="1" dirty="0"/>
              <a:t>Hyperparameter Tuning and Model Evaluation</a:t>
            </a:r>
          </a:p>
          <a:p>
            <a:r>
              <a:rPr lang="en-US" b="1" dirty="0"/>
              <a:t>Results &amp; Outcome</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anim calcmode="lin" valueType="num">
                                      <p:cBhvr>
                                        <p:cTn id="1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anim calcmode="lin" valueType="num">
                                      <p:cBhvr>
                                        <p:cTn id="1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anim calcmode="lin" valueType="num">
                                      <p:cBhvr>
                                        <p:cTn id="23"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1000"/>
                                        <p:tgtEl>
                                          <p:spTgt spid="14">
                                            <p:txEl>
                                              <p:pRg st="3" end="3"/>
                                            </p:txEl>
                                          </p:spTgt>
                                        </p:tgtEl>
                                      </p:cBhvr>
                                    </p:animEffect>
                                    <p:anim calcmode="lin" valueType="num">
                                      <p:cBhvr>
                                        <p:cTn id="28"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1000"/>
                                        <p:tgtEl>
                                          <p:spTgt spid="14">
                                            <p:txEl>
                                              <p:pRg st="4" end="4"/>
                                            </p:txEl>
                                          </p:spTgt>
                                        </p:tgtEl>
                                      </p:cBhvr>
                                    </p:animEffect>
                                    <p:anim calcmode="lin" valueType="num">
                                      <p:cBhvr>
                                        <p:cTn id="33"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9124-DB3B-4F36-9429-867044BC39A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2D73FE5-E25D-4926-B812-F1E762229A19}"/>
              </a:ext>
            </a:extLst>
          </p:cNvPr>
          <p:cNvSpPr>
            <a:spLocks noGrp="1"/>
          </p:cNvSpPr>
          <p:nvPr>
            <p:ph idx="1"/>
          </p:nvPr>
        </p:nvSpPr>
        <p:spPr/>
        <p:txBody>
          <a:bodyPr>
            <a:normAutofit/>
          </a:bodyPr>
          <a:lstStyle/>
          <a:p>
            <a:r>
              <a:rPr lang="en-IN" b="1" dirty="0"/>
              <a:t>Abstract</a:t>
            </a:r>
            <a:r>
              <a:rPr lang="en-IN" dirty="0"/>
              <a:t>-Data contains complete loan data for all loans issued , including the current loan status (Current, Late, Fully Paid, etc.), Loanee Information (Demographic data like age, income, Identity proof etc.) Loan Information (Disbursal details, amount, EMI, loan to value ratio etc.) Bureau data &amp; history (Bureau score, number of active accounts, the status of other loans, credit history etc.) Doing so will ensure that clients capable of repayment are not rejected and important determinants can be identified which can be further used for minimising the default rates.</a:t>
            </a:r>
          </a:p>
          <a:p>
            <a:r>
              <a:rPr lang="en-US" b="1" dirty="0"/>
              <a:t>Goal</a:t>
            </a:r>
            <a:r>
              <a:rPr lang="en-US" dirty="0"/>
              <a:t>-</a:t>
            </a:r>
            <a:r>
              <a:rPr lang="en-IN" dirty="0"/>
              <a:t> Our goal here is to predict potential loan defaulters. (variable y).</a:t>
            </a:r>
            <a:endParaRPr lang="en-US" dirty="0"/>
          </a:p>
          <a:p>
            <a:endParaRPr lang="en-US" dirty="0"/>
          </a:p>
          <a:p>
            <a:endParaRPr lang="en-IN" dirty="0"/>
          </a:p>
        </p:txBody>
      </p:sp>
    </p:spTree>
    <p:extLst>
      <p:ext uri="{BB962C8B-B14F-4D97-AF65-F5344CB8AC3E}">
        <p14:creationId xmlns:p14="http://schemas.microsoft.com/office/powerpoint/2010/main" val="428531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C8E-0985-4D45-A8BC-9E97D51F7FC1}"/>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1F47C335-94BA-49B2-94EA-7DEC5F8105C5}"/>
              </a:ext>
            </a:extLst>
          </p:cNvPr>
          <p:cNvSpPr>
            <a:spLocks noGrp="1"/>
          </p:cNvSpPr>
          <p:nvPr>
            <p:ph idx="1"/>
          </p:nvPr>
        </p:nvSpPr>
        <p:spPr>
          <a:xfrm>
            <a:off x="1154954" y="2743200"/>
            <a:ext cx="2910610" cy="3879036"/>
          </a:xfrm>
        </p:spPr>
        <p:txBody>
          <a:bodyPr/>
          <a:lstStyle/>
          <a:p>
            <a:r>
              <a:rPr lang="en-IN" dirty="0"/>
              <a:t>Dataset with 41 features for 233154 clients with binary target variable 1/0.</a:t>
            </a:r>
          </a:p>
          <a:p>
            <a:r>
              <a:rPr lang="en-IN" dirty="0"/>
              <a:t>Understanding the trends &amp; correlation among each features. </a:t>
            </a:r>
          </a:p>
          <a:p>
            <a:r>
              <a:rPr lang="en-IN" dirty="0"/>
              <a:t>Name: </a:t>
            </a:r>
            <a:r>
              <a:rPr lang="en-IN" dirty="0" err="1"/>
              <a:t>loan_default</a:t>
            </a:r>
            <a:r>
              <a:rPr lang="en-IN" dirty="0"/>
              <a:t>  </a:t>
            </a:r>
            <a:r>
              <a:rPr lang="en-IN" b="1" dirty="0"/>
              <a:t>count-</a:t>
            </a:r>
          </a:p>
          <a:p>
            <a:pPr marL="0" indent="0">
              <a:buNone/>
            </a:pPr>
            <a:r>
              <a:rPr lang="en-IN" dirty="0"/>
              <a:t> </a:t>
            </a:r>
            <a:r>
              <a:rPr lang="en-IN" b="1" dirty="0"/>
              <a:t>0</a:t>
            </a:r>
            <a:r>
              <a:rPr lang="en-IN" dirty="0"/>
              <a:t> : 182543     </a:t>
            </a:r>
            <a:r>
              <a:rPr lang="en-IN" b="1" dirty="0"/>
              <a:t>1</a:t>
            </a:r>
            <a:r>
              <a:rPr lang="en-IN" dirty="0"/>
              <a:t>: 50611 </a:t>
            </a:r>
          </a:p>
        </p:txBody>
      </p:sp>
      <p:pic>
        <p:nvPicPr>
          <p:cNvPr id="10" name="Picture 9">
            <a:extLst>
              <a:ext uri="{FF2B5EF4-FFF2-40B4-BE49-F238E27FC236}">
                <a16:creationId xmlns:a16="http://schemas.microsoft.com/office/drawing/2014/main" id="{229C7E5A-21A5-4D89-852C-DBA89C50E705}"/>
              </a:ext>
            </a:extLst>
          </p:cNvPr>
          <p:cNvPicPr>
            <a:picLocks noChangeAspect="1"/>
          </p:cNvPicPr>
          <p:nvPr/>
        </p:nvPicPr>
        <p:blipFill rotWithShape="1">
          <a:blip r:embed="rId2"/>
          <a:srcRect l="2078" t="22961" r="56384" b="11776"/>
          <a:stretch/>
        </p:blipFill>
        <p:spPr>
          <a:xfrm>
            <a:off x="8385758" y="2511022"/>
            <a:ext cx="3690608" cy="3260035"/>
          </a:xfrm>
          <a:prstGeom prst="rect">
            <a:avLst/>
          </a:prstGeom>
        </p:spPr>
      </p:pic>
      <p:pic>
        <p:nvPicPr>
          <p:cNvPr id="12" name="Picture 11">
            <a:extLst>
              <a:ext uri="{FF2B5EF4-FFF2-40B4-BE49-F238E27FC236}">
                <a16:creationId xmlns:a16="http://schemas.microsoft.com/office/drawing/2014/main" id="{53A3E9DC-6FF3-4CBA-980A-4F66359A47F0}"/>
              </a:ext>
            </a:extLst>
          </p:cNvPr>
          <p:cNvPicPr>
            <a:picLocks noChangeAspect="1"/>
          </p:cNvPicPr>
          <p:nvPr/>
        </p:nvPicPr>
        <p:blipFill rotWithShape="1">
          <a:blip r:embed="rId3">
            <a:extLst>
              <a:ext uri="{28A0092B-C50C-407E-A947-70E740481C1C}">
                <a14:useLocalDpi xmlns:a14="http://schemas.microsoft.com/office/drawing/2010/main" val="0"/>
              </a:ext>
            </a:extLst>
          </a:blip>
          <a:srcRect l="4347" t="24494" r="55346" b="6411"/>
          <a:stretch/>
        </p:blipFill>
        <p:spPr>
          <a:xfrm>
            <a:off x="4743960" y="2511022"/>
            <a:ext cx="3382478" cy="3260035"/>
          </a:xfrm>
          <a:prstGeom prst="rect">
            <a:avLst/>
          </a:prstGeom>
        </p:spPr>
      </p:pic>
    </p:spTree>
    <p:extLst>
      <p:ext uri="{BB962C8B-B14F-4D97-AF65-F5344CB8AC3E}">
        <p14:creationId xmlns:p14="http://schemas.microsoft.com/office/powerpoint/2010/main" val="29060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2A6D-DF5D-4E69-B483-0C057153E001}"/>
              </a:ext>
            </a:extLst>
          </p:cNvPr>
          <p:cNvSpPr>
            <a:spLocks noGrp="1"/>
          </p:cNvSpPr>
          <p:nvPr>
            <p:ph type="title"/>
          </p:nvPr>
        </p:nvSpPr>
        <p:spPr/>
        <p:txBody>
          <a:bodyPr/>
          <a:lstStyle/>
          <a:p>
            <a:r>
              <a:rPr lang="en-IN" b="1" dirty="0"/>
              <a:t>Data Imbalance Count Plot  Under sampling</a:t>
            </a:r>
          </a:p>
        </p:txBody>
      </p:sp>
      <p:pic>
        <p:nvPicPr>
          <p:cNvPr id="5" name="Content Placeholder 4">
            <a:extLst>
              <a:ext uri="{FF2B5EF4-FFF2-40B4-BE49-F238E27FC236}">
                <a16:creationId xmlns:a16="http://schemas.microsoft.com/office/drawing/2014/main" id="{F7445289-FB0B-49D8-8862-D82F21E6A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20" y="2932293"/>
            <a:ext cx="5867565" cy="3378970"/>
          </a:xfrm>
        </p:spPr>
      </p:pic>
      <p:sp>
        <p:nvSpPr>
          <p:cNvPr id="8" name="TextBox 7">
            <a:extLst>
              <a:ext uri="{FF2B5EF4-FFF2-40B4-BE49-F238E27FC236}">
                <a16:creationId xmlns:a16="http://schemas.microsoft.com/office/drawing/2014/main" id="{7F6096E5-4355-4B56-81FA-F3FE50E04DF9}"/>
              </a:ext>
            </a:extLst>
          </p:cNvPr>
          <p:cNvSpPr txBox="1"/>
          <p:nvPr/>
        </p:nvSpPr>
        <p:spPr>
          <a:xfrm>
            <a:off x="2929291" y="6311263"/>
            <a:ext cx="928396" cy="369332"/>
          </a:xfrm>
          <a:prstGeom prst="rect">
            <a:avLst/>
          </a:prstGeom>
          <a:noFill/>
        </p:spPr>
        <p:txBody>
          <a:bodyPr wrap="none" rtlCol="0">
            <a:spAutoFit/>
          </a:bodyPr>
          <a:lstStyle/>
          <a:p>
            <a:r>
              <a:rPr lang="en-IN" b="1" dirty="0"/>
              <a:t>BEFORE</a:t>
            </a:r>
          </a:p>
        </p:txBody>
      </p:sp>
      <p:pic>
        <p:nvPicPr>
          <p:cNvPr id="10" name="Picture 9">
            <a:extLst>
              <a:ext uri="{FF2B5EF4-FFF2-40B4-BE49-F238E27FC236}">
                <a16:creationId xmlns:a16="http://schemas.microsoft.com/office/drawing/2014/main" id="{44CBD9B1-FE8E-41D8-9886-C38422C67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610" y="2843851"/>
            <a:ext cx="5480440" cy="3467412"/>
          </a:xfrm>
          <a:prstGeom prst="rect">
            <a:avLst/>
          </a:prstGeom>
        </p:spPr>
      </p:pic>
      <p:sp>
        <p:nvSpPr>
          <p:cNvPr id="11" name="TextBox 10">
            <a:extLst>
              <a:ext uri="{FF2B5EF4-FFF2-40B4-BE49-F238E27FC236}">
                <a16:creationId xmlns:a16="http://schemas.microsoft.com/office/drawing/2014/main" id="{DB452AA8-2146-4645-B667-CDA58DDA8A99}"/>
              </a:ext>
            </a:extLst>
          </p:cNvPr>
          <p:cNvSpPr txBox="1"/>
          <p:nvPr/>
        </p:nvSpPr>
        <p:spPr>
          <a:xfrm>
            <a:off x="9523470" y="6311263"/>
            <a:ext cx="785793" cy="369332"/>
          </a:xfrm>
          <a:prstGeom prst="rect">
            <a:avLst/>
          </a:prstGeom>
          <a:noFill/>
        </p:spPr>
        <p:txBody>
          <a:bodyPr wrap="none" rtlCol="0">
            <a:spAutoFit/>
          </a:bodyPr>
          <a:lstStyle/>
          <a:p>
            <a:r>
              <a:rPr lang="en-IN" b="1" dirty="0"/>
              <a:t>AFTER</a:t>
            </a:r>
          </a:p>
        </p:txBody>
      </p:sp>
    </p:spTree>
    <p:extLst>
      <p:ext uri="{BB962C8B-B14F-4D97-AF65-F5344CB8AC3E}">
        <p14:creationId xmlns:p14="http://schemas.microsoft.com/office/powerpoint/2010/main" val="15485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9B27-F6CB-4537-813C-5B98BB02B4AA}"/>
              </a:ext>
            </a:extLst>
          </p:cNvPr>
          <p:cNvSpPr>
            <a:spLocks noGrp="1"/>
          </p:cNvSpPr>
          <p:nvPr>
            <p:ph type="title"/>
          </p:nvPr>
        </p:nvSpPr>
        <p:spPr>
          <a:xfrm>
            <a:off x="191345" y="5261112"/>
            <a:ext cx="11086255" cy="993914"/>
          </a:xfrm>
        </p:spPr>
        <p:txBody>
          <a:bodyPr>
            <a:normAutofit/>
          </a:bodyPr>
          <a:lstStyle/>
          <a:p>
            <a:r>
              <a:rPr lang="en-IN" sz="2800" dirty="0"/>
              <a:t>Features Comparison</a:t>
            </a:r>
          </a:p>
        </p:txBody>
      </p:sp>
      <p:sp>
        <p:nvSpPr>
          <p:cNvPr id="5" name="Content Placeholder 4">
            <a:extLst>
              <a:ext uri="{FF2B5EF4-FFF2-40B4-BE49-F238E27FC236}">
                <a16:creationId xmlns:a16="http://schemas.microsoft.com/office/drawing/2014/main" id="{A8AF6516-3536-4700-8A10-1BAA9F56FE21}"/>
              </a:ext>
            </a:extLst>
          </p:cNvPr>
          <p:cNvSpPr>
            <a:spLocks noGrp="1"/>
          </p:cNvSpPr>
          <p:nvPr>
            <p:ph idx="1"/>
          </p:nvPr>
        </p:nvSpPr>
        <p:spPr>
          <a:xfrm>
            <a:off x="914400" y="2226366"/>
            <a:ext cx="10535478" cy="4214191"/>
          </a:xfrm>
        </p:spPr>
        <p:txBody>
          <a:bodyPr>
            <a:normAutofit lnSpcReduction="10000"/>
          </a:bodyPr>
          <a:lstStyle/>
          <a:p>
            <a:r>
              <a:rPr lang="en-IN" dirty="0"/>
              <a:t>After under sampling I moved to over sampling for getting better results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Before Over Sampling                                                         After Over Sampling </a:t>
            </a:r>
          </a:p>
          <a:p>
            <a:endParaRPr lang="en-IN" dirty="0"/>
          </a:p>
        </p:txBody>
      </p:sp>
      <p:pic>
        <p:nvPicPr>
          <p:cNvPr id="12" name="Picture 11">
            <a:extLst>
              <a:ext uri="{FF2B5EF4-FFF2-40B4-BE49-F238E27FC236}">
                <a16:creationId xmlns:a16="http://schemas.microsoft.com/office/drawing/2014/main" id="{87B9DF3B-5C78-4199-BDEA-8084E951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886071"/>
            <a:ext cx="4490760" cy="2894779"/>
          </a:xfrm>
          <a:prstGeom prst="rect">
            <a:avLst/>
          </a:prstGeom>
        </p:spPr>
      </p:pic>
      <p:pic>
        <p:nvPicPr>
          <p:cNvPr id="14" name="Picture 13">
            <a:extLst>
              <a:ext uri="{FF2B5EF4-FFF2-40B4-BE49-F238E27FC236}">
                <a16:creationId xmlns:a16="http://schemas.microsoft.com/office/drawing/2014/main" id="{BA356C89-8C38-4561-A469-4FB9209E3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288" y="2923784"/>
            <a:ext cx="4320495" cy="2785025"/>
          </a:xfrm>
          <a:prstGeom prst="rect">
            <a:avLst/>
          </a:prstGeom>
        </p:spPr>
      </p:pic>
      <p:sp>
        <p:nvSpPr>
          <p:cNvPr id="15" name="Title 1">
            <a:extLst>
              <a:ext uri="{FF2B5EF4-FFF2-40B4-BE49-F238E27FC236}">
                <a16:creationId xmlns:a16="http://schemas.microsoft.com/office/drawing/2014/main" id="{1A17DFD2-AC8E-492D-AE9E-F7B541095B20}"/>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Over Sampling</a:t>
            </a:r>
            <a:r>
              <a:rPr lang="en-IN" dirty="0"/>
              <a:t> </a:t>
            </a:r>
          </a:p>
        </p:txBody>
      </p:sp>
    </p:spTree>
    <p:extLst>
      <p:ext uri="{BB962C8B-B14F-4D97-AF65-F5344CB8AC3E}">
        <p14:creationId xmlns:p14="http://schemas.microsoft.com/office/powerpoint/2010/main" val="272899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31A-8E4D-4B78-B482-5F4C5E1CCDF7}"/>
              </a:ext>
            </a:extLst>
          </p:cNvPr>
          <p:cNvSpPr>
            <a:spLocks noGrp="1"/>
          </p:cNvSpPr>
          <p:nvPr>
            <p:ph type="title"/>
          </p:nvPr>
        </p:nvSpPr>
        <p:spPr/>
        <p:txBody>
          <a:bodyPr/>
          <a:lstStyle/>
          <a:p>
            <a:r>
              <a:rPr lang="en-IN" dirty="0"/>
              <a:t>Handling the missing values and Data Preparation </a:t>
            </a:r>
          </a:p>
        </p:txBody>
      </p:sp>
      <p:pic>
        <p:nvPicPr>
          <p:cNvPr id="6" name="Content Placeholder 5">
            <a:extLst>
              <a:ext uri="{FF2B5EF4-FFF2-40B4-BE49-F238E27FC236}">
                <a16:creationId xmlns:a16="http://schemas.microsoft.com/office/drawing/2014/main" id="{EDCE7745-C073-481D-B503-34B048AE1111}"/>
              </a:ext>
            </a:extLst>
          </p:cNvPr>
          <p:cNvPicPr>
            <a:picLocks noGrp="1" noChangeAspect="1"/>
          </p:cNvPicPr>
          <p:nvPr>
            <p:ph idx="1"/>
          </p:nvPr>
        </p:nvPicPr>
        <p:blipFill rotWithShape="1">
          <a:blip r:embed="rId2"/>
          <a:srcRect l="3946" t="19218" r="55053" b="10183"/>
          <a:stretch/>
        </p:blipFill>
        <p:spPr>
          <a:xfrm>
            <a:off x="7460974" y="2199722"/>
            <a:ext cx="4147930" cy="4015548"/>
          </a:xfrm>
          <a:prstGeom prst="rect">
            <a:avLst/>
          </a:prstGeom>
        </p:spPr>
      </p:pic>
      <p:sp>
        <p:nvSpPr>
          <p:cNvPr id="7" name="Rectangle 6">
            <a:extLst>
              <a:ext uri="{FF2B5EF4-FFF2-40B4-BE49-F238E27FC236}">
                <a16:creationId xmlns:a16="http://schemas.microsoft.com/office/drawing/2014/main" id="{EB73800C-E107-4F18-8969-1F059186C41E}"/>
              </a:ext>
            </a:extLst>
          </p:cNvPr>
          <p:cNvSpPr/>
          <p:nvPr/>
        </p:nvSpPr>
        <p:spPr>
          <a:xfrm flipV="1">
            <a:off x="7858539" y="4207495"/>
            <a:ext cx="3481573"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9C13213-460A-41D6-B818-791B00DE6CAB}"/>
              </a:ext>
            </a:extLst>
          </p:cNvPr>
          <p:cNvSpPr txBox="1"/>
          <p:nvPr/>
        </p:nvSpPr>
        <p:spPr>
          <a:xfrm>
            <a:off x="583097" y="2199722"/>
            <a:ext cx="6440556" cy="3970318"/>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Column Employment type had many missing values addressed as nan hence we filled it with the mode</a:t>
            </a:r>
          </a:p>
          <a:p>
            <a:pPr marL="285750" indent="-285750">
              <a:buFont typeface="Wingdings" panose="05000000000000000000" pitchFamily="2" charset="2"/>
              <a:buChar char="Ø"/>
            </a:pPr>
            <a:r>
              <a:rPr lang="en-IN" dirty="0"/>
              <a:t>Also it got encoded Salaried': 1, 'Self employed': 0}</a:t>
            </a:r>
          </a:p>
          <a:p>
            <a:endParaRPr lang="en-IN" dirty="0"/>
          </a:p>
          <a:p>
            <a:pPr marL="285750" indent="-285750">
              <a:buFont typeface="Wingdings" panose="05000000000000000000" pitchFamily="2" charset="2"/>
              <a:buChar char="Ø"/>
            </a:pPr>
            <a:r>
              <a:rPr lang="en-IN" dirty="0"/>
              <a:t>We Calculated Age from Date of Birth, </a:t>
            </a:r>
            <a:r>
              <a:rPr lang="en-IN" dirty="0" err="1"/>
              <a:t>DisbursalDate</a:t>
            </a:r>
            <a:r>
              <a:rPr lang="en-IN" dirty="0"/>
              <a:t> column and replaced it wit the no of years.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Columns AVERAGE_ACCT_AGE and CREDIT.HISTORY.LENGTH were containing Date in the format of  “3 </a:t>
            </a:r>
            <a:r>
              <a:rPr lang="en-IN" dirty="0" err="1"/>
              <a:t>yrs</a:t>
            </a:r>
            <a:r>
              <a:rPr lang="en-IN" dirty="0"/>
              <a:t> 6mon “ changed to 3.5 years and so 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6366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B0BF-9418-43A7-9F5C-67E479BB66D8}"/>
              </a:ext>
            </a:extLst>
          </p:cNvPr>
          <p:cNvSpPr>
            <a:spLocks noGrp="1"/>
          </p:cNvSpPr>
          <p:nvPr>
            <p:ph type="title"/>
          </p:nvPr>
        </p:nvSpPr>
        <p:spPr/>
        <p:txBody>
          <a:bodyPr/>
          <a:lstStyle/>
          <a:p>
            <a:r>
              <a:rPr lang="en-IN" dirty="0"/>
              <a:t>Random Forest Classifier</a:t>
            </a:r>
          </a:p>
        </p:txBody>
      </p:sp>
      <p:sp>
        <p:nvSpPr>
          <p:cNvPr id="6" name="TextBox 5">
            <a:extLst>
              <a:ext uri="{FF2B5EF4-FFF2-40B4-BE49-F238E27FC236}">
                <a16:creationId xmlns:a16="http://schemas.microsoft.com/office/drawing/2014/main" id="{D843D183-6601-40A2-9723-FF6A4848379E}"/>
              </a:ext>
            </a:extLst>
          </p:cNvPr>
          <p:cNvSpPr txBox="1"/>
          <p:nvPr/>
        </p:nvSpPr>
        <p:spPr>
          <a:xfrm flipH="1">
            <a:off x="1154954" y="5853827"/>
            <a:ext cx="4104457" cy="369332"/>
          </a:xfrm>
          <a:prstGeom prst="rect">
            <a:avLst/>
          </a:prstGeom>
          <a:noFill/>
        </p:spPr>
        <p:txBody>
          <a:bodyPr wrap="square" rtlCol="0">
            <a:spAutoFit/>
          </a:bodyPr>
          <a:lstStyle/>
          <a:p>
            <a:r>
              <a:rPr lang="en-IN" b="1" dirty="0"/>
              <a:t>AUC ROC Curve-Imbalanced Data set</a:t>
            </a:r>
          </a:p>
        </p:txBody>
      </p:sp>
      <p:sp>
        <p:nvSpPr>
          <p:cNvPr id="14" name="TextBox 13">
            <a:extLst>
              <a:ext uri="{FF2B5EF4-FFF2-40B4-BE49-F238E27FC236}">
                <a16:creationId xmlns:a16="http://schemas.microsoft.com/office/drawing/2014/main" id="{0CF8912B-DDB9-4CD3-8A93-D73C6716A68D}"/>
              </a:ext>
            </a:extLst>
          </p:cNvPr>
          <p:cNvSpPr txBox="1"/>
          <p:nvPr/>
        </p:nvSpPr>
        <p:spPr>
          <a:xfrm>
            <a:off x="7288075" y="5853827"/>
            <a:ext cx="4104456" cy="923330"/>
          </a:xfrm>
          <a:prstGeom prst="rect">
            <a:avLst/>
          </a:prstGeom>
          <a:noFill/>
        </p:spPr>
        <p:txBody>
          <a:bodyPr wrap="square" rtlCol="0">
            <a:spAutoFit/>
          </a:bodyPr>
          <a:lstStyle/>
          <a:p>
            <a:r>
              <a:rPr lang="en-IN" b="1" dirty="0"/>
              <a:t>AUC ROC Curve-Balanced Data set with under sampling</a:t>
            </a:r>
          </a:p>
          <a:p>
            <a:endParaRPr lang="en-IN" dirty="0"/>
          </a:p>
        </p:txBody>
      </p:sp>
      <p:pic>
        <p:nvPicPr>
          <p:cNvPr id="1026" name="Picture 2">
            <a:extLst>
              <a:ext uri="{FF2B5EF4-FFF2-40B4-BE49-F238E27FC236}">
                <a16:creationId xmlns:a16="http://schemas.microsoft.com/office/drawing/2014/main" id="{320264A9-DD63-4DB0-888F-B547FBB499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117" y="2267654"/>
            <a:ext cx="4954129" cy="33535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68FDB7-AC05-40B6-BC92-E45EBD842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756" y="2414781"/>
            <a:ext cx="4736782" cy="32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9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0952-FFB9-41E9-90CD-C9C9EEA7767D}"/>
              </a:ext>
            </a:extLst>
          </p:cNvPr>
          <p:cNvSpPr>
            <a:spLocks noGrp="1"/>
          </p:cNvSpPr>
          <p:nvPr>
            <p:ph type="title"/>
          </p:nvPr>
        </p:nvSpPr>
        <p:spPr/>
        <p:txBody>
          <a:bodyPr/>
          <a:lstStyle/>
          <a:p>
            <a:r>
              <a:rPr lang="en-IN" dirty="0"/>
              <a:t>Random Forests with Over Sampling </a:t>
            </a:r>
          </a:p>
        </p:txBody>
      </p:sp>
      <p:sp>
        <p:nvSpPr>
          <p:cNvPr id="6" name="TextBox 5">
            <a:extLst>
              <a:ext uri="{FF2B5EF4-FFF2-40B4-BE49-F238E27FC236}">
                <a16:creationId xmlns:a16="http://schemas.microsoft.com/office/drawing/2014/main" id="{59375A7D-E712-4084-9326-ED99B4095A49}"/>
              </a:ext>
            </a:extLst>
          </p:cNvPr>
          <p:cNvSpPr txBox="1"/>
          <p:nvPr/>
        </p:nvSpPr>
        <p:spPr>
          <a:xfrm>
            <a:off x="6593203" y="6211669"/>
            <a:ext cx="5760433" cy="369332"/>
          </a:xfrm>
          <a:prstGeom prst="rect">
            <a:avLst/>
          </a:prstGeom>
          <a:noFill/>
        </p:spPr>
        <p:txBody>
          <a:bodyPr wrap="square" rtlCol="0">
            <a:spAutoFit/>
          </a:bodyPr>
          <a:lstStyle/>
          <a:p>
            <a:r>
              <a:rPr lang="en-IN" b="1" dirty="0"/>
              <a:t>AUC ROC Curve Hyperparameter tuning Data set</a:t>
            </a:r>
          </a:p>
        </p:txBody>
      </p:sp>
      <p:sp>
        <p:nvSpPr>
          <p:cNvPr id="9" name="TextBox 8">
            <a:extLst>
              <a:ext uri="{FF2B5EF4-FFF2-40B4-BE49-F238E27FC236}">
                <a16:creationId xmlns:a16="http://schemas.microsoft.com/office/drawing/2014/main" id="{42AD1E7F-0758-429A-BE1D-C2F3E2EB5340}"/>
              </a:ext>
            </a:extLst>
          </p:cNvPr>
          <p:cNvSpPr txBox="1"/>
          <p:nvPr/>
        </p:nvSpPr>
        <p:spPr>
          <a:xfrm>
            <a:off x="1154954" y="6211669"/>
            <a:ext cx="4227439" cy="646331"/>
          </a:xfrm>
          <a:prstGeom prst="rect">
            <a:avLst/>
          </a:prstGeom>
          <a:noFill/>
        </p:spPr>
        <p:txBody>
          <a:bodyPr wrap="none" rtlCol="0">
            <a:spAutoFit/>
          </a:bodyPr>
          <a:lstStyle/>
          <a:p>
            <a:r>
              <a:rPr lang="en-IN" b="1" dirty="0"/>
              <a:t>AUC ROC Curve-balanced Data set</a:t>
            </a:r>
          </a:p>
          <a:p>
            <a:r>
              <a:rPr lang="en-IN" b="1" dirty="0"/>
              <a:t>Oversampling</a:t>
            </a:r>
          </a:p>
        </p:txBody>
      </p:sp>
      <p:pic>
        <p:nvPicPr>
          <p:cNvPr id="7" name="Picture 8">
            <a:extLst>
              <a:ext uri="{FF2B5EF4-FFF2-40B4-BE49-F238E27FC236}">
                <a16:creationId xmlns:a16="http://schemas.microsoft.com/office/drawing/2014/main" id="{691A9547-1FD6-42F2-8BA4-1B41CAA7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15" y="2494387"/>
            <a:ext cx="5007873" cy="33899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08D53E0-6C66-4137-8EF3-B358D5F0A5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96000" y="2494387"/>
            <a:ext cx="4954129" cy="335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343</TotalTime>
  <Words>365</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Courier New</vt:lpstr>
      <vt:lpstr>Wingdings</vt:lpstr>
      <vt:lpstr>Wingdings 3</vt:lpstr>
      <vt:lpstr>Ion Boardroom</vt:lpstr>
      <vt:lpstr>Loan Defaulter Prediction-Analysis using Machine Learning</vt:lpstr>
      <vt:lpstr>Agenda</vt:lpstr>
      <vt:lpstr>Problem Statement</vt:lpstr>
      <vt:lpstr>EDA</vt:lpstr>
      <vt:lpstr>Data Imbalance Count Plot  Under sampling</vt:lpstr>
      <vt:lpstr>Features Comparison</vt:lpstr>
      <vt:lpstr>Handling the missing values and Data Preparation </vt:lpstr>
      <vt:lpstr>Random Forest Classifier</vt:lpstr>
      <vt:lpstr>Random Forests with Over Sampling </vt:lpstr>
      <vt:lpstr>Comparison Chart for our models </vt:lpstr>
      <vt:lpstr>Training Vs Testing Score</vt:lpstr>
      <vt:lpstr>Final Test Prediction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 Prediction-Analysis using Machine Learning</dc:title>
  <dc:creator>Rumana Shaikh</dc:creator>
  <cp:lastModifiedBy>Rumana Shaikh</cp:lastModifiedBy>
  <cp:revision>24</cp:revision>
  <dcterms:created xsi:type="dcterms:W3CDTF">2020-04-21T16:20:15Z</dcterms:created>
  <dcterms:modified xsi:type="dcterms:W3CDTF">2020-04-21T22:07:01Z</dcterms:modified>
</cp:coreProperties>
</file>