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90" r:id="rId3"/>
    <p:sldId id="260" r:id="rId4"/>
    <p:sldId id="312" r:id="rId5"/>
    <p:sldId id="320" r:id="rId6"/>
    <p:sldId id="321" r:id="rId7"/>
    <p:sldId id="322" r:id="rId8"/>
    <p:sldId id="323" r:id="rId9"/>
    <p:sldId id="326" r:id="rId10"/>
    <p:sldId id="324" r:id="rId11"/>
    <p:sldId id="325" r:id="rId12"/>
    <p:sldId id="327" r:id="rId13"/>
    <p:sldId id="337" r:id="rId14"/>
    <p:sldId id="338" r:id="rId15"/>
    <p:sldId id="339" r:id="rId16"/>
    <p:sldId id="340" r:id="rId17"/>
    <p:sldId id="341" r:id="rId18"/>
  </p:sldIdLst>
  <p:sldSz cx="12192000" cy="6858000"/>
  <p:notesSz cx="6858000" cy="9144000"/>
  <p:custDataLst>
    <p:tags r:id="rId2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gs" Target="tags/tag27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hemeOverride" Target="../theme/themeOverride1.xml"/><Relationship Id="rId1" Type="http://schemas.openxmlformats.org/officeDocument/2006/relationships/tags" Target="../tags/tag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hemeOverride" Target="../theme/themeOverride2.xml"/><Relationship Id="rId1" Type="http://schemas.openxmlformats.org/officeDocument/2006/relationships/tags" Target="../tags/tag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1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17.xml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tags" Target="../tags/tag20.xml"/><Relationship Id="rId3" Type="http://schemas.openxmlformats.org/officeDocument/2006/relationships/image" Target="../media/image6.png"/><Relationship Id="rId2" Type="http://schemas.openxmlformats.org/officeDocument/2006/relationships/tags" Target="../tags/tag19.xml"/><Relationship Id="rId1" Type="http://schemas.openxmlformats.org/officeDocument/2006/relationships/tags" Target="../tags/tag18.xml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tags" Target="../tags/tag23.xml"/><Relationship Id="rId3" Type="http://schemas.openxmlformats.org/officeDocument/2006/relationships/image" Target="../media/image7.png"/><Relationship Id="rId2" Type="http://schemas.openxmlformats.org/officeDocument/2006/relationships/tags" Target="../tags/tag22.xml"/><Relationship Id="rId1" Type="http://schemas.openxmlformats.org/officeDocument/2006/relationships/tags" Target="../tags/tag21.xml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tags" Target="../tags/tag26.xml"/><Relationship Id="rId3" Type="http://schemas.openxmlformats.org/officeDocument/2006/relationships/image" Target="../media/image7.png"/><Relationship Id="rId2" Type="http://schemas.openxmlformats.org/officeDocument/2006/relationships/tags" Target="../tags/tag25.xml"/><Relationship Id="rId1" Type="http://schemas.openxmlformats.org/officeDocument/2006/relationships/tags" Target="../tags/tag2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6.xml"/><Relationship Id="rId4" Type="http://schemas.openxmlformats.org/officeDocument/2006/relationships/tags" Target="../tags/tag6.xml"/><Relationship Id="rId3" Type="http://schemas.openxmlformats.org/officeDocument/2006/relationships/image" Target="../media/image1.png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2.png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10.xml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tags" Target="../tags/tag13.xml"/><Relationship Id="rId4" Type="http://schemas.openxmlformats.org/officeDocument/2006/relationships/image" Target="../media/image4.png"/><Relationship Id="rId3" Type="http://schemas.openxmlformats.org/officeDocument/2006/relationships/tags" Target="../tags/tag12.xml"/><Relationship Id="rId2" Type="http://schemas.openxmlformats.org/officeDocument/2006/relationships/image" Target="../media/image3.png"/><Relationship Id="rId1" Type="http://schemas.openxmlformats.org/officeDocument/2006/relationships/tags" Target="../tags/tag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Week 6: </a:t>
            </a:r>
            <a:r>
              <a:rPr lang="en-US" altLang="zh-CN"/>
              <a:t>Data Models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571875"/>
            <a:ext cx="9144000" cy="1685925"/>
          </a:xfrm>
        </p:spPr>
        <p:txBody>
          <a:bodyPr>
            <a:normAutofit fontScale="90000" lnSpcReduction="20000"/>
          </a:bodyPr>
          <a:p>
            <a:r>
              <a:rPr lang="en-US" altLang="zh-CN" sz="3200">
                <a:solidFill>
                  <a:schemeClr val="bg1">
                    <a:lumMod val="50000"/>
                  </a:schemeClr>
                </a:solidFill>
              </a:rPr>
              <a:t>Big Data Exercise Session</a:t>
            </a:r>
            <a:endParaRPr lang="en-US" altLang="zh-CN" sz="3200">
              <a:solidFill>
                <a:schemeClr val="bg1">
                  <a:lumMod val="50000"/>
                </a:schemeClr>
              </a:solidFill>
            </a:endParaRPr>
          </a:p>
          <a:p>
            <a:endParaRPr lang="en-US" altLang="zh-CN" sz="320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GB" altLang="en-US" sz="2000">
                <a:solidFill>
                  <a:schemeClr val="bg1">
                    <a:lumMod val="50000"/>
                  </a:schemeClr>
                </a:solidFill>
              </a:rPr>
              <a:t>Weixuan Yuan </a:t>
            </a:r>
            <a:endParaRPr lang="en-GB" altLang="en-US" sz="200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GB" altLang="en-US" sz="2000">
                <a:solidFill>
                  <a:schemeClr val="bg1">
                    <a:lumMod val="50000"/>
                  </a:schemeClr>
                </a:solidFill>
              </a:rPr>
              <a:t>Fall 2023</a:t>
            </a:r>
            <a:endParaRPr lang="en-US" altLang="zh-CN" sz="2000">
              <a:solidFill>
                <a:schemeClr val="bg1">
                  <a:lumMod val="50000"/>
                </a:schemeClr>
              </a:solidFill>
            </a:endParaRPr>
          </a:p>
          <a:p>
            <a:endParaRPr lang="en-US" altLang="zh-CN" sz="200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8" name="标题 7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67055" y="0"/>
            <a:ext cx="10515600" cy="1325563"/>
          </a:xfrm>
        </p:spPr>
        <p:txBody>
          <a:bodyPr>
            <a:normAutofit/>
          </a:bodyPr>
          <a:p>
            <a:r>
              <a:rPr lang="en-US" altLang="en-GB"/>
              <a:t>Miscellaneous (JSound and JSON schema)</a:t>
            </a:r>
            <a:endParaRPr lang="en-US" altLang="en-GB"/>
          </a:p>
        </p:txBody>
      </p:sp>
      <p:sp>
        <p:nvSpPr>
          <p:cNvPr id="2" name="文本框 1"/>
          <p:cNvSpPr txBox="1"/>
          <p:nvPr/>
        </p:nvSpPr>
        <p:spPr>
          <a:xfrm>
            <a:off x="651510" y="1325880"/>
            <a:ext cx="10431145" cy="526478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marL="800100" lvl="1" indent="-342900" algn="l"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2400">
                <a:solidFill>
                  <a:schemeClr val="tx1"/>
                </a:solidFill>
              </a:rPr>
              <a:t>For both JSound and JSON schema,  the presence of a key is optional by default. To require the presence of a key:</a:t>
            </a:r>
            <a:endParaRPr lang="en-US" altLang="zh-CN" sz="2400">
              <a:solidFill>
                <a:schemeClr val="tx1"/>
              </a:solidFill>
            </a:endParaRPr>
          </a:p>
          <a:p>
            <a:pPr marL="1257300" lvl="2" indent="-342900" algn="l"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2400">
                <a:solidFill>
                  <a:schemeClr val="tx1"/>
                </a:solidFill>
              </a:rPr>
              <a:t>JSound: exclamation mark (e.g. </a:t>
            </a:r>
            <a:r>
              <a:rPr lang="en-US" altLang="zh-CN" sz="2400">
                <a:solidFill>
                  <a:srgbClr val="FF0000"/>
                </a:solidFill>
              </a:rPr>
              <a:t>"!name" : "string"</a:t>
            </a:r>
            <a:r>
              <a:rPr lang="en-US" altLang="zh-CN" sz="2400">
                <a:solidFill>
                  <a:schemeClr val="tx1"/>
                </a:solidFill>
              </a:rPr>
              <a:t>)</a:t>
            </a:r>
            <a:endParaRPr lang="en-US" altLang="zh-CN" sz="2400">
              <a:solidFill>
                <a:schemeClr val="tx1"/>
              </a:solidFill>
            </a:endParaRPr>
          </a:p>
          <a:p>
            <a:pPr marL="1257300" lvl="2" indent="-342900" algn="l"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2400">
                <a:solidFill>
                  <a:schemeClr val="tx1"/>
                </a:solidFill>
              </a:rPr>
              <a:t>JSON schema:  “required” property (e.g. </a:t>
            </a:r>
            <a:r>
              <a:rPr lang="en-US" altLang="zh-CN" sz="2400">
                <a:solidFill>
                  <a:srgbClr val="FF0000"/>
                </a:solidFill>
              </a:rPr>
              <a:t>"required" : [ "name", "first" ]</a:t>
            </a:r>
            <a:r>
              <a:rPr lang="en-US" altLang="zh-CN" sz="2400">
                <a:solidFill>
                  <a:schemeClr val="tx1"/>
                </a:solidFill>
              </a:rPr>
              <a:t>)</a:t>
            </a:r>
            <a:endParaRPr lang="en-US" altLang="zh-CN" sz="2400">
              <a:solidFill>
                <a:schemeClr val="tx1"/>
              </a:solidFill>
            </a:endParaRPr>
          </a:p>
          <a:p>
            <a:pPr marL="1257300" lvl="2" indent="-342900" algn="l">
              <a:buClrTx/>
              <a:buSzTx/>
              <a:buFont typeface="Arial" panose="020B0604020202020204" pitchFamily="34" charset="0"/>
              <a:buChar char="•"/>
            </a:pPr>
            <a:endParaRPr lang="en-US" altLang="zh-CN" sz="2400">
              <a:solidFill>
                <a:schemeClr val="tx1"/>
              </a:solidFill>
            </a:endParaRPr>
          </a:p>
          <a:p>
            <a:pPr marL="800100" lvl="1" indent="-342900" algn="l"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2400">
                <a:solidFill>
                  <a:schemeClr val="tx1"/>
                </a:solidFill>
              </a:rPr>
              <a:t>Open vs close: allowing additional keys or not.</a:t>
            </a:r>
            <a:endParaRPr lang="en-US" altLang="zh-CN" sz="2400">
              <a:solidFill>
                <a:schemeClr val="tx1"/>
              </a:solidFill>
            </a:endParaRPr>
          </a:p>
          <a:p>
            <a:pPr marL="800100" lvl="1" indent="-342900" algn="l"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2400">
                <a:solidFill>
                  <a:schemeClr val="tx1"/>
                </a:solidFill>
              </a:rPr>
              <a:t>By default, JSound is closed; JSON schema is open.</a:t>
            </a:r>
            <a:endParaRPr lang="en-US" altLang="zh-CN" sz="2400">
              <a:solidFill>
                <a:schemeClr val="tx1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8" name="标题 7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67055" y="0"/>
            <a:ext cx="10515600" cy="1325563"/>
          </a:xfrm>
        </p:spPr>
        <p:txBody>
          <a:bodyPr>
            <a:normAutofit/>
          </a:bodyPr>
          <a:p>
            <a:r>
              <a:rPr lang="en-US" altLang="en-GB"/>
              <a:t>XML schema</a:t>
            </a:r>
            <a:endParaRPr lang="en-US" altLang="en-GB"/>
          </a:p>
        </p:txBody>
      </p:sp>
      <p:sp>
        <p:nvSpPr>
          <p:cNvPr id="2" name="文本框 1"/>
          <p:cNvSpPr txBox="1"/>
          <p:nvPr/>
        </p:nvSpPr>
        <p:spPr>
          <a:xfrm>
            <a:off x="651510" y="1325880"/>
            <a:ext cx="10431145" cy="526478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marL="800100" lvl="1" indent="-342900" algn="l"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2400">
                <a:solidFill>
                  <a:schemeClr val="tx1"/>
                </a:solidFill>
              </a:rPr>
              <a:t>General pattern: first define a type, then </a:t>
            </a:r>
            <a:endParaRPr lang="en-US" altLang="zh-CN" sz="2400">
              <a:solidFill>
                <a:schemeClr val="tx1"/>
              </a:solidFill>
            </a:endParaRPr>
          </a:p>
          <a:p>
            <a:pPr lvl="1" indent="457200" algn="l"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>
                <a:solidFill>
                  <a:srgbClr val="FF0000"/>
                </a:solidFill>
              </a:rPr>
              <a:t>&lt;xs:element name="name" type="theTypeYouJustDefined"/&gt;</a:t>
            </a:r>
            <a:endParaRPr lang="en-US" altLang="zh-CN" sz="2400">
              <a:solidFill>
                <a:srgbClr val="FF0000"/>
              </a:solidFill>
            </a:endParaRPr>
          </a:p>
          <a:p>
            <a:pPr marL="800100" lvl="1" indent="-342900" algn="l"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2400">
                <a:solidFill>
                  <a:schemeClr val="tx1"/>
                </a:solidFill>
              </a:rPr>
              <a:t>You can also work with anonymous types, i.e. declaring the type inside </a:t>
            </a:r>
            <a:endParaRPr lang="en-US" altLang="zh-CN" sz="2400">
              <a:solidFill>
                <a:schemeClr val="tx1"/>
              </a:solidFill>
            </a:endParaRPr>
          </a:p>
          <a:p>
            <a:pPr lvl="1" indent="457200" algn="l"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>
                <a:solidFill>
                  <a:srgbClr val="FF0000"/>
                </a:solidFill>
              </a:rPr>
              <a:t>&lt;xs:element name=</a:t>
            </a:r>
            <a:r>
              <a:rPr lang="en-US" altLang="zh-CN" sz="2400">
                <a:solidFill>
                  <a:srgbClr val="FF0000"/>
                </a:solidFill>
                <a:sym typeface="+mn-ea"/>
              </a:rPr>
              <a:t>"name"</a:t>
            </a:r>
            <a:r>
              <a:rPr lang="en-US" altLang="zh-CN" sz="2400">
                <a:solidFill>
                  <a:srgbClr val="FF0000"/>
                </a:solidFill>
              </a:rPr>
              <a:t>/&gt;</a:t>
            </a:r>
            <a:endParaRPr lang="en-US" altLang="zh-CN" sz="2400">
              <a:solidFill>
                <a:srgbClr val="FF0000"/>
              </a:solidFill>
            </a:endParaRPr>
          </a:p>
          <a:p>
            <a:pPr lvl="1" indent="457200" algn="l">
              <a:buClrTx/>
              <a:buSzTx/>
              <a:buFont typeface="Arial" panose="020B0604020202020204" pitchFamily="34" charset="0"/>
              <a:buNone/>
            </a:pPr>
            <a:endParaRPr lang="en-US" altLang="zh-CN" sz="2400">
              <a:solidFill>
                <a:srgbClr val="FF0000"/>
              </a:solidFill>
            </a:endParaRPr>
          </a:p>
          <a:p>
            <a:pPr marL="800100" lvl="1" indent="-342900" algn="l"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2400">
                <a:solidFill>
                  <a:schemeClr val="tx1"/>
                </a:solidFill>
              </a:rPr>
              <a:t>Simple types, complex types (complex content, simple content, empty content, mixed content)</a:t>
            </a:r>
            <a:endParaRPr lang="en-US" altLang="zh-CN" sz="2400">
              <a:solidFill>
                <a:schemeClr val="tx1"/>
              </a:solidFill>
            </a:endParaRPr>
          </a:p>
          <a:p>
            <a:pPr marL="800100" lvl="1" indent="-342900" algn="l"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2400">
                <a:solidFill>
                  <a:schemeClr val="tx1"/>
                </a:solidFill>
              </a:rPr>
              <a:t>Attribute declaration</a:t>
            </a:r>
            <a:endParaRPr lang="en-US" altLang="zh-CN" sz="2400">
              <a:solidFill>
                <a:schemeClr val="tx1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标题 7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67055" y="0"/>
            <a:ext cx="10515600" cy="1325563"/>
          </a:xfrm>
        </p:spPr>
        <p:txBody>
          <a:bodyPr>
            <a:normAutofit/>
          </a:bodyPr>
          <a:p>
            <a:r>
              <a:rPr lang="en-GB" altLang="en-US"/>
              <a:t>DataFrames</a:t>
            </a:r>
            <a:endParaRPr lang="en-GB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651510" y="1325880"/>
            <a:ext cx="10431145" cy="526478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CN" sz="2400">
              <a:solidFill>
                <a:schemeClr val="tx1"/>
              </a:solidFill>
            </a:endParaRPr>
          </a:p>
          <a:p>
            <a:pPr marL="800100" lvl="1" indent="-342900" algn="l">
              <a:buClrTx/>
              <a:buSzTx/>
              <a:buFont typeface="Arial" panose="020B0604020202020204" pitchFamily="34" charset="0"/>
              <a:buChar char="•"/>
            </a:pPr>
            <a:r>
              <a:rPr lang="en-GB" altLang="en-US" sz="2400">
                <a:solidFill>
                  <a:schemeClr val="tx1"/>
                </a:solidFill>
              </a:rPr>
              <a:t>If a collection of documents is valid against a </a:t>
            </a:r>
            <a:r>
              <a:rPr lang="en-US" altLang="zh-CN" sz="2400">
                <a:solidFill>
                  <a:schemeClr val="tx1"/>
                </a:solidFill>
              </a:rPr>
              <a:t>“good” schema, we call it DataFrames. Requirements on the schema: </a:t>
            </a:r>
            <a:endParaRPr lang="en-US" altLang="zh-CN" sz="2400">
              <a:solidFill>
                <a:schemeClr val="tx1"/>
              </a:solidFill>
            </a:endParaRPr>
          </a:p>
          <a:p>
            <a:pPr marL="1257300" lvl="2" indent="-342900" algn="l"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2400">
                <a:solidFill>
                  <a:schemeClr val="tx1"/>
                </a:solidFill>
              </a:rPr>
              <a:t>Close (no additional attributes allowed)</a:t>
            </a:r>
            <a:endParaRPr lang="en-US" altLang="zh-CN" sz="2400">
              <a:solidFill>
                <a:schemeClr val="tx1"/>
              </a:solidFill>
            </a:endParaRPr>
          </a:p>
          <a:p>
            <a:pPr marL="1257300" lvl="2" indent="-342900" algn="l"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2400">
                <a:solidFill>
                  <a:schemeClr val="tx1"/>
                </a:solidFill>
              </a:rPr>
              <a:t>Requiring specific types for object/array values</a:t>
            </a:r>
            <a:endParaRPr lang="en-US" altLang="zh-CN" sz="2400">
              <a:solidFill>
                <a:schemeClr val="tx1"/>
              </a:solidFill>
            </a:endParaRPr>
          </a:p>
          <a:p>
            <a:pPr marL="1257300" lvl="2" indent="-342900" algn="l">
              <a:buClrTx/>
              <a:buSzTx/>
              <a:buFont typeface="Arial" panose="020B0604020202020204" pitchFamily="34" charset="0"/>
              <a:buChar char="•"/>
            </a:pPr>
            <a:endParaRPr lang="en-US" altLang="zh-CN" sz="2000">
              <a:solidFill>
                <a:schemeClr val="bg2">
                  <a:lumMod val="65000"/>
                </a:schemeClr>
              </a:solidFill>
            </a:endParaRPr>
          </a:p>
          <a:p>
            <a:pPr marL="1257300" lvl="2" indent="-342900" algn="l">
              <a:buClrTx/>
              <a:buSzTx/>
              <a:buFont typeface="Arial" panose="020B0604020202020204" pitchFamily="34" charset="0"/>
              <a:buChar char="•"/>
            </a:pPr>
            <a:endParaRPr lang="en-US" altLang="zh-CN" sz="2000">
              <a:solidFill>
                <a:schemeClr val="bg2">
                  <a:lumMod val="65000"/>
                </a:schemeClr>
              </a:solidFill>
            </a:endParaRPr>
          </a:p>
          <a:p>
            <a:pPr marL="1257300" lvl="2" indent="-342900" algn="l">
              <a:buClrTx/>
              <a:buSzTx/>
              <a:buFont typeface="Arial" panose="020B0604020202020204" pitchFamily="34" charset="0"/>
              <a:buChar char="•"/>
            </a:pPr>
            <a:endParaRPr lang="en-US" altLang="zh-CN" sz="2000">
              <a:solidFill>
                <a:schemeClr val="bg2">
                  <a:lumMod val="65000"/>
                </a:schemeClr>
              </a:solidFill>
            </a:endParaRPr>
          </a:p>
          <a:p>
            <a:pPr marL="1257300" lvl="2" indent="-342900" algn="l">
              <a:buClrTx/>
              <a:buSzTx/>
              <a:buFont typeface="Arial" panose="020B0604020202020204" pitchFamily="34" charset="0"/>
              <a:buChar char="•"/>
            </a:pPr>
            <a:endParaRPr lang="en-US" altLang="zh-CN" sz="2000">
              <a:solidFill>
                <a:schemeClr val="bg2">
                  <a:lumMod val="6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标题 7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67055" y="0"/>
            <a:ext cx="10515600" cy="1325563"/>
          </a:xfrm>
        </p:spPr>
        <p:txBody>
          <a:bodyPr>
            <a:normAutofit/>
          </a:bodyPr>
          <a:p>
            <a:r>
              <a:rPr lang="en-US" altLang="en-GB"/>
              <a:t>Dremel</a:t>
            </a:r>
            <a:endParaRPr lang="en-US" altLang="en-GB"/>
          </a:p>
        </p:txBody>
      </p:sp>
      <p:sp>
        <p:nvSpPr>
          <p:cNvPr id="2" name="文本框 1"/>
          <p:cNvSpPr txBox="1"/>
          <p:nvPr/>
        </p:nvSpPr>
        <p:spPr>
          <a:xfrm>
            <a:off x="651510" y="1325880"/>
            <a:ext cx="10431145" cy="526478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CN" sz="2400">
              <a:solidFill>
                <a:schemeClr val="tx1"/>
              </a:solidFill>
            </a:endParaRPr>
          </a:p>
          <a:p>
            <a:pPr marL="800100" lvl="1" indent="-342900" algn="l">
              <a:buClrTx/>
              <a:buSzTx/>
              <a:buFont typeface="Arial" panose="020B0604020202020204" pitchFamily="34" charset="0"/>
              <a:buChar char="•"/>
            </a:pPr>
            <a:r>
              <a:rPr sz="2400">
                <a:solidFill>
                  <a:schemeClr val="tx1"/>
                </a:solidFill>
              </a:rPr>
              <a:t>Dremel is a scalable, interactive ad-hoc </a:t>
            </a:r>
            <a:r>
              <a:rPr sz="2400">
                <a:solidFill>
                  <a:srgbClr val="FF0000"/>
                </a:solidFill>
              </a:rPr>
              <a:t>query system</a:t>
            </a:r>
            <a:r>
              <a:rPr sz="2400">
                <a:solidFill>
                  <a:schemeClr val="tx1"/>
                </a:solidFill>
              </a:rPr>
              <a:t> for analysis of read</a:t>
            </a:r>
            <a:r>
              <a:rPr lang="en-US" sz="2400">
                <a:solidFill>
                  <a:schemeClr val="tx1"/>
                </a:solidFill>
              </a:rPr>
              <a:t>-</a:t>
            </a:r>
            <a:r>
              <a:rPr sz="2400">
                <a:solidFill>
                  <a:schemeClr val="tx1"/>
                </a:solidFill>
              </a:rPr>
              <a:t>only </a:t>
            </a:r>
            <a:r>
              <a:rPr sz="2400">
                <a:solidFill>
                  <a:srgbClr val="FF0000"/>
                </a:solidFill>
              </a:rPr>
              <a:t>nested </a:t>
            </a:r>
            <a:r>
              <a:rPr sz="2400">
                <a:solidFill>
                  <a:schemeClr val="tx1"/>
                </a:solidFill>
              </a:rPr>
              <a:t>data</a:t>
            </a:r>
            <a:r>
              <a:rPr lang="en-US" sz="2400">
                <a:solidFill>
                  <a:schemeClr val="tx1"/>
                </a:solidFill>
              </a:rPr>
              <a:t>.</a:t>
            </a:r>
            <a:endParaRPr lang="en-US" sz="2400">
              <a:solidFill>
                <a:schemeClr val="tx1"/>
              </a:solidFill>
            </a:endParaRPr>
          </a:p>
          <a:p>
            <a:pPr marL="800100" lvl="1" indent="-342900" algn="l">
              <a:buClrTx/>
              <a:buSzTx/>
              <a:buFont typeface="Arial" panose="020B0604020202020204" pitchFamily="34" charset="0"/>
              <a:buChar char="•"/>
            </a:pPr>
            <a:endParaRPr lang="en-US" sz="2400">
              <a:solidFill>
                <a:schemeClr val="tx1"/>
              </a:solidFill>
            </a:endParaRPr>
          </a:p>
          <a:p>
            <a:pPr marL="800100" lvl="1" indent="-342900" algn="l">
              <a:buClrTx/>
              <a:buSzTx/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tx1"/>
                </a:solidFill>
              </a:rPr>
              <a:t>Dremel paper: </a:t>
            </a:r>
            <a:r>
              <a:rPr lang="en-US" sz="2400">
                <a:solidFill>
                  <a:srgbClr val="FF0000"/>
                </a:solidFill>
              </a:rPr>
              <a:t>store </a:t>
            </a:r>
            <a:r>
              <a:rPr lang="en-US" sz="2400">
                <a:solidFill>
                  <a:schemeClr val="tx1"/>
                </a:solidFill>
              </a:rPr>
              <a:t>and query</a:t>
            </a:r>
            <a:endParaRPr sz="2400">
              <a:solidFill>
                <a:schemeClr val="tx1"/>
              </a:solidFill>
            </a:endParaRPr>
          </a:p>
          <a:p>
            <a:pPr marL="1257300" lvl="2" indent="-342900" algn="l">
              <a:buClrTx/>
              <a:buSzTx/>
              <a:buFont typeface="Arial" panose="020B0604020202020204" pitchFamily="34" charset="0"/>
              <a:buChar char="•"/>
            </a:pPr>
            <a:endParaRPr lang="en-US" altLang="zh-CN" sz="2000">
              <a:solidFill>
                <a:schemeClr val="bg2">
                  <a:lumMod val="65000"/>
                </a:schemeClr>
              </a:solidFill>
            </a:endParaRPr>
          </a:p>
          <a:p>
            <a:pPr marL="1257300" lvl="2" indent="-342900" algn="l">
              <a:buClrTx/>
              <a:buSzTx/>
              <a:buFont typeface="Arial" panose="020B0604020202020204" pitchFamily="34" charset="0"/>
              <a:buChar char="•"/>
            </a:pPr>
            <a:endParaRPr lang="en-US" altLang="zh-CN" sz="2000">
              <a:solidFill>
                <a:schemeClr val="bg2">
                  <a:lumMod val="6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标题 7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67055" y="0"/>
            <a:ext cx="10515600" cy="1325563"/>
          </a:xfrm>
        </p:spPr>
        <p:txBody>
          <a:bodyPr>
            <a:normAutofit/>
          </a:bodyPr>
          <a:p>
            <a:r>
              <a:rPr lang="en-US" altLang="en-GB"/>
              <a:t>Dremel</a:t>
            </a:r>
            <a:endParaRPr lang="en-US" altLang="en-GB"/>
          </a:p>
        </p:txBody>
      </p:sp>
      <p:sp>
        <p:nvSpPr>
          <p:cNvPr id="2" name="文本框 1"/>
          <p:cNvSpPr txBox="1"/>
          <p:nvPr/>
        </p:nvSpPr>
        <p:spPr>
          <a:xfrm>
            <a:off x="651510" y="1325880"/>
            <a:ext cx="11233150" cy="526478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marL="1257300" lvl="2" indent="-342900" algn="l">
              <a:buClrTx/>
              <a:buSzTx/>
              <a:buFont typeface="Arial" panose="020B0604020202020204" pitchFamily="34" charset="0"/>
              <a:buChar char="•"/>
            </a:pPr>
            <a:endParaRPr lang="en-US" altLang="zh-CN" sz="2400">
              <a:solidFill>
                <a:schemeClr val="tx1"/>
              </a:solidFill>
            </a:endParaRPr>
          </a:p>
          <a:p>
            <a:pPr marL="1257300" lvl="2" indent="-342900" algn="l">
              <a:buClrTx/>
              <a:buSzTx/>
              <a:buFont typeface="Arial" panose="020B0604020202020204" pitchFamily="34" charset="0"/>
              <a:buChar char="•"/>
            </a:pPr>
            <a:endParaRPr lang="en-US" altLang="zh-CN" sz="2400">
              <a:solidFill>
                <a:schemeClr val="tx1"/>
              </a:solidFill>
            </a:endParaRPr>
          </a:p>
          <a:p>
            <a:pPr marL="1257300" lvl="2" indent="-342900" algn="l">
              <a:buClrTx/>
              <a:buSzTx/>
              <a:buFont typeface="Arial" panose="020B0604020202020204" pitchFamily="34" charset="0"/>
              <a:buChar char="•"/>
            </a:pPr>
            <a:endParaRPr lang="en-US" altLang="zh-CN" sz="2400">
              <a:solidFill>
                <a:schemeClr val="tx1"/>
              </a:solidFill>
            </a:endParaRPr>
          </a:p>
          <a:p>
            <a:pPr marL="1257300" lvl="2" indent="-342900" algn="l">
              <a:buClrTx/>
              <a:buSzTx/>
              <a:buFont typeface="Arial" panose="020B0604020202020204" pitchFamily="34" charset="0"/>
              <a:buChar char="•"/>
            </a:pPr>
            <a:endParaRPr lang="en-US" altLang="zh-CN" sz="2400">
              <a:solidFill>
                <a:schemeClr val="tx1"/>
              </a:solidFill>
            </a:endParaRPr>
          </a:p>
          <a:p>
            <a:pPr marL="1257300" lvl="2" indent="-342900" algn="l">
              <a:buClrTx/>
              <a:buSzTx/>
              <a:buFont typeface="Arial" panose="020B0604020202020204" pitchFamily="34" charset="0"/>
              <a:buChar char="•"/>
            </a:pPr>
            <a:endParaRPr lang="en-US" altLang="zh-CN" sz="2400">
              <a:solidFill>
                <a:schemeClr val="tx1"/>
              </a:solidFill>
            </a:endParaRPr>
          </a:p>
          <a:p>
            <a:pPr marL="1257300" lvl="2" indent="-342900" algn="l">
              <a:buClrTx/>
              <a:buSzTx/>
              <a:buFont typeface="Arial" panose="020B0604020202020204" pitchFamily="34" charset="0"/>
              <a:buChar char="•"/>
            </a:pPr>
            <a:endParaRPr lang="en-US" altLang="zh-CN" sz="2400">
              <a:solidFill>
                <a:schemeClr val="tx1"/>
              </a:solidFill>
            </a:endParaRPr>
          </a:p>
          <a:p>
            <a:pPr marL="1257300" lvl="2" indent="-342900" algn="l">
              <a:buClrTx/>
              <a:buSzTx/>
              <a:buFont typeface="Arial" panose="020B0604020202020204" pitchFamily="34" charset="0"/>
              <a:buChar char="•"/>
            </a:pPr>
            <a:endParaRPr lang="en-US" altLang="zh-CN" sz="2400">
              <a:solidFill>
                <a:schemeClr val="tx1"/>
              </a:solidFill>
            </a:endParaRPr>
          </a:p>
          <a:p>
            <a:pPr marL="1257300" lvl="2" indent="-342900" algn="l">
              <a:buClrTx/>
              <a:buSzTx/>
              <a:buFont typeface="Arial" panose="020B0604020202020204" pitchFamily="34" charset="0"/>
              <a:buChar char="•"/>
            </a:pPr>
            <a:endParaRPr lang="en-US" altLang="zh-CN" sz="2400">
              <a:solidFill>
                <a:schemeClr val="tx1"/>
              </a:solidFill>
            </a:endParaRPr>
          </a:p>
          <a:p>
            <a:pPr marL="1257300" lvl="2" indent="-342900" algn="l">
              <a:buClrTx/>
              <a:buSzTx/>
              <a:buFont typeface="Arial" panose="020B0604020202020204" pitchFamily="34" charset="0"/>
              <a:buChar char="•"/>
            </a:pPr>
            <a:endParaRPr lang="en-US" altLang="zh-CN" sz="2400">
              <a:solidFill>
                <a:schemeClr val="tx1"/>
              </a:solidFill>
            </a:endParaRPr>
          </a:p>
          <a:p>
            <a:pPr marL="1257300" lvl="2" indent="-342900" algn="l">
              <a:buClrTx/>
              <a:buSzTx/>
              <a:buFont typeface="Arial" panose="020B0604020202020204" pitchFamily="34" charset="0"/>
              <a:buChar char="•"/>
            </a:pPr>
            <a:endParaRPr lang="en-US" altLang="zh-CN" sz="2400">
              <a:solidFill>
                <a:schemeClr val="tx1"/>
              </a:solidFill>
            </a:endParaRPr>
          </a:p>
          <a:p>
            <a:pPr marL="1257300" lvl="2" indent="-342900" algn="l">
              <a:buClrTx/>
              <a:buSzTx/>
              <a:buFont typeface="Arial" panose="020B0604020202020204" pitchFamily="34" charset="0"/>
              <a:buChar char="•"/>
            </a:pPr>
            <a:endParaRPr lang="en-US" altLang="zh-CN" sz="2400">
              <a:solidFill>
                <a:schemeClr val="tx1"/>
              </a:solidFill>
            </a:endParaRPr>
          </a:p>
          <a:p>
            <a:pPr marL="342900" lvl="0" indent="-342900" algn="l"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2400">
                <a:solidFill>
                  <a:schemeClr val="tx1"/>
                </a:solidFill>
              </a:rPr>
              <a:t>Columnar storage: we only store the </a:t>
            </a:r>
            <a:r>
              <a:rPr lang="en-US" altLang="zh-CN" sz="2400">
                <a:solidFill>
                  <a:srgbClr val="FF0000"/>
                </a:solidFill>
              </a:rPr>
              <a:t>schema </a:t>
            </a:r>
            <a:r>
              <a:rPr lang="en-US" altLang="zh-CN" sz="2400">
                <a:solidFill>
                  <a:schemeClr val="tx1"/>
                </a:solidFill>
              </a:rPr>
              <a:t>and the </a:t>
            </a:r>
            <a:r>
              <a:rPr lang="en-US" altLang="zh-CN" sz="2400">
                <a:solidFill>
                  <a:srgbClr val="FF0000"/>
                </a:solidFill>
              </a:rPr>
              <a:t>column-striped representation</a:t>
            </a:r>
            <a:r>
              <a:rPr lang="en-US" altLang="zh-CN" sz="2400">
                <a:solidFill>
                  <a:schemeClr val="tx1"/>
                </a:solidFill>
              </a:rPr>
              <a:t>.</a:t>
            </a:r>
            <a:endParaRPr lang="en-US" altLang="zh-CN" sz="2400">
              <a:solidFill>
                <a:srgbClr val="FF0000"/>
              </a:solidFill>
            </a:endParaRPr>
          </a:p>
          <a:p>
            <a:pPr marL="342900" lvl="0" indent="-342900" algn="l"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2400">
                <a:solidFill>
                  <a:schemeClr val="tx1"/>
                </a:solidFill>
              </a:rPr>
              <a:t>Definition level and repetition level: to losslessly represent the original records</a:t>
            </a:r>
            <a:endParaRPr lang="en-US" altLang="zh-CN" sz="2400">
              <a:solidFill>
                <a:schemeClr val="tx1"/>
              </a:solidFill>
            </a:endParaRPr>
          </a:p>
          <a:p>
            <a:pPr marL="800100" lvl="1" indent="-342900" algn="l">
              <a:buClrTx/>
              <a:buSzTx/>
              <a:buFont typeface="Arial" panose="020B0604020202020204" pitchFamily="34" charset="0"/>
              <a:buChar char="•"/>
            </a:pPr>
            <a:endParaRPr lang="en-US" altLang="zh-CN" sz="2400">
              <a:solidFill>
                <a:schemeClr val="tx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6260465" y="717550"/>
            <a:ext cx="5124450" cy="42291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567055" y="974725"/>
            <a:ext cx="4905375" cy="39719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标题 7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67055" y="0"/>
            <a:ext cx="10515600" cy="1325563"/>
          </a:xfrm>
        </p:spPr>
        <p:txBody>
          <a:bodyPr>
            <a:normAutofit/>
          </a:bodyPr>
          <a:p>
            <a:r>
              <a:rPr lang="en-US" altLang="en-GB"/>
              <a:t>Dremel: repetition level</a:t>
            </a:r>
            <a:endParaRPr lang="en-US" altLang="en-GB"/>
          </a:p>
        </p:txBody>
      </p:sp>
      <p:sp>
        <p:nvSpPr>
          <p:cNvPr id="2" name="文本框 1"/>
          <p:cNvSpPr txBox="1"/>
          <p:nvPr/>
        </p:nvSpPr>
        <p:spPr>
          <a:xfrm>
            <a:off x="4907915" y="974725"/>
            <a:ext cx="5660390" cy="561657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lvl="2" indent="0" algn="l"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>
                <a:solidFill>
                  <a:schemeClr val="tx1"/>
                </a:solidFill>
              </a:rPr>
              <a:t>Repetition level: at what repeated field in the field’s path the value has repeated.</a:t>
            </a:r>
            <a:endParaRPr lang="en-US" altLang="zh-CN" sz="2400">
              <a:solidFill>
                <a:schemeClr val="tx1"/>
              </a:solidFill>
            </a:endParaRPr>
          </a:p>
          <a:p>
            <a:pPr lvl="2" indent="0" algn="l">
              <a:buClrTx/>
              <a:buSzTx/>
              <a:buFont typeface="Arial" panose="020B0604020202020204" pitchFamily="34" charset="0"/>
              <a:buNone/>
            </a:pPr>
            <a:endParaRPr lang="en-US" altLang="zh-CN" sz="2400">
              <a:solidFill>
                <a:schemeClr val="tx1"/>
              </a:solidFill>
            </a:endParaRPr>
          </a:p>
          <a:p>
            <a:pPr lvl="2" indent="0" algn="l"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>
                <a:solidFill>
                  <a:schemeClr val="tx1"/>
                </a:solidFill>
              </a:rPr>
              <a:t>Range of repetition levels:  between 0 and the number of </a:t>
            </a:r>
            <a:r>
              <a:rPr lang="en-US" altLang="zh-CN" sz="2400" b="1">
                <a:solidFill>
                  <a:schemeClr val="tx1"/>
                </a:solidFill>
              </a:rPr>
              <a:t>repeated fields</a:t>
            </a:r>
            <a:r>
              <a:rPr lang="en-US" altLang="zh-CN" sz="2400">
                <a:solidFill>
                  <a:schemeClr val="tx1"/>
                </a:solidFill>
              </a:rPr>
              <a:t> in the path</a:t>
            </a:r>
            <a:endParaRPr lang="en-US" altLang="zh-CN" sz="2400">
              <a:solidFill>
                <a:schemeClr val="tx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258445" y="1325880"/>
            <a:ext cx="4905375" cy="39719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5389880" y="3806190"/>
            <a:ext cx="5821045" cy="25273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标题 7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67055" y="0"/>
            <a:ext cx="10515600" cy="1325563"/>
          </a:xfrm>
        </p:spPr>
        <p:txBody>
          <a:bodyPr>
            <a:normAutofit/>
          </a:bodyPr>
          <a:p>
            <a:r>
              <a:rPr lang="en-US" altLang="en-GB"/>
              <a:t>Dremel: </a:t>
            </a:r>
            <a:r>
              <a:rPr lang="en-US" altLang="zh-CN">
                <a:sym typeface="+mn-ea"/>
              </a:rPr>
              <a:t>d</a:t>
            </a:r>
            <a:r>
              <a:rPr lang="en-US" altLang="zh-CN">
                <a:sym typeface="+mn-ea"/>
              </a:rPr>
              <a:t>efinition </a:t>
            </a:r>
            <a:r>
              <a:rPr lang="en-US" altLang="en-GB"/>
              <a:t>level</a:t>
            </a:r>
            <a:endParaRPr lang="en-US" altLang="en-GB"/>
          </a:p>
        </p:txBody>
      </p:sp>
      <p:sp>
        <p:nvSpPr>
          <p:cNvPr id="2" name="文本框 1"/>
          <p:cNvSpPr txBox="1"/>
          <p:nvPr/>
        </p:nvSpPr>
        <p:spPr>
          <a:xfrm>
            <a:off x="4969510" y="840740"/>
            <a:ext cx="5660390" cy="561657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lvl="2" indent="0" algn="l"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>
                <a:solidFill>
                  <a:schemeClr val="tx1"/>
                </a:solidFill>
              </a:rPr>
              <a:t>Definition level: how many fields in path that could be undefined (because they are optional or repeated) are actually present</a:t>
            </a:r>
            <a:endParaRPr lang="en-US" altLang="zh-CN" sz="2400">
              <a:solidFill>
                <a:schemeClr val="tx1"/>
              </a:solidFill>
            </a:endParaRPr>
          </a:p>
          <a:p>
            <a:pPr lvl="2" indent="0" algn="l">
              <a:buClrTx/>
              <a:buSzTx/>
              <a:buFont typeface="Arial" panose="020B0604020202020204" pitchFamily="34" charset="0"/>
              <a:buNone/>
            </a:pPr>
            <a:endParaRPr lang="en-US" altLang="zh-CN" sz="2400">
              <a:solidFill>
                <a:schemeClr val="tx1"/>
              </a:solidFill>
            </a:endParaRPr>
          </a:p>
          <a:p>
            <a:pPr lvl="2" indent="0" algn="l"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>
                <a:solidFill>
                  <a:schemeClr val="tx1"/>
                </a:solidFill>
              </a:rPr>
              <a:t>Range of d</a:t>
            </a:r>
            <a:r>
              <a:rPr lang="en-US" altLang="zh-CN" sz="2400">
                <a:sym typeface="+mn-ea"/>
              </a:rPr>
              <a:t>efinition </a:t>
            </a:r>
            <a:r>
              <a:rPr lang="en-US" altLang="zh-CN" sz="2400">
                <a:solidFill>
                  <a:schemeClr val="tx1"/>
                </a:solidFill>
              </a:rPr>
              <a:t>levels:  between 0 and the number of </a:t>
            </a:r>
            <a:r>
              <a:rPr lang="en-US" altLang="zh-CN" sz="2400" b="1">
                <a:sym typeface="+mn-ea"/>
              </a:rPr>
              <a:t>repeated or optional fields</a:t>
            </a:r>
            <a:r>
              <a:rPr lang="en-US" altLang="zh-CN" sz="2400">
                <a:solidFill>
                  <a:schemeClr val="tx1"/>
                </a:solidFill>
              </a:rPr>
              <a:t> in the full path</a:t>
            </a:r>
            <a:endParaRPr lang="en-US" altLang="zh-CN" sz="2400">
              <a:solidFill>
                <a:schemeClr val="tx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258445" y="1325880"/>
            <a:ext cx="4905375" cy="39719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5502910" y="4135755"/>
            <a:ext cx="5821045" cy="25273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67055" y="0"/>
            <a:ext cx="10515600" cy="1325563"/>
          </a:xfrm>
        </p:spPr>
        <p:txBody>
          <a:bodyPr>
            <a:normAutofit/>
          </a:bodyPr>
          <a:p>
            <a:r>
              <a:rPr lang="en-US" altLang="zh-CN"/>
              <a:t>Plan for today</a:t>
            </a:r>
            <a:endParaRPr lang="en-US" altLang="zh-CN"/>
          </a:p>
        </p:txBody>
      </p:sp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651510" y="1418590"/>
            <a:ext cx="10431145" cy="475043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marL="457200" indent="-457200">
              <a:buAutoNum type="arabicPeriod"/>
            </a:pPr>
            <a:r>
              <a:rPr lang="en-US" sz="3600">
                <a:cs typeface="+mn-lt"/>
              </a:rPr>
              <a:t>Recap</a:t>
            </a:r>
            <a:endParaRPr lang="en-US" sz="3600">
              <a:cs typeface="+mn-lt"/>
            </a:endParaRPr>
          </a:p>
          <a:p>
            <a:pPr marL="457200" indent="-457200">
              <a:buAutoNum type="arabicPeriod"/>
            </a:pPr>
            <a:endParaRPr lang="zh-CN" altLang="en-US" sz="3600">
              <a:cs typeface="+mn-lt"/>
            </a:endParaRPr>
          </a:p>
          <a:p>
            <a:pPr marL="457200" indent="-457200">
              <a:buAutoNum type="arabicPeriod"/>
            </a:pPr>
            <a:r>
              <a:rPr lang="en-US" altLang="zh-CN" sz="3600">
                <a:cs typeface="+mn-lt"/>
              </a:rPr>
              <a:t>Dremel paper</a:t>
            </a:r>
            <a:endParaRPr lang="en-US" altLang="zh-CN" sz="3600">
              <a:cs typeface="+mn-lt"/>
            </a:endParaRPr>
          </a:p>
          <a:p>
            <a:pPr marL="457200" indent="-457200">
              <a:buAutoNum type="arabicPeriod"/>
            </a:pPr>
            <a:endParaRPr lang="zh-CN" altLang="en-US" sz="3600">
              <a:cs typeface="+mn-lt"/>
            </a:endParaRPr>
          </a:p>
          <a:p>
            <a:pPr marL="457200" indent="-457200">
              <a:buAutoNum type="arabicPeriod"/>
            </a:pPr>
            <a:r>
              <a:rPr lang="en-US" sz="3600">
                <a:cs typeface="+mn-lt"/>
              </a:rPr>
              <a:t>Exercise06 and Quiz06</a:t>
            </a:r>
            <a:endParaRPr lang="en-US" sz="3600">
              <a:cs typeface="+mn-lt"/>
            </a:endParaRPr>
          </a:p>
          <a:p>
            <a:pPr marL="457200" indent="-457200">
              <a:buAutoNum type="arabicPeriod"/>
            </a:pPr>
            <a:endParaRPr lang="en-US" sz="3600">
              <a:cs typeface="+mn-lt"/>
            </a:endParaRPr>
          </a:p>
          <a:p>
            <a:pPr marL="457200" indent="-457200">
              <a:buAutoNum type="arabicPeriod"/>
            </a:pPr>
            <a:r>
              <a:rPr lang="en-US" sz="3600">
                <a:cs typeface="+mn-lt"/>
              </a:rPr>
              <a:t>Jsoniq tutorial 4-5</a:t>
            </a:r>
            <a:endParaRPr lang="en-US" sz="3600">
              <a:cs typeface="+mn-lt"/>
            </a:endParaRPr>
          </a:p>
          <a:p>
            <a:pPr marL="457200" indent="-457200">
              <a:buAutoNum type="arabicPeriod"/>
            </a:pPr>
            <a:endParaRPr lang="zh-CN" altLang="en-US" sz="3600">
              <a:cs typeface="+mn-lt"/>
            </a:endParaRPr>
          </a:p>
          <a:p>
            <a:pPr indent="0">
              <a:buNone/>
            </a:pPr>
            <a:endParaRPr lang="en-US" sz="3600">
              <a:cs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标题 7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67055" y="0"/>
            <a:ext cx="10515600" cy="1325563"/>
          </a:xfrm>
        </p:spPr>
        <p:txBody>
          <a:bodyPr>
            <a:normAutofit/>
          </a:bodyPr>
          <a:p>
            <a:r>
              <a:rPr lang="en-US" altLang="en-GB"/>
              <a:t>Data model VS syntax</a:t>
            </a:r>
            <a:endParaRPr lang="en-US" altLang="en-GB"/>
          </a:p>
        </p:txBody>
      </p:sp>
      <p:sp>
        <p:nvSpPr>
          <p:cNvPr id="2" name="文本框 1"/>
          <p:cNvSpPr txBox="1"/>
          <p:nvPr/>
        </p:nvSpPr>
        <p:spPr>
          <a:xfrm>
            <a:off x="651510" y="1325880"/>
            <a:ext cx="10431145" cy="475043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/>
              <a:t>Syntax: how the data is encoded as texts/bits</a:t>
            </a:r>
            <a:endParaRPr lang="en-US" altLang="zh-CN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/>
              <a:t>Data model: the logical view of the data, hidden from the physical storage</a:t>
            </a:r>
            <a:endParaRPr lang="en-US" altLang="zh-CN" sz="240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/>
              <a:t>CSV - tables</a:t>
            </a:r>
            <a:endParaRPr lang="en-US" altLang="zh-CN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/>
              <a:t>JSON, XML - trees</a:t>
            </a:r>
            <a:endParaRPr lang="en-US" altLang="zh-CN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标题 7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67055" y="0"/>
            <a:ext cx="10515600" cy="1325563"/>
          </a:xfrm>
        </p:spPr>
        <p:txBody>
          <a:bodyPr>
            <a:normAutofit/>
          </a:bodyPr>
          <a:p>
            <a:r>
              <a:rPr lang="en-US" altLang="en-GB"/>
              <a:t>Information set</a:t>
            </a:r>
            <a:endParaRPr lang="en-US" altLang="en-GB"/>
          </a:p>
        </p:txBody>
      </p:sp>
      <p:sp>
        <p:nvSpPr>
          <p:cNvPr id="2" name="文本框 1"/>
          <p:cNvSpPr txBox="1"/>
          <p:nvPr/>
        </p:nvSpPr>
        <p:spPr>
          <a:xfrm>
            <a:off x="651510" y="1325880"/>
            <a:ext cx="10431145" cy="475043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/>
              <a:t>Information items: nodes of the abstract tree</a:t>
            </a:r>
            <a:endParaRPr lang="en-US" altLang="zh-CN" sz="240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/>
              <a:t>JSON: strings, numbers, booleans, nulls (atomic, leaves); objects, arrays (structured, interemediate nodes)</a:t>
            </a:r>
            <a:endParaRPr lang="en-US" altLang="zh-CN" sz="240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/>
              <a:t>XML: </a:t>
            </a:r>
            <a:endParaRPr lang="en-US" altLang="zh-CN" sz="240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/>
              <a:t>Document (root, has the top-level element as its child)</a:t>
            </a:r>
            <a:endParaRPr lang="en-US" altLang="zh-CN" sz="240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/>
              <a:t>Element (has child elements, attributes, characters as children)</a:t>
            </a:r>
            <a:endParaRPr lang="en-US" altLang="zh-CN" sz="240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/>
              <a:t>Attribute (leaf)</a:t>
            </a:r>
            <a:endParaRPr lang="en-US" altLang="zh-CN" sz="240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/>
              <a:t>Character (leaf)</a:t>
            </a:r>
            <a:endParaRPr lang="en-US" altLang="zh-CN" sz="240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CN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标题 7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67055" y="0"/>
            <a:ext cx="10515600" cy="1325563"/>
          </a:xfrm>
        </p:spPr>
        <p:txBody>
          <a:bodyPr>
            <a:normAutofit/>
          </a:bodyPr>
          <a:p>
            <a:r>
              <a:rPr lang="en-US" altLang="en-GB"/>
              <a:t>Conversion between syntax and data model</a:t>
            </a:r>
            <a:endParaRPr lang="en-US" altLang="en-GB"/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2490470" y="1998345"/>
            <a:ext cx="7210425" cy="38481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224280" y="1325880"/>
            <a:ext cx="40640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/>
              <a:t>JSON:</a:t>
            </a:r>
            <a:endParaRPr lang="en-US" altLang="zh-CN" sz="2800"/>
          </a:p>
        </p:txBody>
      </p:sp>
      <p:sp>
        <p:nvSpPr>
          <p:cNvPr id="6" name="文本框 5"/>
          <p:cNvSpPr txBox="1"/>
          <p:nvPr>
            <p:custDataLst>
              <p:tags r:id="rId4"/>
            </p:custDataLst>
          </p:nvPr>
        </p:nvSpPr>
        <p:spPr>
          <a:xfrm>
            <a:off x="1224280" y="619569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Serialization: from data model to syntax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标题 7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67055" y="0"/>
            <a:ext cx="10515600" cy="1325563"/>
          </a:xfrm>
        </p:spPr>
        <p:txBody>
          <a:bodyPr>
            <a:normAutofit/>
          </a:bodyPr>
          <a:p>
            <a:r>
              <a:rPr lang="en-US" altLang="en-GB"/>
              <a:t>Conversion between syntax and data model</a:t>
            </a:r>
            <a:endParaRPr lang="en-US" altLang="en-GB"/>
          </a:p>
        </p:txBody>
      </p:sp>
      <p:sp>
        <p:nvSpPr>
          <p:cNvPr id="4" name="文本框 3"/>
          <p:cNvSpPr txBox="1"/>
          <p:nvPr/>
        </p:nvSpPr>
        <p:spPr>
          <a:xfrm>
            <a:off x="1224280" y="1079500"/>
            <a:ext cx="40640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/>
              <a:t>XML:</a:t>
            </a:r>
            <a:endParaRPr lang="en-US" altLang="zh-CN" sz="2800"/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2155825" y="1601470"/>
            <a:ext cx="7524115" cy="436689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224280" y="619569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Serialization: from data model to syntax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标题 7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67055" y="0"/>
            <a:ext cx="10515600" cy="1325563"/>
          </a:xfrm>
        </p:spPr>
        <p:txBody>
          <a:bodyPr>
            <a:normAutofit/>
          </a:bodyPr>
          <a:p>
            <a:r>
              <a:rPr lang="en-US" altLang="en-GB"/>
              <a:t>Validation</a:t>
            </a:r>
            <a:endParaRPr lang="en-US" altLang="en-GB"/>
          </a:p>
        </p:txBody>
      </p:sp>
      <p:sp>
        <p:nvSpPr>
          <p:cNvPr id="2" name="文本框 1"/>
          <p:cNvSpPr txBox="1"/>
          <p:nvPr/>
        </p:nvSpPr>
        <p:spPr>
          <a:xfrm>
            <a:off x="651510" y="1325880"/>
            <a:ext cx="10431145" cy="526478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/>
              <a:t>Well-formed vs valid (against a specific schema)</a:t>
            </a:r>
            <a:endParaRPr lang="en-US" altLang="zh-CN" sz="240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CN" sz="240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/>
              <a:t>What we usually do: have a schema -&gt; validate a collection of (well-formed) documents against the schema</a:t>
            </a:r>
            <a:endParaRPr lang="en-US" altLang="zh-CN" sz="240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CN" sz="240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/>
              <a:t>Schemas we look at in the course: JSound, JSON schema, XML schema</a:t>
            </a:r>
            <a:endParaRPr lang="en-US" altLang="zh-CN" sz="3200"/>
          </a:p>
          <a:p>
            <a:pPr marL="800100" lvl="1" indent="-342900" algn="l">
              <a:buClrTx/>
              <a:buSzTx/>
              <a:buFont typeface="Arial" panose="020B0604020202020204" pitchFamily="34" charset="0"/>
              <a:buChar char="•"/>
            </a:pPr>
            <a:endParaRPr lang="en-US" altLang="zh-CN" sz="2000">
              <a:solidFill>
                <a:schemeClr val="bg2">
                  <a:lumMod val="65000"/>
                </a:schemeClr>
              </a:solidFill>
            </a:endParaRPr>
          </a:p>
          <a:p>
            <a:pPr marL="800100" lvl="1" indent="-342900" algn="l">
              <a:buClrTx/>
              <a:buSzTx/>
              <a:buFont typeface="Arial" panose="020B0604020202020204" pitchFamily="34" charset="0"/>
              <a:buChar char="•"/>
            </a:pPr>
            <a:endParaRPr lang="en-US" altLang="zh-CN" sz="2000">
              <a:solidFill>
                <a:schemeClr val="bg2">
                  <a:lumMod val="6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标题 7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67055" y="0"/>
            <a:ext cx="10515600" cy="1325563"/>
          </a:xfrm>
        </p:spPr>
        <p:txBody>
          <a:bodyPr>
            <a:normAutofit/>
          </a:bodyPr>
          <a:p>
            <a:r>
              <a:rPr lang="en-US" altLang="en-GB"/>
              <a:t>Validation: </a:t>
            </a:r>
            <a:r>
              <a:rPr lang="en-US" altLang="zh-CN">
                <a:sym typeface="+mn-ea"/>
              </a:rPr>
              <a:t>t</a:t>
            </a:r>
            <a:r>
              <a:rPr lang="en-US" altLang="zh-CN">
                <a:sym typeface="+mn-ea"/>
              </a:rPr>
              <a:t>ype system</a:t>
            </a:r>
            <a:endParaRPr lang="en-US" altLang="en-GB"/>
          </a:p>
        </p:txBody>
      </p:sp>
      <p:sp>
        <p:nvSpPr>
          <p:cNvPr id="2" name="文本框 1"/>
          <p:cNvSpPr txBox="1"/>
          <p:nvPr/>
        </p:nvSpPr>
        <p:spPr>
          <a:xfrm>
            <a:off x="651510" y="1325880"/>
            <a:ext cx="10431145" cy="526478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CN" sz="240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/>
              <a:t>Atomic types (leaves of the tree data model): </a:t>
            </a:r>
            <a:r>
              <a:rPr lang="en-US" altLang="zh-CN" sz="2000">
                <a:solidFill>
                  <a:schemeClr val="bg2">
                    <a:lumMod val="65000"/>
                  </a:schemeClr>
                </a:solidFill>
              </a:rPr>
              <a:t>strings, integers, decimals, floating-point numbers, datatimes, durations, binary data, null</a:t>
            </a:r>
            <a:endParaRPr lang="en-US" altLang="zh-CN" sz="2000">
              <a:solidFill>
                <a:schemeClr val="bg2">
                  <a:lumMod val="65000"/>
                </a:schemeClr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zh-CN" sz="2400"/>
              <a:t>Logical value space vs lexical value space</a:t>
            </a:r>
            <a:endParaRPr lang="en-US" altLang="zh-CN" sz="2400"/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altLang="zh-CN" sz="2400"/>
              <a:t>e.g. dates vs all strings of the form YYYY-MM-DD</a:t>
            </a:r>
            <a:endParaRPr lang="en-US" altLang="zh-CN" sz="2400"/>
          </a:p>
          <a:p>
            <a:pPr marL="1714500" lvl="3" indent="-342900">
              <a:buFont typeface="Arial" panose="020B0604020202020204" pitchFamily="34" charset="0"/>
              <a:buChar char="•"/>
            </a:pPr>
            <a:endParaRPr lang="en-US" altLang="zh-CN" sz="2400"/>
          </a:p>
          <a:p>
            <a:pPr marL="800100" lvl="1" indent="-342900" algn="l"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2400">
                <a:solidFill>
                  <a:schemeClr val="tx1"/>
                </a:solidFill>
              </a:rPr>
              <a:t>Structured types:</a:t>
            </a:r>
            <a:r>
              <a:rPr lang="en-US" altLang="zh-CN" sz="2000">
                <a:solidFill>
                  <a:schemeClr val="bg2">
                    <a:lumMod val="65000"/>
                  </a:schemeClr>
                </a:solidFill>
              </a:rPr>
              <a:t> lists, records, maps, sets, XML elements</a:t>
            </a:r>
            <a:endParaRPr lang="en-US" altLang="zh-CN" sz="2000">
              <a:solidFill>
                <a:schemeClr val="bg2">
                  <a:lumMod val="65000"/>
                </a:schemeClr>
              </a:solidFill>
            </a:endParaRPr>
          </a:p>
          <a:p>
            <a:pPr marL="800100" lvl="1" indent="-342900" algn="l">
              <a:buClrTx/>
              <a:buSzTx/>
              <a:buFont typeface="Arial" panose="020B0604020202020204" pitchFamily="34" charset="0"/>
              <a:buChar char="•"/>
            </a:pPr>
            <a:endParaRPr lang="en-US" altLang="zh-CN" sz="2000">
              <a:solidFill>
                <a:schemeClr val="bg2">
                  <a:lumMod val="65000"/>
                </a:schemeClr>
              </a:solidFill>
            </a:endParaRPr>
          </a:p>
          <a:p>
            <a:pPr marL="800100" lvl="1" indent="-342900" algn="l"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2400"/>
              <a:t>Cardinalities: exactly once(usually implicit), optional(?), any(*), at least once(+)</a:t>
            </a:r>
            <a:endParaRPr lang="en-US" altLang="zh-CN" sz="2400"/>
          </a:p>
          <a:p>
            <a:pPr marL="800100" lvl="1" indent="-342900" algn="l">
              <a:buClrTx/>
              <a:buSzTx/>
              <a:buFont typeface="Arial" panose="020B0604020202020204" pitchFamily="34" charset="0"/>
              <a:buChar char="•"/>
            </a:pPr>
            <a:endParaRPr lang="en-US" altLang="zh-CN" sz="2000">
              <a:solidFill>
                <a:schemeClr val="bg2">
                  <a:lumMod val="6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94335" y="1465580"/>
            <a:ext cx="3749675" cy="36957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4633595" y="1836420"/>
            <a:ext cx="3389630" cy="185483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8023225" y="1064895"/>
            <a:ext cx="3526155" cy="521525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13105" y="495935"/>
            <a:ext cx="112306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JSON document                                        JSound                                JSON schema</a:t>
            </a:r>
            <a:endParaRPr lang="en-US" altLang="zh-CN" sz="240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COMMONDATA" val="eyJoZGlkIjoiYzZhYmE1M2I2NzAyOTc4MGMwOTA1MGJlYzczMzY4MWEifQ==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WPS">
  <a:themeElements>
    <a:clrScheme name="WPS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4874CB"/>
      </a:accent1>
      <a:accent2>
        <a:srgbClr val="E6724B"/>
      </a:accent2>
      <a:accent3>
        <a:srgbClr val="EFBB1F"/>
      </a:accent3>
      <a:accent4>
        <a:srgbClr val="75BD42"/>
      </a:accent4>
      <a:accent5>
        <a:srgbClr val="30C0B4"/>
      </a:accent5>
      <a:accent6>
        <a:srgbClr val="E05269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WPS">
    <a:dk1>
      <a:srgbClr val="000000"/>
    </a:dk1>
    <a:lt1>
      <a:srgbClr val="FFFFFF"/>
    </a:lt1>
    <a:dk2>
      <a:srgbClr val="0F1423"/>
    </a:dk2>
    <a:lt2>
      <a:srgbClr val="FFFFFF"/>
    </a:lt2>
    <a:accent1>
      <a:srgbClr val="4874CB"/>
    </a:accent1>
    <a:accent2>
      <a:srgbClr val="E6724B"/>
    </a:accent2>
    <a:accent3>
      <a:srgbClr val="EFBB1F"/>
    </a:accent3>
    <a:accent4>
      <a:srgbClr val="75BD42"/>
    </a:accent4>
    <a:accent5>
      <a:srgbClr val="30C0B4"/>
    </a:accent5>
    <a:accent6>
      <a:srgbClr val="E05269"/>
    </a:accent6>
    <a:hlink>
      <a:srgbClr val="0026E5"/>
    </a:hlink>
    <a:folHlink>
      <a:srgbClr val="7E1FAD"/>
    </a:folHlink>
  </a:clrScheme>
</a:themeOverride>
</file>

<file path=ppt/theme/themeOverride2.xml><?xml version="1.0" encoding="utf-8"?>
<a:themeOverride xmlns:a="http://schemas.openxmlformats.org/drawingml/2006/main">
  <a:clrScheme name="WPS">
    <a:dk1>
      <a:srgbClr val="000000"/>
    </a:dk1>
    <a:lt1>
      <a:srgbClr val="FFFFFF"/>
    </a:lt1>
    <a:dk2>
      <a:srgbClr val="0F1423"/>
    </a:dk2>
    <a:lt2>
      <a:srgbClr val="FFFFFF"/>
    </a:lt2>
    <a:accent1>
      <a:srgbClr val="4874CB"/>
    </a:accent1>
    <a:accent2>
      <a:srgbClr val="E6724B"/>
    </a:accent2>
    <a:accent3>
      <a:srgbClr val="EFBB1F"/>
    </a:accent3>
    <a:accent4>
      <a:srgbClr val="75BD42"/>
    </a:accent4>
    <a:accent5>
      <a:srgbClr val="30C0B4"/>
    </a:accent5>
    <a:accent6>
      <a:srgbClr val="E05269"/>
    </a:accent6>
    <a:hlink>
      <a:srgbClr val="0026E5"/>
    </a:hlink>
    <a:folHlink>
      <a:srgbClr val="7E1FAD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3161</Words>
  <Application>WPS 演示</Application>
  <PresentationFormat>宽屏</PresentationFormat>
  <Paragraphs>141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3" baseType="lpstr">
      <vt:lpstr>Arial</vt:lpstr>
      <vt:lpstr>宋体</vt:lpstr>
      <vt:lpstr>Wingdings</vt:lpstr>
      <vt:lpstr>Calibri</vt:lpstr>
      <vt:lpstr>微软雅黑</vt:lpstr>
      <vt:lpstr>Arial Unicode MS</vt:lpstr>
      <vt:lpstr>WPS</vt:lpstr>
      <vt:lpstr>Week 6: Data Models</vt:lpstr>
      <vt:lpstr>Plan for today</vt:lpstr>
      <vt:lpstr>Data model VS syntax</vt:lpstr>
      <vt:lpstr>Information set</vt:lpstr>
      <vt:lpstr>Conversion between syntax and data model</vt:lpstr>
      <vt:lpstr>Conversion between syntax and data model</vt:lpstr>
      <vt:lpstr>Validation</vt:lpstr>
      <vt:lpstr>Validation: type system</vt:lpstr>
      <vt:lpstr>PowerPoint 演示文稿</vt:lpstr>
      <vt:lpstr>Miscellaneous (JSound and JSON schema)</vt:lpstr>
      <vt:lpstr>XML schema</vt:lpstr>
      <vt:lpstr>DataFrames</vt:lpstr>
      <vt:lpstr>Dremel</vt:lpstr>
      <vt:lpstr>Dremel</vt:lpstr>
      <vt:lpstr>Dremel: repetition level</vt:lpstr>
      <vt:lpstr>Dremel: definition level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`</cp:lastModifiedBy>
  <cp:revision>56</cp:revision>
  <dcterms:created xsi:type="dcterms:W3CDTF">2023-09-25T13:06:00Z</dcterms:created>
  <dcterms:modified xsi:type="dcterms:W3CDTF">2023-11-09T14:18:28Z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8277BF48C64E464293C0B60939B181C4_12</vt:lpwstr>
  </property>
  <property fmtid="{D5CDD505-2E9C-101B-9397-08002B2CF9AE}" pid="3" name="KSOProductBuildVer">
    <vt:lpwstr>2052-12.1.0.15712</vt:lpwstr>
  </property>
</Properties>
</file>