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625" r:id="rId3"/>
    <p:sldId id="626" r:id="rId4"/>
    <p:sldId id="629" r:id="rId5"/>
    <p:sldId id="630" r:id="rId6"/>
    <p:sldId id="633" r:id="rId7"/>
    <p:sldId id="634" r:id="rId8"/>
    <p:sldId id="62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105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10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«Уфимский государственный авиационный технический университет» (ФГБОУ ВО «УГАТУ»)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23 января 2023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241BAC3-EEA9-47C3-BF8D-A92404A3A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0C1C2F-A960-B4C2-875A-A8CBB98A0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8548775C-6939-7E46-87E0-F0633FACA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23 января 2023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23 января 2023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3FE0B3-61EC-77C8-E955-3C08225E8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D22112E-0211-B8BD-7186-9E9516417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C8352A5B-A507-B403-FB95-04CD30DEC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6202FAA-462B-2B94-8564-76BD2604B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3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56487CF-5D1A-6CAB-BC29-B450F6952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515BE9CD-FB86-DAE1-DCD9-76FF2BE1B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8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A5663241-AA1E-4FBC-47F5-16F015382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794830"/>
            <a:ext cx="9060872" cy="115368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Студент: Миянов М.Р., гр. ПМ-453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Руководитель базы практики: Азбуханов А.Ф.</a:t>
            </a:r>
          </a:p>
          <a:p>
            <a:pPr algn="ctr">
              <a:spcBef>
                <a:spcPts val="0"/>
              </a:spcBef>
            </a:pPr>
            <a:r>
              <a:rPr lang="ru-RU" dirty="0"/>
              <a:t>База практики: ООО «РН-</a:t>
            </a:r>
            <a:r>
              <a:rPr lang="ru-RU" dirty="0" err="1"/>
              <a:t>БашНИПИнефть</a:t>
            </a:r>
            <a:r>
              <a:rPr lang="ru-RU" dirty="0"/>
              <a:t>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23 января 2023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3" y="2539950"/>
            <a:ext cx="8533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wSurco-Bold" pitchFamily="50" charset="-52"/>
              </a:rPr>
              <a:t>Применение нейронных сетей к задачам нефтедобычи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Цель производственной практики –</a:t>
            </a:r>
            <a:r>
              <a:rPr lang="en-US" dirty="0"/>
              <a:t> </a:t>
            </a:r>
            <a:r>
              <a:rPr lang="ru-RU" dirty="0"/>
              <a:t>применить физико-информированную нейронную сеть к задачу нефтедобычи.</a:t>
            </a:r>
          </a:p>
          <a:p>
            <a:pPr>
              <a:buNone/>
            </a:pPr>
            <a:r>
              <a:rPr lang="ru-RU" dirty="0"/>
              <a:t>Задачи исследования:</a:t>
            </a:r>
          </a:p>
          <a:p>
            <a:r>
              <a:rPr lang="ru-RU" dirty="0"/>
              <a:t>изучить методы прогнозирования градиента давления для многофазного потока,</a:t>
            </a:r>
          </a:p>
          <a:p>
            <a:r>
              <a:rPr lang="ru-RU" dirty="0"/>
              <a:t>реализовать модель физико-информированной нейронной сети,</a:t>
            </a:r>
          </a:p>
          <a:p>
            <a:r>
              <a:rPr lang="ru-RU" dirty="0"/>
              <a:t>применить полученную модель для расчета градиента методом </a:t>
            </a:r>
            <a:r>
              <a:rPr lang="ru-RU" dirty="0" err="1"/>
              <a:t>Данса</a:t>
            </a:r>
            <a:r>
              <a:rPr lang="ru-RU" dirty="0"/>
              <a:t> и Роса,</a:t>
            </a:r>
          </a:p>
          <a:p>
            <a:r>
              <a:rPr lang="ru-RU" dirty="0"/>
              <a:t>исследовать точность полученных решений.</a:t>
            </a:r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 algn="just"/>
                <a:r>
                  <a:rPr lang="ru-RU" dirty="0"/>
                  <a:t>По стволу скважины течет смесь сырой нефти и природного газа. Используя модель нелетучей нефти, необходимо рассчитать параметры </a:t>
                </a:r>
                <a:r>
                  <a:rPr lang="ru-RU" dirty="0" err="1"/>
                  <a:t>массообмена</a:t>
                </a:r>
                <a:r>
                  <a:rPr lang="ru-RU" dirty="0"/>
                  <a:t> и физические свойства газа и нефти. Считаются известными следующие константы флюида: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=0,75</m:t>
                    </m:r>
                  </m:oMath>
                </a14:m>
                <a:r>
                  <a:rPr lang="en-GB" dirty="0"/>
                  <a:t> </a:t>
                </a:r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=1,013</m:t>
                    </m:r>
                  </m:oMath>
                </a14:m>
                <a:r>
                  <a:rPr lang="en-GB" dirty="0"/>
                  <a:t> </a:t>
                </a:r>
                <a:r>
                  <a:rPr lang="ru-RU" dirty="0"/>
                  <a:t>бар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𝑠𝑒𝑝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5,6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℃;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𝐴𝑃𝐼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=33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=178</m:t>
                    </m:r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газа/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нефти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0" algn="just"/>
                <a:r>
                  <a:rPr lang="ru-RU" dirty="0"/>
                  <a:t>Из нефтяной скважины добывают 1590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ст.м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dirty="0"/>
                  <a:t> нефти в сутки, отношение добычи газа к нефти составляет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178</m:t>
                    </m:r>
                    <m:r>
                      <a:rPr lang="ru-RU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ст.</m:t>
                        </m:r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dirty="0"/>
                  <a:t> при дебите газа 283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тыс.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сутки</m:t>
                    </m:r>
                  </m:oMath>
                </a14:m>
                <a:r>
                  <a:rPr lang="ru-RU" dirty="0"/>
                  <a:t>. Необходимо вычислить объемные дебиты фаз в пласте и приведенные скорости жидкой и газовой фаз, а также рассчитать скорость смеси и объемное содержание жидкости при отсутствии проскальзывания, с учетом </a:t>
                </a:r>
                <a:r>
                  <a:rPr lang="en-GB" dirty="0"/>
                  <a:t>PVT</a:t>
                </a:r>
                <a:r>
                  <a:rPr lang="ru-RU" dirty="0"/>
                  <a:t>-свойств флюидов, рассмотренных в предыдущем пункте.</a:t>
                </a:r>
              </a:p>
              <a:p>
                <a:pPr lvl="0" algn="just"/>
                <a:r>
                  <a:rPr lang="ru-RU" dirty="0"/>
                  <a:t>Рассчитать вертикальный градиент давления по методу </a:t>
                </a:r>
                <a:r>
                  <a:rPr lang="ru-RU" dirty="0" err="1"/>
                  <a:t>Данса</a:t>
                </a:r>
                <a:r>
                  <a:rPr lang="ru-RU" dirty="0"/>
                  <a:t> и Роса на основе данных многофазного потока, полученных ранее.</a:t>
                </a: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867" r="-778" b="-5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ru-RU" sz="2000" dirty="0">
                    <a:cs typeface="Courier New" panose="02070309020205020404" pitchFamily="49" charset="0"/>
                  </a:rPr>
                  <a:t>Для однородного вертикального потока уравнение градиента давления имеет вид: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трения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уск.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ru-RU" sz="2000" dirty="0">
                    <a:cs typeface="Courier New" panose="02070309020205020404" pitchFamily="49" charset="0"/>
                  </a:rPr>
                  <a:t>Составляющая градиента давления по трению в случае пузырькового режима потока определяется следующим образом: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трения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– коэффициент трения</a:t>
                </a:r>
                <a:r>
                  <a:rPr lang="en-US" sz="2000" dirty="0"/>
                  <a:t>,</a:t>
                </a:r>
                <a:endParaRPr lang="ru-RU" sz="2000" dirty="0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000" dirty="0"/>
                  <a:t> – плотность нефти</a:t>
                </a:r>
                <a:r>
                  <a:rPr lang="en-US" sz="2000" dirty="0"/>
                  <a:t>,</a:t>
                </a:r>
                <a:endParaRPr lang="ru-RU" sz="2000" dirty="0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𝑆𝐿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000" dirty="0"/>
                  <a:t> – скорость жидкости</a:t>
                </a:r>
                <a:r>
                  <a:rPr lang="en-US" sz="2000" dirty="0"/>
                  <a:t>,</a:t>
                </a:r>
                <a:endParaRPr lang="ru-RU" sz="2000" dirty="0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скорость смеси</a:t>
                </a:r>
                <a:r>
                  <a:rPr lang="en-US" sz="2000" dirty="0"/>
                  <a:t>,</a:t>
                </a:r>
                <a:endParaRPr lang="ru-RU" sz="2000" dirty="0"/>
              </a:p>
              <a:p>
                <a:pPr marL="0" lvl="0" indent="0" algn="ctr">
                  <a:buNone/>
                </a:pPr>
                <a:r>
                  <a:rPr lang="en-US" sz="2000" dirty="0"/>
                  <a:t>d – </a:t>
                </a:r>
                <a:r>
                  <a:rPr lang="ru-RU" sz="2000" dirty="0"/>
                  <a:t>диаметр трубы</a:t>
                </a:r>
                <a:r>
                  <a:rPr lang="en-US" sz="2000" dirty="0"/>
                  <a:t>.</a:t>
                </a:r>
                <a:endParaRPr lang="ru-RU" sz="2000" dirty="0"/>
              </a:p>
              <a:p>
                <a:pPr algn="just"/>
                <a:r>
                  <a:rPr lang="ru-RU" sz="2000" dirty="0">
                    <a:cs typeface="Courier New" panose="02070309020205020404" pitchFamily="49" charset="0"/>
                  </a:rPr>
                  <a:t>При расчете параметров пузырькового режима потока </a:t>
                </a:r>
                <a:r>
                  <a:rPr lang="ru-RU" sz="2000" dirty="0" err="1">
                    <a:cs typeface="Courier New" panose="02070309020205020404" pitchFamily="49" charset="0"/>
                  </a:rPr>
                  <a:t>Данс</a:t>
                </a:r>
                <a:r>
                  <a:rPr lang="ru-RU" sz="2000" dirty="0">
                    <a:cs typeface="Courier New" panose="02070309020205020404" pitchFamily="49" charset="0"/>
                  </a:rPr>
                  <a:t> и Рос пренебрегают составляющей градиента давления по ускорению ввиду ее незначительности.</a:t>
                </a:r>
              </a:p>
              <a:p>
                <a:pPr marL="0" lvl="0" indent="0" algn="ctr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620" r="-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Данса и Роса</a:t>
            </a:r>
          </a:p>
        </p:txBody>
      </p:sp>
    </p:spTree>
    <p:extLst>
      <p:ext uri="{BB962C8B-B14F-4D97-AF65-F5344CB8AC3E}">
        <p14:creationId xmlns:p14="http://schemas.microsoft.com/office/powerpoint/2010/main" val="22611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ru-RU" sz="2000" dirty="0"/>
                  <a:t>Для уравнения градиента давления:</a:t>
                </a:r>
              </a:p>
              <a:p>
                <a:pPr lvl="1"/>
                <a:r>
                  <a:rPr lang="ru-RU" sz="2000" dirty="0"/>
                  <a:t>входных нейронов – 1</a:t>
                </a:r>
              </a:p>
              <a:p>
                <a:pPr lvl="1"/>
                <a:r>
                  <a:rPr lang="ru-RU" sz="2000" dirty="0"/>
                  <a:t>выходных нейронов – 1</a:t>
                </a:r>
                <a:endParaRPr lang="en-US" sz="2000" dirty="0"/>
              </a:p>
              <a:p>
                <a:pPr lvl="1"/>
                <a:r>
                  <a:rPr lang="ru-RU" sz="2000" dirty="0"/>
                  <a:t>функция потерь имеет вид:</a:t>
                </a:r>
                <a:endParaRPr lang="en-US" sz="2000" dirty="0"/>
              </a:p>
              <a:p>
                <a:pPr marL="521528" lvl="1" indent="0">
                  <a:buNone/>
                </a:pPr>
                <a:endParaRPr lang="ru-RU" sz="2000" dirty="0"/>
              </a:p>
              <a:p>
                <a:pPr marL="52152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𝑑𝑍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m:rPr>
                                          <m:lit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𝑆𝐿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521528" lvl="1" indent="0" algn="ctr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ru-RU" dirty="0"/>
                  <a:t> - давление на выходном нейроне</a:t>
                </a:r>
              </a:p>
              <a:p>
                <a:pPr marL="52152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- начальное условие</a:t>
                </a: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620" b="-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Архитектура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74653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01BA09A-5555-01CF-5740-9652FCBE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проведено 216 запусков.</a:t>
            </a:r>
          </a:p>
          <a:p>
            <a:r>
              <a:rPr lang="ru-RU" dirty="0"/>
              <a:t>Параметры нейронной сети варьировались в следующих границах:</a:t>
            </a:r>
          </a:p>
          <a:p>
            <a:pPr lvl="1"/>
            <a:r>
              <a:rPr lang="ru-RU" dirty="0"/>
              <a:t>количество скрытых слоев – 2, 3, 5</a:t>
            </a:r>
          </a:p>
          <a:p>
            <a:pPr lvl="1"/>
            <a:r>
              <a:rPr lang="ru-RU" dirty="0"/>
              <a:t>количество нейронов скрытых слоев – 5, 10, 20, 40 </a:t>
            </a:r>
          </a:p>
          <a:p>
            <a:pPr lvl="1"/>
            <a:r>
              <a:rPr lang="ru-RU" dirty="0"/>
              <a:t>э</a:t>
            </a:r>
            <a:r>
              <a:rPr lang="ru-RU" sz="2400" dirty="0"/>
              <a:t>похи обучения – 5000, 10000, 20000</a:t>
            </a:r>
          </a:p>
          <a:p>
            <a:pPr lvl="1"/>
            <a:r>
              <a:rPr lang="ru-RU" dirty="0"/>
              <a:t>о</a:t>
            </a:r>
            <a:r>
              <a:rPr lang="ru-RU" sz="2400" dirty="0"/>
              <a:t>бучающий коэффициент – 0.1, 0.05, 0.001</a:t>
            </a:r>
          </a:p>
          <a:p>
            <a:pPr lvl="1"/>
            <a:endParaRPr lang="en-US" sz="2400" dirty="0"/>
          </a:p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07928-2C4E-7E25-E5FA-6937BE1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9FD2EB-7D78-AEDF-53E0-2F2DB47BBA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00AA5E-28F5-1FFC-9E94-C13269AD8D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49EE233-9F1A-1A34-13FA-3CA681F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97848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01BA09A-5555-01CF-5740-9652FCBED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87839"/>
                <a:ext cx="10972800" cy="49196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2400" dirty="0"/>
                  <a:t>По результатам проведенных тестов можно сделать следующие выводы:</a:t>
                </a:r>
              </a:p>
              <a:p>
                <a:pPr lvl="1" algn="just"/>
                <a:r>
                  <a:rPr lang="ru-RU" dirty="0"/>
                  <a:t>увеличение количества скрытых слоев является не таким эффективным, как увеличение количества нейронов в каждом слое,</a:t>
                </a:r>
              </a:p>
              <a:p>
                <a:pPr lvl="1" algn="just"/>
                <a:r>
                  <a:rPr lang="ru-RU" dirty="0"/>
                  <a:t>уменьшение обучающего коэффициента требует значительного увеличения количества эпох, необходимых для сходимости решения, особенно в случае глубоких сетей.</a:t>
                </a:r>
              </a:p>
              <a:p>
                <a:pPr algn="just"/>
                <a:r>
                  <a:rPr lang="ru-RU" dirty="0"/>
                  <a:t>Наименьшая погрешность в 0.0005</a:t>
                </a:r>
                <a:r>
                  <a:rPr lang="en-GB" dirty="0"/>
                  <a:t>1</a:t>
                </a:r>
                <a:r>
                  <a:rPr lang="ru-RU" dirty="0"/>
                  <a:t> (5.03</a:t>
                </a:r>
                <a:r>
                  <a:rPr lang="en-GB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ru-RU" dirty="0"/>
                  <a:t>на выходе из скважины) была достигнута при следующей конфигурации сети:</a:t>
                </a:r>
              </a:p>
              <a:p>
                <a:pPr lvl="1" algn="just"/>
                <a:r>
                  <a:rPr lang="ru-RU" dirty="0"/>
                  <a:t>количество скрытых слоев – 2,</a:t>
                </a:r>
              </a:p>
              <a:p>
                <a:pPr lvl="1" algn="just"/>
                <a:r>
                  <a:rPr lang="ru-RU" dirty="0"/>
                  <a:t>количество нейронов скрытых слоев – 40,</a:t>
                </a:r>
              </a:p>
              <a:p>
                <a:pPr lvl="1" algn="just"/>
                <a:r>
                  <a:rPr lang="ru-RU" sz="2400" dirty="0"/>
                  <a:t>эпох обучения – 10000,</a:t>
                </a:r>
              </a:p>
              <a:p>
                <a:pPr lvl="1" algn="just"/>
                <a:r>
                  <a:rPr lang="ru-RU" dirty="0"/>
                  <a:t>о</a:t>
                </a:r>
                <a:r>
                  <a:rPr lang="ru-RU" sz="2400" dirty="0"/>
                  <a:t>бучающий коэффициент – 0.05.</a:t>
                </a:r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01BA09A-5555-01CF-5740-9652FCBED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87839"/>
                <a:ext cx="10972800" cy="4919663"/>
              </a:xfrm>
              <a:blipFill>
                <a:blip r:embed="rId2"/>
                <a:stretch>
                  <a:fillRect l="-611" t="-1611" r="-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07928-2C4E-7E25-E5FA-6937BE1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9FD2EB-7D78-AEDF-53E0-2F2DB47BBA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00AA5E-28F5-1FFC-9E94-C13269AD8D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49EE233-9F1A-1A34-13FA-3CA681F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10192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54203A-94FB-E4C7-3BBA-47889B62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9188"/>
            <a:ext cx="4320000" cy="31901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E9AC71-4C8B-D1AB-6040-A6A8F27D5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71" y="1549188"/>
            <a:ext cx="4608000" cy="3306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CED398-805F-9F91-7354-6ADBE84BFED1}"/>
              </a:ext>
            </a:extLst>
          </p:cNvPr>
          <p:cNvSpPr txBox="1"/>
          <p:nvPr/>
        </p:nvSpPr>
        <p:spPr>
          <a:xfrm>
            <a:off x="2028613" y="4719754"/>
            <a:ext cx="305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 численного решения (метод Рунге-Кутта 4 порядка)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27101-34C2-E8F7-17A9-BDADE3B57485}"/>
              </a:ext>
            </a:extLst>
          </p:cNvPr>
          <p:cNvSpPr txBox="1"/>
          <p:nvPr/>
        </p:nvSpPr>
        <p:spPr>
          <a:xfrm>
            <a:off x="7739134" y="4743340"/>
            <a:ext cx="266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 погрешности решения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доклада по практике</Template>
  <TotalTime>201</TotalTime>
  <Words>549</Words>
  <Application>Microsoft Office PowerPoint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BwSurco-Bold</vt:lpstr>
      <vt:lpstr>BwSurco-Medium</vt:lpstr>
      <vt:lpstr>BwSurco-Regular</vt:lpstr>
      <vt:lpstr>Calibri</vt:lpstr>
      <vt:lpstr>Cambria Math</vt:lpstr>
      <vt:lpstr>Times New Roman</vt:lpstr>
      <vt:lpstr>Wingdings</vt:lpstr>
      <vt:lpstr>UGATU_pres</vt:lpstr>
      <vt:lpstr>Презентация PowerPoint</vt:lpstr>
      <vt:lpstr>Цель и задачи</vt:lpstr>
      <vt:lpstr>Постановка задачи</vt:lpstr>
      <vt:lpstr>Метод Данса и Роса</vt:lpstr>
      <vt:lpstr>Архитектура нейронной сети</vt:lpstr>
      <vt:lpstr>Результаты</vt:lpstr>
      <vt:lpstr>Результаты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Мурат Миянов</dc:creator>
  <cp:lastModifiedBy>Мурат Р Миянов</cp:lastModifiedBy>
  <cp:revision>42</cp:revision>
  <dcterms:created xsi:type="dcterms:W3CDTF">2023-01-22T19:32:17Z</dcterms:created>
  <dcterms:modified xsi:type="dcterms:W3CDTF">2023-01-23T11:06:02Z</dcterms:modified>
</cp:coreProperties>
</file>