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0" r:id="rId2"/>
  </p:sldMasterIdLst>
  <p:notesMasterIdLst>
    <p:notesMasterId r:id="rId20"/>
  </p:notesMasterIdLst>
  <p:handoutMasterIdLst>
    <p:handoutMasterId r:id="rId21"/>
  </p:handoutMasterIdLst>
  <p:sldIdLst>
    <p:sldId id="326" r:id="rId3"/>
    <p:sldId id="385" r:id="rId4"/>
    <p:sldId id="376" r:id="rId5"/>
    <p:sldId id="409" r:id="rId6"/>
    <p:sldId id="402" r:id="rId7"/>
    <p:sldId id="401" r:id="rId8"/>
    <p:sldId id="404" r:id="rId9"/>
    <p:sldId id="398" r:id="rId10"/>
    <p:sldId id="394" r:id="rId11"/>
    <p:sldId id="395" r:id="rId12"/>
    <p:sldId id="408" r:id="rId13"/>
    <p:sldId id="405" r:id="rId14"/>
    <p:sldId id="406" r:id="rId15"/>
    <p:sldId id="389" r:id="rId16"/>
    <p:sldId id="407" r:id="rId17"/>
    <p:sldId id="411" r:id="rId18"/>
    <p:sldId id="410" r:id="rId19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5627" autoAdjust="0"/>
  </p:normalViewPr>
  <p:slideViewPr>
    <p:cSldViewPr>
      <p:cViewPr varScale="1">
        <p:scale>
          <a:sx n="69" d="100"/>
          <a:sy n="69" d="100"/>
        </p:scale>
        <p:origin x="470" y="67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42;&#1099;&#1073;&#1086;&#1088;%20&#1072;&#1088;&#1093;&#1080;&#1090;&#1077;&#1082;&#1090;&#1091;&#1088;&#1099;\Linear_alpha_0.1_5_realiz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Parametric\&#1042;&#1099;&#1073;&#1086;&#1088;%20&#1072;&#1088;&#1093;&#1080;&#1090;&#1077;&#1082;&#1090;&#1091;&#1088;&#1099;\&#1053;&#1077;&#1083;&#1080;&#1085;&#1077;&#1081;&#1085;&#1072;&#1103;%20&#1079;&#1072;&#1076;&#1072;&#1095;&#1072;\Param_alpha_Nonlinear_1_realiza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42;&#1099;&#1073;&#1086;&#1088;%20&#1072;&#1088;&#1093;&#1080;&#1090;&#1077;&#1082;&#1090;&#1091;&#1088;&#1099;\Nonlinear_alpha_0.9_5_realiz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42;&#1099;&#1073;&#1086;&#1088;%20&#1072;&#1088;&#1093;&#1080;&#1090;&#1077;&#1082;&#1090;&#1091;&#1088;&#1099;\Best_Nonlinear_alpha_0.9_10_realiz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42;&#1099;&#1073;&#1086;&#1088;%20&#1072;&#1088;&#1093;&#1080;&#1090;&#1077;&#1082;&#1090;&#1091;&#1088;&#1099;\Best_Linear_alpha_0.1_10_realiz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57;&#1077;&#1090;&#1082;&#1072;\Nodes_Nonlinear_alpha_0.9_10_realiz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57;&#1077;&#1090;&#1082;&#1072;\Nodes_Linear_alpha_0.1_10_realiz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Non-parametric\&#1055;&#1088;&#1086;&#1080;&#1079;&#1074;&#1086;&#1076;&#1085;&#1072;&#1103;\&#1051;&#1080;&#1085;&#1077;&#1081;&#1085;&#1072;&#1103;%20&#1079;&#1072;&#1076;&#1072;&#1095;&#1072;\Alphas_Linear_1_realiza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StudMaterials\&#1042;&#1099;&#1087;&#1091;&#1089;&#1082;&#1085;&#1072;&#1103;%20&#1082;&#1074;&#1072;&#1083;&#1080;&#1092;&#1080;&#1082;&#1072;&#1094;&#1080;&#1086;&#1085;&#1085;&#1072;&#1103;%20&#1088;&#1072;&#1073;&#1086;&#1090;&#1072;\Diplom\Results\Non-parametric\&#1055;&#1088;&#1086;&#1080;&#1079;&#1074;&#1086;&#1076;&#1085;&#1072;&#1103;\&#1053;&#1077;&#1083;&#1080;&#1085;&#1077;&#1081;&#1085;&#1072;&#1103;%20&#1079;&#1072;&#1076;&#1072;&#1095;&#1072;\40000%20&#1101;&#1087;&#1086;&#1093;,%204000%20patience\Alphas_Nonlinear_1_realiza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Materials\&#1042;&#1099;&#1087;&#1091;&#1089;&#1082;&#1085;&#1072;&#1103;%20&#1082;&#1074;&#1072;&#1083;&#1080;&#1092;&#1080;&#1082;&#1072;&#1094;&#1080;&#1086;&#1085;&#1085;&#1072;&#1103;%20&#1088;&#1072;&#1073;&#1086;&#1090;&#1072;\Results\Parametric\&#1042;&#1099;&#1073;&#1086;&#1088;%20&#1072;&#1088;&#1093;&#1080;&#1090;&#1077;&#1082;&#1090;&#1091;&#1088;&#1099;\&#1051;&#1080;&#1085;&#1077;&#1081;&#1085;&#1072;&#1103;%20&#1079;&#1072;&#1076;&#1072;&#1095;&#1072;\Param_alpha_Linear_1_realiz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</a:t>
            </a:r>
            <a:r>
              <a:rPr lang="ru-RU" sz="1400" baseline="0" dirty="0"/>
              <a:t> нейронов:</a:t>
            </a:r>
            <a:endParaRPr lang="ru-RU" sz="1400" dirty="0"/>
          </a:p>
        </c:rich>
      </c:tx>
      <c:layout>
        <c:manualLayout>
          <c:xMode val="edge"/>
          <c:yMode val="edge"/>
          <c:x val="0.12749264705882352"/>
          <c:y val="0.91487037037037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[Linear_alpha_0.1_5_realizations.xlsx]Sheet1!$O$4:$O$8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[Linear_alpha_0.1_5_realizations.xlsx]Sheet1!$P$4:$P$8</c:f>
              <c:numCache>
                <c:formatCode>General</c:formatCode>
                <c:ptCount val="5"/>
                <c:pt idx="0">
                  <c:v>3.0169662159620528E-2</c:v>
                </c:pt>
                <c:pt idx="1">
                  <c:v>2.7198037486252161E-2</c:v>
                </c:pt>
                <c:pt idx="2">
                  <c:v>3.8395702413843429E-2</c:v>
                </c:pt>
                <c:pt idx="3">
                  <c:v>5.1442042375996623E-2</c:v>
                </c:pt>
                <c:pt idx="4">
                  <c:v>5.2312093181290743E-2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6-4383-BE7F-97B2CB29429B}"/>
            </c:ext>
          </c:extLst>
        </c:ser>
        <c:ser>
          <c:idx val="1"/>
          <c:order val="1"/>
          <c:tx>
            <c:v>10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[Linear_alpha_0.1_5_realizations.xlsx]Sheet1!$O$4:$O$8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[Linear_alpha_0.1_5_realizations.xlsx]Sheet1!$Q$4:$Q$8</c:f>
              <c:numCache>
                <c:formatCode>General</c:formatCode>
                <c:ptCount val="5"/>
                <c:pt idx="0">
                  <c:v>3.190552057615207E-2</c:v>
                </c:pt>
                <c:pt idx="1">
                  <c:v>3.5407826839490987E-2</c:v>
                </c:pt>
                <c:pt idx="2">
                  <c:v>4.653133090529589E-2</c:v>
                </c:pt>
                <c:pt idx="3">
                  <c:v>5.3598728687581719E-2</c:v>
                </c:pt>
                <c:pt idx="4">
                  <c:v>4.9772365309137347E-2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A6-4383-BE7F-97B2CB29429B}"/>
            </c:ext>
          </c:extLst>
        </c:ser>
        <c:ser>
          <c:idx val="2"/>
          <c:order val="2"/>
          <c:tx>
            <c:v>20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[Linear_alpha_0.1_5_realizations.xlsx]Sheet1!$O$4:$O$8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[Linear_alpha_0.1_5_realizations.xlsx]Sheet1!$R$4:$R$8</c:f>
              <c:numCache>
                <c:formatCode>General</c:formatCode>
                <c:ptCount val="5"/>
                <c:pt idx="0">
                  <c:v>3.3773073956306743E-2</c:v>
                </c:pt>
                <c:pt idx="1">
                  <c:v>3.9988495062740763E-2</c:v>
                </c:pt>
                <c:pt idx="2">
                  <c:v>4.2795631226071773E-2</c:v>
                </c:pt>
                <c:pt idx="3">
                  <c:v>5.3997492869286637E-2</c:v>
                </c:pt>
                <c:pt idx="4">
                  <c:v>5.7530185039766459E-2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A6-4383-BE7F-97B2CB29429B}"/>
            </c:ext>
          </c:extLst>
        </c:ser>
        <c:ser>
          <c:idx val="3"/>
          <c:order val="3"/>
          <c:tx>
            <c:v>40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[Linear_alpha_0.1_5_realizations.xlsx]Sheet1!$O$4:$O$8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[Linear_alpha_0.1_5_realizations.xlsx]Sheet1!$S$4:$S$8</c:f>
              <c:numCache>
                <c:formatCode>General</c:formatCode>
                <c:ptCount val="5"/>
                <c:pt idx="0">
                  <c:v>3.2624604006025591E-2</c:v>
                </c:pt>
                <c:pt idx="1">
                  <c:v>4.8646766171234028E-2</c:v>
                </c:pt>
                <c:pt idx="2">
                  <c:v>5.8132587111615293E-2</c:v>
                </c:pt>
                <c:pt idx="3">
                  <c:v>5.3082985502259282E-2</c:v>
                </c:pt>
                <c:pt idx="4">
                  <c:v>6.6546464385439805E-2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A6-4383-BE7F-97B2CB29429B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[Linear_alpha_0.1_5_realizations.xlsx]Sheet1!$O$4:$O$8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[Linear_alpha_0.1_5_realizations.xlsx]Sheet1!$T$4:$T$8</c:f>
              <c:numCache>
                <c:formatCode>General</c:formatCode>
                <c:ptCount val="5"/>
                <c:pt idx="0">
                  <c:v>3.4079553659294097E-2</c:v>
                </c:pt>
                <c:pt idx="1">
                  <c:v>5.5268425149787269E-2</c:v>
                </c:pt>
                <c:pt idx="2">
                  <c:v>5.3785880236449111E-2</c:v>
                </c:pt>
                <c:pt idx="3">
                  <c:v>6.8693910812186648E-2</c:v>
                </c:pt>
                <c:pt idx="4">
                  <c:v>7.2207104695529392E-2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A6-4383-BE7F-97B2CB294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1846048"/>
        <c:axId val="2011853248"/>
      </c:barChart>
      <c:catAx>
        <c:axId val="20118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0" i="0" u="none" strike="noStrike" kern="1200" baseline="0" dirty="0">
                    <a:solidFill>
                      <a:srgbClr val="2A1468">
                        <a:lumMod val="65000"/>
                        <a:lumOff val="35000"/>
                      </a:srgbClr>
                    </a:solidFill>
                  </a:rPr>
                  <a:t>Количество скрытых слоев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11853248"/>
        <c:crosses val="autoZero"/>
        <c:auto val="1"/>
        <c:lblAlgn val="ctr"/>
        <c:lblOffset val="100"/>
        <c:noMultiLvlLbl val="0"/>
      </c:catAx>
      <c:valAx>
        <c:axId val="20118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1184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075294117647061"/>
          <c:y val="0.91552388888888891"/>
          <c:w val="0.35052009803921569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</a:t>
            </a:r>
            <a:r>
              <a:rPr lang="ru-RU" sz="1400" baseline="0" dirty="0"/>
              <a:t> нейронов:</a:t>
            </a:r>
            <a:endParaRPr lang="ru-RU" sz="1400" dirty="0"/>
          </a:p>
        </c:rich>
      </c:tx>
      <c:layout>
        <c:manualLayout>
          <c:xMode val="edge"/>
          <c:yMode val="edge"/>
          <c:x val="0.23747630718954249"/>
          <c:y val="0.92427777777777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Sheet1!$P$3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Sheet1!$P$4:$P$6</c:f>
              <c:numCache>
                <c:formatCode>General</c:formatCode>
                <c:ptCount val="3"/>
                <c:pt idx="0">
                  <c:v>1.49522380399965E-3</c:v>
                </c:pt>
                <c:pt idx="1">
                  <c:v>5.6599999999999999E-4</c:v>
                </c:pt>
                <c:pt idx="2">
                  <c:v>1.275686157824623E-3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1-4958-A325-B7F56F7A8647}"/>
            </c:ext>
          </c:extLst>
        </c:ser>
        <c:ser>
          <c:idx val="1"/>
          <c:order val="1"/>
          <c:tx>
            <c:strRef>
              <c:f>Sheet1!$Q$3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Sheet1!$Q$4:$Q$6</c:f>
              <c:numCache>
                <c:formatCode>General</c:formatCode>
                <c:ptCount val="3"/>
                <c:pt idx="0">
                  <c:v>1.89057649713867E-3</c:v>
                </c:pt>
                <c:pt idx="1">
                  <c:v>8.4037665237060956E-4</c:v>
                </c:pt>
                <c:pt idx="2">
                  <c:v>1.103503224458876E-3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1-4958-A325-B7F56F7A8647}"/>
            </c:ext>
          </c:extLst>
        </c:ser>
        <c:ser>
          <c:idx val="2"/>
          <c:order val="2"/>
          <c:tx>
            <c:strRef>
              <c:f>Sheet1!$R$3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Sheet1!$R$4:$R$6</c:f>
              <c:numCache>
                <c:formatCode>General</c:formatCode>
                <c:ptCount val="3"/>
                <c:pt idx="0">
                  <c:v>1.4435026298230649E-3</c:v>
                </c:pt>
                <c:pt idx="1">
                  <c:v>5.7688874178756422E-4</c:v>
                </c:pt>
                <c:pt idx="2">
                  <c:v>7.8906056754178056E-4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1-4958-A325-B7F56F7A8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842384"/>
        <c:axId val="1424843824"/>
      </c:barChart>
      <c:catAx>
        <c:axId val="142484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скрытых слоев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4843824"/>
        <c:crosses val="autoZero"/>
        <c:auto val="1"/>
        <c:lblAlgn val="ctr"/>
        <c:lblOffset val="100"/>
        <c:noMultiLvlLbl val="0"/>
      </c:catAx>
      <c:valAx>
        <c:axId val="14248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484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668398692810453"/>
          <c:y val="0.92493129629629633"/>
          <c:w val="0.22091290849673204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 нейронов:</a:t>
            </a:r>
          </a:p>
        </c:rich>
      </c:tx>
      <c:layout>
        <c:manualLayout>
          <c:xMode val="edge"/>
          <c:yMode val="edge"/>
          <c:x val="0.15239460784313724"/>
          <c:y val="0.9195740740740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Sheet1!$P$4:$P$8</c:f>
              <c:numCache>
                <c:formatCode>General</c:formatCode>
                <c:ptCount val="5"/>
                <c:pt idx="0">
                  <c:v>7.8139777457714131E-3</c:v>
                </c:pt>
                <c:pt idx="1">
                  <c:v>6.193815792863943E-3</c:v>
                </c:pt>
                <c:pt idx="2">
                  <c:v>4.7521675201771928E-3</c:v>
                </c:pt>
                <c:pt idx="3">
                  <c:v>7.6514373509740854E-3</c:v>
                </c:pt>
                <c:pt idx="4">
                  <c:v>9.7200982209869023E-3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3-464E-9D97-4499ADAF6163}"/>
            </c:ext>
          </c:extLst>
        </c:ser>
        <c:ser>
          <c:idx val="1"/>
          <c:order val="1"/>
          <c:tx>
            <c:v>10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Sheet1!$Q$4:$Q$8</c:f>
              <c:numCache>
                <c:formatCode>General</c:formatCode>
                <c:ptCount val="5"/>
                <c:pt idx="0">
                  <c:v>4.3556926768384043E-3</c:v>
                </c:pt>
                <c:pt idx="1">
                  <c:v>7.1241321750956906E-3</c:v>
                </c:pt>
                <c:pt idx="2">
                  <c:v>6.672341229380924E-3</c:v>
                </c:pt>
                <c:pt idx="3">
                  <c:v>7.305634080884635E-3</c:v>
                </c:pt>
                <c:pt idx="4">
                  <c:v>7.6103644300808404E-3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83-464E-9D97-4499ADAF6163}"/>
            </c:ext>
          </c:extLst>
        </c:ser>
        <c:ser>
          <c:idx val="2"/>
          <c:order val="2"/>
          <c:tx>
            <c:v>20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Sheet1!$R$4:$R$8</c:f>
              <c:numCache>
                <c:formatCode>General</c:formatCode>
                <c:ptCount val="5"/>
                <c:pt idx="0">
                  <c:v>5.4290773665786416E-3</c:v>
                </c:pt>
                <c:pt idx="1">
                  <c:v>6.9759237056594434E-3</c:v>
                </c:pt>
                <c:pt idx="2">
                  <c:v>6.3932279015740338E-3</c:v>
                </c:pt>
                <c:pt idx="3">
                  <c:v>8.7247869664771344E-3</c:v>
                </c:pt>
                <c:pt idx="4">
                  <c:v>7.0997127167973699E-3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3-464E-9D97-4499ADAF6163}"/>
            </c:ext>
          </c:extLst>
        </c:ser>
        <c:ser>
          <c:idx val="3"/>
          <c:order val="3"/>
          <c:tx>
            <c:v>40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Sheet1!$S$4:$S$8</c:f>
              <c:numCache>
                <c:formatCode>General</c:formatCode>
                <c:ptCount val="5"/>
                <c:pt idx="0">
                  <c:v>3.2415557639408608E-3</c:v>
                </c:pt>
                <c:pt idx="1">
                  <c:v>8.1624307017324864E-3</c:v>
                </c:pt>
                <c:pt idx="2">
                  <c:v>7.1404667650994307E-3</c:v>
                </c:pt>
                <c:pt idx="3">
                  <c:v>6.5113233810635456E-3</c:v>
                </c:pt>
                <c:pt idx="4">
                  <c:v>8.3162108132683495E-3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83-464E-9D97-4499ADAF6163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Sheet1!$O$4:$O$8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Sheet1!$T$4:$T$8</c:f>
              <c:numCache>
                <c:formatCode>General</c:formatCode>
                <c:ptCount val="5"/>
                <c:pt idx="0">
                  <c:v>3.3290198143393871E-3</c:v>
                </c:pt>
                <c:pt idx="1">
                  <c:v>8.1675855009384676E-3</c:v>
                </c:pt>
                <c:pt idx="2">
                  <c:v>7.7670590599053244E-3</c:v>
                </c:pt>
                <c:pt idx="3">
                  <c:v>1.0269994532178179E-2</c:v>
                </c:pt>
                <c:pt idx="4">
                  <c:v>1.129733275034869E-2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3-464E-9D97-4499ADAF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825935"/>
        <c:axId val="937824975"/>
      </c:barChart>
      <c:catAx>
        <c:axId val="937825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скрытых слоев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37824975"/>
        <c:crosses val="autoZero"/>
        <c:auto val="1"/>
        <c:lblAlgn val="ctr"/>
        <c:lblOffset val="100"/>
        <c:noMultiLvlLbl val="0"/>
      </c:catAx>
      <c:valAx>
        <c:axId val="93782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3782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112875816993452"/>
          <c:y val="0.92022759259259257"/>
          <c:w val="0.35052009803921569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 нейронов:</a:t>
            </a:r>
          </a:p>
        </c:rich>
      </c:tx>
      <c:layout>
        <c:manualLayout>
          <c:xMode val="edge"/>
          <c:yMode val="edge"/>
          <c:x val="8.8064542483660135E-2"/>
          <c:y val="0.92427777777777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Sheet1!$P$4:$P$5</c:f>
              <c:numCache>
                <c:formatCode>General</c:formatCode>
                <c:ptCount val="2"/>
                <c:pt idx="0">
                  <c:v>5.1276881083353199E-3</c:v>
                </c:pt>
                <c:pt idx="1">
                  <c:v>5.8132079982960699E-3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F-4396-A414-97C78BCDD78B}"/>
            </c:ext>
          </c:extLst>
        </c:ser>
        <c:ser>
          <c:idx val="1"/>
          <c:order val="1"/>
          <c:tx>
            <c:strRef>
              <c:f>Sheet1!$Q$3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Sheet1!$Q$4:$Q$5</c:f>
              <c:numCache>
                <c:formatCode>General</c:formatCode>
                <c:ptCount val="2"/>
                <c:pt idx="0">
                  <c:v>5.8074609089362262E-3</c:v>
                </c:pt>
                <c:pt idx="1">
                  <c:v>5.0382691836107704E-3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9F-4396-A414-97C78BCDD78B}"/>
            </c:ext>
          </c:extLst>
        </c:ser>
        <c:ser>
          <c:idx val="2"/>
          <c:order val="2"/>
          <c:tx>
            <c:strRef>
              <c:f>Sheet1!$R$3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Sheet1!$R$4:$R$5</c:f>
              <c:numCache>
                <c:formatCode>General</c:formatCode>
                <c:ptCount val="2"/>
                <c:pt idx="0">
                  <c:v>4.491569062137722E-3</c:v>
                </c:pt>
                <c:pt idx="1">
                  <c:v>5.9976150366395208E-3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9F-4396-A414-97C78BCDD78B}"/>
            </c:ext>
          </c:extLst>
        </c:ser>
        <c:ser>
          <c:idx val="3"/>
          <c:order val="3"/>
          <c:tx>
            <c:strRef>
              <c:f>Sheet1!$S$3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Sheet1!$S$4:$S$5</c:f>
              <c:numCache>
                <c:formatCode>General</c:formatCode>
                <c:ptCount val="2"/>
                <c:pt idx="0">
                  <c:v>4.9308797772776554E-3</c:v>
                </c:pt>
                <c:pt idx="1">
                  <c:v>6.977028742183318E-3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9F-4396-A414-97C78BCDD78B}"/>
            </c:ext>
          </c:extLst>
        </c:ser>
        <c:ser>
          <c:idx val="4"/>
          <c:order val="4"/>
          <c:tx>
            <c:strRef>
              <c:f>Sheet1!$T$3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Sheet1!$T$4:$T$5</c:f>
              <c:numCache>
                <c:formatCode>General</c:formatCode>
                <c:ptCount val="2"/>
                <c:pt idx="0">
                  <c:v>3.6530929918347421E-3</c:v>
                </c:pt>
                <c:pt idx="1">
                  <c:v>7.7034720744723504E-3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9F-4396-A414-97C78BCDD78B}"/>
            </c:ext>
          </c:extLst>
        </c:ser>
        <c:ser>
          <c:idx val="5"/>
          <c:order val="5"/>
          <c:tx>
            <c:strRef>
              <c:f>Sheet1!$U$3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Sheet1!$U$4:$U$5</c:f>
              <c:numCache>
                <c:formatCode>General</c:formatCode>
                <c:ptCount val="2"/>
                <c:pt idx="0">
                  <c:v>3.1518262690814021E-3</c:v>
                </c:pt>
                <c:pt idx="1">
                  <c:v>6.6413848953134251E-3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9F-4396-A414-97C78BCDD78B}"/>
            </c:ext>
          </c:extLst>
        </c:ser>
        <c:ser>
          <c:idx val="6"/>
          <c:order val="6"/>
          <c:tx>
            <c:strRef>
              <c:f>Sheet1!$V$3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Sheet1!$V$4:$V$5</c:f>
              <c:numCache>
                <c:formatCode>General</c:formatCode>
                <c:ptCount val="2"/>
                <c:pt idx="0">
                  <c:v>4.0285206713886077E-3</c:v>
                </c:pt>
                <c:pt idx="1">
                  <c:v>7.4716965219895019E-3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9F-4396-A414-97C78BCDD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6819743"/>
        <c:axId val="1796823103"/>
      </c:barChart>
      <c:catAx>
        <c:axId val="179681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скрытых слоев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6823103"/>
        <c:crosses val="autoZero"/>
        <c:auto val="1"/>
        <c:lblAlgn val="ctr"/>
        <c:lblOffset val="100"/>
        <c:noMultiLvlLbl val="0"/>
      </c:catAx>
      <c:valAx>
        <c:axId val="179682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681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3366013071895"/>
          <c:y val="0.92493129629629633"/>
          <c:w val="0.51546339869281044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</a:t>
            </a:r>
            <a:r>
              <a:rPr lang="ru-RU" sz="1400" baseline="0" dirty="0"/>
              <a:t> нейронов:</a:t>
            </a:r>
            <a:endParaRPr lang="ru-RU" sz="1400" dirty="0"/>
          </a:p>
        </c:rich>
      </c:tx>
      <c:layout>
        <c:manualLayout>
          <c:xMode val="edge"/>
          <c:yMode val="edge"/>
          <c:x val="0.11089133986928103"/>
          <c:y val="0.92192592592592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[Best_Linear_alpha_0.1_10_realizations.xlsx]Sheet1!$P$3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[Best_Linear_alpha_0.1_10_realizations.xlsx]Sheet1!$P$4:$P$5</c:f>
              <c:numCache>
                <c:formatCode>General</c:formatCode>
                <c:ptCount val="2"/>
                <c:pt idx="0">
                  <c:v>2.9328875955882041E-2</c:v>
                </c:pt>
                <c:pt idx="1">
                  <c:v>2.7492235858999691E-2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F-46AA-B6A6-8814CF62F8E4}"/>
            </c:ext>
          </c:extLst>
        </c:ser>
        <c:ser>
          <c:idx val="1"/>
          <c:order val="1"/>
          <c:tx>
            <c:strRef>
              <c:f>[Best_Linear_alpha_0.1_10_realizations.xlsx]Sheet1!$Q$3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[Best_Linear_alpha_0.1_10_realizations.xlsx]Sheet1!$Q$4:$Q$5</c:f>
              <c:numCache>
                <c:formatCode>General</c:formatCode>
                <c:ptCount val="2"/>
                <c:pt idx="0">
                  <c:v>2.9475073726605908E-2</c:v>
                </c:pt>
                <c:pt idx="1">
                  <c:v>3.4422598482384742E-2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F-46AA-B6A6-8814CF62F8E4}"/>
            </c:ext>
          </c:extLst>
        </c:ser>
        <c:ser>
          <c:idx val="2"/>
          <c:order val="2"/>
          <c:tx>
            <c:strRef>
              <c:f>[Best_Linear_alpha_0.1_10_realizations.xlsx]Sheet1!$R$3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[Best_Linear_alpha_0.1_10_realizations.xlsx]Sheet1!$R$4:$R$5</c:f>
              <c:numCache>
                <c:formatCode>General</c:formatCode>
                <c:ptCount val="2"/>
                <c:pt idx="0">
                  <c:v>3.3258526439570509E-2</c:v>
                </c:pt>
                <c:pt idx="1">
                  <c:v>3.6168513035215177E-2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DF-46AA-B6A6-8814CF62F8E4}"/>
            </c:ext>
          </c:extLst>
        </c:ser>
        <c:ser>
          <c:idx val="3"/>
          <c:order val="3"/>
          <c:tx>
            <c:strRef>
              <c:f>[Best_Linear_alpha_0.1_10_realizations.xlsx]Sheet1!$S$3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[Best_Linear_alpha_0.1_10_realizations.xlsx]Sheet1!$S$4:$S$5</c:f>
              <c:numCache>
                <c:formatCode>General</c:formatCode>
                <c:ptCount val="2"/>
                <c:pt idx="0">
                  <c:v>3.037476406781283E-2</c:v>
                </c:pt>
                <c:pt idx="1">
                  <c:v>5.1481783093964117E-2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DF-46AA-B6A6-8814CF62F8E4}"/>
            </c:ext>
          </c:extLst>
        </c:ser>
        <c:ser>
          <c:idx val="4"/>
          <c:order val="4"/>
          <c:tx>
            <c:strRef>
              <c:f>[Best_Linear_alpha_0.1_10_realizations.xlsx]Sheet1!$T$3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[Best_Linear_alpha_0.1_10_realizations.xlsx]Sheet1!$T$4:$T$5</c:f>
              <c:numCache>
                <c:formatCode>General</c:formatCode>
                <c:ptCount val="2"/>
                <c:pt idx="0">
                  <c:v>3.2859176223690667E-2</c:v>
                </c:pt>
                <c:pt idx="1">
                  <c:v>5.4431672646639929E-2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F-46AA-B6A6-8814CF62F8E4}"/>
            </c:ext>
          </c:extLst>
        </c:ser>
        <c:ser>
          <c:idx val="5"/>
          <c:order val="5"/>
          <c:tx>
            <c:strRef>
              <c:f>[Best_Linear_alpha_0.1_10_realizations.xlsx]Sheet1!$U$3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[Best_Linear_alpha_0.1_10_realizations.xlsx]Sheet1!$U$4:$U$5</c:f>
              <c:numCache>
                <c:formatCode>General</c:formatCode>
                <c:ptCount val="2"/>
                <c:pt idx="0">
                  <c:v>3.2609122801111487E-2</c:v>
                </c:pt>
                <c:pt idx="1">
                  <c:v>5.5832698430730521E-2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DF-46AA-B6A6-8814CF62F8E4}"/>
            </c:ext>
          </c:extLst>
        </c:ser>
        <c:ser>
          <c:idx val="6"/>
          <c:order val="6"/>
          <c:tx>
            <c:strRef>
              <c:f>[Best_Linear_alpha_0.1_10_realizations.xlsx]Sheet1!$V$3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[Best_Linear_alpha_0.1_10_realizations.xlsx]Sheet1!$O$4:$O$5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[Best_Linear_alpha_0.1_10_realizations.xlsx]Sheet1!$V$4:$V$5</c:f>
              <c:numCache>
                <c:formatCode>General</c:formatCode>
                <c:ptCount val="2"/>
                <c:pt idx="0">
                  <c:v>3.2719935818512277E-2</c:v>
                </c:pt>
                <c:pt idx="1">
                  <c:v>6.1851920864561649E-2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DF-46AA-B6A6-8814CF62F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9671167"/>
        <c:axId val="259672607"/>
      </c:barChart>
      <c:catAx>
        <c:axId val="259671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скрытых слоев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672607"/>
        <c:crosses val="autoZero"/>
        <c:auto val="1"/>
        <c:lblAlgn val="ctr"/>
        <c:lblOffset val="100"/>
        <c:noMultiLvlLbl val="0"/>
      </c:catAx>
      <c:valAx>
        <c:axId val="25967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67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468660130718954"/>
          <c:y val="0.92257944444444429"/>
          <c:w val="0.51546339869281044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Sheet1!$O$3:$O$9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</c:numCache>
            </c:numRef>
          </c:xVal>
          <c:yVal>
            <c:numRef>
              <c:f>Sheet1!$P$3:$P$9</c:f>
              <c:numCache>
                <c:formatCode>General</c:formatCode>
                <c:ptCount val="7"/>
                <c:pt idx="0">
                  <c:v>5.5419395334500698E-3</c:v>
                </c:pt>
                <c:pt idx="1">
                  <c:v>6.188936018769851E-3</c:v>
                </c:pt>
                <c:pt idx="2">
                  <c:v>5.6866338914171831E-3</c:v>
                </c:pt>
                <c:pt idx="3">
                  <c:v>5.5329723199882153E-3</c:v>
                </c:pt>
                <c:pt idx="4">
                  <c:v>5.0547043976631022E-3</c:v>
                </c:pt>
                <c:pt idx="5">
                  <c:v>5.9682877375932062E-3</c:v>
                </c:pt>
                <c:pt idx="6">
                  <c:v>7.5247267850240326E-3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69-4E41-9140-B2CF0829D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401344"/>
        <c:axId val="502411904"/>
      </c:scatterChart>
      <c:valAx>
        <c:axId val="50240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411904"/>
        <c:crosses val="autoZero"/>
        <c:crossBetween val="midCat"/>
        <c:majorUnit val="10"/>
        <c:minorUnit val="5"/>
      </c:valAx>
      <c:valAx>
        <c:axId val="502411904"/>
        <c:scaling>
          <c:orientation val="minMax"/>
          <c:min val="4.000000000000001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401344"/>
        <c:crosses val="autoZero"/>
        <c:crossBetween val="midCat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[Nodes_Linear_alpha_0.1_10_realizations.xlsx]Sheet1!$P$3:$P$9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</c:numCache>
            </c:numRef>
          </c:xVal>
          <c:yVal>
            <c:numRef>
              <c:f>[Nodes_Linear_alpha_0.1_10_realizations.xlsx]Sheet1!$Q$3:$Q$9</c:f>
              <c:numCache>
                <c:formatCode>General</c:formatCode>
                <c:ptCount val="7"/>
                <c:pt idx="0">
                  <c:v>6.4024230195764059E-2</c:v>
                </c:pt>
                <c:pt idx="1">
                  <c:v>2.785705863128091E-2</c:v>
                </c:pt>
                <c:pt idx="2">
                  <c:v>1.460913221865134E-2</c:v>
                </c:pt>
                <c:pt idx="3">
                  <c:v>1.073814056749872E-2</c:v>
                </c:pt>
                <c:pt idx="4">
                  <c:v>1.015505181564396E-2</c:v>
                </c:pt>
                <c:pt idx="5">
                  <c:v>1.116173504978597E-2</c:v>
                </c:pt>
                <c:pt idx="6">
                  <c:v>2.333139005153901E-2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4C-46BA-B424-B52A34DE0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564319"/>
        <c:axId val="1295556159"/>
      </c:scatterChart>
      <c:valAx>
        <c:axId val="129556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56159"/>
        <c:crosses val="autoZero"/>
        <c:crossBetween val="midCat"/>
        <c:majorUnit val="10"/>
        <c:minorUnit val="5"/>
      </c:valAx>
      <c:valAx>
        <c:axId val="12955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64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0950432014552073E-3"/>
                  <c:y val="-2.157497303128374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2C-427B-97CB-8B7FD68E2C0C}"/>
                </c:ext>
              </c:extLst>
            </c:dLbl>
            <c:dLbl>
              <c:idx val="1"/>
              <c:layout>
                <c:manualLayout>
                  <c:x val="-2.2737608003638018E-3"/>
                  <c:y val="-3.5958288385472851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2C-427B-97CB-8B7FD68E2C0C}"/>
                </c:ext>
              </c:extLst>
            </c:dLbl>
            <c:dLbl>
              <c:idx val="3"/>
              <c:layout>
                <c:manualLayout>
                  <c:x val="-1.8327951388888847E-2"/>
                  <c:y val="-4.241428571428571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2C-427B-97CB-8B7FD68E2C0C}"/>
                </c:ext>
              </c:extLst>
            </c:dLbl>
            <c:dLbl>
              <c:idx val="4"/>
              <c:layout>
                <c:manualLayout>
                  <c:x val="-3.1763715277777778E-2"/>
                  <c:y val="-4.385813492063492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2C-427B-97CB-8B7FD68E2C0C}"/>
                </c:ext>
              </c:extLst>
            </c:dLbl>
            <c:dLbl>
              <c:idx val="5"/>
              <c:layout>
                <c:manualLayout>
                  <c:x val="-3.410641200545711E-2"/>
                  <c:y val="-4.674577490111470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2C-427B-97CB-8B7FD68E2C0C}"/>
                </c:ext>
              </c:extLst>
            </c:dLbl>
            <c:dLbl>
              <c:idx val="6"/>
              <c:layout>
                <c:manualLayout>
                  <c:x val="-3.6380172805820829E-2"/>
                  <c:y val="-4.674577490111470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2C-427B-97CB-8B7FD68E2C0C}"/>
                </c:ext>
              </c:extLst>
            </c:dLbl>
            <c:dLbl>
              <c:idx val="7"/>
              <c:layout>
                <c:manualLayout>
                  <c:x val="-3.4106412005457026E-2"/>
                  <c:y val="-5.753326141675656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12C-427B-97CB-8B7FD68E2C0C}"/>
                </c:ext>
              </c:extLst>
            </c:dLbl>
            <c:dLbl>
              <c:idx val="8"/>
              <c:layout>
                <c:manualLayout>
                  <c:x val="-3.410641200545711E-2"/>
                  <c:y val="-4.674577490111470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12C-427B-97CB-8B7FD68E2C0C}"/>
                </c:ext>
              </c:extLst>
            </c:dLbl>
            <c:dLbl>
              <c:idx val="9"/>
              <c:layout>
                <c:manualLayout>
                  <c:x val="-3.1832651205093307E-2"/>
                  <c:y val="-4.674577490111483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2C-427B-97CB-8B7FD68E2C0C}"/>
                </c:ext>
              </c:extLst>
            </c:dLbl>
            <c:dLbl>
              <c:idx val="10"/>
              <c:layout>
                <c:manualLayout>
                  <c:x val="-3.6311284722222219E-2"/>
                  <c:y val="-5.68251984126983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12C-427B-97CB-8B7FD68E2C0C}"/>
                </c:ext>
              </c:extLst>
            </c:dLbl>
            <c:dLbl>
              <c:idx val="11"/>
              <c:layout>
                <c:manualLayout>
                  <c:x val="-3.4106412005457193E-2"/>
                  <c:y val="-3.595828838547285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12C-427B-97CB-8B7FD68E2C0C}"/>
                </c:ext>
              </c:extLst>
            </c:dLbl>
            <c:dLbl>
              <c:idx val="12"/>
              <c:layout>
                <c:manualLayout>
                  <c:x val="-7.2347222222222222E-3"/>
                  <c:y val="-2.587896825396816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12C-427B-97CB-8B7FD68E2C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Sheet1!$O$3:$O$15</c:f>
              <c:numCache>
                <c:formatCode>General</c:formatCode>
                <c:ptCount val="1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  <c:pt idx="11">
                  <c:v>0.95</c:v>
                </c:pt>
                <c:pt idx="12">
                  <c:v>0.99</c:v>
                </c:pt>
              </c:numCache>
            </c:numRef>
          </c:xVal>
          <c:yVal>
            <c:numRef>
              <c:f>Sheet1!$P$3:$P$15</c:f>
              <c:numCache>
                <c:formatCode>General</c:formatCode>
                <c:ptCount val="13"/>
                <c:pt idx="0">
                  <c:v>1.913602637718596E-2</c:v>
                </c:pt>
                <c:pt idx="1">
                  <c:v>1.7608389414564891E-2</c:v>
                </c:pt>
                <c:pt idx="2">
                  <c:v>1.027428594863076E-2</c:v>
                </c:pt>
                <c:pt idx="3">
                  <c:v>6.3801240119484466E-3</c:v>
                </c:pt>
                <c:pt idx="4">
                  <c:v>5.8823539372278083E-3</c:v>
                </c:pt>
                <c:pt idx="5">
                  <c:v>4.8739669730216298E-3</c:v>
                </c:pt>
                <c:pt idx="6">
                  <c:v>4.6009710142419441E-3</c:v>
                </c:pt>
                <c:pt idx="7">
                  <c:v>1.5925817347231829E-3</c:v>
                </c:pt>
                <c:pt idx="8">
                  <c:v>2.842911226091524E-3</c:v>
                </c:pt>
                <c:pt idx="9">
                  <c:v>1.850845611651259E-3</c:v>
                </c:pt>
                <c:pt idx="10">
                  <c:v>1.0063528686745219E-3</c:v>
                </c:pt>
                <c:pt idx="11">
                  <c:v>7.0946275823236817E-4</c:v>
                </c:pt>
                <c:pt idx="12">
                  <c:v>1.9020621931729859E-4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12C-427B-97CB-8B7FD68E2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6975008"/>
        <c:axId val="1936975488"/>
      </c:scatterChart>
      <c:valAx>
        <c:axId val="1936975008"/>
        <c:scaling>
          <c:orientation val="minMax"/>
          <c:max val="1.10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6975488"/>
        <c:crosses val="autoZero"/>
        <c:crossBetween val="midCat"/>
      </c:valAx>
      <c:valAx>
        <c:axId val="19369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697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5769097222222427E-3"/>
                  <c:y val="-8.9327380952381186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19-4575-BB6B-EAA8F55486FC}"/>
                </c:ext>
              </c:extLst>
            </c:dLbl>
            <c:dLbl>
              <c:idx val="1"/>
              <c:layout>
                <c:manualLayout>
                  <c:x val="-4.1671875000000407E-3"/>
                  <c:y val="-8.932738095238096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19-4575-BB6B-EAA8F55486FC}"/>
                </c:ext>
              </c:extLst>
            </c:dLbl>
            <c:dLbl>
              <c:idx val="2"/>
              <c:layout>
                <c:manualLayout>
                  <c:x val="-9.574652777777819E-3"/>
                  <c:y val="-1.397242063492072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19-4575-BB6B-EAA8F55486FC}"/>
                </c:ext>
              </c:extLst>
            </c:dLbl>
            <c:dLbl>
              <c:idx val="3"/>
              <c:layout>
                <c:manualLayout>
                  <c:x val="-2.0598958333333334E-2"/>
                  <c:y val="-3.9170833333333335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222222222222232E-2"/>
                      <c:h val="5.062361111111111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819-4575-BB6B-EAA8F55486FC}"/>
                </c:ext>
              </c:extLst>
            </c:dLbl>
            <c:dLbl>
              <c:idx val="6"/>
              <c:layout>
                <c:manualLayout>
                  <c:x val="-5.1649305555555554E-3"/>
                  <c:y val="-1.1452579365079365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819-4575-BB6B-EAA8F55486FC}"/>
                </c:ext>
              </c:extLst>
            </c:dLbl>
            <c:dLbl>
              <c:idx val="7"/>
              <c:layout>
                <c:manualLayout>
                  <c:x val="-6.9105902777777853E-2"/>
                  <c:y val="-3.665099206349210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19-4575-BB6B-EAA8F55486FC}"/>
                </c:ext>
              </c:extLst>
            </c:dLbl>
            <c:dLbl>
              <c:idx val="10"/>
              <c:layout>
                <c:manualLayout>
                  <c:x val="-4.0442708333333334E-2"/>
                  <c:y val="-3.6650992063492087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819-4575-BB6B-EAA8F55486FC}"/>
                </c:ext>
              </c:extLst>
            </c:dLbl>
            <c:dLbl>
              <c:idx val="11"/>
              <c:layout>
                <c:manualLayout>
                  <c:x val="-8.5747048611111112E-2"/>
                  <c:y val="-3.8930555555555554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819-4575-BB6B-EAA8F55486FC}"/>
                </c:ext>
              </c:extLst>
            </c:dLbl>
            <c:dLbl>
              <c:idx val="12"/>
              <c:layout>
                <c:manualLayout>
                  <c:x val="-1.2986631944444606E-2"/>
                  <c:y val="6.1863095238095236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19-4575-BB6B-EAA8F5548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Sheet1!$H$2:$H$14</c:f>
              <c:numCache>
                <c:formatCode>General</c:formatCode>
                <c:ptCount val="1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  <c:pt idx="11">
                  <c:v>0.95</c:v>
                </c:pt>
                <c:pt idx="12">
                  <c:v>0.99</c:v>
                </c:pt>
              </c:numCache>
            </c:numRef>
          </c:xVal>
          <c:yVal>
            <c:numRef>
              <c:f>Sheet1!$I$2:$I$14</c:f>
              <c:numCache>
                <c:formatCode>General</c:formatCode>
                <c:ptCount val="13"/>
                <c:pt idx="0">
                  <c:v>4.9939883755849906E-3</c:v>
                </c:pt>
                <c:pt idx="1">
                  <c:v>3.4621498802618429E-3</c:v>
                </c:pt>
                <c:pt idx="2">
                  <c:v>2.3327330328355139E-3</c:v>
                </c:pt>
                <c:pt idx="3">
                  <c:v>1.7257269964872689E-3</c:v>
                </c:pt>
                <c:pt idx="4">
                  <c:v>1.3570230922507821E-3</c:v>
                </c:pt>
                <c:pt idx="5">
                  <c:v>1.3376591408000621E-3</c:v>
                </c:pt>
                <c:pt idx="6">
                  <c:v>1.6683557068184569E-4</c:v>
                </c:pt>
                <c:pt idx="7">
                  <c:v>2.9096348270462179E-3</c:v>
                </c:pt>
                <c:pt idx="8">
                  <c:v>4.6782768577118394E-3</c:v>
                </c:pt>
                <c:pt idx="9">
                  <c:v>4.2175283879789744E-3</c:v>
                </c:pt>
                <c:pt idx="10">
                  <c:v>4.4829791314228316E-3</c:v>
                </c:pt>
                <c:pt idx="11">
                  <c:v>2.9401356169390198E-3</c:v>
                </c:pt>
                <c:pt idx="12">
                  <c:v>2.8320191606620499E-3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19-4575-BB6B-EAA8F55486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7598448"/>
        <c:axId val="847599280"/>
      </c:scatterChart>
      <c:valAx>
        <c:axId val="84759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7599280"/>
        <c:crosses val="autoZero"/>
        <c:crossBetween val="midCat"/>
      </c:valAx>
      <c:valAx>
        <c:axId val="8475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MAE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7598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Количество нейронов:</a:t>
            </a:r>
          </a:p>
        </c:rich>
      </c:tx>
      <c:layout>
        <c:manualLayout>
          <c:xMode val="edge"/>
          <c:yMode val="edge"/>
          <c:x val="0.23332598039215685"/>
          <c:y val="0.92427777777777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Sheet1!$P$4:$P$6</c:f>
              <c:numCache>
                <c:formatCode>General</c:formatCode>
                <c:ptCount val="3"/>
                <c:pt idx="0">
                  <c:v>2.7874215662658801E-4</c:v>
                </c:pt>
                <c:pt idx="1">
                  <c:v>2.4071795921508111E-4</c:v>
                </c:pt>
                <c:pt idx="2">
                  <c:v>1.4001014001624259E-4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2-4575-91A0-BC4173747737}"/>
            </c:ext>
          </c:extLst>
        </c:ser>
        <c:ser>
          <c:idx val="1"/>
          <c:order val="1"/>
          <c:tx>
            <c:strRef>
              <c:f>Sheet1!$Q$3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Sheet1!$Q$4:$Q$6</c:f>
              <c:numCache>
                <c:formatCode>General</c:formatCode>
                <c:ptCount val="3"/>
                <c:pt idx="0">
                  <c:v>1.258840837064761E-3</c:v>
                </c:pt>
                <c:pt idx="1">
                  <c:v>1.407645592233462E-3</c:v>
                </c:pt>
                <c:pt idx="2">
                  <c:v>1.8734854384184609E-4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2-4575-91A0-BC4173747737}"/>
            </c:ext>
          </c:extLst>
        </c:ser>
        <c:ser>
          <c:idx val="2"/>
          <c:order val="2"/>
          <c:tx>
            <c:strRef>
              <c:f>Sheet1!$R$3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Sheet1!$O$4:$O$6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Sheet1!$R$4:$R$6</c:f>
              <c:numCache>
                <c:formatCode>General</c:formatCode>
                <c:ptCount val="3"/>
                <c:pt idx="0">
                  <c:v>4.6632553572307139E-4</c:v>
                </c:pt>
                <c:pt idx="1">
                  <c:v>1.4086691681707759E-3</c:v>
                </c:pt>
                <c:pt idx="2">
                  <c:v>2.591821310851319E-4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2-4575-91A0-BC4173747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093904"/>
        <c:axId val="847095344"/>
      </c:barChart>
      <c:catAx>
        <c:axId val="84709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скрытых</a:t>
                </a:r>
                <a:r>
                  <a:rPr lang="ru-RU" baseline="0" dirty="0"/>
                  <a:t> слоев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7095344"/>
        <c:crosses val="autoZero"/>
        <c:auto val="1"/>
        <c:lblAlgn val="ctr"/>
        <c:lblOffset val="100"/>
        <c:noMultiLvlLbl val="0"/>
      </c:catAx>
      <c:valAx>
        <c:axId val="8470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709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9488725490196"/>
          <c:y val="0.92493129629629633"/>
          <c:w val="0.20324477124183007"/>
          <c:h val="5.390203703703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AEEB319-6161-4960-9FA2-582B251CD9B4}" type="slidenum">
              <a:rPr lang="ru-RU" smtClean="0"/>
              <a:pPr lv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24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AEEB319-6161-4960-9FA2-582B251CD9B4}" type="slidenum">
              <a:rPr lang="ru-RU" smtClean="0"/>
              <a:pPr lv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00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4"/>
            <a:ext cx="13439775" cy="535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" y="107429"/>
            <a:ext cx="10268826" cy="428051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800" dirty="0">
                <a:solidFill>
                  <a:schemeClr val="accent1"/>
                </a:solidFill>
              </a:rPr>
              <a:t>УФИМСКИЙ УНИВЕРСИТЕТ НАУКИ И ТЕХНОЛОГИЙ</a:t>
            </a:r>
            <a:endParaRPr lang="ru-RU" sz="18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268829" y="3"/>
            <a:ext cx="1889970" cy="1748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30" y="251007"/>
            <a:ext cx="1246166" cy="1246133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857486" y="2544396"/>
            <a:ext cx="8021866" cy="1865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57486" y="4808136"/>
            <a:ext cx="8021866" cy="6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chemeClr val="bg1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F4BAFBF-2CFF-0DF3-FE00-5D22438D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593" y="6217906"/>
            <a:ext cx="3024188" cy="401638"/>
          </a:xfrm>
        </p:spPr>
        <p:txBody>
          <a:bodyPr/>
          <a:lstStyle>
            <a:lvl1pPr>
              <a:defRPr sz="1800"/>
            </a:lvl1pPr>
          </a:lstStyle>
          <a:p>
            <a:fld id="{F941A252-0EC5-4034-9BDC-7883D24608C1}" type="datetime4">
              <a:rPr lang="ru-RU" smtClean="0"/>
              <a:t>28 июня 2023 г.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84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666929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911576" y="170876"/>
            <a:ext cx="8982210" cy="46468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976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3664440" y="1346079"/>
            <a:ext cx="922934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9" name="Объект 4"/>
          <p:cNvSpPr>
            <a:spLocks noGrp="1"/>
          </p:cNvSpPr>
          <p:nvPr>
            <p:ph idx="15" hasCustomPrompt="1"/>
          </p:nvPr>
        </p:nvSpPr>
        <p:spPr>
          <a:xfrm>
            <a:off x="666590" y="1346079"/>
            <a:ext cx="2655044" cy="1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2" name="Объект 4"/>
          <p:cNvSpPr>
            <a:spLocks noGrp="1"/>
          </p:cNvSpPr>
          <p:nvPr>
            <p:ph idx="16" hasCustomPrompt="1"/>
          </p:nvPr>
        </p:nvSpPr>
        <p:spPr>
          <a:xfrm>
            <a:off x="666590" y="5219177"/>
            <a:ext cx="2655044" cy="1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3" name="Объект 4"/>
          <p:cNvSpPr>
            <a:spLocks noGrp="1"/>
          </p:cNvSpPr>
          <p:nvPr>
            <p:ph idx="17" hasCustomPrompt="1"/>
          </p:nvPr>
        </p:nvSpPr>
        <p:spPr>
          <a:xfrm>
            <a:off x="666590" y="3282628"/>
            <a:ext cx="2655044" cy="1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5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911576" y="170876"/>
            <a:ext cx="8982210" cy="46468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976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" y="-19224"/>
            <a:ext cx="3401942" cy="102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01944" y="4"/>
            <a:ext cx="10037833" cy="1000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850092" y="170876"/>
            <a:ext cx="9043693" cy="46468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976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581342" y="1346075"/>
            <a:ext cx="12312444" cy="5323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16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" y="7034701"/>
            <a:ext cx="13439775" cy="52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B6961F-3C6C-7DA8-9639-926003FC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342" y="7007225"/>
            <a:ext cx="8407083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F92E9-DC28-9BFE-8B3A-E74E47F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28 июня 2023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793664"/>
            <a:ext cx="12242797" cy="4795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84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0679" y="1050166"/>
            <a:ext cx="12243107" cy="646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15" b="1">
                <a:solidFill>
                  <a:srgbClr val="000000"/>
                </a:solidFill>
              </a:defRPr>
            </a:lvl1pPr>
            <a:lvl2pPr marL="377982" indent="0">
              <a:buNone/>
              <a:defRPr/>
            </a:lvl2pPr>
            <a:lvl3pPr marL="755963" indent="0">
              <a:buNone/>
              <a:defRPr/>
            </a:lvl3pPr>
            <a:lvl4pPr marL="1133945" indent="0">
              <a:buNone/>
              <a:defRPr/>
            </a:lvl4pPr>
            <a:lvl5pPr marL="1511926" indent="0"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666929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46927"/>
            <a:ext cx="12242797" cy="5442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84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666929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84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84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666929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984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617B1-8AE1-B52C-9B38-E3294FE4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5F7F-ADC4-44FA-B9BF-4BF442F745A0}" type="datetime4">
              <a:rPr lang="ru-RU" smtClean="0"/>
              <a:t>28 июня 2023 г.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A64FC6-09C4-472D-3F4A-8E36BC63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018251-ABD2-D3AE-E12E-3951455B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A2E3-E6F3-463E-AE97-471E4C898C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7" r:id="rId4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28 июня 2023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486" y="2123653"/>
            <a:ext cx="10038865" cy="2304256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+mn-lt"/>
                <a:ea typeface="+mn-ea"/>
                <a:cs typeface="+mn-cs"/>
              </a:rPr>
              <a:t>Выпускная квалификационная работа бакалавра </a:t>
            </a:r>
            <a:br>
              <a:rPr lang="ru-RU" sz="1800" dirty="0">
                <a:latin typeface="+mn-lt"/>
                <a:ea typeface="+mn-ea"/>
                <a:cs typeface="+mn-cs"/>
              </a:rPr>
            </a:br>
            <a:r>
              <a:rPr lang="ru-RU" sz="1800" dirty="0">
                <a:latin typeface="+mn-lt"/>
                <a:ea typeface="+mn-ea"/>
                <a:cs typeface="+mn-cs"/>
              </a:rPr>
              <a:t>по направлению 01.03.04 «Прикладная математика» </a:t>
            </a:r>
            <a:br>
              <a:rPr lang="ru-RU" sz="1800" dirty="0">
                <a:latin typeface="+mn-lt"/>
                <a:ea typeface="+mn-ea"/>
                <a:cs typeface="+mn-cs"/>
              </a:rPr>
            </a:br>
            <a:br>
              <a:rPr lang="ru-RU" sz="1800" dirty="0">
                <a:latin typeface="+mn-lt"/>
                <a:ea typeface="+mn-ea"/>
                <a:cs typeface="+mn-cs"/>
              </a:rPr>
            </a:br>
            <a:br>
              <a:rPr lang="ru-RU" sz="3200" dirty="0">
                <a:ln w="9525">
                  <a:solidFill>
                    <a:schemeClr val="bg1"/>
                  </a:solidFill>
                  <a:prstDash val="solid"/>
                </a:ln>
              </a:rPr>
            </a:br>
            <a:r>
              <a:rPr lang="ru-RU" sz="3200" dirty="0">
                <a:ln w="9525">
                  <a:solidFill>
                    <a:schemeClr val="bg1"/>
                  </a:solidFill>
                  <a:prstDash val="solid"/>
                </a:ln>
              </a:rPr>
              <a:t> «Решение обыкновенных дробно-дифференциальных уравнений на физико-информированных нейронных сетях»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486" y="4608365"/>
            <a:ext cx="9462801" cy="1563990"/>
          </a:xfrm>
        </p:spPr>
        <p:txBody>
          <a:bodyPr>
            <a:normAutofit/>
          </a:bodyPr>
          <a:lstStyle/>
          <a:p>
            <a:r>
              <a:rPr lang="ru-RU" sz="2000" dirty="0"/>
              <a:t>Автор ВКР: Миянов Мурат Равилевич, гр. ПМ-453</a:t>
            </a:r>
          </a:p>
          <a:p>
            <a:r>
              <a:rPr lang="ru-RU" sz="2000" dirty="0"/>
              <a:t>Руководитель ВКР: Лукащук Станислав Юрьевич, д.ф.-м.н.,</a:t>
            </a:r>
            <a:r>
              <a:rPr lang="en-GB" sz="2000" dirty="0"/>
              <a:t> </a:t>
            </a:r>
            <a:r>
              <a:rPr lang="ru-RU" sz="2000" dirty="0"/>
              <a:t>доцент</a:t>
            </a:r>
          </a:p>
          <a:p>
            <a:r>
              <a:rPr lang="ru-RU" sz="2000" dirty="0"/>
              <a:t>Консультант ВКР: Ямилева Альфия Маратовна</a:t>
            </a:r>
          </a:p>
          <a:p>
            <a:endParaRPr lang="ru-RU" sz="200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128" y="6171306"/>
            <a:ext cx="3024188" cy="401638"/>
          </a:xfrm>
        </p:spPr>
        <p:txBody>
          <a:bodyPr/>
          <a:lstStyle/>
          <a:p>
            <a:fld id="{650F6079-1E0A-42DC-885C-B4635C0C35B8}" type="datetime4">
              <a:rPr lang="ru-RU" smtClean="0"/>
              <a:t>28 июня 2023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22528-641A-2701-F17C-692C6FB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ошибки от порядка производной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1808C403-2AB8-A352-775F-25B725A6952D}"/>
              </a:ext>
            </a:extLst>
          </p:cNvPr>
          <p:cNvSpPr/>
          <p:nvPr/>
        </p:nvSpPr>
        <p:spPr>
          <a:xfrm>
            <a:off x="1571316" y="1130535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F635A52A-5E44-E3AB-7535-110BD1BFC599}"/>
              </a:ext>
            </a:extLst>
          </p:cNvPr>
          <p:cNvSpPr/>
          <p:nvPr/>
        </p:nvSpPr>
        <p:spPr>
          <a:xfrm>
            <a:off x="7771011" y="1130535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401B397-1F7D-C3FC-F78A-95A6CFCE8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695296"/>
              </p:ext>
            </p:extLst>
          </p:nvPr>
        </p:nvGraphicFramePr>
        <p:xfrm>
          <a:off x="545990" y="1619597"/>
          <a:ext cx="57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21">
            <a:extLst>
              <a:ext uri="{FF2B5EF4-FFF2-40B4-BE49-F238E27FC236}">
                <a16:creationId xmlns:a16="http://schemas.microsoft.com/office/drawing/2014/main" id="{9E3738E3-EE78-9525-63C1-F6CED7A82114}"/>
              </a:ext>
            </a:extLst>
          </p:cNvPr>
          <p:cNvSpPr/>
          <p:nvPr/>
        </p:nvSpPr>
        <p:spPr>
          <a:xfrm>
            <a:off x="7951271" y="6541059"/>
            <a:ext cx="21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1</a:t>
            </a:r>
          </a:p>
          <a:p>
            <a:r>
              <a:rPr lang="ru-RU" dirty="0"/>
              <a:t>Нейронов: 80</a:t>
            </a:r>
            <a:endParaRPr lang="en-GB" dirty="0"/>
          </a:p>
          <a:p>
            <a:r>
              <a:rPr lang="en-GB" dirty="0"/>
              <a:t>N=40</a:t>
            </a:r>
            <a:endParaRPr lang="ru-RU" dirty="0"/>
          </a:p>
        </p:txBody>
      </p:sp>
      <p:sp>
        <p:nvSpPr>
          <p:cNvPr id="7" name="Прямоугольник 21">
            <a:extLst>
              <a:ext uri="{FF2B5EF4-FFF2-40B4-BE49-F238E27FC236}">
                <a16:creationId xmlns:a16="http://schemas.microsoft.com/office/drawing/2014/main" id="{157F1687-3636-04DA-31E4-3EBC9C28A2BC}"/>
              </a:ext>
            </a:extLst>
          </p:cNvPr>
          <p:cNvSpPr/>
          <p:nvPr/>
        </p:nvSpPr>
        <p:spPr>
          <a:xfrm>
            <a:off x="1463303" y="6541059"/>
            <a:ext cx="21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2</a:t>
            </a:r>
          </a:p>
          <a:p>
            <a:r>
              <a:rPr lang="ru-RU" dirty="0"/>
              <a:t>Нейронов: 5</a:t>
            </a:r>
            <a:endParaRPr lang="en-GB" dirty="0"/>
          </a:p>
          <a:p>
            <a:r>
              <a:rPr lang="en-GB" dirty="0"/>
              <a:t>N=40</a:t>
            </a:r>
            <a:endParaRPr lang="ru-RU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2F8F319-CD58-41EB-BF78-7EFDA5BFA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032916"/>
              </p:ext>
            </p:extLst>
          </p:nvPr>
        </p:nvGraphicFramePr>
        <p:xfrm>
          <a:off x="7044243" y="1619597"/>
          <a:ext cx="57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006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72D27-A54E-E617-5BEF-F4B16F6E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ошибки от архитектуры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64FA9-D716-6BB6-F859-F532D43AF1F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7D7211B-BA36-4F01-5251-49C658642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938067"/>
              </p:ext>
            </p:extLst>
          </p:nvPr>
        </p:nvGraphicFramePr>
        <p:xfrm>
          <a:off x="888112" y="1599993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1CE2578-8094-7C03-AE13-F851B0DCE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399937"/>
              </p:ext>
            </p:extLst>
          </p:nvPr>
        </p:nvGraphicFramePr>
        <p:xfrm>
          <a:off x="7008112" y="1599993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Прямоугольник 21">
            <a:extLst>
              <a:ext uri="{FF2B5EF4-FFF2-40B4-BE49-F238E27FC236}">
                <a16:creationId xmlns:a16="http://schemas.microsoft.com/office/drawing/2014/main" id="{C7F57146-6CBD-E2B7-52A5-B81D69FBDDCB}"/>
              </a:ext>
            </a:extLst>
          </p:cNvPr>
          <p:cNvSpPr/>
          <p:nvPr/>
        </p:nvSpPr>
        <p:spPr>
          <a:xfrm>
            <a:off x="2020423" y="1139867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F2A539A5-931B-FA17-4ABA-7E36F06E8775}"/>
              </a:ext>
            </a:extLst>
          </p:cNvPr>
          <p:cNvSpPr/>
          <p:nvPr/>
        </p:nvSpPr>
        <p:spPr>
          <a:xfrm>
            <a:off x="7833254" y="1160939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336567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ru-RU" dirty="0"/>
                  <a:t>Решения тестовых задач на параметрической </a:t>
                </a:r>
                <a:r>
                  <a:rPr lang="en-GB" dirty="0"/>
                  <a:t>PINN</a:t>
                </a:r>
                <a:br>
                  <a:rPr lang="en-GB" dirty="0"/>
                </a:b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– параметр</a:t>
                </a:r>
                <a:r>
                  <a:rPr lang="en-GB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1053" r="-1494" b="-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1808C403-2AB8-A352-775F-25B725A6952D}"/>
              </a:ext>
            </a:extLst>
          </p:cNvPr>
          <p:cNvSpPr/>
          <p:nvPr/>
        </p:nvSpPr>
        <p:spPr>
          <a:xfrm>
            <a:off x="1391295" y="1015043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F635A52A-5E44-E3AB-7535-110BD1BFC599}"/>
              </a:ext>
            </a:extLst>
          </p:cNvPr>
          <p:cNvSpPr/>
          <p:nvPr/>
        </p:nvSpPr>
        <p:spPr>
          <a:xfrm>
            <a:off x="8016031" y="1015043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p:pic>
        <p:nvPicPr>
          <p:cNvPr id="7" name="Рисунок 6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B3A5FF9-AD1F-6743-3F17-E8F33BCBA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72" y="1541197"/>
            <a:ext cx="5605714" cy="5400000"/>
          </a:xfrm>
          <a:prstGeom prst="rect">
            <a:avLst/>
          </a:prstGeom>
        </p:spPr>
      </p:pic>
      <p:sp>
        <p:nvSpPr>
          <p:cNvPr id="9" name="Прямоугольник 21">
            <a:extLst>
              <a:ext uri="{FF2B5EF4-FFF2-40B4-BE49-F238E27FC236}">
                <a16:creationId xmlns:a16="http://schemas.microsoft.com/office/drawing/2014/main" id="{E344AE6E-E268-DB8C-2F7B-16F9C4B42179}"/>
              </a:ext>
            </a:extLst>
          </p:cNvPr>
          <p:cNvSpPr/>
          <p:nvPr/>
        </p:nvSpPr>
        <p:spPr>
          <a:xfrm>
            <a:off x="7832587" y="6742467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2</a:t>
            </a:r>
          </a:p>
          <a:p>
            <a:r>
              <a:rPr lang="ru-RU" dirty="0"/>
              <a:t>Нейронов: 20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963B6-AD31-4F65-B695-1BF5E68CD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2" y="1541197"/>
            <a:ext cx="5513143" cy="5400000"/>
          </a:xfrm>
          <a:prstGeom prst="rect">
            <a:avLst/>
          </a:prstGeom>
        </p:spPr>
      </p:pic>
      <p:sp>
        <p:nvSpPr>
          <p:cNvPr id="8" name="Прямоугольник 21">
            <a:extLst>
              <a:ext uri="{FF2B5EF4-FFF2-40B4-BE49-F238E27FC236}">
                <a16:creationId xmlns:a16="http://schemas.microsoft.com/office/drawing/2014/main" id="{04428F92-D1BA-D8FB-EFE5-7C40783B02B3}"/>
              </a:ext>
            </a:extLst>
          </p:cNvPr>
          <p:cNvSpPr/>
          <p:nvPr/>
        </p:nvSpPr>
        <p:spPr>
          <a:xfrm>
            <a:off x="1247279" y="6742458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4</a:t>
            </a:r>
          </a:p>
          <a:p>
            <a:r>
              <a:rPr lang="ru-RU" dirty="0"/>
              <a:t>Нейронов: 5</a:t>
            </a:r>
          </a:p>
        </p:txBody>
      </p:sp>
    </p:spTree>
    <p:extLst>
      <p:ext uri="{BB962C8B-B14F-4D97-AF65-F5344CB8AC3E}">
        <p14:creationId xmlns:p14="http://schemas.microsoft.com/office/powerpoint/2010/main" val="285073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ru-RU" dirty="0"/>
                  <a:t>Решения тестовых задач на параметрической </a:t>
                </a:r>
                <a:r>
                  <a:rPr lang="en-GB" dirty="0"/>
                  <a:t>PINN</a:t>
                </a:r>
                <a:br>
                  <a:rPr lang="en-GB" dirty="0"/>
                </a:br>
                <a:r>
                  <a:rPr lang="en-GB" dirty="0"/>
                  <a:t> (</a:t>
                </a:r>
                <a:r>
                  <a:rPr lang="ru-RU" dirty="0"/>
                  <a:t>линейная задача,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– параметр</a:t>
                </a:r>
                <a:r>
                  <a:rPr lang="en-GB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1053" r="-1494" b="-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21">
                <a:extLst>
                  <a:ext uri="{FF2B5EF4-FFF2-40B4-BE49-F238E27FC236}">
                    <a16:creationId xmlns:a16="http://schemas.microsoft.com/office/drawing/2014/main" id="{1808C403-2AB8-A352-775F-25B725A6952D}"/>
                  </a:ext>
                </a:extLst>
              </p:cNvPr>
              <p:cNvSpPr/>
              <p:nvPr/>
            </p:nvSpPr>
            <p:spPr>
              <a:xfrm>
                <a:off x="1571316" y="1172901"/>
                <a:ext cx="468052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21">
                <a:extLst>
                  <a:ext uri="{FF2B5EF4-FFF2-40B4-BE49-F238E27FC236}">
                    <a16:creationId xmlns:a16="http://schemas.microsoft.com/office/drawing/2014/main" id="{1808C403-2AB8-A352-775F-25B725A6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16" y="1172901"/>
                <a:ext cx="468052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/>
              <p:nvPr/>
            </p:nvSpPr>
            <p:spPr>
              <a:xfrm>
                <a:off x="7637680" y="1172901"/>
                <a:ext cx="4680520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sz="2000" dirty="0"/>
                  <a:t>99</a:t>
                </a:r>
              </a:p>
            </p:txBody>
          </p:sp>
        </mc:Choice>
        <mc:Fallback xmlns="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680" y="1172901"/>
                <a:ext cx="4680520" cy="459357"/>
              </a:xfrm>
              <a:prstGeom prst="rect">
                <a:avLst/>
              </a:prstGeom>
              <a:blipFill>
                <a:blip r:embed="rId4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E8F0F33-DE4B-27D2-075B-8BE2218D6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1679992"/>
            <a:ext cx="5513143" cy="5400000"/>
          </a:xfrm>
          <a:prstGeom prst="rect">
            <a:avLst/>
          </a:prstGeom>
        </p:spPr>
      </p:pic>
      <p:sp>
        <p:nvSpPr>
          <p:cNvPr id="14" name="Прямоугольник 21">
            <a:extLst>
              <a:ext uri="{FF2B5EF4-FFF2-40B4-BE49-F238E27FC236}">
                <a16:creationId xmlns:a16="http://schemas.microsoft.com/office/drawing/2014/main" id="{B5219212-5AD2-F29D-4006-1B68D87D75E6}"/>
              </a:ext>
            </a:extLst>
          </p:cNvPr>
          <p:cNvSpPr/>
          <p:nvPr/>
        </p:nvSpPr>
        <p:spPr>
          <a:xfrm>
            <a:off x="1463303" y="6807524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4</a:t>
            </a:r>
          </a:p>
          <a:p>
            <a:r>
              <a:rPr lang="ru-RU" dirty="0"/>
              <a:t>Нейронов: 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F8BE8-3B8A-4F93-916F-EE1722CAB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68" y="1636518"/>
            <a:ext cx="5513143" cy="5400000"/>
          </a:xfrm>
          <a:prstGeom prst="rect">
            <a:avLst/>
          </a:prstGeom>
        </p:spPr>
      </p:pic>
      <p:sp>
        <p:nvSpPr>
          <p:cNvPr id="15" name="Прямоугольник 21">
            <a:extLst>
              <a:ext uri="{FF2B5EF4-FFF2-40B4-BE49-F238E27FC236}">
                <a16:creationId xmlns:a16="http://schemas.microsoft.com/office/drawing/2014/main" id="{FE8A5D82-1AC9-03AE-35F2-4FC6D507A852}"/>
              </a:ext>
            </a:extLst>
          </p:cNvPr>
          <p:cNvSpPr/>
          <p:nvPr/>
        </p:nvSpPr>
        <p:spPr>
          <a:xfrm>
            <a:off x="7768627" y="6807524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</a:t>
            </a:r>
            <a:r>
              <a:rPr lang="en-GB" dirty="0"/>
              <a:t>4</a:t>
            </a:r>
            <a:endParaRPr lang="ru-RU" dirty="0"/>
          </a:p>
          <a:p>
            <a:r>
              <a:rPr lang="ru-RU" dirty="0"/>
              <a:t>Нейронов: </a:t>
            </a:r>
            <a:r>
              <a:rPr lang="en-GB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23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E6E4E-121D-3122-944C-A29B888D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87" y="1259557"/>
            <a:ext cx="12601399" cy="5625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Показана применимость физико-информированных нейронных сетей к решению задачи Коши для обыкновенного дробно-дифференциального уравнения.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Была построена модель физико-информированной нейронной сети решения линейной и нелинейной задач Коши для обыкновенных ДДУ</a:t>
            </a:r>
            <a:r>
              <a:rPr lang="en-GB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Для каждой модели определена оптимальная архитектура: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94C4FA6-F010-4C58-B94B-3D75F9AF3B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944701"/>
                  </p:ext>
                </p:extLst>
              </p:nvPr>
            </p:nvGraphicFramePr>
            <p:xfrm>
              <a:off x="1679886" y="3177224"/>
              <a:ext cx="10080000" cy="37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0000">
                      <a:extLst>
                        <a:ext uri="{9D8B030D-6E8A-4147-A177-3AD203B41FA5}">
                          <a16:colId xmlns:a16="http://schemas.microsoft.com/office/drawing/2014/main" val="1354926268"/>
                        </a:ext>
                      </a:extLst>
                    </a:gridCol>
                    <a:gridCol w="3360000">
                      <a:extLst>
                        <a:ext uri="{9D8B030D-6E8A-4147-A177-3AD203B41FA5}">
                          <a16:colId xmlns:a16="http://schemas.microsoft.com/office/drawing/2014/main" val="2451131115"/>
                        </a:ext>
                      </a:extLst>
                    </a:gridCol>
                    <a:gridCol w="3360000">
                      <a:extLst>
                        <a:ext uri="{9D8B030D-6E8A-4147-A177-3AD203B41FA5}">
                          <a16:colId xmlns:a16="http://schemas.microsoft.com/office/drawing/2014/main" val="3627586165"/>
                        </a:ext>
                      </a:extLst>
                    </a:gridCol>
                  </a:tblGrid>
                  <a:tr h="760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Тип задачи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Входные параметры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Оптимальная архитектура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1624191"/>
                      </a:ext>
                    </a:extLst>
                  </a:tr>
                  <a:tr h="42979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Линейная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2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944657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∈(0,1)</m:t>
                                </m:r>
                              </m:oMath>
                            </m:oMathPara>
                          </a14:m>
                          <a:endParaRPr lang="ru-RU" sz="20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7942648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∈[1,2]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046211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∈(0,1</m:t>
                                </m:r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2264426"/>
                      </a:ext>
                    </a:extLst>
                  </a:tr>
                  <a:tr h="42979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Нелинейная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1 слой  ×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ru-RU" sz="2000" dirty="0"/>
                            <a:t>80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533301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∈(0,1)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2 слоя × </a:t>
                          </a:r>
                          <a:r>
                            <a:rPr lang="en-US" sz="2000" dirty="0"/>
                            <a:t>20</a:t>
                          </a:r>
                          <a:r>
                            <a:rPr lang="ru-RU" sz="2000" dirty="0"/>
                            <a:t>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1701806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∈(0,1)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948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94C4FA6-F010-4C58-B94B-3D75F9AF3B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944701"/>
                  </p:ext>
                </p:extLst>
              </p:nvPr>
            </p:nvGraphicFramePr>
            <p:xfrm>
              <a:off x="1679886" y="3177224"/>
              <a:ext cx="10080000" cy="37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0000">
                      <a:extLst>
                        <a:ext uri="{9D8B030D-6E8A-4147-A177-3AD203B41FA5}">
                          <a16:colId xmlns:a16="http://schemas.microsoft.com/office/drawing/2014/main" val="1354926268"/>
                        </a:ext>
                      </a:extLst>
                    </a:gridCol>
                    <a:gridCol w="3360000">
                      <a:extLst>
                        <a:ext uri="{9D8B030D-6E8A-4147-A177-3AD203B41FA5}">
                          <a16:colId xmlns:a16="http://schemas.microsoft.com/office/drawing/2014/main" val="2451131115"/>
                        </a:ext>
                      </a:extLst>
                    </a:gridCol>
                    <a:gridCol w="3360000">
                      <a:extLst>
                        <a:ext uri="{9D8B030D-6E8A-4147-A177-3AD203B41FA5}">
                          <a16:colId xmlns:a16="http://schemas.microsoft.com/office/drawing/2014/main" val="3627586165"/>
                        </a:ext>
                      </a:extLst>
                    </a:gridCol>
                  </a:tblGrid>
                  <a:tr h="760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Тип задачи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Входные параметры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Оптимальная архитектура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1624191"/>
                      </a:ext>
                    </a:extLst>
                  </a:tr>
                  <a:tr h="42979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Линейная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180000" r="-100907" b="-6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2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944657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276056" r="-100907" b="-50704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7942648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376056" r="-100907" b="-4070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046211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482857" r="-100907" b="-31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4 слоя × 5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2264426"/>
                      </a:ext>
                    </a:extLst>
                  </a:tr>
                  <a:tr h="42979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Нелинейная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574648" r="-100907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1 слой  ×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ru-RU" sz="2000" dirty="0"/>
                            <a:t>80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533301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684286" r="-100907" b="-11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/>
                            <a:t>2 слоя × </a:t>
                          </a:r>
                          <a:r>
                            <a:rPr lang="en-US" sz="2000" dirty="0"/>
                            <a:t>20</a:t>
                          </a:r>
                          <a:r>
                            <a:rPr lang="ru-RU" sz="2000" dirty="0"/>
                            <a:t> нейронов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1701806"/>
                      </a:ext>
                    </a:extLst>
                  </a:tr>
                  <a:tr h="429796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3" t="-773239" r="-100907" b="-98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7559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9487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925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ru-RU" dirty="0"/>
                  <a:t>Решения тестовых задач на параметрической </a:t>
                </a:r>
                <a:r>
                  <a:rPr lang="en-GB" dirty="0"/>
                  <a:t>PINN</a:t>
                </a:r>
                <a:br>
                  <a:rPr lang="en-GB" dirty="0"/>
                </a:br>
                <a:r>
                  <a:rPr lang="en-GB" dirty="0"/>
                  <a:t> (</a:t>
                </a:r>
                <a:r>
                  <a:rPr lang="ru-RU" dirty="0"/>
                  <a:t>линейная задача,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– параметр</a:t>
                </a:r>
                <a:r>
                  <a:rPr lang="en-GB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1053" r="-1494" b="-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/>
              <p:nvPr/>
            </p:nvSpPr>
            <p:spPr>
              <a:xfrm>
                <a:off x="4559647" y="934818"/>
                <a:ext cx="468052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647" y="934818"/>
                <a:ext cx="468052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B3E6A00-329B-1387-8E42-73E75979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75" y="1405006"/>
            <a:ext cx="5513143" cy="5400000"/>
          </a:xfrm>
          <a:prstGeom prst="rect">
            <a:avLst/>
          </a:prstGeom>
        </p:spPr>
      </p:pic>
      <p:sp>
        <p:nvSpPr>
          <p:cNvPr id="7" name="Прямоугольник 21">
            <a:extLst>
              <a:ext uri="{FF2B5EF4-FFF2-40B4-BE49-F238E27FC236}">
                <a16:creationId xmlns:a16="http://schemas.microsoft.com/office/drawing/2014/main" id="{49EC3F7B-D123-D358-B66A-24AB9A033AA2}"/>
              </a:ext>
            </a:extLst>
          </p:cNvPr>
          <p:cNvSpPr/>
          <p:nvPr/>
        </p:nvSpPr>
        <p:spPr>
          <a:xfrm>
            <a:off x="4559647" y="6742468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4</a:t>
            </a:r>
          </a:p>
          <a:p>
            <a:r>
              <a:rPr lang="ru-RU" dirty="0"/>
              <a:t>Нейронов: 5</a:t>
            </a:r>
          </a:p>
        </p:txBody>
      </p:sp>
    </p:spTree>
    <p:extLst>
      <p:ext uri="{BB962C8B-B14F-4D97-AF65-F5344CB8AC3E}">
        <p14:creationId xmlns:p14="http://schemas.microsoft.com/office/powerpoint/2010/main" val="187650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652DD9B-6934-EEFD-7640-ADEED091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22" y="1475581"/>
            <a:ext cx="5513143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ru-RU" dirty="0"/>
                  <a:t>Решения тестовых задач на параметрической </a:t>
                </a:r>
                <a:r>
                  <a:rPr lang="en-GB" dirty="0"/>
                  <a:t>PINN</a:t>
                </a:r>
                <a:br>
                  <a:rPr lang="en-GB" dirty="0"/>
                </a:br>
                <a:r>
                  <a:rPr lang="en-GB" dirty="0"/>
                  <a:t> (</a:t>
                </a:r>
                <a:r>
                  <a:rPr lang="ru-RU" dirty="0"/>
                  <a:t>нелинейная задача,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параметр</a:t>
                </a:r>
                <a:r>
                  <a:rPr lang="en-GB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FA22528-641A-2701-F17C-692C6FB13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71053" r="-1494" b="-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/>
              <p:nvPr/>
            </p:nvSpPr>
            <p:spPr>
              <a:xfrm>
                <a:off x="4559647" y="983138"/>
                <a:ext cx="468052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03AAF449-CE5D-8CC1-0839-4273D65D0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647" y="983138"/>
                <a:ext cx="46805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21">
            <a:extLst>
              <a:ext uri="{FF2B5EF4-FFF2-40B4-BE49-F238E27FC236}">
                <a16:creationId xmlns:a16="http://schemas.microsoft.com/office/drawing/2014/main" id="{49EC3F7B-D123-D358-B66A-24AB9A033AA2}"/>
              </a:ext>
            </a:extLst>
          </p:cNvPr>
          <p:cNvSpPr/>
          <p:nvPr/>
        </p:nvSpPr>
        <p:spPr>
          <a:xfrm>
            <a:off x="4559647" y="6742468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</a:t>
            </a:r>
            <a:r>
              <a:rPr lang="en-GB" dirty="0"/>
              <a:t>2</a:t>
            </a:r>
            <a:endParaRPr lang="ru-RU" dirty="0"/>
          </a:p>
          <a:p>
            <a:r>
              <a:rPr lang="ru-RU" dirty="0"/>
              <a:t>Нейронов: </a:t>
            </a:r>
            <a:r>
              <a:rPr lang="en-GB" dirty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48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6E6E4E-121D-3122-944C-A29B888D8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87" y="1259557"/>
                <a:ext cx="12601399" cy="5625625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/>
                  <a:t>Показана применимость физико-информированных нейронных сетей к решению задачи Коши для обыкновенного ДДУ.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/>
                  <a:t>Была построена модель физико-информированной нейронной сети решения линейной и нелинейной задач Коши для обыкновенных ДДУ:</a:t>
                </a:r>
              </a:p>
              <a:p>
                <a:pPr marL="909872" lvl="1" indent="-342900"/>
                <a:r>
                  <a:rPr lang="ru-RU" sz="2200" dirty="0"/>
                  <a:t>показано, что для разных задач оптимальными являются несколько архитектур нейронной сети, а именно: для линейной задачи это 2 скрытых слоя шириной по 5 нейронов; для нелинейной </a:t>
                </a:r>
                <a:r>
                  <a:rPr lang="en-GB" sz="2200" dirty="0"/>
                  <a:t>–</a:t>
                </a:r>
                <a:r>
                  <a:rPr lang="ru-RU" sz="2200" dirty="0"/>
                  <a:t> 1 слой шириной 80 нейронов;</a:t>
                </a:r>
              </a:p>
              <a:p>
                <a:pPr marL="909872" lvl="1" indent="-342900"/>
                <a:r>
                  <a:rPr lang="ru-RU" sz="2200" dirty="0"/>
                  <a:t>показана зависимость ошибки от порядка производной: для линейной задачи зависимость является почти монотонной, для нелинейной – монотонность отсутствует.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/>
                  <a:t>Проведена модификация нейронной сети с учетом передачи в качестве входных значений дополнительных параметров поставленных задач:</a:t>
                </a:r>
              </a:p>
              <a:p>
                <a:pPr marL="909872" lvl="1" indent="-342900"/>
                <a:r>
                  <a:rPr lang="ru-RU" sz="2200" dirty="0"/>
                  <a:t>для линейной задачи удалось обучить три варианта модели с варьируемыми параметрами </a:t>
                </a:r>
                <a:br>
                  <a:rPr lang="ru-RU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ru-RU" sz="2200" dirty="0"/>
                  <a:t>;</a:t>
                </a:r>
              </a:p>
              <a:p>
                <a:pPr marL="909872" lvl="1" indent="-342900"/>
                <a:r>
                  <a:rPr lang="ru-RU" sz="2200" dirty="0"/>
                  <a:t>для нелинейной задачи удалось обучить модель с варьируемым параметром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ru-RU" sz="2200" dirty="0"/>
                  <a:t>; для других параметров требуется более сложная архитектура нейронной сети.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6E6E4E-121D-3122-944C-A29B888D8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87" y="1259557"/>
                <a:ext cx="12601399" cy="5625625"/>
              </a:xfrm>
              <a:blipFill>
                <a:blip r:embed="rId2"/>
                <a:stretch>
                  <a:fillRect l="-581" t="-1410" r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A01-78DC-52E3-6E57-0ED04818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Цель исследования – исследовать применение физико-информированных нейронных сетей к решению задачи Коши для обыкновенного дробно-дифференциального уравнения (ДДУ). </a:t>
            </a:r>
          </a:p>
          <a:p>
            <a:endParaRPr lang="ru-RU" dirty="0"/>
          </a:p>
          <a:p>
            <a:r>
              <a:rPr lang="ru-RU" dirty="0"/>
              <a:t>Задачи исследования: </a:t>
            </a:r>
          </a:p>
          <a:p>
            <a:pPr lvl="1" algn="just"/>
            <a:r>
              <a:rPr lang="ru-RU" sz="2320" dirty="0"/>
              <a:t>построить модель физико-информированной нейронной сети для решения линейной и нелинейной задач Коши для обыкновенных ДДУ с фиксированными параметрами;</a:t>
            </a:r>
          </a:p>
          <a:p>
            <a:pPr lvl="1" algn="just"/>
            <a:r>
              <a:rPr lang="ru-RU" sz="2320" dirty="0"/>
              <a:t>исследовать влияние архитектуры нейросети на точность получаемых решений;</a:t>
            </a:r>
          </a:p>
          <a:p>
            <a:pPr lvl="1" algn="just"/>
            <a:r>
              <a:rPr lang="ru-RU" sz="2320" dirty="0"/>
              <a:t>изучить влияние порядка дробной производной на точность решения;</a:t>
            </a:r>
          </a:p>
          <a:p>
            <a:pPr lvl="1" algn="just"/>
            <a:r>
              <a:rPr lang="ru-RU" sz="2320" dirty="0"/>
              <a:t>модифицировать нейронную сеть с учетом вариации параметров задач (начальное условие, параметры ДДУ).</a:t>
            </a:r>
          </a:p>
          <a:p>
            <a:pPr lvl="1"/>
            <a:endParaRPr lang="ru-RU" sz="2320" dirty="0"/>
          </a:p>
          <a:p>
            <a:pPr lvl="1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519" y="170876"/>
            <a:ext cx="9486267" cy="464686"/>
          </a:xfrm>
        </p:spPr>
        <p:txBody>
          <a:bodyPr/>
          <a:lstStyle/>
          <a:p>
            <a:r>
              <a:rPr lang="ru-RU" dirty="0"/>
              <a:t>Полносвязная нейронная сеть прямого распространения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5988" y="1043533"/>
                <a:ext cx="8747797" cy="6365330"/>
              </a:xfr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pPr marL="342900" indent="-3429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Искусственная нейронная сеть</a:t>
                </a:r>
                <a:r>
                  <a:rPr lang="ru-RU" sz="2000" dirty="0"/>
                  <a:t> состоит из трех компонентов:</a:t>
                </a:r>
              </a:p>
              <a:p>
                <a:pPr marL="1076325" lvl="1" indent="-342900" defTabSz="720725"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входной слой;</a:t>
                </a:r>
              </a:p>
              <a:p>
                <a:pPr marL="1076325" lvl="1" indent="-342900" defTabSz="720725"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скрытые слои;</a:t>
                </a:r>
              </a:p>
              <a:p>
                <a:pPr marL="1076325" lvl="1" indent="-342900" defTabSz="720725"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выходной слой.</a:t>
                </a:r>
              </a:p>
              <a:p>
                <a:pPr marL="342900" indent="-3429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Пусть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b="1" dirty="0"/>
                  <a:t>– </a:t>
                </a:r>
                <a:r>
                  <a:rPr lang="ru-RU" sz="2000" b="1" dirty="0"/>
                  <a:t>один слой нейронной сети</a:t>
                </a:r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входные данные</a:t>
                </a:r>
                <a:r>
                  <a:rPr lang="en-US" sz="2000" dirty="0"/>
                  <a:t>,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смещение,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обучаемые веса и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функция активации.</a:t>
                </a:r>
              </a:p>
              <a:p>
                <a:pPr indent="3556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Тогда </a:t>
                </a:r>
                <a:r>
                  <a:rPr lang="ru-RU" sz="2000" b="1" dirty="0"/>
                  <a:t>нейронная сеть прямого распространения </a:t>
                </a:r>
                <a:r>
                  <a:rPr lang="ru-RU" sz="2000" dirty="0"/>
                  <a:t>выражается как композиция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слоев</a:t>
                </a:r>
                <a:endParaRPr lang="en-US" sz="20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∘…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совокупность всех обучаемых параметров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342900" indent="-3429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Обучение нейронной сети есть задача оптимизации</a:t>
                </a:r>
                <a:r>
                  <a:rPr lang="ru-RU" sz="2000" dirty="0"/>
                  <a:t>:</a:t>
                </a:r>
                <a:endParaRPr lang="en-US" sz="2000" dirty="0"/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функция потерь.</a:t>
                </a:r>
              </a:p>
              <a:p>
                <a:pPr indent="3556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Обучение сети происходит за счет алгоритмов </a:t>
                </a:r>
                <a:r>
                  <a:rPr lang="ru-RU" sz="2000" b="1" dirty="0"/>
                  <a:t>прямого и обратного распространения ошибок.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5988" y="1043533"/>
                <a:ext cx="8747797" cy="6365330"/>
              </a:xfrm>
              <a:blipFill>
                <a:blip r:embed="rId3"/>
                <a:stretch>
                  <a:fillRect l="-626" t="-860" r="-626"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170433AF-0B2F-444B-AB66-3F74C260F7D4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6" y="3851845"/>
            <a:ext cx="3641306" cy="355701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E56C2C0D-CB83-4DC6-A527-D0A774F6F7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6" y="1416551"/>
            <a:ext cx="3221569" cy="2422296"/>
          </a:xfrm>
        </p:spPr>
      </p:pic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Физико-информированная нейронная сеть (</a:t>
            </a:r>
            <a:r>
              <a:rPr lang="en-GB" dirty="0"/>
              <a:t>PINN)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590" y="971525"/>
                <a:ext cx="12606025" cy="6417274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Пусть дана задача: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дифференциальный оператор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параметров задачи 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неизвестное решение. </a:t>
                </a:r>
                <a:endParaRPr lang="en-GB" sz="2000" dirty="0"/>
              </a:p>
              <a:p>
                <a:pPr indent="355600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Физико-информированная нейронная сеть (</a:t>
                </a:r>
                <a:r>
                  <a:rPr lang="en-GB" sz="2000" dirty="0"/>
                  <a:t>PINN</a:t>
                </a:r>
                <a:r>
                  <a:rPr lang="ru-RU" sz="2000" dirty="0"/>
                  <a:t>) аппроксимирует решение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/>
                  <a:t> для набора параметров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 функцией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2000" dirty="0"/>
                  <a:t>, встраивая уравнения в функцию потерь следующим образом: 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совокупность всех обучаемых параметров,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– </a:t>
                </a:r>
                <a:r>
                  <a:rPr lang="ru-RU" sz="2000" dirty="0"/>
                  <a:t>векторы значений аргумента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 из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, на которых ведется обучение,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2000" dirty="0"/>
                  <a:t> –</a:t>
                </a:r>
                <a:r>
                  <a:rPr lang="ru-RU" sz="2000" dirty="0"/>
                  <a:t> длины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000" dirty="0"/>
                  <a:t> 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– </a:t>
                </a:r>
                <a:r>
                  <a:rPr lang="ru-RU" sz="2000" dirty="0"/>
                  <a:t>вектор обучающих значений параметра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000" dirty="0"/>
                  <a:t> –</a:t>
                </a:r>
                <a:r>
                  <a:rPr lang="ru-RU" sz="2000" dirty="0"/>
                  <a:t> длина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590" y="971525"/>
                <a:ext cx="12606025" cy="6417274"/>
              </a:xfrm>
              <a:blipFill>
                <a:blip r:embed="rId2"/>
                <a:stretch>
                  <a:fillRect l="-484" t="-475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76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590" y="971525"/>
                <a:ext cx="12606025" cy="6417274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Рассматриваются две тестовые задачи, имеющие аналитическое решение</a:t>
                </a:r>
              </a:p>
              <a:p>
                <a:pPr marL="909872" lvl="1" indent="-342900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ru-RU" sz="2000" b="1" dirty="0"/>
                  <a:t>Линейная задача:</a:t>
                </a:r>
                <a:endParaRPr lang="en-US" sz="2000" b="1" dirty="0"/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Pre>
                                <m:sPre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sPr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e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>
                                          <m: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p>
                                          </m:sSubSup>
                                        </m:e>
                                      </m:sPr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909872" lvl="1" indent="-342900" algn="just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ru-RU" sz="2000" b="1" dirty="0"/>
                  <a:t>Нелинейная задача: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Pre>
                                <m:sPre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sPr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>
                                          <m: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p>
                                          </m:sSubSup>
                                        </m:e>
                                      </m:sPr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en-GB" sz="2200" dirty="0"/>
              </a:p>
              <a:p>
                <a:pPr algn="just">
                  <a:lnSpc>
                    <a:spcPct val="100000"/>
                  </a:lnSpc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GB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sPre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дробная производная Капуто</a:t>
                </a:r>
                <a:r>
                  <a:rPr lang="en-GB" sz="2000" dirty="0"/>
                  <a:t>, N –</a:t>
                </a:r>
                <a:r>
                  <a:rPr lang="ru-RU" sz="2000" dirty="0"/>
                  <a:t> длина вектора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i="1" dirty="0"/>
                  <a:t> </a:t>
                </a:r>
                <a:r>
                  <a:rPr lang="ru-RU" sz="2000" dirty="0"/>
                  <a:t>нейронной сети.</a:t>
                </a:r>
              </a:p>
              <a:p>
                <a:pPr indent="355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В случае передачи дополнительного параметра на вход сети - например,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000" dirty="0"/>
                  <a:t> для линейной задачи </a:t>
                </a:r>
                <a:r>
                  <a:rPr lang="en-GB" sz="2000" dirty="0"/>
                  <a:t>–</a:t>
                </a:r>
                <a:r>
                  <a:rPr lang="ru-RU" sz="2000" dirty="0"/>
                  <a:t> функция потерь может быть составлена следующим образом:</a:t>
                </a: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GB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>
                                          <m:r>
                                            <a:rPr lang="en-GB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GB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 sz="20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</m:sPre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>
                  <a:solidFill>
                    <a:srgbClr val="000000"/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2000" dirty="0"/>
                  <a:t>Аналогично определяется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2000" dirty="0"/>
                  <a:t> для нелинейной задачи, а также для других входных параметров.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вычисления дробной производной используется численная аппроксимация</a:t>
                </a:r>
                <a:r>
                  <a:rPr lang="en-GB" sz="2000" dirty="0"/>
                  <a:t> </a:t>
                </a:r>
                <a:r>
                  <a:rPr lang="ru-RU" sz="2000" dirty="0"/>
                  <a:t>на 1000 точек.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Были зафиксированы следующие значения параметров: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=0.5.</m:t>
                    </m:r>
                  </m:oMath>
                </a14:m>
                <a:endParaRPr lang="ru-RU" sz="2000" dirty="0"/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590" y="971525"/>
                <a:ext cx="12606025" cy="6417274"/>
              </a:xfrm>
              <a:blipFill>
                <a:blip r:embed="rId3"/>
                <a:stretch>
                  <a:fillRect l="-484" t="-475" b="-1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6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22528-641A-2701-F17C-692C6FB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Решения тестовых задач на </a:t>
            </a:r>
            <a:r>
              <a:rPr lang="en-GB" dirty="0"/>
              <a:t>PINN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1808C403-2AB8-A352-775F-25B725A6952D}"/>
              </a:ext>
            </a:extLst>
          </p:cNvPr>
          <p:cNvSpPr/>
          <p:nvPr/>
        </p:nvSpPr>
        <p:spPr>
          <a:xfrm>
            <a:off x="1571316" y="1170133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F635A52A-5E44-E3AB-7535-110BD1BFC599}"/>
              </a:ext>
            </a:extLst>
          </p:cNvPr>
          <p:cNvSpPr/>
          <p:nvPr/>
        </p:nvSpPr>
        <p:spPr>
          <a:xfrm>
            <a:off x="7655991" y="1170133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p:pic>
        <p:nvPicPr>
          <p:cNvPr id="14" name="Рисунок 13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F48AA57-1077-3346-6AC8-FE4527FB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8" y="1652304"/>
            <a:ext cx="5513143" cy="54000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CC8DE25-6F37-18ED-64E8-6D4FAC46C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65" y="1643944"/>
            <a:ext cx="5605714" cy="5400000"/>
          </a:xfrm>
          <a:prstGeom prst="rect">
            <a:avLst/>
          </a:prstGeom>
        </p:spPr>
      </p:pic>
      <p:sp>
        <p:nvSpPr>
          <p:cNvPr id="3" name="Прямоугольник 21">
            <a:extLst>
              <a:ext uri="{FF2B5EF4-FFF2-40B4-BE49-F238E27FC236}">
                <a16:creationId xmlns:a16="http://schemas.microsoft.com/office/drawing/2014/main" id="{18F35DB8-1F08-F575-0CD7-89FEBA192350}"/>
              </a:ext>
            </a:extLst>
          </p:cNvPr>
          <p:cNvSpPr/>
          <p:nvPr/>
        </p:nvSpPr>
        <p:spPr>
          <a:xfrm>
            <a:off x="1391295" y="6884878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2</a:t>
            </a:r>
          </a:p>
          <a:p>
            <a:r>
              <a:rPr lang="ru-RU" dirty="0"/>
              <a:t>Нейронов: 5</a:t>
            </a:r>
          </a:p>
        </p:txBody>
      </p:sp>
      <p:sp>
        <p:nvSpPr>
          <p:cNvPr id="4" name="Прямоугольник 21">
            <a:extLst>
              <a:ext uri="{FF2B5EF4-FFF2-40B4-BE49-F238E27FC236}">
                <a16:creationId xmlns:a16="http://schemas.microsoft.com/office/drawing/2014/main" id="{134443F7-FC73-83FD-D3A9-4743139DB0FD}"/>
              </a:ext>
            </a:extLst>
          </p:cNvPr>
          <p:cNvSpPr/>
          <p:nvPr/>
        </p:nvSpPr>
        <p:spPr>
          <a:xfrm>
            <a:off x="7728481" y="6884878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1</a:t>
            </a:r>
          </a:p>
          <a:p>
            <a:r>
              <a:rPr lang="ru-RU" dirty="0"/>
              <a:t>Нейронов: 80</a:t>
            </a:r>
          </a:p>
        </p:txBody>
      </p:sp>
    </p:spTree>
    <p:extLst>
      <p:ext uri="{BB962C8B-B14F-4D97-AF65-F5344CB8AC3E}">
        <p14:creationId xmlns:p14="http://schemas.microsoft.com/office/powerpoint/2010/main" val="224795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22528-641A-2701-F17C-692C6FB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ошибки от глубины нейронной сети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2260D00-459D-B2F9-7B2D-885F34027B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367740"/>
              </p:ext>
            </p:extLst>
          </p:nvPr>
        </p:nvGraphicFramePr>
        <p:xfrm>
          <a:off x="455190" y="1691605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1AE93030-98B1-40A9-FE1A-B62DB4A74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010811"/>
              </p:ext>
            </p:extLst>
          </p:nvPr>
        </p:nvGraphicFramePr>
        <p:xfrm>
          <a:off x="6864586" y="1691605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21">
            <a:extLst>
              <a:ext uri="{FF2B5EF4-FFF2-40B4-BE49-F238E27FC236}">
                <a16:creationId xmlns:a16="http://schemas.microsoft.com/office/drawing/2014/main" id="{DE570301-3F1C-686A-2625-E0B0EAB162CA}"/>
              </a:ext>
            </a:extLst>
          </p:cNvPr>
          <p:cNvSpPr/>
          <p:nvPr/>
        </p:nvSpPr>
        <p:spPr>
          <a:xfrm>
            <a:off x="1174930" y="1218265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5" name="Прямоугольник 21">
            <a:extLst>
              <a:ext uri="{FF2B5EF4-FFF2-40B4-BE49-F238E27FC236}">
                <a16:creationId xmlns:a16="http://schemas.microsoft.com/office/drawing/2014/main" id="{B3CBA0F4-2157-8210-F8FF-7F3040545F0C}"/>
              </a:ext>
            </a:extLst>
          </p:cNvPr>
          <p:cNvSpPr/>
          <p:nvPr/>
        </p:nvSpPr>
        <p:spPr>
          <a:xfrm>
            <a:off x="7835330" y="1218265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21">
                <a:extLst>
                  <a:ext uri="{FF2B5EF4-FFF2-40B4-BE49-F238E27FC236}">
                    <a16:creationId xmlns:a16="http://schemas.microsoft.com/office/drawing/2014/main" id="{4BFFA0D2-3A0D-DF6A-E023-424874AC18F1}"/>
                  </a:ext>
                </a:extLst>
              </p:cNvPr>
              <p:cNvSpPr/>
              <p:nvPr/>
            </p:nvSpPr>
            <p:spPr>
              <a:xfrm>
                <a:off x="2795110" y="1665976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21">
                <a:extLst>
                  <a:ext uri="{FF2B5EF4-FFF2-40B4-BE49-F238E27FC236}">
                    <a16:creationId xmlns:a16="http://schemas.microsoft.com/office/drawing/2014/main" id="{4BFFA0D2-3A0D-DF6A-E023-424874AC1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10" y="1665976"/>
                <a:ext cx="14401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21">
                <a:extLst>
                  <a:ext uri="{FF2B5EF4-FFF2-40B4-BE49-F238E27FC236}">
                    <a16:creationId xmlns:a16="http://schemas.microsoft.com/office/drawing/2014/main" id="{2822327F-BDBE-57E5-2F11-6FF8FA956F58}"/>
                  </a:ext>
                </a:extLst>
              </p:cNvPr>
              <p:cNvSpPr/>
              <p:nvPr/>
            </p:nvSpPr>
            <p:spPr>
              <a:xfrm>
                <a:off x="9455510" y="1663322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21">
                <a:extLst>
                  <a:ext uri="{FF2B5EF4-FFF2-40B4-BE49-F238E27FC236}">
                    <a16:creationId xmlns:a16="http://schemas.microsoft.com/office/drawing/2014/main" id="{2822327F-BDBE-57E5-2F11-6FF8FA956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10" y="1663322"/>
                <a:ext cx="14401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5B9A05-BBC2-359F-7004-B09AD9585B6F}"/>
              </a:ext>
            </a:extLst>
          </p:cNvPr>
          <p:cNvSpPr txBox="1"/>
          <p:nvPr/>
        </p:nvSpPr>
        <p:spPr>
          <a:xfrm>
            <a:off x="239167" y="7061467"/>
            <a:ext cx="672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*</a:t>
            </a:r>
            <a:r>
              <a:rPr lang="en-GB" sz="1800" dirty="0"/>
              <a:t>MAE (mean absolute error) – </a:t>
            </a:r>
            <a:r>
              <a:rPr lang="ru-RU" sz="1800" dirty="0"/>
              <a:t>средняя абсолютная ошибка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6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22528-641A-2701-F17C-692C6FB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ошибки от ширины нейронной сети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2872958-325D-79D5-4116-EF941C5BC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180962"/>
              </p:ext>
            </p:extLst>
          </p:nvPr>
        </p:nvGraphicFramePr>
        <p:xfrm>
          <a:off x="7115590" y="1464823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62B46388-98E0-4871-AF8B-52B51806F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10954"/>
              </p:ext>
            </p:extLst>
          </p:nvPr>
        </p:nvGraphicFramePr>
        <p:xfrm>
          <a:off x="204185" y="1464823"/>
          <a:ext cx="612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21">
            <a:extLst>
              <a:ext uri="{FF2B5EF4-FFF2-40B4-BE49-F238E27FC236}">
                <a16:creationId xmlns:a16="http://schemas.microsoft.com/office/drawing/2014/main" id="{DE570301-3F1C-686A-2625-E0B0EAB162CA}"/>
              </a:ext>
            </a:extLst>
          </p:cNvPr>
          <p:cNvSpPr/>
          <p:nvPr/>
        </p:nvSpPr>
        <p:spPr>
          <a:xfrm>
            <a:off x="1103263" y="1095809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15" name="Прямоугольник 21">
            <a:extLst>
              <a:ext uri="{FF2B5EF4-FFF2-40B4-BE49-F238E27FC236}">
                <a16:creationId xmlns:a16="http://schemas.microsoft.com/office/drawing/2014/main" id="{B3CBA0F4-2157-8210-F8FF-7F3040545F0C}"/>
              </a:ext>
            </a:extLst>
          </p:cNvPr>
          <p:cNvSpPr/>
          <p:nvPr/>
        </p:nvSpPr>
        <p:spPr>
          <a:xfrm>
            <a:off x="7944023" y="1095809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69C9D09A-54B1-F1D5-06C4-18F19E01D3BF}"/>
                  </a:ext>
                </a:extLst>
              </p:cNvPr>
              <p:cNvSpPr/>
              <p:nvPr/>
            </p:nvSpPr>
            <p:spPr>
              <a:xfrm>
                <a:off x="2723443" y="1506144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1">
                <a:extLst>
                  <a:ext uri="{FF2B5EF4-FFF2-40B4-BE49-F238E27FC236}">
                    <a16:creationId xmlns:a16="http://schemas.microsoft.com/office/drawing/2014/main" id="{69C9D09A-54B1-F1D5-06C4-18F19E01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43" y="1506144"/>
                <a:ext cx="14401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21">
                <a:extLst>
                  <a:ext uri="{FF2B5EF4-FFF2-40B4-BE49-F238E27FC236}">
                    <a16:creationId xmlns:a16="http://schemas.microsoft.com/office/drawing/2014/main" id="{F3D7BD21-C98B-DEE4-0670-740416F7CA41}"/>
                  </a:ext>
                </a:extLst>
              </p:cNvPr>
              <p:cNvSpPr/>
              <p:nvPr/>
            </p:nvSpPr>
            <p:spPr>
              <a:xfrm>
                <a:off x="9564203" y="1506144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21">
                <a:extLst>
                  <a:ext uri="{FF2B5EF4-FFF2-40B4-BE49-F238E27FC236}">
                    <a16:creationId xmlns:a16="http://schemas.microsoft.com/office/drawing/2014/main" id="{F3D7BD21-C98B-DEE4-0670-740416F7C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203" y="1506144"/>
                <a:ext cx="14401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34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22528-641A-2701-F17C-692C6FB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ошибки от размерности </a:t>
            </a:r>
            <a:r>
              <a:rPr lang="en-GB" dirty="0"/>
              <a:t>N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E3A08-12FC-ED36-4735-66FBB6C6AD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D8392B00-4156-44B9-AC44-7B24F9746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66409"/>
              </p:ext>
            </p:extLst>
          </p:nvPr>
        </p:nvGraphicFramePr>
        <p:xfrm>
          <a:off x="6907589" y="1739017"/>
          <a:ext cx="57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F30219C8-DC30-47CB-B46B-F29C82B0C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415367"/>
              </p:ext>
            </p:extLst>
          </p:nvPr>
        </p:nvGraphicFramePr>
        <p:xfrm>
          <a:off x="595598" y="1739017"/>
          <a:ext cx="57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F635A52A-5E44-E3AB-7535-110BD1BFC599}"/>
              </a:ext>
            </a:extLst>
          </p:cNvPr>
          <p:cNvSpPr/>
          <p:nvPr/>
        </p:nvSpPr>
        <p:spPr>
          <a:xfrm>
            <a:off x="7727999" y="1048828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Нелинейная задача</a:t>
            </a:r>
          </a:p>
        </p:txBody>
      </p:sp>
      <p:sp>
        <p:nvSpPr>
          <p:cNvPr id="4" name="Прямоугольник 21">
            <a:extLst>
              <a:ext uri="{FF2B5EF4-FFF2-40B4-BE49-F238E27FC236}">
                <a16:creationId xmlns:a16="http://schemas.microsoft.com/office/drawing/2014/main" id="{979628C8-1355-D33F-5517-E6E7F7AD966E}"/>
              </a:ext>
            </a:extLst>
          </p:cNvPr>
          <p:cNvSpPr/>
          <p:nvPr/>
        </p:nvSpPr>
        <p:spPr>
          <a:xfrm>
            <a:off x="1247279" y="1048828"/>
            <a:ext cx="4680520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000" dirty="0"/>
              <a:t>Линейная задача</a:t>
            </a:r>
          </a:p>
        </p:txBody>
      </p:sp>
      <p:sp>
        <p:nvSpPr>
          <p:cNvPr id="3" name="Прямоугольник 21">
            <a:extLst>
              <a:ext uri="{FF2B5EF4-FFF2-40B4-BE49-F238E27FC236}">
                <a16:creationId xmlns:a16="http://schemas.microsoft.com/office/drawing/2014/main" id="{2DFDD59A-B73D-8D71-1B32-029E98716434}"/>
              </a:ext>
            </a:extLst>
          </p:cNvPr>
          <p:cNvSpPr/>
          <p:nvPr/>
        </p:nvSpPr>
        <p:spPr>
          <a:xfrm>
            <a:off x="1412034" y="6558143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2</a:t>
            </a:r>
          </a:p>
          <a:p>
            <a:r>
              <a:rPr lang="ru-RU" dirty="0"/>
              <a:t>Нейронов: 5</a:t>
            </a:r>
          </a:p>
        </p:txBody>
      </p:sp>
      <p:sp>
        <p:nvSpPr>
          <p:cNvPr id="5" name="Прямоугольник 21">
            <a:extLst>
              <a:ext uri="{FF2B5EF4-FFF2-40B4-BE49-F238E27FC236}">
                <a16:creationId xmlns:a16="http://schemas.microsoft.com/office/drawing/2014/main" id="{A6305EF0-1FCD-2D42-FD6F-906C4FDEEE3B}"/>
              </a:ext>
            </a:extLst>
          </p:cNvPr>
          <p:cNvSpPr/>
          <p:nvPr/>
        </p:nvSpPr>
        <p:spPr>
          <a:xfrm>
            <a:off x="7800007" y="6510847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Слоёв: 1</a:t>
            </a:r>
          </a:p>
          <a:p>
            <a:r>
              <a:rPr lang="ru-RU" dirty="0"/>
              <a:t>Нейронов: 80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21">
                <a:extLst>
                  <a:ext uri="{FF2B5EF4-FFF2-40B4-BE49-F238E27FC236}">
                    <a16:creationId xmlns:a16="http://schemas.microsoft.com/office/drawing/2014/main" id="{292BFD8E-82BD-970F-CC0C-C93BC617FBF6}"/>
                  </a:ext>
                </a:extLst>
              </p:cNvPr>
              <p:cNvSpPr/>
              <p:nvPr/>
            </p:nvSpPr>
            <p:spPr>
              <a:xfrm>
                <a:off x="2867459" y="1438392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21">
                <a:extLst>
                  <a:ext uri="{FF2B5EF4-FFF2-40B4-BE49-F238E27FC236}">
                    <a16:creationId xmlns:a16="http://schemas.microsoft.com/office/drawing/2014/main" id="{292BFD8E-82BD-970F-CC0C-C93BC617F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459" y="1438392"/>
                <a:ext cx="14401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21">
                <a:extLst>
                  <a:ext uri="{FF2B5EF4-FFF2-40B4-BE49-F238E27FC236}">
                    <a16:creationId xmlns:a16="http://schemas.microsoft.com/office/drawing/2014/main" id="{78523CEC-147E-BF73-DCBB-7CDF6659C125}"/>
                  </a:ext>
                </a:extLst>
              </p:cNvPr>
              <p:cNvSpPr/>
              <p:nvPr/>
            </p:nvSpPr>
            <p:spPr>
              <a:xfrm>
                <a:off x="9348179" y="1438392"/>
                <a:ext cx="1440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21">
                <a:extLst>
                  <a:ext uri="{FF2B5EF4-FFF2-40B4-BE49-F238E27FC236}">
                    <a16:creationId xmlns:a16="http://schemas.microsoft.com/office/drawing/2014/main" id="{78523CEC-147E-BF73-DCBB-7CDF6659C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179" y="1438392"/>
                <a:ext cx="14401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29164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C5A3C8AA-1B50-4C59-8F53-1CAB7FD3619B}"/>
    </a:ext>
  </a:extLst>
</a:theme>
</file>

<file path=ppt/theme/theme2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ВКР (стиль УУНиТ)</Template>
  <TotalTime>1771</TotalTime>
  <Words>1113</Words>
  <Application>Microsoft Office PowerPoint</Application>
  <PresentationFormat>Произвольный</PresentationFormat>
  <Paragraphs>204</Paragraphs>
  <Slides>17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Специальное оформление</vt:lpstr>
      <vt:lpstr>УУНиТ 1</vt:lpstr>
      <vt:lpstr>Выпускная квалификационная работа бакалавра  по направлению 01.03.04 «Прикладная математика»     «Решение обыкновенных дробно-дифференциальных уравнений на физико-информированных нейронных сетях»</vt:lpstr>
      <vt:lpstr>Цель и задачи</vt:lpstr>
      <vt:lpstr>Полносвязная нейронная сеть прямого распространения</vt:lpstr>
      <vt:lpstr>Физико-информированная нейронная сеть (PINN)</vt:lpstr>
      <vt:lpstr>Постановка задачи</vt:lpstr>
      <vt:lpstr>Решения тестовых задач на PINN</vt:lpstr>
      <vt:lpstr>Зависимость ошибки от глубины нейронной сети</vt:lpstr>
      <vt:lpstr>Зависимость ошибки от ширины нейронной сети</vt:lpstr>
      <vt:lpstr>Зависимость ошибки от размерности N</vt:lpstr>
      <vt:lpstr>Зависимость ошибки от порядка производной</vt:lpstr>
      <vt:lpstr>Зависимость ошибки от архитектуры сети</vt:lpstr>
      <vt:lpstr>Решения тестовых задач на параметрической PINN  (α – параметр)</vt:lpstr>
      <vt:lpstr>Решения тестовых задач на параметрической PINN  (линейная задача, y_0 – параметр)</vt:lpstr>
      <vt:lpstr>Заключение</vt:lpstr>
      <vt:lpstr>Решения тестовых задач на параметрической PINN  (линейная задача, λ – параметр)</vt:lpstr>
      <vt:lpstr>Решения тестовых задач на параметрической PINN  (нелинейная задача, m – параметр)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 по направлению 01.03.04 «Прикладная математика»  [02.03.01 «Математика и компьютерные науки»]   «Тема ВКР»</dc:title>
  <dc:creator>Мурат Миянов</dc:creator>
  <cp:lastModifiedBy>Мурат Р Миянов</cp:lastModifiedBy>
  <cp:revision>160</cp:revision>
  <cp:lastPrinted>2023-01-26T05:58:48Z</cp:lastPrinted>
  <dcterms:created xsi:type="dcterms:W3CDTF">2023-06-18T13:08:33Z</dcterms:created>
  <dcterms:modified xsi:type="dcterms:W3CDTF">2023-06-28T18:57:40Z</dcterms:modified>
</cp:coreProperties>
</file>