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5"/>
  </p:notesMasterIdLst>
  <p:handoutMasterIdLst>
    <p:handoutMasterId r:id="rId66"/>
  </p:handoutMasterIdLst>
  <p:sldIdLst>
    <p:sldId id="274" r:id="rId3"/>
    <p:sldId id="276" r:id="rId4"/>
    <p:sldId id="513"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514"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502" r:id="rId51"/>
    <p:sldId id="503" r:id="rId52"/>
    <p:sldId id="504" r:id="rId53"/>
    <p:sldId id="506" r:id="rId54"/>
    <p:sldId id="505" r:id="rId55"/>
    <p:sldId id="507" r:id="rId56"/>
    <p:sldId id="508" r:id="rId57"/>
    <p:sldId id="509" r:id="rId58"/>
    <p:sldId id="510" r:id="rId59"/>
    <p:sldId id="511" r:id="rId60"/>
    <p:sldId id="512" r:id="rId61"/>
    <p:sldId id="424" r:id="rId62"/>
    <p:sldId id="419" r:id="rId63"/>
    <p:sldId id="420" r:id="rId6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EDC"/>
    <a:srgbClr val="F0A22E"/>
    <a:srgbClr val="603A14"/>
    <a:srgbClr val="E85C0E"/>
    <a:srgbClr val="BAB398"/>
    <a:srgbClr val="ADA485"/>
    <a:srgbClr val="C6C0AA"/>
    <a:srgbClr val="663606"/>
    <a:srgbClr val="663106"/>
    <a:srgbClr val="F8DC9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4" autoAdjust="0"/>
    <p:restoredTop sz="94533" autoAdjust="0"/>
  </p:normalViewPr>
  <p:slideViewPr>
    <p:cSldViewPr>
      <p:cViewPr>
        <p:scale>
          <a:sx n="66" d="100"/>
          <a:sy n="66" d="100"/>
        </p:scale>
        <p:origin x="-1090" y="-490"/>
      </p:cViewPr>
      <p:guideLst>
        <p:guide orient="horz" pos="2160"/>
        <p:guide pos="3839"/>
      </p:guideLst>
    </p:cSldViewPr>
  </p:slideViewPr>
  <p:outlineViewPr>
    <p:cViewPr>
      <p:scale>
        <a:sx n="33" d="100"/>
        <a:sy n="33" d="100"/>
      </p:scale>
      <p:origin x="0" y="-6192"/>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29-Jun-15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29-Jun-15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45625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64138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46551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1039478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62455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268140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189153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6381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33966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149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1905737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2304628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97263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32</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80933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35</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952011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36</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81163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37</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endParaRPr lang="en-US" dirty="0"/>
          </a:p>
        </p:txBody>
      </p:sp>
    </p:spTree>
    <p:extLst>
      <p:ext uri="{BB962C8B-B14F-4D97-AF65-F5344CB8AC3E}">
        <p14:creationId xmlns:p14="http://schemas.microsoft.com/office/powerpoint/2010/main" val="2545371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39</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043152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40</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011751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41</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91592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786447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42</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7290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43</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5710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44</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891616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45</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4116257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46</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smtClean="0"/>
              <a:t>department</a:t>
            </a:r>
            <a:r>
              <a:rPr lang="en-US" dirty="0"/>
              <a:t>.</a:t>
            </a:r>
          </a:p>
          <a:p>
            <a:endParaRPr lang="en-US" dirty="0"/>
          </a:p>
        </p:txBody>
      </p:sp>
    </p:spTree>
    <p:extLst>
      <p:ext uri="{BB962C8B-B14F-4D97-AF65-F5344CB8AC3E}">
        <p14:creationId xmlns:p14="http://schemas.microsoft.com/office/powerpoint/2010/main" val="864500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47</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837331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48</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918544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51</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735245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54</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881595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60</a:t>
            </a:fld>
            <a:endParaRPr lang="en-US" dirty="0"/>
          </a:p>
        </p:txBody>
      </p:sp>
    </p:spTree>
    <p:extLst>
      <p:ext uri="{BB962C8B-B14F-4D97-AF65-F5344CB8AC3E}">
        <p14:creationId xmlns:p14="http://schemas.microsoft.com/office/powerpoint/2010/main" val="38906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483487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61</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62</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9040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30172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699813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364042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2101169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6CDB9360-3BE8-4658-889F-FC46627B787C}" type="datetime1">
              <a:rPr lang="en-US" smtClean="0"/>
              <a:t>29-Jun-15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4205820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81B89072-CE45-42E4-B6ED-88985C4391F5}" type="datetime1">
              <a:rPr lang="en-US" smtClean="0"/>
              <a:t>29-Jun-15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hyperlink" Target="http://creativecommons.org/licenses/by-nc-sa/4.0/"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jpeg"/><Relationship Id="rId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43.png"/><Relationship Id="rId3" Type="http://schemas.openxmlformats.org/officeDocument/2006/relationships/hyperlink" Target="https://softuni.bg/courses/databases" TargetMode="External"/><Relationship Id="rId7" Type="http://schemas.openxmlformats.org/officeDocument/2006/relationships/image" Target="../media/image40.png"/><Relationship Id="rId12" Type="http://schemas.openxmlformats.org/officeDocument/2006/relationships/hyperlink" Target="http://smartit.bg/" TargetMode="External"/><Relationship Id="rId17" Type="http://schemas.openxmlformats.org/officeDocument/2006/relationships/image" Target="../media/image45.png"/><Relationship Id="rId2" Type="http://schemas.openxmlformats.org/officeDocument/2006/relationships/notesSlide" Target="../notesSlides/notesSlide39.xml"/><Relationship Id="rId16"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42.png"/><Relationship Id="rId5" Type="http://schemas.openxmlformats.org/officeDocument/2006/relationships/image" Target="../media/image39.jpeg"/><Relationship Id="rId15" Type="http://schemas.openxmlformats.org/officeDocument/2006/relationships/image" Target="../media/image44.png"/><Relationship Id="rId10" Type="http://schemas.openxmlformats.org/officeDocument/2006/relationships/hyperlink" Target="http://komfo.com/" TargetMode="External"/><Relationship Id="rId4" Type="http://schemas.openxmlformats.org/officeDocument/2006/relationships/hyperlink" Target="http://www.vivacom.bg/" TargetMode="External"/><Relationship Id="rId9" Type="http://schemas.openxmlformats.org/officeDocument/2006/relationships/image" Target="../media/image41.png"/><Relationship Id="rId14" Type="http://schemas.openxmlformats.org/officeDocument/2006/relationships/hyperlink" Target="http://www.softwaregroup-bg.com/"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4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027612" y="1122428"/>
            <a:ext cx="6391741" cy="1087372"/>
          </a:xfrm>
        </p:spPr>
        <p:txBody>
          <a:bodyPr>
            <a:normAutofit/>
          </a:bodyPr>
          <a:lstStyle/>
          <a:p>
            <a:r>
              <a:rPr lang="en-US" dirty="0" smtClean="0"/>
              <a:t>SQL Introduction</a:t>
            </a:r>
            <a:endParaRPr lang="en-US" dirty="0"/>
          </a:p>
        </p:txBody>
      </p:sp>
      <p:sp>
        <p:nvSpPr>
          <p:cNvPr id="6" name="Subtitle 5"/>
          <p:cNvSpPr>
            <a:spLocks noGrp="1"/>
          </p:cNvSpPr>
          <p:nvPr>
            <p:ph type="subTitle" idx="1"/>
          </p:nvPr>
        </p:nvSpPr>
        <p:spPr>
          <a:xfrm>
            <a:off x="4189412" y="2286000"/>
            <a:ext cx="7306141" cy="686636"/>
          </a:xfrm>
        </p:spPr>
        <p:txBody>
          <a:bodyPr>
            <a:normAutofit/>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a:t>
            </a:r>
            <a:r>
              <a:rPr lang="en-US" dirty="0" smtClean="0">
                <a:effectLst>
                  <a:outerShdw blurRad="38100" dist="38100" dir="2700000" algn="tl">
                    <a:srgbClr val="000000">
                      <a:alpha val="43137"/>
                    </a:srgbClr>
                  </a:outerShdw>
                  <a:reflection blurRad="12000" stA="25000" endPos="49000" dist="5000" dir="5400000" sy="-100000" algn="bl" rotWithShape="0"/>
                </a:effectLst>
              </a:rPr>
              <a:t>Query Language</a:t>
            </a:r>
            <a:endParaRPr lang="en-US" dirty="0" smtClean="0"/>
          </a:p>
        </p:txBody>
      </p:sp>
      <p:sp>
        <p:nvSpPr>
          <p:cNvPr id="7" name="Text Placeholder 6"/>
          <p:cNvSpPr>
            <a:spLocks noGrp="1"/>
          </p:cNvSpPr>
          <p:nvPr>
            <p:ph type="body" sz="quarter" idx="10"/>
          </p:nvPr>
        </p:nvSpPr>
        <p:spPr>
          <a:xfrm>
            <a:off x="760412" y="4419600"/>
            <a:ext cx="3187613" cy="525135"/>
          </a:xfrm>
        </p:spPr>
        <p:txBody>
          <a:bodyPr/>
          <a:lstStyle/>
          <a:p>
            <a:r>
              <a:rPr lang="en-US" dirty="0" smtClean="0"/>
              <a:t>SoftUni Team</a:t>
            </a:r>
            <a:endParaRPr lang="en-US" dirty="0"/>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a:t>
            </a:r>
            <a:r>
              <a:rPr lang="en-US" dirty="0" smtClean="0"/>
              <a:t>Trainers</a:t>
            </a:r>
            <a:endParaRPr lang="en-US" dirty="0"/>
          </a:p>
        </p:txBody>
      </p:sp>
      <p:sp>
        <p:nvSpPr>
          <p:cNvPr id="11" name="Text Placeholder 10"/>
          <p:cNvSpPr>
            <a:spLocks noGrp="1"/>
          </p:cNvSpPr>
          <p:nvPr>
            <p:ph type="body" sz="quarter" idx="17"/>
          </p:nvPr>
        </p:nvSpPr>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p:txBody>
          <a:bodyPr/>
          <a:lstStyle/>
          <a:p>
            <a:r>
              <a:rPr lang="en-US" dirty="0">
                <a:hlinkClick r:id="rId3"/>
              </a:rPr>
              <a:t>http://</a:t>
            </a:r>
            <a:r>
              <a:rPr lang="en-US" dirty="0" smtClean="0">
                <a:hlinkClick r:id="rId3"/>
              </a:rPr>
              <a:t>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2" descr="database, stor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255" y="4609443"/>
            <a:ext cx="1715156" cy="171515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title="Software University Foundation">
            <a:hlinkClick r:id="rId8" tooltip="Software University Foundation"/>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33" t="-11972" r="-4044" b="1048"/>
          <a:stretch/>
        </p:blipFill>
        <p:spPr bwMode="auto">
          <a:xfrm>
            <a:off x="821983"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4" name="TextBox 13"/>
          <p:cNvSpPr txBox="1"/>
          <p:nvPr/>
        </p:nvSpPr>
        <p:spPr>
          <a:xfrm rot="20983918">
            <a:off x="3603354" y="3877683"/>
            <a:ext cx="1678688" cy="715967"/>
          </a:xfrm>
          <a:prstGeom prst="rect">
            <a:avLst/>
          </a:prstGeom>
          <a:noFill/>
        </p:spPr>
        <p:txBody>
          <a:bodyPr wrap="none" rtlCol="0">
            <a:prstTxWarp prst="textDoubleWave1">
              <a:avLst/>
            </a:prstTxWarp>
            <a:spAutoFit/>
          </a:bodyPr>
          <a:lstStyle/>
          <a:p>
            <a:r>
              <a:rPr lang="en-US" sz="6000" dirty="0" smtClean="0">
                <a:ln w="10160">
                  <a:solidFill>
                    <a:schemeClr val="accent5"/>
                  </a:solidFill>
                  <a:prstDash val="solid"/>
                </a:ln>
                <a:solidFill>
                  <a:srgbClr val="FFFFFF"/>
                </a:solidFill>
                <a:effectLst>
                  <a:outerShdw blurRad="63500" sx="102000" sy="102000" algn="ctr" rotWithShape="0">
                    <a:prstClr val="black">
                      <a:alpha val="40000"/>
                    </a:prstClr>
                  </a:outerShdw>
                </a:effectLst>
              </a:rPr>
              <a:t>SQL</a:t>
            </a:r>
            <a:endParaRPr lang="en-US" sz="6000" dirty="0">
              <a:ln w="10160">
                <a:solidFill>
                  <a:schemeClr val="accent5"/>
                </a:solidFill>
                <a:prstDash val="solid"/>
              </a:ln>
              <a:solidFill>
                <a:srgbClr val="FFFFFF"/>
              </a:solidFill>
              <a:effectLst>
                <a:outerShdw blurRad="63500" sx="102000" sy="102000" algn="ctr" rotWithShape="0">
                  <a:prstClr val="black">
                    <a:alpha val="40000"/>
                  </a:prstClr>
                </a:outerShdw>
              </a:effectLst>
            </a:endParaRPr>
          </a:p>
        </p:txBody>
      </p:sp>
      <p:pic>
        <p:nvPicPr>
          <p:cNvPr id="1026" name="Picture 2" descr="http://media.tumblr.com/a1b563bf83b9bb363597c13e76fde1b4/tumblr_inline_mfsrwy0g4r1rxkxb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1"/>
          <a:stretch>
            <a:fillRect/>
          </a:stretch>
        </p:blipFill>
        <p:spPr>
          <a:xfrm>
            <a:off x="5664662" y="3566902"/>
            <a:ext cx="3489472" cy="2803308"/>
          </a:xfrm>
          <a:prstGeom prst="rect">
            <a:avLst/>
          </a:prstGeom>
          <a:effectLst>
            <a:softEdge rad="12700"/>
          </a:effec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494609" y="1976812"/>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552798" y="3840529"/>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normAutofit/>
          </a:bodyPr>
          <a:lstStyle/>
          <a:p>
            <a:pPr>
              <a:lnSpc>
                <a:spcPct val="100000"/>
              </a:lnSpc>
            </a:pPr>
            <a:r>
              <a:rPr lang="en-US" dirty="0"/>
              <a:t>Transact SQL </a:t>
            </a:r>
            <a:r>
              <a:rPr lang="en-US" dirty="0" smtClean="0"/>
              <a:t>(</a:t>
            </a:r>
            <a:r>
              <a:rPr lang="en-US" b="1" dirty="0">
                <a:solidFill>
                  <a:schemeClr val="tx2">
                    <a:lumMod val="75000"/>
                  </a:schemeClr>
                </a:solidFill>
                <a:latin typeface="Consolas" panose="020B0609020204030204" pitchFamily="49" charset="0"/>
                <a:cs typeface="Consolas" panose="020B0609020204030204" pitchFamily="49" charset="0"/>
              </a:rPr>
              <a:t>T-SQL</a:t>
            </a:r>
            <a:r>
              <a:rPr lang="en-US" dirty="0" smtClean="0"/>
              <a:t>) is an</a:t>
            </a:r>
          </a:p>
          <a:p>
            <a:pPr lvl="1">
              <a:lnSpc>
                <a:spcPct val="100000"/>
              </a:lnSpc>
            </a:pPr>
            <a:r>
              <a:rPr lang="en-US" dirty="0" smtClean="0"/>
              <a:t>Extension </a:t>
            </a:r>
            <a:r>
              <a:rPr lang="en-US" dirty="0"/>
              <a:t>to the standard SQL </a:t>
            </a:r>
            <a:r>
              <a:rPr lang="en-US" dirty="0" smtClean="0"/>
              <a:t>language</a:t>
            </a:r>
          </a:p>
          <a:p>
            <a:pPr lvl="1">
              <a:lnSpc>
                <a:spcPct val="100000"/>
              </a:lnSpc>
            </a:pPr>
            <a:r>
              <a:rPr lang="en-US" dirty="0" smtClean="0"/>
              <a:t>Used as standard in </a:t>
            </a:r>
            <a:r>
              <a:rPr lang="en-US" dirty="0" smtClean="0">
                <a:solidFill>
                  <a:schemeClr val="tx2">
                    <a:lumMod val="75000"/>
                  </a:schemeClr>
                </a:solidFill>
              </a:rPr>
              <a:t>MS SQL Server</a:t>
            </a:r>
            <a:endParaRPr lang="en-US" dirty="0">
              <a:solidFill>
                <a:schemeClr val="tx2">
                  <a:lumMod val="75000"/>
                </a:schemeClr>
              </a:solidFill>
            </a:endParaRPr>
          </a:p>
          <a:p>
            <a:pPr lvl="1">
              <a:lnSpc>
                <a:spcPct val="100000"/>
              </a:lnSpc>
            </a:pPr>
            <a:r>
              <a:rPr lang="en-US" dirty="0" smtClean="0"/>
              <a:t>Supports </a:t>
            </a:r>
            <a:r>
              <a:rPr lang="en-US" b="1" dirty="0">
                <a:solidFill>
                  <a:schemeClr val="tx2">
                    <a:lumMod val="75000"/>
                  </a:schemeClr>
                </a:solidFill>
                <a:latin typeface="Consolas" pitchFamily="49" charset="0"/>
                <a:cs typeface="Consolas" pitchFamily="49" charset="0"/>
              </a:rPr>
              <a:t>if</a:t>
            </a:r>
            <a:r>
              <a:rPr lang="en-US" dirty="0"/>
              <a:t> statements, loops, </a:t>
            </a:r>
            <a:r>
              <a:rPr lang="en-US" dirty="0" smtClean="0"/>
              <a:t>exceptions</a:t>
            </a:r>
          </a:p>
          <a:p>
            <a:pPr>
              <a:lnSpc>
                <a:spcPct val="100000"/>
              </a:lnSpc>
            </a:pPr>
            <a:r>
              <a:rPr lang="en-US" dirty="0" smtClean="0"/>
              <a:t>T-SQL is designed for writing logic inside the database:</a:t>
            </a:r>
          </a:p>
          <a:p>
            <a:pPr lvl="1">
              <a:lnSpc>
                <a:spcPct val="100000"/>
              </a:lnSpc>
            </a:pPr>
            <a:r>
              <a:rPr lang="en-US" dirty="0" smtClean="0"/>
              <a:t>Database </a:t>
            </a:r>
            <a:r>
              <a:rPr lang="en-US" dirty="0" smtClean="0">
                <a:solidFill>
                  <a:schemeClr val="tx2">
                    <a:lumMod val="75000"/>
                  </a:schemeClr>
                </a:solidFill>
              </a:rPr>
              <a:t>stored procedures</a:t>
            </a:r>
          </a:p>
          <a:p>
            <a:pPr lvl="1">
              <a:lnSpc>
                <a:spcPct val="100000"/>
              </a:lnSpc>
            </a:pPr>
            <a:r>
              <a:rPr lang="en-US" dirty="0" smtClean="0"/>
              <a:t>Database </a:t>
            </a:r>
            <a:r>
              <a:rPr lang="en-US" dirty="0" smtClean="0">
                <a:solidFill>
                  <a:schemeClr val="tx2">
                    <a:lumMod val="75000"/>
                  </a:schemeClr>
                </a:solidFill>
              </a:rPr>
              <a:t>functions</a:t>
            </a:r>
          </a:p>
          <a:p>
            <a:pPr lvl="1">
              <a:lnSpc>
                <a:spcPct val="100000"/>
              </a:lnSpc>
            </a:pPr>
            <a:r>
              <a:rPr lang="en-US" dirty="0" smtClean="0"/>
              <a:t>Database </a:t>
            </a:r>
            <a:r>
              <a:rPr lang="en-US" dirty="0" smtClean="0">
                <a:solidFill>
                  <a:schemeClr val="tx2">
                    <a:lumMod val="75000"/>
                  </a:schemeClr>
                </a:solidFill>
              </a:rPr>
              <a:t>triggers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18092662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547800" y="127187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2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GO</a:t>
            </a:r>
          </a:p>
        </p:txBody>
      </p:sp>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1446212" y="4724400"/>
            <a:ext cx="8938472" cy="820600"/>
          </a:xfrm>
        </p:spPr>
        <p:txBody>
          <a:bodyPr/>
          <a:lstStyle/>
          <a:p>
            <a:r>
              <a:rPr lang="en-US" dirty="0"/>
              <a:t>SQL Language</a:t>
            </a:r>
            <a:endParaRPr lang="bg-BG" dirty="0"/>
          </a:p>
        </p:txBody>
      </p:sp>
      <p:sp>
        <p:nvSpPr>
          <p:cNvPr id="4" name="Subtitle 3"/>
          <p:cNvSpPr>
            <a:spLocks noGrp="1"/>
          </p:cNvSpPr>
          <p:nvPr>
            <p:ph type="body" idx="1"/>
          </p:nvPr>
        </p:nvSpPr>
        <p:spPr>
          <a:xfrm>
            <a:off x="1446212" y="5602568"/>
            <a:ext cx="8938472" cy="719034"/>
          </a:xfrm>
        </p:spPr>
        <p:txBody>
          <a:bodyPr/>
          <a:lstStyle/>
          <a:p>
            <a:r>
              <a:rPr dirty="0" smtClean="0"/>
              <a:t>Introducing</a:t>
            </a:r>
            <a:r>
              <a:rPr lang="en-US" dirty="0" smtClean="0"/>
              <a:t> the</a:t>
            </a:r>
            <a:r>
              <a:rPr dirty="0" smtClean="0"/>
              <a:t> </a:t>
            </a:r>
            <a:r>
              <a:rPr b="1" dirty="0" smtClean="0">
                <a:solidFill>
                  <a:schemeClr val="tx2">
                    <a:lumMod val="75000"/>
                  </a:schemeClr>
                </a:solidFill>
                <a:latin typeface="Consolas" pitchFamily="49" charset="0"/>
              </a:rPr>
              <a:t>SELECT</a:t>
            </a:r>
            <a:r>
              <a:rPr dirty="0" smtClean="0">
                <a:solidFill>
                  <a:schemeClr val="tx2">
                    <a:lumMod val="75000"/>
                  </a:schemeClr>
                </a:solidFill>
              </a:rPr>
              <a:t> </a:t>
            </a:r>
            <a:r>
              <a:rPr dirty="0" smtClean="0"/>
              <a:t>Statement</a:t>
            </a:r>
            <a:endParaRPr lang="bg-BG" dirty="0"/>
          </a:p>
        </p:txBody>
      </p:sp>
      <p:pic>
        <p:nvPicPr>
          <p:cNvPr id="2050" name="Picture 2" descr="http://computertrainingcenters.com/wp-content/uploads/2014/05/sql_icon_by_raisch-d3ax2i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2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1127124" y="4335209"/>
            <a:ext cx="9963263" cy="2141791"/>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6" name="Rounded Rectangle 75"/>
          <p:cNvSpPr/>
          <p:nvPr/>
        </p:nvSpPr>
        <p:spPr>
          <a:xfrm>
            <a:off x="6191248" y="1116268"/>
            <a:ext cx="4899139" cy="2922332"/>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Rounded Rectangle 4"/>
          <p:cNvSpPr/>
          <p:nvPr/>
        </p:nvSpPr>
        <p:spPr>
          <a:xfrm>
            <a:off x="1127124" y="1125792"/>
            <a:ext cx="4738688" cy="2912808"/>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6" name="Rectangle 2"/>
          <p:cNvSpPr>
            <a:spLocks noGrp="1" noChangeArrowheads="1"/>
          </p:cNvSpPr>
          <p:nvPr>
            <p:ph type="title"/>
          </p:nvPr>
        </p:nvSpPr>
        <p:spPr/>
        <p:txBody>
          <a:bodyPr/>
          <a:lstStyle/>
          <a:p>
            <a:r>
              <a:rPr lang="en-US" dirty="0"/>
              <a:t>Capabilities of SQL SELECT </a:t>
            </a:r>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t>
            </a:r>
            <a:r>
              <a:rPr lang="en-US" sz="2800" b="1" dirty="0" smtClean="0">
                <a:solidFill>
                  <a:srgbClr val="EBFFD2"/>
                </a:solidFill>
                <a:effectLst>
                  <a:outerShdw blurRad="38100" dist="38100" dir="2700000" algn="tl">
                    <a:srgbClr val="000000">
                      <a:alpha val="43137"/>
                    </a:srgbClr>
                  </a:outerShdw>
                </a:effectLst>
              </a:rPr>
              <a:t>a subset of </a:t>
            </a:r>
            <a:r>
              <a:rPr lang="en-US" sz="2800" b="1" dirty="0">
                <a:solidFill>
                  <a:srgbClr val="EBFFD2"/>
                </a:solidFill>
                <a:effectLst>
                  <a:outerShdw blurRad="38100" dist="38100" dir="2700000" algn="tl">
                    <a:srgbClr val="000000">
                      <a:alpha val="43137"/>
                    </a:srgbClr>
                  </a:outerShdw>
                </a:effectLst>
              </a:rPr>
              <a:t>the rows</a:t>
            </a:r>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t>
            </a:r>
            <a:r>
              <a:rPr lang="en-US" sz="2800" b="1" dirty="0" smtClean="0">
                <a:solidFill>
                  <a:srgbClr val="EBFFD2"/>
                </a:solidFill>
                <a:effectLst>
                  <a:outerShdw blurRad="38100" dist="38100" dir="2700000" algn="tl">
                    <a:srgbClr val="000000">
                      <a:alpha val="43137"/>
                    </a:srgbClr>
                  </a:outerShdw>
                </a:effectLst>
              </a:rPr>
              <a:t>a subset of </a:t>
            </a:r>
            <a:r>
              <a:rPr lang="en-US" sz="2800" b="1" dirty="0">
                <a:solidFill>
                  <a:srgbClr val="EBFFD2"/>
                </a:solidFill>
                <a:effectLst>
                  <a:outerShdw blurRad="38100" dist="38100" dir="2700000" algn="tl">
                    <a:srgbClr val="000000">
                      <a:alpha val="43137"/>
                    </a:srgbClr>
                  </a:outerShdw>
                </a:effectLst>
              </a:rPr>
              <a:t>the columns</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a:t>
            </a:r>
            <a:r>
              <a:rPr lang="en-US" sz="2800" b="1" dirty="0" smtClean="0">
                <a:solidFill>
                  <a:srgbClr val="EBFFD2"/>
                </a:solidFill>
                <a:effectLst>
                  <a:outerShdw blurRad="38100" dist="38100" dir="2700000" algn="tl">
                    <a:srgbClr val="000000">
                      <a:alpha val="43137"/>
                    </a:srgbClr>
                  </a:outerShdw>
                </a:effectLst>
              </a:rPr>
              <a:t>by</a:t>
            </a:r>
            <a:endParaRPr lang="en-US" sz="2800" b="1" dirty="0">
              <a:solidFill>
                <a:srgbClr val="EBFFD2"/>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sp>
        <p:nvSpPr>
          <p:cNvPr id="4" name="Slide Number Placeholder 3"/>
          <p:cNvSpPr>
            <a:spLocks noGrp="1"/>
          </p:cNvSpPr>
          <p:nvPr>
            <p:ph type="sldNum" sz="quarter" idx="4"/>
          </p:nvPr>
        </p:nvSpPr>
        <p:spPr/>
        <p:txBody>
          <a:bodyPr/>
          <a:lstStyle/>
          <a:p>
            <a:fld id="{C014DD1E-5D91-48A3-AD6D-45FBA980D106}" type="slidenum">
              <a:rPr lang="en-US" smtClean="0"/>
              <a:pPr/>
              <a:t>14</a:t>
            </a:fld>
            <a:endParaRPr lang="en-US" dirty="0"/>
          </a:p>
        </p:txBody>
      </p:sp>
    </p:spTree>
    <p:extLst>
      <p:ext uri="{BB962C8B-B14F-4D97-AF65-F5344CB8AC3E}">
        <p14:creationId xmlns:p14="http://schemas.microsoft.com/office/powerpoint/2010/main" val="227323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normAutofit/>
          </a:bodyPr>
          <a:lstStyle/>
          <a:p>
            <a:r>
              <a:rPr lang="en-US" sz="3600" dirty="0"/>
              <a:t>The </a:t>
            </a:r>
            <a:r>
              <a:rPr lang="en-US" sz="3600" dirty="0" smtClean="0"/>
              <a:t>SoftUni Database </a:t>
            </a:r>
            <a:r>
              <a:rPr lang="en-US" sz="3600" dirty="0"/>
              <a:t>Schema in SQL Server</a:t>
            </a:r>
            <a:endParaRPr lang="bg-BG" sz="3600" dirty="0"/>
          </a:p>
        </p:txBody>
      </p:sp>
      <p:pic>
        <p:nvPicPr>
          <p:cNvPr id="80901" name="Picture 5"/>
          <p:cNvPicPr>
            <a:picLocks noChangeAspect="1" noChangeArrowheads="1"/>
          </p:cNvPicPr>
          <p:nvPr/>
        </p:nvPicPr>
        <p:blipFill>
          <a:blip r:embed="rId2" cstate="screen"/>
          <a:srcRect/>
          <a:stretch>
            <a:fillRect/>
          </a:stretch>
        </p:blipFill>
        <p:spPr bwMode="auto">
          <a:xfrm>
            <a:off x="1694586" y="1178258"/>
            <a:ext cx="8667026" cy="5222542"/>
          </a:xfrm>
          <a:prstGeom prst="roundRect">
            <a:avLst>
              <a:gd name="adj" fmla="val 736"/>
            </a:avLst>
          </a:prstGeom>
          <a:noFill/>
          <a:ln w="9525">
            <a:noFill/>
            <a:miter lim="800000"/>
            <a:headEnd/>
            <a:tailEnd/>
          </a:ln>
        </p:spPr>
      </p:pic>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20802363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idx="1"/>
          </p:nvPr>
        </p:nvSpPr>
        <p:spPr/>
        <p:txBody>
          <a:bodyPr/>
          <a:lstStyle/>
          <a:p>
            <a:pPr lvl="1">
              <a:lnSpc>
                <a:spcPct val="100000"/>
              </a:lnSpc>
            </a:pPr>
            <a:r>
              <a:rPr lang="en-US" b="1" dirty="0">
                <a:solidFill>
                  <a:schemeClr val="tx2">
                    <a:lumMod val="75000"/>
                  </a:schemeClr>
                </a:solidFill>
                <a:latin typeface="Consolas" pitchFamily="49" charset="0"/>
                <a:cs typeface="Consolas" pitchFamily="49" charset="0"/>
              </a:rPr>
              <a:t>SELECT</a:t>
            </a:r>
            <a:r>
              <a:rPr lang="en-US" dirty="0"/>
              <a:t> identifies what columns</a:t>
            </a:r>
          </a:p>
          <a:p>
            <a:pPr lvl="1">
              <a:lnSpc>
                <a:spcPct val="100000"/>
              </a:lnSpc>
            </a:pPr>
            <a:r>
              <a:rPr lang="en-US" b="1" dirty="0">
                <a:solidFill>
                  <a:schemeClr val="tx2">
                    <a:lumMod val="75000"/>
                  </a:schemeClr>
                </a:solidFill>
                <a:latin typeface="Consolas" pitchFamily="49" charset="0"/>
                <a:cs typeface="Consolas" pitchFamily="49" charset="0"/>
              </a:rPr>
              <a:t>FROM</a:t>
            </a:r>
            <a:r>
              <a:rPr lang="en-US" dirty="0"/>
              <a:t> identifies which table</a:t>
            </a:r>
          </a:p>
        </p:txBody>
      </p:sp>
      <p:sp>
        <p:nvSpPr>
          <p:cNvPr id="494594" name="Rectangle 2"/>
          <p:cNvSpPr>
            <a:spLocks noGrp="1" noChangeArrowheads="1"/>
          </p:cNvSpPr>
          <p:nvPr>
            <p:ph type="title"/>
          </p:nvPr>
        </p:nvSpPr>
        <p:spPr/>
        <p:txBody>
          <a:bodyPr/>
          <a:lstStyle/>
          <a:p>
            <a:r>
              <a:rPr lang="en-US" dirty="0"/>
              <a:t>Basic SELECT Statement</a:t>
            </a:r>
          </a:p>
        </p:txBody>
      </p:sp>
      <p:sp>
        <p:nvSpPr>
          <p:cNvPr id="494596" name="Rectangle 4"/>
          <p:cNvSpPr>
            <a:spLocks noChangeArrowheads="1"/>
          </p:cNvSpPr>
          <p:nvPr/>
        </p:nvSpPr>
        <p:spPr bwMode="auto">
          <a:xfrm>
            <a:off x="985836" y="2782137"/>
            <a:ext cx="102139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DISTINCT] column|expression [alias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table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8228012" y="4220013"/>
            <a:ext cx="2895600" cy="2171702"/>
          </a:xfrm>
          <a:prstGeom prst="rect">
            <a:avLst/>
          </a:prstGeom>
          <a:ln>
            <a:noFill/>
          </a:ln>
          <a:effectLst>
            <a:softEdge rad="112500"/>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grpSp>
        <p:nvGrpSpPr>
          <p:cNvPr id="4" name="Group 3"/>
          <p:cNvGrpSpPr/>
          <p:nvPr/>
        </p:nvGrpSpPr>
        <p:grpSpPr>
          <a:xfrm>
            <a:off x="4681364" y="4309997"/>
            <a:ext cx="2784648" cy="1982822"/>
            <a:chOff x="4951412" y="4612432"/>
            <a:chExt cx="1866900" cy="1377951"/>
          </a:xfrm>
        </p:grpSpPr>
        <p:sp>
          <p:nvSpPr>
            <p:cNvPr id="10" name="Rectangle 5"/>
            <p:cNvSpPr>
              <a:spLocks noChangeArrowheads="1"/>
            </p:cNvSpPr>
            <p:nvPr/>
          </p:nvSpPr>
          <p:spPr bwMode="blackWhite">
            <a:xfrm>
              <a:off x="4964112" y="4626719"/>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14" name="Group 9"/>
            <p:cNvGrpSpPr>
              <a:grpSpLocks/>
            </p:cNvGrpSpPr>
            <p:nvPr/>
          </p:nvGrpSpPr>
          <p:grpSpPr bwMode="auto">
            <a:xfrm>
              <a:off x="4973638" y="4790232"/>
              <a:ext cx="1825625" cy="1066800"/>
              <a:chOff x="3422" y="1549"/>
              <a:chExt cx="1150" cy="672"/>
            </a:xfrm>
          </p:grpSpPr>
          <p:sp>
            <p:nvSpPr>
              <p:cNvPr id="15"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6"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7"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18" name="Line 13"/>
            <p:cNvSpPr>
              <a:spLocks noChangeShapeType="1"/>
            </p:cNvSpPr>
            <p:nvPr/>
          </p:nvSpPr>
          <p:spPr bwMode="auto">
            <a:xfrm>
              <a:off x="5932487"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19" name="Line 14"/>
            <p:cNvSpPr>
              <a:spLocks noChangeShapeType="1"/>
            </p:cNvSpPr>
            <p:nvPr/>
          </p:nvSpPr>
          <p:spPr bwMode="auto">
            <a:xfrm>
              <a:off x="5237162"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0" name="Line 15"/>
            <p:cNvSpPr>
              <a:spLocks noChangeShapeType="1"/>
            </p:cNvSpPr>
            <p:nvPr/>
          </p:nvSpPr>
          <p:spPr bwMode="auto">
            <a:xfrm>
              <a:off x="4951412" y="47854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1" name="Line 16"/>
            <p:cNvSpPr>
              <a:spLocks noChangeShapeType="1"/>
            </p:cNvSpPr>
            <p:nvPr/>
          </p:nvSpPr>
          <p:spPr bwMode="auto">
            <a:xfrm>
              <a:off x="4951412" y="49378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2" name="Line 17"/>
            <p:cNvSpPr>
              <a:spLocks noChangeShapeType="1"/>
            </p:cNvSpPr>
            <p:nvPr/>
          </p:nvSpPr>
          <p:spPr bwMode="auto">
            <a:xfrm>
              <a:off x="4951412" y="50902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3" name="Line 18"/>
            <p:cNvSpPr>
              <a:spLocks noChangeShapeType="1"/>
            </p:cNvSpPr>
            <p:nvPr/>
          </p:nvSpPr>
          <p:spPr bwMode="auto">
            <a:xfrm>
              <a:off x="4951412" y="52426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4" name="Line 19"/>
            <p:cNvSpPr>
              <a:spLocks noChangeShapeType="1"/>
            </p:cNvSpPr>
            <p:nvPr/>
          </p:nvSpPr>
          <p:spPr bwMode="auto">
            <a:xfrm>
              <a:off x="4951412" y="53950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5" name="Line 20"/>
            <p:cNvSpPr>
              <a:spLocks noChangeShapeType="1"/>
            </p:cNvSpPr>
            <p:nvPr/>
          </p:nvSpPr>
          <p:spPr bwMode="auto">
            <a:xfrm>
              <a:off x="4951412" y="55474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6" name="Line 21"/>
            <p:cNvSpPr>
              <a:spLocks noChangeShapeType="1"/>
            </p:cNvSpPr>
            <p:nvPr/>
          </p:nvSpPr>
          <p:spPr bwMode="auto">
            <a:xfrm>
              <a:off x="4951412" y="56998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7" name="Line 22"/>
            <p:cNvSpPr>
              <a:spLocks noChangeShapeType="1"/>
            </p:cNvSpPr>
            <p:nvPr/>
          </p:nvSpPr>
          <p:spPr bwMode="auto">
            <a:xfrm>
              <a:off x="4951412" y="58522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8" name="Line 23"/>
            <p:cNvSpPr>
              <a:spLocks noChangeShapeType="1"/>
            </p:cNvSpPr>
            <p:nvPr/>
          </p:nvSpPr>
          <p:spPr bwMode="auto">
            <a:xfrm>
              <a:off x="6203950"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9" name="Line 24"/>
            <p:cNvSpPr>
              <a:spLocks noChangeShapeType="1"/>
            </p:cNvSpPr>
            <p:nvPr/>
          </p:nvSpPr>
          <p:spPr bwMode="auto">
            <a:xfrm>
              <a:off x="6529387" y="4612432"/>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3" name="Group 2"/>
          <p:cNvGrpSpPr/>
          <p:nvPr/>
        </p:nvGrpSpPr>
        <p:grpSpPr>
          <a:xfrm>
            <a:off x="1242970" y="4330556"/>
            <a:ext cx="2641642" cy="1954404"/>
            <a:chOff x="2360612" y="4618783"/>
            <a:chExt cx="1889125" cy="1377949"/>
          </a:xfrm>
        </p:grpSpPr>
        <p:sp>
          <p:nvSpPr>
            <p:cNvPr id="9" name="Rectangle 3"/>
            <p:cNvSpPr>
              <a:spLocks noChangeArrowheads="1"/>
            </p:cNvSpPr>
            <p:nvPr/>
          </p:nvSpPr>
          <p:spPr bwMode="blackWhite">
            <a:xfrm>
              <a:off x="2373312" y="463307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11" name="Group 6"/>
            <p:cNvGrpSpPr>
              <a:grpSpLocks/>
            </p:cNvGrpSpPr>
            <p:nvPr/>
          </p:nvGrpSpPr>
          <p:grpSpPr bwMode="auto">
            <a:xfrm>
              <a:off x="2655888" y="4644182"/>
              <a:ext cx="1274763" cy="1327150"/>
              <a:chOff x="1244" y="1460"/>
              <a:chExt cx="803" cy="836"/>
            </a:xfrm>
          </p:grpSpPr>
          <p:sp>
            <p:nvSpPr>
              <p:cNvPr id="12"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3"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30" name="Line 53"/>
            <p:cNvSpPr>
              <a:spLocks noChangeShapeType="1"/>
            </p:cNvSpPr>
            <p:nvPr/>
          </p:nvSpPr>
          <p:spPr bwMode="auto">
            <a:xfrm>
              <a:off x="3341687"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1" name="Line 54"/>
            <p:cNvSpPr>
              <a:spLocks noChangeShapeType="1"/>
            </p:cNvSpPr>
            <p:nvPr/>
          </p:nvSpPr>
          <p:spPr bwMode="auto">
            <a:xfrm>
              <a:off x="2646362"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2" name="Line 55"/>
            <p:cNvSpPr>
              <a:spLocks noChangeShapeType="1"/>
            </p:cNvSpPr>
            <p:nvPr/>
          </p:nvSpPr>
          <p:spPr bwMode="auto">
            <a:xfrm>
              <a:off x="2360612" y="47918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3" name="Line 56"/>
            <p:cNvSpPr>
              <a:spLocks noChangeShapeType="1"/>
            </p:cNvSpPr>
            <p:nvPr/>
          </p:nvSpPr>
          <p:spPr bwMode="auto">
            <a:xfrm>
              <a:off x="2360612" y="49442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4" name="Line 57"/>
            <p:cNvSpPr>
              <a:spLocks noChangeShapeType="1"/>
            </p:cNvSpPr>
            <p:nvPr/>
          </p:nvSpPr>
          <p:spPr bwMode="auto">
            <a:xfrm>
              <a:off x="2360612" y="50966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5" name="Line 58"/>
            <p:cNvSpPr>
              <a:spLocks noChangeShapeType="1"/>
            </p:cNvSpPr>
            <p:nvPr/>
          </p:nvSpPr>
          <p:spPr bwMode="auto">
            <a:xfrm>
              <a:off x="2382837" y="52490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6" name="Line 59"/>
            <p:cNvSpPr>
              <a:spLocks noChangeShapeType="1"/>
            </p:cNvSpPr>
            <p:nvPr/>
          </p:nvSpPr>
          <p:spPr bwMode="auto">
            <a:xfrm>
              <a:off x="2360612" y="54014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7" name="Line 60"/>
            <p:cNvSpPr>
              <a:spLocks noChangeShapeType="1"/>
            </p:cNvSpPr>
            <p:nvPr/>
          </p:nvSpPr>
          <p:spPr bwMode="auto">
            <a:xfrm>
              <a:off x="2360612" y="55538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8" name="Line 61"/>
            <p:cNvSpPr>
              <a:spLocks noChangeShapeType="1"/>
            </p:cNvSpPr>
            <p:nvPr/>
          </p:nvSpPr>
          <p:spPr bwMode="auto">
            <a:xfrm>
              <a:off x="2360612" y="57062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9" name="Line 62"/>
            <p:cNvSpPr>
              <a:spLocks noChangeShapeType="1"/>
            </p:cNvSpPr>
            <p:nvPr/>
          </p:nvSpPr>
          <p:spPr bwMode="auto">
            <a:xfrm>
              <a:off x="2360612" y="58586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0" name="Line 63"/>
            <p:cNvSpPr>
              <a:spLocks noChangeShapeType="1"/>
            </p:cNvSpPr>
            <p:nvPr/>
          </p:nvSpPr>
          <p:spPr bwMode="auto">
            <a:xfrm>
              <a:off x="3613150"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1" name="Line 64"/>
            <p:cNvSpPr>
              <a:spLocks noChangeShapeType="1"/>
            </p:cNvSpPr>
            <p:nvPr/>
          </p:nvSpPr>
          <p:spPr bwMode="auto">
            <a:xfrm>
              <a:off x="3938587" y="4618783"/>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Tree>
    <p:extLst>
      <p:ext uri="{BB962C8B-B14F-4D97-AF65-F5344CB8AC3E}">
        <p14:creationId xmlns:p14="http://schemas.microsoft.com/office/powerpoint/2010/main" val="111800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a:t>
            </a:r>
            <a:r>
              <a:rPr lang="en-US" dirty="0" smtClean="0"/>
              <a:t>the "Departments" table</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a:t>
            </a:r>
            <a:r>
              <a:rPr lang="en-US" dirty="0" smtClean="0"/>
              <a:t>– Example</a:t>
            </a:r>
            <a:endParaRPr lang="en-US" dirty="0"/>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Departments</a:t>
            </a:r>
          </a:p>
        </p:txBody>
      </p:sp>
      <p:sp>
        <p:nvSpPr>
          <p:cNvPr id="496645" name="Rectangle 5"/>
          <p:cNvSpPr>
            <a:spLocks noChangeArrowheads="1"/>
          </p:cNvSpPr>
          <p:nvPr/>
        </p:nvSpPr>
        <p:spPr bwMode="auto">
          <a:xfrm>
            <a:off x="1598612" y="5176130"/>
            <a:ext cx="3962400"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DepartmentId, 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481945769"/>
              </p:ext>
            </p:extLst>
          </p:nvPr>
        </p:nvGraphicFramePr>
        <p:xfrm>
          <a:off x="2360612" y="25146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757864453"/>
              </p:ext>
            </p:extLst>
          </p:nvPr>
        </p:nvGraphicFramePr>
        <p:xfrm>
          <a:off x="5970148" y="4682196"/>
          <a:ext cx="3796152" cy="1789176"/>
        </p:xfrm>
        <a:graphic>
          <a:graphicData uri="http://schemas.openxmlformats.org/drawingml/2006/table">
            <a:tbl>
              <a:tblPr/>
              <a:tblGrid>
                <a:gridCol w="1817724"/>
                <a:gridCol w="1978428"/>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198516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r>
              <a:rPr lang="en-US" dirty="0" smtClean="0"/>
              <a:t>: </a:t>
            </a:r>
            <a:r>
              <a:rPr lang="en-US" b="1" dirty="0" smtClean="0">
                <a:solidFill>
                  <a:schemeClr val="tx2">
                    <a:lumMod val="75000"/>
                  </a:schemeClr>
                </a:solidFill>
                <a:latin typeface="Consolas" pitchFamily="49" charset="0"/>
                <a:cs typeface="Consolas" pitchFamily="49" charset="0"/>
              </a:rPr>
              <a:t>+</a:t>
            </a:r>
            <a:r>
              <a:rPr lang="en-US" dirty="0" smtClean="0"/>
              <a:t>, </a:t>
            </a:r>
            <a:r>
              <a:rPr lang="en-US" b="1" dirty="0">
                <a:solidFill>
                  <a:schemeClr val="tx2">
                    <a:lumMod val="75000"/>
                  </a:schemeClr>
                </a:solidFill>
                <a:latin typeface="Consolas" pitchFamily="49" charset="0"/>
                <a:cs typeface="Consolas" pitchFamily="49" charset="0"/>
              </a:rPr>
              <a:t>-</a:t>
            </a:r>
            <a:r>
              <a:rPr lang="en-US" dirty="0"/>
              <a:t>, </a:t>
            </a:r>
            <a:r>
              <a:rPr lang="en-US" b="1" dirty="0">
                <a:solidFill>
                  <a:schemeClr val="tx2">
                    <a:lumMod val="75000"/>
                  </a:schemeClr>
                </a:solidFill>
                <a:latin typeface="Consolas" pitchFamily="49" charset="0"/>
                <a:cs typeface="Consolas" pitchFamily="49" charset="0"/>
              </a:rPr>
              <a:t>*</a:t>
            </a:r>
            <a:r>
              <a:rPr lang="en-US" dirty="0"/>
              <a:t>, </a:t>
            </a:r>
            <a:r>
              <a:rPr lang="en-US" b="1" dirty="0">
                <a:solidFill>
                  <a:schemeClr val="tx2">
                    <a:lumMod val="75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498692" name="Rectangle 4"/>
          <p:cNvSpPr>
            <a:spLocks noChangeArrowheads="1"/>
          </p:cNvSpPr>
          <p:nvPr/>
        </p:nvSpPr>
        <p:spPr bwMode="auto">
          <a:xfrm>
            <a:off x="2278062" y="3246306"/>
            <a:ext cx="76327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Salary + 300</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498693" name="Group 5"/>
          <p:cNvGraphicFramePr>
            <a:graphicFrameLocks noGrp="1"/>
          </p:cNvGraphicFramePr>
          <p:nvPr>
            <p:extLst>
              <p:ext uri="{D42A27DB-BD31-4B8C-83A1-F6EECF244321}">
                <p14:modId xmlns:p14="http://schemas.microsoft.com/office/powerpoint/2010/main" val="2987325776"/>
              </p:ext>
            </p:extLst>
          </p:nvPr>
        </p:nvGraphicFramePr>
        <p:xfrm>
          <a:off x="2278062" y="4386919"/>
          <a:ext cx="7632700" cy="2089536"/>
        </p:xfrm>
        <a:graphic>
          <a:graphicData uri="http://schemas.openxmlformats.org/drawingml/2006/table">
            <a:tbl>
              <a:tblPr/>
              <a:tblGrid>
                <a:gridCol w="2700338"/>
                <a:gridCol w="1917700"/>
                <a:gridCol w="3014662"/>
              </a:tblGrid>
              <a:tr h="38105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2284412" y="2540388"/>
            <a:ext cx="76327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(2 + 3) * 4   --&gt; returns 20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54598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dirty="0"/>
              <a:t>A </a:t>
            </a:r>
            <a:r>
              <a:rPr lang="en-US" sz="3200" b="1" dirty="0">
                <a:solidFill>
                  <a:schemeClr val="tx2">
                    <a:lumMod val="75000"/>
                  </a:schemeClr>
                </a:solidFill>
                <a:latin typeface="Consolas" pitchFamily="49" charset="0"/>
              </a:rPr>
              <a:t>NULL</a:t>
            </a:r>
            <a:r>
              <a:rPr lang="en-US" sz="3200" dirty="0"/>
              <a:t> is a </a:t>
            </a:r>
            <a:r>
              <a:rPr lang="en-US" sz="3200" dirty="0" smtClean="0"/>
              <a:t>special value </a:t>
            </a:r>
            <a:r>
              <a:rPr lang="en-US" sz="3200" dirty="0"/>
              <a:t>that </a:t>
            </a:r>
            <a:r>
              <a:rPr lang="en-US" sz="3200" dirty="0" smtClean="0"/>
              <a:t>means unavailable / unassigned / unknown / inapplicable / missing value</a:t>
            </a:r>
            <a:endParaRPr lang="en-US" sz="3200" dirty="0"/>
          </a:p>
          <a:p>
            <a:pPr lvl="1">
              <a:lnSpc>
                <a:spcPct val="100000"/>
              </a:lnSpc>
            </a:pPr>
            <a:r>
              <a:rPr lang="en-US" sz="3000" dirty="0"/>
              <a:t>Not the same as </a:t>
            </a:r>
            <a:r>
              <a:rPr lang="en-US" sz="3000" b="1" dirty="0" smtClean="0">
                <a:solidFill>
                  <a:schemeClr val="tx2">
                    <a:lumMod val="75000"/>
                  </a:schemeClr>
                </a:solidFill>
                <a:latin typeface="Consolas" panose="020B0609020204030204" pitchFamily="49" charset="0"/>
                <a:cs typeface="Consolas" panose="020B0609020204030204" pitchFamily="49" charset="0"/>
              </a:rPr>
              <a:t>0</a:t>
            </a:r>
            <a:r>
              <a:rPr lang="en-US" sz="3000" dirty="0" smtClean="0"/>
              <a:t> or </a:t>
            </a:r>
            <a:r>
              <a:rPr lang="en-US" sz="3000" dirty="0"/>
              <a:t>a blank space</a:t>
            </a:r>
          </a:p>
          <a:p>
            <a:pPr>
              <a:lnSpc>
                <a:spcPct val="100000"/>
              </a:lnSpc>
            </a:pPr>
            <a:r>
              <a:rPr lang="en-US" sz="3000" dirty="0"/>
              <a:t>Arithmetic expressions containing a </a:t>
            </a:r>
            <a:r>
              <a:rPr lang="en-US" sz="3000" b="1" dirty="0">
                <a:solidFill>
                  <a:schemeClr val="tx2">
                    <a:lumMod val="75000"/>
                  </a:schemeClr>
                </a:solidFill>
                <a:latin typeface="Consolas" pitchFamily="49" charset="0"/>
              </a:rPr>
              <a:t>NULL</a:t>
            </a:r>
            <a:r>
              <a:rPr lang="en-US" sz="3000" dirty="0"/>
              <a:t> value are evaluated to </a:t>
            </a:r>
            <a:r>
              <a:rPr lang="en-US" sz="3000" b="1" dirty="0">
                <a:solidFill>
                  <a:schemeClr val="tx2">
                    <a:lumMod val="75000"/>
                  </a:schemeClr>
                </a:solidFill>
                <a:latin typeface="Consolas" pitchFamily="49" charset="0"/>
              </a:rPr>
              <a:t>NULL</a:t>
            </a:r>
          </a:p>
        </p:txBody>
      </p:sp>
      <p:sp>
        <p:nvSpPr>
          <p:cNvPr id="500738" name="Rectangle 2"/>
          <p:cNvSpPr>
            <a:spLocks noGrp="1" noChangeArrowheads="1"/>
          </p:cNvSpPr>
          <p:nvPr>
            <p:ph type="title"/>
          </p:nvPr>
        </p:nvSpPr>
        <p:spPr/>
        <p:txBody>
          <a:bodyPr/>
          <a:lstStyle/>
          <a:p>
            <a:r>
              <a:rPr lang="en-US" dirty="0"/>
              <a:t>The NULL Value</a:t>
            </a:r>
          </a:p>
        </p:txBody>
      </p:sp>
      <p:sp>
        <p:nvSpPr>
          <p:cNvPr id="500740" name="Rectangle 4"/>
          <p:cNvSpPr>
            <a:spLocks noChangeArrowheads="1"/>
          </p:cNvSpPr>
          <p:nvPr/>
        </p:nvSpPr>
        <p:spPr bwMode="auto">
          <a:xfrm>
            <a:off x="2055812" y="3489885"/>
            <a:ext cx="82296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p:txBody>
      </p:sp>
      <p:graphicFrame>
        <p:nvGraphicFramePr>
          <p:cNvPr id="500741" name="Group 5"/>
          <p:cNvGraphicFramePr>
            <a:graphicFrameLocks noGrp="1"/>
          </p:cNvGraphicFramePr>
          <p:nvPr>
            <p:extLst>
              <p:ext uri="{D42A27DB-BD31-4B8C-83A1-F6EECF244321}">
                <p14:modId xmlns:p14="http://schemas.microsoft.com/office/powerpoint/2010/main" val="2044021630"/>
              </p:ext>
            </p:extLst>
          </p:nvPr>
        </p:nvGraphicFramePr>
        <p:xfrm>
          <a:off x="2055812" y="4239064"/>
          <a:ext cx="3759200" cy="2223516"/>
        </p:xfrm>
        <a:graphic>
          <a:graphicData uri="http://schemas.openxmlformats.org/drawingml/2006/table">
            <a:tbl>
              <a:tblPr/>
              <a:tblGrid>
                <a:gridCol w="1800078"/>
                <a:gridCol w="1959122"/>
              </a:tblGrid>
              <a:tr h="33508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Consolas" pitchFamily="49" charset="0"/>
                        </a:rPr>
                        <a:t>NULL</a:t>
                      </a:r>
                      <a:endParaRPr kumimoji="1" lang="en-US" sz="24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6102351" y="4775920"/>
            <a:ext cx="4183061" cy="1055608"/>
          </a:xfrm>
          <a:prstGeom prst="wedgeRoundRectCallout">
            <a:avLst>
              <a:gd name="adj1" fmla="val -71787"/>
              <a:gd name="adj2" fmla="val -353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latin typeface="Consolas" panose="020B0609020204030204" pitchFamily="49" charset="0"/>
                <a:cs typeface="Consolas" panose="020B0609020204030204" pitchFamily="49" charset="0"/>
              </a:rPr>
              <a:t>NULL</a:t>
            </a:r>
            <a:r>
              <a:rPr lang="en-US" sz="2800" noProof="1">
                <a:solidFill>
                  <a:srgbClr val="FFFFFF"/>
                </a:solidFill>
              </a:rPr>
              <a:t> is displayed as empty </a:t>
            </a:r>
            <a:r>
              <a:rPr lang="en-US" sz="2800" noProof="1" smtClean="0">
                <a:solidFill>
                  <a:srgbClr val="FFFFFF"/>
                </a:solidFill>
              </a:rPr>
              <a:t>string or as "</a:t>
            </a:r>
            <a:r>
              <a:rPr lang="en-US" sz="2800" b="1" noProof="1" smtClean="0">
                <a:solidFill>
                  <a:schemeClr val="tx2">
                    <a:lumMod val="75000"/>
                  </a:schemeClr>
                </a:solidFill>
                <a:latin typeface="Consolas" panose="020B0609020204030204" pitchFamily="49" charset="0"/>
                <a:cs typeface="Consolas" panose="020B0609020204030204" pitchFamily="49" charset="0"/>
              </a:rPr>
              <a:t>NULL</a:t>
            </a:r>
            <a:r>
              <a:rPr lang="en-US" sz="2800" noProof="1" smtClean="0">
                <a:solidFill>
                  <a:srgbClr val="FFFFFF"/>
                </a:solidFill>
              </a:rPr>
              <a:t>"</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84456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“SoftUni” Database </a:t>
            </a:r>
            <a:r>
              <a:rPr lang="en-US" dirty="0"/>
              <a:t>Schema</a:t>
            </a:r>
          </a:p>
          <a:p>
            <a:pPr marL="542925" indent="-542925">
              <a:lnSpc>
                <a:spcPct val="100000"/>
              </a:lnSpc>
              <a:buFontTx/>
              <a:buAutoNum type="arabicPeriod"/>
            </a:pPr>
            <a:r>
              <a:rPr lang="en-US" dirty="0"/>
              <a:t>Introducing the </a:t>
            </a:r>
            <a:r>
              <a:rPr lang="en-US" dirty="0">
                <a:solidFill>
                  <a:schemeClr val="tx2">
                    <a:lumMod val="75000"/>
                  </a:schemeClr>
                </a:solidFill>
              </a:rPr>
              <a:t>SELECT </a:t>
            </a:r>
            <a:r>
              <a:rPr lang="en-US" dirty="0"/>
              <a:t>SQL Statement</a:t>
            </a:r>
          </a:p>
          <a:p>
            <a:pPr marL="722313" lvl="1" indent="349250">
              <a:lnSpc>
                <a:spcPct val="100000"/>
              </a:lnSpc>
            </a:pPr>
            <a:r>
              <a:rPr lang="en-US" dirty="0" smtClean="0"/>
              <a:t>SQL Operators</a:t>
            </a:r>
          </a:p>
          <a:p>
            <a:pPr marL="722313" lvl="1" indent="349250">
              <a:lnSpc>
                <a:spcPct val="100000"/>
              </a:lnSpc>
            </a:pPr>
            <a:r>
              <a:rPr lang="en-US" dirty="0" smtClean="0"/>
              <a:t>Using </a:t>
            </a:r>
            <a:r>
              <a:rPr lang="en-US" dirty="0" smtClean="0">
                <a:solidFill>
                  <a:schemeClr val="tx2">
                    <a:lumMod val="75000"/>
                  </a:schemeClr>
                </a:solidFill>
              </a:rPr>
              <a:t>UNION</a:t>
            </a:r>
            <a:r>
              <a:rPr lang="en-US" dirty="0" smtClean="0"/>
              <a:t>, </a:t>
            </a:r>
            <a:r>
              <a:rPr lang="en-US" dirty="0" smtClean="0">
                <a:solidFill>
                  <a:schemeClr val="tx2">
                    <a:lumMod val="75000"/>
                  </a:schemeClr>
                </a:solidFill>
              </a:rPr>
              <a:t>INTERSECT</a:t>
            </a:r>
            <a:r>
              <a:rPr lang="en-US" dirty="0" smtClean="0"/>
              <a:t>, </a:t>
            </a:r>
            <a:r>
              <a:rPr lang="en-US" dirty="0" smtClean="0">
                <a:solidFill>
                  <a:schemeClr val="tx2">
                    <a:lumMod val="75000"/>
                  </a:schemeClr>
                </a:solidFill>
              </a:rPr>
              <a:t>EXCEPT</a:t>
            </a:r>
            <a:endParaRPr lang="en-US" dirty="0">
              <a:solidFill>
                <a:schemeClr val="tx2">
                  <a:lumMod val="75000"/>
                </a:schemeClr>
              </a:solidFill>
            </a:endParaRPr>
          </a:p>
          <a:p>
            <a:pPr marL="722313" lvl="1" indent="349250">
              <a:lnSpc>
                <a:spcPct val="100000"/>
              </a:lnSpc>
            </a:pPr>
            <a:r>
              <a:rPr lang="en-US" dirty="0"/>
              <a:t>The </a:t>
            </a:r>
            <a:r>
              <a:rPr lang="en-US" dirty="0">
                <a:solidFill>
                  <a:schemeClr val="tx2">
                    <a:lumMod val="75000"/>
                  </a:schemeClr>
                </a:solidFill>
                <a:latin typeface="Consolas" pitchFamily="49" charset="0"/>
              </a:rPr>
              <a:t>WHERE</a:t>
            </a:r>
            <a:r>
              <a:rPr lang="en-US" dirty="0">
                <a:solidFill>
                  <a:schemeClr val="tx2">
                    <a:lumMod val="75000"/>
                  </a:schemeClr>
                </a:solidFill>
              </a:rPr>
              <a:t> </a:t>
            </a:r>
            <a:r>
              <a:rPr lang="en-US" dirty="0"/>
              <a:t>Clause</a:t>
            </a:r>
          </a:p>
          <a:p>
            <a:pPr marL="722313" lvl="1" indent="349250">
              <a:lnSpc>
                <a:spcPct val="100000"/>
              </a:lnSpc>
            </a:pPr>
            <a:r>
              <a:rPr lang="en-US" dirty="0"/>
              <a:t>Sorting with </a:t>
            </a:r>
            <a:r>
              <a:rPr lang="en-US" dirty="0">
                <a:solidFill>
                  <a:schemeClr val="tx2">
                    <a:lumMod val="75000"/>
                  </a:schemeClr>
                </a:solidFill>
                <a:latin typeface="Consolas" pitchFamily="49" charset="0"/>
              </a:rPr>
              <a:t>ORDER</a:t>
            </a:r>
            <a:r>
              <a:rPr lang="en-US" dirty="0">
                <a:solidFill>
                  <a:schemeClr val="tx2">
                    <a:lumMod val="75000"/>
                  </a:schemeClr>
                </a:solidFill>
              </a:rPr>
              <a:t> </a:t>
            </a:r>
            <a:r>
              <a:rPr lang="en-US" dirty="0" smtClean="0">
                <a:solidFill>
                  <a:schemeClr val="tx2">
                    <a:lumMod val="75000"/>
                  </a:schemeClr>
                </a:solidFill>
                <a:latin typeface="Consolas" pitchFamily="49" charset="0"/>
              </a:rPr>
              <a:t>BY</a:t>
            </a:r>
            <a:endParaRPr lang="en-US" dirty="0"/>
          </a:p>
          <a:p>
            <a:pPr marL="722313" lvl="1" indent="349250">
              <a:lnSpc>
                <a:spcPct val="100000"/>
              </a:lnSpc>
            </a:pPr>
            <a:r>
              <a:rPr lang="en-US" dirty="0" smtClean="0"/>
              <a:t>Working with </a:t>
            </a:r>
            <a:r>
              <a:rPr lang="en-US" dirty="0" smtClean="0">
                <a:solidFill>
                  <a:schemeClr val="tx2">
                    <a:lumMod val="75000"/>
                  </a:schemeClr>
                </a:solidFill>
                <a:latin typeface="Consolas" pitchFamily="49" charset="0"/>
              </a:rPr>
              <a:t>NULL</a:t>
            </a:r>
            <a:r>
              <a:rPr lang="en-US" dirty="0"/>
              <a:t> </a:t>
            </a:r>
            <a:r>
              <a:rPr lang="en-US" dirty="0" smtClean="0"/>
              <a:t>values</a:t>
            </a:r>
            <a:endParaRPr lang="en-US" dirty="0">
              <a:solidFill>
                <a:schemeClr val="tx2">
                  <a:lumMod val="75000"/>
                </a:schemeClr>
              </a:solidFill>
              <a:latin typeface="Consolas" pitchFamily="49" charset="0"/>
            </a:endParaRPr>
          </a:p>
        </p:txBody>
      </p:sp>
      <p:pic>
        <p:nvPicPr>
          <p:cNvPr id="10"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1588" y="1216257"/>
            <a:ext cx="2522646" cy="2522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810" y="3994274"/>
            <a:ext cx="2206202" cy="2177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column heading</a:t>
            </a:r>
          </a:p>
          <a:p>
            <a:pPr>
              <a:lnSpc>
                <a:spcPct val="100000"/>
              </a:lnSpc>
            </a:pPr>
            <a:r>
              <a:rPr lang="en-US" sz="3200" dirty="0" smtClean="0"/>
              <a:t>Immediately </a:t>
            </a:r>
            <a:r>
              <a:rPr lang="en-US" sz="3200" dirty="0"/>
              <a:t>follows the column </a:t>
            </a:r>
            <a:r>
              <a:rPr lang="en-US" sz="3200" dirty="0" smtClean="0"/>
              <a:t>name (a</a:t>
            </a:r>
            <a:r>
              <a:rPr lang="en-US" sz="3000" dirty="0" smtClean="0"/>
              <a:t>n optional </a:t>
            </a:r>
            <a:r>
              <a:rPr lang="en-US" sz="3000" b="1" dirty="0" smtClean="0">
                <a:solidFill>
                  <a:schemeClr val="tx2">
                    <a:lumMod val="75000"/>
                  </a:schemeClr>
                </a:solidFill>
                <a:latin typeface="Consolas" pitchFamily="49" charset="0"/>
              </a:rPr>
              <a:t>AS</a:t>
            </a:r>
            <a:r>
              <a:rPr lang="en-US" sz="3000" dirty="0" smtClean="0"/>
              <a:t> keyword)</a:t>
            </a:r>
          </a:p>
          <a:p>
            <a:pPr>
              <a:lnSpc>
                <a:spcPct val="100000"/>
              </a:lnSpc>
            </a:pPr>
            <a:r>
              <a:rPr lang="en-US" sz="3200" dirty="0" smtClean="0"/>
              <a:t>Use </a:t>
            </a:r>
            <a:r>
              <a:rPr lang="en-US" sz="3200" b="1" dirty="0">
                <a:solidFill>
                  <a:schemeClr val="tx2">
                    <a:lumMod val="75000"/>
                  </a:schemeClr>
                </a:solidFill>
                <a:latin typeface="Consolas" pitchFamily="49" charset="0"/>
              </a:rPr>
              <a:t>"Some</a:t>
            </a:r>
            <a:r>
              <a:rPr lang="en-US" sz="3200" b="1" dirty="0">
                <a:solidFill>
                  <a:schemeClr val="tx2">
                    <a:lumMod val="75000"/>
                  </a:schemeClr>
                </a:solidFill>
              </a:rPr>
              <a:t> </a:t>
            </a:r>
            <a:r>
              <a:rPr lang="en-US" sz="3200" b="1" dirty="0">
                <a:solidFill>
                  <a:schemeClr val="tx2">
                    <a:lumMod val="75000"/>
                  </a:schemeClr>
                </a:solidFill>
                <a:latin typeface="Consolas" pitchFamily="49" charset="0"/>
              </a:rPr>
              <a:t>Name"</a:t>
            </a:r>
            <a:r>
              <a:rPr lang="en-US" sz="3200" dirty="0" smtClean="0"/>
              <a:t> or </a:t>
            </a:r>
            <a:r>
              <a:rPr lang="en-US" sz="3200" b="1" dirty="0" smtClean="0">
                <a:solidFill>
                  <a:schemeClr val="tx2">
                    <a:lumMod val="75000"/>
                  </a:schemeClr>
                </a:solidFill>
                <a:latin typeface="Consolas" pitchFamily="49" charset="0"/>
              </a:rPr>
              <a:t>[Some</a:t>
            </a:r>
            <a:r>
              <a:rPr lang="en-US" sz="3200" b="1" dirty="0" smtClean="0">
                <a:solidFill>
                  <a:schemeClr val="tx2">
                    <a:lumMod val="75000"/>
                  </a:schemeClr>
                </a:solidFill>
              </a:rPr>
              <a:t> </a:t>
            </a:r>
            <a:r>
              <a:rPr lang="en-US" sz="3200" b="1" dirty="0" smtClean="0">
                <a:solidFill>
                  <a:schemeClr val="tx2">
                    <a:lumMod val="75000"/>
                  </a:schemeClr>
                </a:solidFill>
                <a:latin typeface="Consolas" pitchFamily="49" charset="0"/>
              </a:rPr>
              <a:t>Name]</a:t>
            </a:r>
            <a:r>
              <a:rPr lang="en-US" sz="3200" dirty="0" smtClean="0"/>
              <a:t> when the alias contains spaces</a:t>
            </a:r>
            <a:endParaRPr lang="en-US" sz="3200" dirty="0"/>
          </a:p>
        </p:txBody>
      </p:sp>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8" name="Rectangle 4"/>
          <p:cNvSpPr>
            <a:spLocks noChangeArrowheads="1"/>
          </p:cNvSpPr>
          <p:nvPr/>
        </p:nvSpPr>
        <p:spPr bwMode="auto">
          <a:xfrm>
            <a:off x="836612" y="3278520"/>
            <a:ext cx="105918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Salary*0.2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Bonus,</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 0.2 / 12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"Monthly Bonus"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063043098"/>
              </p:ext>
            </p:extLst>
          </p:nvPr>
        </p:nvGraphicFramePr>
        <p:xfrm>
          <a:off x="833440" y="4552072"/>
          <a:ext cx="10594972" cy="1668780"/>
        </p:xfrm>
        <a:graphic>
          <a:graphicData uri="http://schemas.openxmlformats.org/drawingml/2006/table">
            <a:tbl>
              <a:tblPr/>
              <a:tblGrid>
                <a:gridCol w="1919587"/>
                <a:gridCol w="1995762"/>
                <a:gridCol w="1919587"/>
                <a:gridCol w="2380018"/>
                <a:gridCol w="2380018"/>
              </a:tblGrid>
              <a:tr h="320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Monthly Bonus</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208.33333333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225.00000000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85265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200" dirty="0"/>
              <a:t>Concatenates columns or character strings to other columns </a:t>
            </a:r>
          </a:p>
          <a:p>
            <a:pPr lvl="1">
              <a:lnSpc>
                <a:spcPct val="100000"/>
              </a:lnSpc>
            </a:pPr>
            <a:r>
              <a:rPr lang="en-US" sz="3000" dirty="0" smtClean="0"/>
              <a:t>Represented </a:t>
            </a:r>
            <a:r>
              <a:rPr lang="en-US" sz="3000" dirty="0"/>
              <a:t>by </a:t>
            </a:r>
            <a:r>
              <a:rPr lang="en-US" sz="3000" dirty="0" smtClean="0"/>
              <a:t>the plus </a:t>
            </a:r>
            <a:r>
              <a:rPr lang="en-US" sz="3000" dirty="0"/>
              <a:t>sign </a:t>
            </a:r>
            <a:r>
              <a:rPr lang="en-US" sz="3000" dirty="0" smtClean="0"/>
              <a:t>“</a:t>
            </a:r>
            <a:r>
              <a:rPr lang="en-US" sz="3000" b="1" dirty="0" smtClean="0">
                <a:solidFill>
                  <a:schemeClr val="tx2">
                    <a:lumMod val="75000"/>
                  </a:schemeClr>
                </a:solidFill>
                <a:latin typeface="Consolas" pitchFamily="49" charset="0"/>
              </a:rPr>
              <a:t>+</a:t>
            </a:r>
            <a:r>
              <a:rPr lang="en-US" sz="3000" dirty="0" smtClean="0"/>
              <a:t>” (or "</a:t>
            </a:r>
            <a:r>
              <a:rPr lang="en-US" sz="3000" b="1" dirty="0" smtClean="0">
                <a:solidFill>
                  <a:schemeClr val="tx2">
                    <a:lumMod val="75000"/>
                  </a:schemeClr>
                </a:solidFill>
                <a:latin typeface="Consolas" panose="020B0609020204030204" pitchFamily="49" charset="0"/>
                <a:cs typeface="Consolas" panose="020B0609020204030204" pitchFamily="49" charset="0"/>
              </a:rPr>
              <a:t>||</a:t>
            </a:r>
            <a:r>
              <a:rPr lang="en-US" sz="3000" dirty="0" smtClean="0"/>
              <a:t>" in some databases)</a:t>
            </a:r>
            <a:endParaRPr lang="en-US" sz="3000" dirty="0"/>
          </a:p>
          <a:p>
            <a:pPr>
              <a:lnSpc>
                <a:spcPct val="100000"/>
              </a:lnSpc>
            </a:pPr>
            <a:r>
              <a:rPr lang="en-US" sz="3200" dirty="0"/>
              <a:t>Creates a resultant column that is a character expression</a:t>
            </a: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67928"/>
            <a:ext cx="92995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as [No.]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464478645"/>
              </p:ext>
            </p:extLst>
          </p:nvPr>
        </p:nvGraphicFramePr>
        <p:xfrm>
          <a:off x="3197224" y="4245276"/>
          <a:ext cx="5791200" cy="2223516"/>
        </p:xfrm>
        <a:graphic>
          <a:graphicData uri="http://schemas.openxmlformats.org/drawingml/2006/table">
            <a:tbl>
              <a:tblPr/>
              <a:tblGrid>
                <a:gridCol w="3201988"/>
                <a:gridCol w="2589212"/>
              </a:tblGrid>
              <a:tr h="336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2600722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idx="1"/>
          </p:nvPr>
        </p:nvSpPr>
        <p:spPr/>
        <p:txBody>
          <a:bodyPr>
            <a:normAutofit/>
          </a:bodyPr>
          <a:lstStyle/>
          <a:p>
            <a:pPr>
              <a:lnSpc>
                <a:spcPct val="100000"/>
              </a:lnSpc>
            </a:pPr>
            <a:r>
              <a:rPr lang="en-US" dirty="0"/>
              <a:t>A </a:t>
            </a:r>
            <a:r>
              <a:rPr lang="en-US" dirty="0">
                <a:solidFill>
                  <a:schemeClr val="tx2">
                    <a:lumMod val="75000"/>
                  </a:schemeClr>
                </a:solidFill>
              </a:rPr>
              <a:t>literal</a:t>
            </a:r>
            <a:r>
              <a:rPr lang="en-US" dirty="0"/>
              <a:t> is a </a:t>
            </a:r>
            <a:r>
              <a:rPr lang="en-US" dirty="0" smtClean="0"/>
              <a:t>character / number / </a:t>
            </a:r>
            <a:r>
              <a:rPr lang="en-US" dirty="0"/>
              <a:t>date included in the </a:t>
            </a:r>
            <a:r>
              <a:rPr lang="en-US" b="1" dirty="0" smtClean="0">
                <a:solidFill>
                  <a:schemeClr val="tx2">
                    <a:lumMod val="75000"/>
                  </a:schemeClr>
                </a:solidFill>
                <a:latin typeface="Consolas" pitchFamily="49" charset="0"/>
              </a:rPr>
              <a:t>SELECT</a:t>
            </a:r>
            <a:endParaRPr lang="en-US" dirty="0"/>
          </a:p>
          <a:p>
            <a:pPr>
              <a:lnSpc>
                <a:spcPct val="100000"/>
              </a:lnSpc>
            </a:pPr>
            <a:r>
              <a:rPr lang="en-US" dirty="0"/>
              <a:t>Date and character literal values must be enclosed within single quotation </a:t>
            </a:r>
            <a:r>
              <a:rPr lang="en-US" dirty="0" smtClean="0"/>
              <a:t>marks, e.g. </a:t>
            </a:r>
            <a:r>
              <a:rPr lang="en-US" b="1" dirty="0" smtClean="0">
                <a:solidFill>
                  <a:schemeClr val="tx2">
                    <a:lumMod val="75000"/>
                  </a:schemeClr>
                </a:solidFill>
                <a:latin typeface="Consolas" panose="020B0609020204030204" pitchFamily="49" charset="0"/>
                <a:cs typeface="Consolas" panose="020B0609020204030204" pitchFamily="49" charset="0"/>
              </a:rPr>
              <a:t>'some string'</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'25-Jan-2015'</a:t>
            </a:r>
            <a:endParaRPr lang="en-US" b="1" dirty="0">
              <a:solidFill>
                <a:schemeClr val="tx2">
                  <a:lumMod val="75000"/>
                </a:schemeClr>
              </a:solidFill>
              <a:latin typeface="Consolas" panose="020B0609020204030204" pitchFamily="49" charset="0"/>
              <a:cs typeface="Consolas" panose="020B0609020204030204" pitchFamily="49" charset="0"/>
            </a:endParaRPr>
          </a:p>
        </p:txBody>
      </p:sp>
      <p:sp>
        <p:nvSpPr>
          <p:cNvPr id="506882" name="Rectangle 2"/>
          <p:cNvSpPr>
            <a:spLocks noGrp="1" noChangeArrowheads="1"/>
          </p:cNvSpPr>
          <p:nvPr>
            <p:ph type="title"/>
          </p:nvPr>
        </p:nvSpPr>
        <p:spPr/>
        <p:txBody>
          <a:bodyPr/>
          <a:lstStyle/>
          <a:p>
            <a:r>
              <a:rPr lang="en-US" dirty="0"/>
              <a:t>Literal Character Strings</a:t>
            </a:r>
          </a:p>
        </p:txBody>
      </p:sp>
      <p:sp>
        <p:nvSpPr>
          <p:cNvPr id="506884" name="Rectangle 4"/>
          <p:cNvSpPr>
            <a:spLocks noChangeArrowheads="1"/>
          </p:cNvSpPr>
          <p:nvPr/>
        </p:nvSpPr>
        <p:spPr bwMode="auto">
          <a:xfrm>
            <a:off x="2052636" y="3116864"/>
            <a:ext cx="80803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LastName AS [Our Employees] FROM Employees</a:t>
            </a:r>
          </a:p>
        </p:txBody>
      </p:sp>
      <p:graphicFrame>
        <p:nvGraphicFramePr>
          <p:cNvPr id="506885" name="Group 5"/>
          <p:cNvGraphicFramePr>
            <a:graphicFrameLocks noGrp="1"/>
          </p:cNvGraphicFramePr>
          <p:nvPr>
            <p:extLst>
              <p:ext uri="{D42A27DB-BD31-4B8C-83A1-F6EECF244321}">
                <p14:modId xmlns:p14="http://schemas.microsoft.com/office/powerpoint/2010/main" val="2323621011"/>
              </p:ext>
            </p:extLst>
          </p:nvPr>
        </p:nvGraphicFramePr>
        <p:xfrm>
          <a:off x="2052636" y="4293108"/>
          <a:ext cx="8080376" cy="2107692"/>
        </p:xfrm>
        <a:graphic>
          <a:graphicData uri="http://schemas.openxmlformats.org/drawingml/2006/table">
            <a:tbl>
              <a:tblPr/>
              <a:tblGrid>
                <a:gridCol w="8080376"/>
              </a:tblGrid>
              <a:tr h="3732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Tree>
    <p:extLst>
      <p:ext uri="{BB962C8B-B14F-4D97-AF65-F5344CB8AC3E}">
        <p14:creationId xmlns:p14="http://schemas.microsoft.com/office/powerpoint/2010/main" val="3072294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a:lnSpc>
                <a:spcPct val="100000"/>
              </a:lnSpc>
              <a:spcBef>
                <a:spcPct val="25000"/>
              </a:spcBef>
            </a:pPr>
            <a:r>
              <a:rPr lang="en-US" dirty="0" smtClean="0"/>
              <a:t>By default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dirty="0" smtClean="0"/>
              <a:t> returns all </a:t>
            </a:r>
            <a:r>
              <a:rPr lang="en-US" dirty="0"/>
              <a:t>rows, including </a:t>
            </a:r>
            <a:r>
              <a:rPr lang="en-US" dirty="0">
                <a:solidFill>
                  <a:schemeClr val="tx2">
                    <a:lumMod val="75000"/>
                  </a:schemeClr>
                </a:solidFill>
              </a:rPr>
              <a:t>duplicate </a:t>
            </a:r>
            <a:r>
              <a:rPr lang="en-US" dirty="0" smtClean="0">
                <a:solidFill>
                  <a:schemeClr val="tx2">
                    <a:lumMod val="75000"/>
                  </a:schemeClr>
                </a:solidFill>
              </a:rPr>
              <a:t>rows</a:t>
            </a:r>
          </a:p>
          <a:p>
            <a:pPr>
              <a:lnSpc>
                <a:spcPct val="100000"/>
              </a:lnSpc>
              <a:spcBef>
                <a:spcPct val="25000"/>
              </a:spcBef>
            </a:pPr>
            <a:endParaRPr lang="en-US" b="1" dirty="0">
              <a:solidFill>
                <a:schemeClr val="tx2">
                  <a:lumMod val="75000"/>
                </a:schemeClr>
              </a:solidFill>
              <a:latin typeface="Consolas" pitchFamily="49" charset="0"/>
            </a:endParaRPr>
          </a:p>
          <a:p>
            <a:pPr>
              <a:lnSpc>
                <a:spcPct val="100000"/>
              </a:lnSpc>
              <a:spcBef>
                <a:spcPct val="25000"/>
              </a:spcBef>
            </a:pPr>
            <a:endParaRPr lang="en-US" b="1" dirty="0" smtClean="0">
              <a:solidFill>
                <a:schemeClr val="tx2">
                  <a:lumMod val="75000"/>
                </a:schemeClr>
              </a:solidFill>
              <a:latin typeface="Consolas" pitchFamily="49" charset="0"/>
            </a:endParaRPr>
          </a:p>
          <a:p>
            <a:pPr>
              <a:lnSpc>
                <a:spcPct val="100000"/>
              </a:lnSpc>
              <a:spcBef>
                <a:spcPct val="25000"/>
              </a:spcBef>
            </a:pPr>
            <a:endParaRPr lang="en-US" b="1" dirty="0">
              <a:solidFill>
                <a:schemeClr val="tx2">
                  <a:lumMod val="75000"/>
                </a:schemeClr>
              </a:solidFill>
              <a:latin typeface="Consolas" pitchFamily="49" charset="0"/>
            </a:endParaRPr>
          </a:p>
          <a:p>
            <a:pPr>
              <a:lnSpc>
                <a:spcPct val="100000"/>
              </a:lnSpc>
              <a:spcBef>
                <a:spcPct val="25000"/>
              </a:spcBef>
            </a:pPr>
            <a:r>
              <a:rPr lang="en-US" dirty="0"/>
              <a:t>Use </a:t>
            </a:r>
            <a:r>
              <a:rPr lang="en-US" b="1" dirty="0" smtClean="0">
                <a:solidFill>
                  <a:schemeClr val="tx2">
                    <a:lumMod val="75000"/>
                  </a:schemeClr>
                </a:solidFill>
                <a:latin typeface="Consolas" pitchFamily="49" charset="0"/>
              </a:rPr>
              <a:t>DISTINCT</a:t>
            </a:r>
            <a:r>
              <a:rPr lang="en-US" dirty="0" smtClean="0"/>
              <a:t> keyword to eliminate duplicated rows:</a:t>
            </a:r>
            <a:endParaRPr lang="en-US" dirty="0"/>
          </a:p>
        </p:txBody>
      </p:sp>
      <p:sp>
        <p:nvSpPr>
          <p:cNvPr id="508930" name="Rectangle 2"/>
          <p:cNvSpPr>
            <a:spLocks noGrp="1" noChangeArrowheads="1"/>
          </p:cNvSpPr>
          <p:nvPr>
            <p:ph type="title"/>
          </p:nvPr>
        </p:nvSpPr>
        <p:spPr/>
        <p:txBody>
          <a:bodyPr/>
          <a:lstStyle/>
          <a:p>
            <a:r>
              <a:rPr lang="en-US" dirty="0"/>
              <a:t>Removing Duplicate Rows</a:t>
            </a:r>
          </a:p>
        </p:txBody>
      </p:sp>
      <p:sp>
        <p:nvSpPr>
          <p:cNvPr id="508932" name="Rectangle 4"/>
          <p:cNvSpPr>
            <a:spLocks noChangeArrowheads="1"/>
          </p:cNvSpPr>
          <p:nvPr/>
        </p:nvSpPr>
        <p:spPr bwMode="auto">
          <a:xfrm>
            <a:off x="1827212" y="2516520"/>
            <a:ext cx="4554538"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33" name="Group 5"/>
          <p:cNvGraphicFramePr>
            <a:graphicFrameLocks noGrp="1"/>
          </p:cNvGraphicFramePr>
          <p:nvPr>
            <p:extLst>
              <p:ext uri="{D42A27DB-BD31-4B8C-83A1-F6EECF244321}">
                <p14:modId xmlns:p14="http://schemas.microsoft.com/office/powerpoint/2010/main" val="3684144562"/>
              </p:ext>
            </p:extLst>
          </p:nvPr>
        </p:nvGraphicFramePr>
        <p:xfrm>
          <a:off x="7031037" y="1905000"/>
          <a:ext cx="2895600" cy="207873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1839763" y="4995204"/>
            <a:ext cx="4541987"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48" name="Group 20"/>
          <p:cNvGraphicFramePr>
            <a:graphicFrameLocks noGrp="1"/>
          </p:cNvGraphicFramePr>
          <p:nvPr>
            <p:extLst>
              <p:ext uri="{D42A27DB-BD31-4B8C-83A1-F6EECF244321}">
                <p14:modId xmlns:p14="http://schemas.microsoft.com/office/powerpoint/2010/main" val="4049797859"/>
              </p:ext>
            </p:extLst>
          </p:nvPr>
        </p:nvGraphicFramePr>
        <p:xfrm>
          <a:off x="7031037" y="4800600"/>
          <a:ext cx="2895600" cy="1668780"/>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Tree>
    <p:extLst>
      <p:ext uri="{BB962C8B-B14F-4D97-AF65-F5344CB8AC3E}">
        <p14:creationId xmlns:p14="http://schemas.microsoft.com/office/powerpoint/2010/main" val="45772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Rectangle 3"/>
          <p:cNvSpPr>
            <a:spLocks noGrp="1" noChangeArrowheads="1"/>
          </p:cNvSpPr>
          <p:nvPr>
            <p:ph idx="1"/>
          </p:nvPr>
        </p:nvSpPr>
        <p:spPr/>
        <p:txBody>
          <a:bodyPr>
            <a:normAutofit/>
          </a:bodyPr>
          <a:lstStyle/>
          <a:p>
            <a:pPr>
              <a:lnSpc>
                <a:spcPct val="100000"/>
              </a:lnSpc>
            </a:pPr>
            <a:r>
              <a:rPr lang="en-US" b="1" dirty="0">
                <a:solidFill>
                  <a:schemeClr val="tx2">
                    <a:lumMod val="75000"/>
                  </a:schemeClr>
                </a:solidFill>
                <a:latin typeface="Consolas" pitchFamily="49" charset="0"/>
                <a:cs typeface="Consolas" pitchFamily="49" charset="0"/>
              </a:rPr>
              <a:t>UNION</a:t>
            </a:r>
            <a:r>
              <a:rPr lang="en-US" dirty="0"/>
              <a:t> combines the results from several </a:t>
            </a:r>
            <a:r>
              <a:rPr lang="en-US" b="1" dirty="0">
                <a:solidFill>
                  <a:schemeClr val="tx2">
                    <a:lumMod val="75000"/>
                  </a:schemeClr>
                </a:solidFill>
                <a:latin typeface="Consolas" pitchFamily="49" charset="0"/>
                <a:cs typeface="Consolas" pitchFamily="49" charset="0"/>
              </a:rPr>
              <a:t>SELECT</a:t>
            </a:r>
            <a:r>
              <a:rPr lang="en-US" dirty="0"/>
              <a:t> statements</a:t>
            </a:r>
          </a:p>
          <a:p>
            <a:pPr lvl="1">
              <a:lnSpc>
                <a:spcPct val="100000"/>
              </a:lnSpc>
            </a:pPr>
            <a:r>
              <a:rPr lang="en-US" dirty="0"/>
              <a:t>The columns count and types should match</a:t>
            </a:r>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b="1" dirty="0">
                <a:solidFill>
                  <a:schemeClr val="tx2">
                    <a:lumMod val="75000"/>
                  </a:schemeClr>
                </a:solidFill>
                <a:latin typeface="Consolas" pitchFamily="49" charset="0"/>
                <a:cs typeface="Consolas" pitchFamily="49" charset="0"/>
              </a:rPr>
              <a:t>INTERSECT</a:t>
            </a:r>
            <a:r>
              <a:rPr lang="en-US" dirty="0"/>
              <a:t> / </a:t>
            </a:r>
            <a:r>
              <a:rPr lang="en-US" b="1" dirty="0">
                <a:solidFill>
                  <a:schemeClr val="tx2">
                    <a:lumMod val="75000"/>
                  </a:schemeClr>
                </a:solidFill>
                <a:latin typeface="Consolas" pitchFamily="49" charset="0"/>
                <a:cs typeface="Consolas" pitchFamily="49" charset="0"/>
              </a:rPr>
              <a:t>EXCEPT</a:t>
            </a:r>
            <a:r>
              <a:rPr lang="en-US" dirty="0"/>
              <a:t> perform logical intersection / difference between </a:t>
            </a:r>
            <a:r>
              <a:rPr lang="en-US" dirty="0" smtClean="0"/>
              <a:t>two </a:t>
            </a:r>
            <a:r>
              <a:rPr lang="en-US" dirty="0"/>
              <a:t>sets of records</a:t>
            </a:r>
          </a:p>
        </p:txBody>
      </p:sp>
      <p:sp>
        <p:nvSpPr>
          <p:cNvPr id="1182722" name="Rectangle 2"/>
          <p:cNvSpPr>
            <a:spLocks noGrp="1" noChangeArrowheads="1"/>
          </p:cNvSpPr>
          <p:nvPr>
            <p:ph type="title"/>
          </p:nvPr>
        </p:nvSpPr>
        <p:spPr/>
        <p:txBody>
          <a:bodyPr>
            <a:normAutofit/>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4" name="Rectangle 4"/>
          <p:cNvSpPr>
            <a:spLocks noChangeArrowheads="1"/>
          </p:cNvSpPr>
          <p:nvPr/>
        </p:nvSpPr>
        <p:spPr bwMode="auto">
          <a:xfrm>
            <a:off x="989012" y="2987117"/>
            <a:ext cx="7467600"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spcBef>
                <a:spcPts val="600"/>
              </a:spcBef>
              <a:spcAft>
                <a:spcPts val="600"/>
              </a:spcAft>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p:txBody>
      </p:sp>
      <p:graphicFrame>
        <p:nvGraphicFramePr>
          <p:cNvPr id="6" name="Group 20"/>
          <p:cNvGraphicFramePr>
            <a:graphicFrameLocks noGrp="1"/>
          </p:cNvGraphicFramePr>
          <p:nvPr>
            <p:extLst>
              <p:ext uri="{D42A27DB-BD31-4B8C-83A1-F6EECF244321}">
                <p14:modId xmlns:p14="http://schemas.microsoft.com/office/powerpoint/2010/main" val="2491369981"/>
              </p:ext>
            </p:extLst>
          </p:nvPr>
        </p:nvGraphicFramePr>
        <p:xfrm>
          <a:off x="9086532" y="2630029"/>
          <a:ext cx="1884680" cy="2170571"/>
        </p:xfrm>
        <a:graphic>
          <a:graphicData uri="http://schemas.openxmlformats.org/drawingml/2006/table">
            <a:tbl>
              <a:tblPr/>
              <a:tblGrid>
                <a:gridCol w="1884680"/>
              </a:tblGrid>
              <a:tr h="45830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28067">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Tree>
    <p:extLst>
      <p:ext uri="{BB962C8B-B14F-4D97-AF65-F5344CB8AC3E}">
        <p14:creationId xmlns:p14="http://schemas.microsoft.com/office/powerpoint/2010/main" val="4001866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smtClean="0"/>
              <a:t>Filtering the Selected Rows</a:t>
            </a:r>
            <a:endParaRPr lang="en-US" dirty="0"/>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b="1" dirty="0">
                <a:solidFill>
                  <a:schemeClr val="tx2">
                    <a:lumMod val="75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510980" name="Rectangle 4"/>
          <p:cNvSpPr>
            <a:spLocks noChangeArrowheads="1"/>
          </p:cNvSpPr>
          <p:nvPr/>
        </p:nvSpPr>
        <p:spPr bwMode="auto">
          <a:xfrm>
            <a:off x="1141412" y="2043332"/>
            <a:ext cx="5638800"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endPar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endPar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DepartmentID = 1</a:t>
            </a:r>
          </a:p>
        </p:txBody>
      </p:sp>
      <p:sp>
        <p:nvSpPr>
          <p:cNvPr id="510981" name="Rectangle 5"/>
          <p:cNvSpPr>
            <a:spLocks noChangeArrowheads="1"/>
          </p:cNvSpPr>
          <p:nvPr/>
        </p:nvSpPr>
        <p:spPr bwMode="auto">
          <a:xfrm>
            <a:off x="1141412" y="4495800"/>
            <a:ext cx="9753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Employees WHERE LastName = 'Sullivan'</a:t>
            </a:r>
          </a:p>
        </p:txBody>
      </p:sp>
      <p:graphicFrame>
        <p:nvGraphicFramePr>
          <p:cNvPr id="510982" name="Group 6"/>
          <p:cNvGraphicFramePr>
            <a:graphicFrameLocks noGrp="1"/>
          </p:cNvGraphicFramePr>
          <p:nvPr>
            <p:extLst>
              <p:ext uri="{D42A27DB-BD31-4B8C-83A1-F6EECF244321}">
                <p14:modId xmlns:p14="http://schemas.microsoft.com/office/powerpoint/2010/main" val="3673653242"/>
              </p:ext>
            </p:extLst>
          </p:nvPr>
        </p:nvGraphicFramePr>
        <p:xfrm>
          <a:off x="7186612" y="2056580"/>
          <a:ext cx="3708400" cy="207873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Erickson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1141412" y="5638800"/>
            <a:ext cx="9753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&lt;=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Tree>
    <p:extLst>
      <p:ext uri="{BB962C8B-B14F-4D97-AF65-F5344CB8AC3E}">
        <p14:creationId xmlns:p14="http://schemas.microsoft.com/office/powerpoint/2010/main" val="54698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lnSpcReduction="10000"/>
          </a:bodyPr>
          <a:lstStyle/>
          <a:p>
            <a:pPr>
              <a:spcBef>
                <a:spcPct val="200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ct val="20000"/>
              </a:spcBef>
              <a:buNone/>
            </a:pPr>
            <a:endParaRPr lang="en-US" dirty="0"/>
          </a:p>
          <a:p>
            <a:pPr>
              <a:spcBef>
                <a:spcPts val="30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smtClean="0"/>
              <a:t>to </a:t>
            </a:r>
            <a:r>
              <a:rPr lang="en-US" dirty="0"/>
              <a:t>specify a set of values:</a:t>
            </a:r>
          </a:p>
          <a:p>
            <a:pPr>
              <a:spcBef>
                <a:spcPct val="20000"/>
              </a:spcBef>
              <a:buNone/>
            </a:pPr>
            <a:endParaRPr lang="en-US" dirty="0"/>
          </a:p>
          <a:p>
            <a:pPr>
              <a:spcBef>
                <a:spcPts val="3000"/>
              </a:spcBef>
            </a:pPr>
            <a:r>
              <a:rPr lang="en-US" dirty="0"/>
              <a:t>Using </a:t>
            </a:r>
            <a:r>
              <a:rPr lang="en-US" b="1" dirty="0">
                <a:solidFill>
                  <a:schemeClr val="tx2">
                    <a:lumMod val="75000"/>
                  </a:schemeClr>
                </a:solidFill>
                <a:latin typeface="Consolas" pitchFamily="49" charset="0"/>
              </a:rPr>
              <a:t>LIKE</a:t>
            </a:r>
            <a:r>
              <a:rPr lang="en-US" dirty="0">
                <a:solidFill>
                  <a:schemeClr val="tx2">
                    <a:lumMod val="75000"/>
                  </a:schemeClr>
                </a:solidFill>
              </a:rPr>
              <a:t> </a:t>
            </a:r>
            <a:r>
              <a:rPr lang="en-US" dirty="0"/>
              <a:t>operator to specify a pattern</a:t>
            </a:r>
            <a:r>
              <a:rPr lang="en-US" dirty="0" smtClean="0"/>
              <a:t>:</a:t>
            </a:r>
          </a:p>
          <a:p>
            <a:pPr lvl="1">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spcBef>
                <a:spcPts val="2400"/>
              </a:spcBef>
            </a:pPr>
            <a:r>
              <a:rPr lang="en-US" b="1" dirty="0" smtClean="0">
                <a:solidFill>
                  <a:schemeClr val="tx2">
                    <a:lumMod val="75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b="1" dirty="0" smtClean="0">
                <a:solidFill>
                  <a:schemeClr val="tx2">
                    <a:lumMod val="75000"/>
                  </a:schemeClr>
                </a:solidFill>
                <a:latin typeface="Consolas" pitchFamily="49" charset="0"/>
                <a:cs typeface="Consolas" pitchFamily="49" charset="0"/>
              </a:rPr>
              <a:t>_</a:t>
            </a:r>
            <a:r>
              <a:rPr lang="en-US" dirty="0" smtClean="0"/>
              <a:t> means one char</a:t>
            </a:r>
            <a:endParaRPr lang="en-US" dirty="0"/>
          </a:p>
        </p:txBody>
      </p:sp>
      <p:sp>
        <p:nvSpPr>
          <p:cNvPr id="513028" name="Rectangle 4"/>
          <p:cNvSpPr>
            <a:spLocks noChangeArrowheads="1"/>
          </p:cNvSpPr>
          <p:nvPr/>
        </p:nvSpPr>
        <p:spPr bwMode="auto">
          <a:xfrm>
            <a:off x="992188" y="1828800"/>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BETWEEN 20000 AND 22000</a:t>
            </a:r>
          </a:p>
        </p:txBody>
      </p:sp>
      <p:sp>
        <p:nvSpPr>
          <p:cNvPr id="513029" name="Rectangle 5"/>
          <p:cNvSpPr>
            <a:spLocks noChangeArrowheads="1"/>
          </p:cNvSpPr>
          <p:nvPr/>
        </p:nvSpPr>
        <p:spPr bwMode="auto">
          <a:xfrm>
            <a:off x="992188" y="3433469"/>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IN (109, 3, 16)</a:t>
            </a:r>
          </a:p>
        </p:txBody>
      </p:sp>
      <p:sp>
        <p:nvSpPr>
          <p:cNvPr id="513030" name="Rectangle 6"/>
          <p:cNvSpPr>
            <a:spLocks noChangeArrowheads="1"/>
          </p:cNvSpPr>
          <p:nvPr/>
        </p:nvSpPr>
        <p:spPr bwMode="auto">
          <a:xfrm>
            <a:off x="992188" y="5112603"/>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b="1" dirty="0">
                <a:solidFill>
                  <a:schemeClr val="tx2">
                    <a:lumMod val="75000"/>
                  </a:schemeClr>
                </a:solidFill>
                <a:latin typeface="Consolas" pitchFamily="49" charset="0"/>
                <a:cs typeface="Consolas" pitchFamily="49" charset="0"/>
              </a:rPr>
              <a:t>NULL</a:t>
            </a:r>
            <a:r>
              <a:rPr lang="en-US" dirty="0">
                <a:solidFill>
                  <a:schemeClr val="tx2">
                    <a:lumMod val="75000"/>
                  </a:schemeClr>
                </a:solidFill>
              </a:rPr>
              <a:t> </a:t>
            </a:r>
            <a:r>
              <a:rPr lang="en-US" dirty="0" smtClean="0"/>
              <a:t>values:</a:t>
            </a: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b="1" dirty="0" smtClean="0">
                <a:solidFill>
                  <a:schemeClr val="tx2">
                    <a:lumMod val="75000"/>
                  </a:schemeClr>
                </a:solidFill>
                <a:latin typeface="Consolas" pitchFamily="49" charset="0"/>
                <a:cs typeface="Consolas" pitchFamily="49" charset="0"/>
              </a:rPr>
              <a:t>COLUMN = NULL</a:t>
            </a:r>
            <a:r>
              <a:rPr lang="en-US" dirty="0" smtClean="0"/>
              <a:t> </a:t>
            </a:r>
            <a:r>
              <a:rPr lang="en-US" dirty="0"/>
              <a:t>is always </a:t>
            </a:r>
            <a:r>
              <a:rPr lang="en-US" b="1" dirty="0">
                <a:solidFill>
                  <a:schemeClr val="tx2">
                    <a:lumMod val="75000"/>
                  </a:schemeClr>
                </a:solidFill>
                <a:latin typeface="Consolas" panose="020B0609020204030204" pitchFamily="49" charset="0"/>
                <a:cs typeface="Consolas" panose="020B0609020204030204" pitchFamily="49" charset="0"/>
              </a:rPr>
              <a:t>false</a:t>
            </a:r>
            <a:r>
              <a:rPr lang="en-US" dirty="0"/>
              <a:t>!</a:t>
            </a:r>
            <a:endParaRPr lang="bg-BG" dirty="0"/>
          </a:p>
        </p:txBody>
      </p:sp>
      <p:sp>
        <p:nvSpPr>
          <p:cNvPr id="1198084" name="Rectangle 4"/>
          <p:cNvSpPr>
            <a:spLocks noChangeArrowheads="1"/>
          </p:cNvSpPr>
          <p:nvPr/>
        </p:nvSpPr>
        <p:spPr bwMode="auto">
          <a:xfrm>
            <a:off x="839788" y="1905000"/>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1198087" name="Rectangle 7"/>
          <p:cNvSpPr>
            <a:spLocks noChangeArrowheads="1"/>
          </p:cNvSpPr>
          <p:nvPr/>
        </p:nvSpPr>
        <p:spPr bwMode="auto">
          <a:xfrm>
            <a:off x="839788" y="2949714"/>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198088" name="Rectangle 8"/>
          <p:cNvSpPr>
            <a:spLocks noChangeArrowheads="1"/>
          </p:cNvSpPr>
          <p:nvPr/>
        </p:nvSpPr>
        <p:spPr bwMode="auto">
          <a:xfrm>
            <a:off x="839788" y="4684852"/>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 NULL</a:t>
            </a:r>
          </a:p>
        </p:txBody>
      </p:sp>
      <p:sp>
        <p:nvSpPr>
          <p:cNvPr id="1198090" name="Rectangle 10"/>
          <p:cNvSpPr>
            <a:spLocks noChangeArrowheads="1"/>
          </p:cNvSpPr>
          <p:nvPr/>
        </p:nvSpPr>
        <p:spPr bwMode="auto">
          <a:xfrm>
            <a:off x="839788" y="5692914"/>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NULL = NULL</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12" name="AutoShape 22"/>
          <p:cNvSpPr>
            <a:spLocks noChangeArrowheads="1"/>
          </p:cNvSpPr>
          <p:nvPr/>
        </p:nvSpPr>
        <p:spPr bwMode="auto">
          <a:xfrm>
            <a:off x="5637213" y="5168827"/>
            <a:ext cx="3810000" cy="481880"/>
          </a:xfrm>
          <a:prstGeom prst="wedgeRoundRectCallout">
            <a:avLst>
              <a:gd name="adj1" fmla="val -66406"/>
              <a:gd name="adj2" fmla="val -2955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This is always </a:t>
            </a:r>
            <a:r>
              <a:rPr lang="en-US" sz="2800" b="1" noProof="1" smtClean="0">
                <a:solidFill>
                  <a:schemeClr val="tx2">
                    <a:lumMod val="75000"/>
                  </a:schemeClr>
                </a:solidFill>
                <a:latin typeface="Consolas" panose="020B0609020204030204" pitchFamily="49" charset="0"/>
                <a:cs typeface="Consolas" panose="020B0609020204030204" pitchFamily="49" charset="0"/>
              </a:rPr>
              <a:t>false</a:t>
            </a:r>
            <a:r>
              <a:rPr lang="en-US" sz="2800" noProof="1">
                <a:solidFill>
                  <a:srgbClr val="FFFFFF"/>
                </a:solidFill>
              </a:rPr>
              <a:t> !</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
        <p:nvSpPr>
          <p:cNvPr id="13" name="AutoShape 22"/>
          <p:cNvSpPr>
            <a:spLocks noChangeArrowheads="1"/>
          </p:cNvSpPr>
          <p:nvPr/>
        </p:nvSpPr>
        <p:spPr bwMode="auto">
          <a:xfrm>
            <a:off x="4418012" y="6164517"/>
            <a:ext cx="3800627" cy="481880"/>
          </a:xfrm>
          <a:prstGeom prst="wedgeRoundRectCallout">
            <a:avLst>
              <a:gd name="adj1" fmla="val -62034"/>
              <a:gd name="adj2" fmla="val -266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This is always </a:t>
            </a:r>
            <a:r>
              <a:rPr lang="en-US" sz="2800" b="1" noProof="1" smtClean="0">
                <a:solidFill>
                  <a:schemeClr val="tx2">
                    <a:lumMod val="75000"/>
                  </a:schemeClr>
                </a:solidFill>
                <a:latin typeface="Consolas" panose="020B0609020204030204" pitchFamily="49" charset="0"/>
                <a:cs typeface="Consolas" panose="020B0609020204030204" pitchFamily="49" charset="0"/>
              </a:rPr>
              <a:t>false</a:t>
            </a:r>
            <a:r>
              <a:rPr lang="en-US" sz="2800" noProof="1">
                <a:solidFill>
                  <a:srgbClr val="FFFFFF"/>
                </a:solidFill>
              </a:rPr>
              <a:t> !</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10771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idx="1"/>
          </p:nvPr>
        </p:nvSpPr>
        <p:spPr>
          <a:xfrm>
            <a:off x="190413" y="1066800"/>
            <a:ext cx="11804822" cy="5570355"/>
          </a:xfrm>
          <a:noFill/>
          <a:ln/>
        </p:spPr>
        <p:txBody>
          <a:bodyPr/>
          <a:lstStyle/>
          <a:p>
            <a:pPr>
              <a:lnSpc>
                <a:spcPct val="100000"/>
              </a:lnSpc>
              <a:spcBef>
                <a:spcPct val="30000"/>
              </a:spcBef>
            </a:pPr>
            <a:r>
              <a:rPr lang="en-US" dirty="0" smtClean="0"/>
              <a:t>Using </a:t>
            </a:r>
            <a:r>
              <a:rPr lang="en-US" b="1" dirty="0" smtClean="0">
                <a:solidFill>
                  <a:schemeClr val="tx2">
                    <a:lumMod val="75000"/>
                  </a:schemeClr>
                </a:solidFill>
                <a:latin typeface="Consolas" pitchFamily="49" charset="0"/>
                <a:cs typeface="Consolas" pitchFamily="49" charset="0"/>
              </a:rPr>
              <a:t>NOT</a:t>
            </a:r>
            <a:r>
              <a:rPr lang="en-US" dirty="0" smtClean="0"/>
              <a:t>, </a:t>
            </a:r>
            <a:r>
              <a:rPr lang="en-US" b="1" dirty="0" smtClean="0">
                <a:solidFill>
                  <a:schemeClr val="tx2">
                    <a:lumMod val="75000"/>
                  </a:schemeClr>
                </a:solidFill>
                <a:latin typeface="Consolas" pitchFamily="49" charset="0"/>
              </a:rPr>
              <a:t>OR</a:t>
            </a:r>
            <a:r>
              <a:rPr lang="en-US" dirty="0" smtClean="0">
                <a:solidFill>
                  <a:schemeClr val="tx2">
                    <a:lumMod val="75000"/>
                  </a:schemeClr>
                </a:solidFill>
              </a:rPr>
              <a:t> </a:t>
            </a:r>
            <a:r>
              <a:rPr lang="en-US" dirty="0"/>
              <a:t>and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smtClean="0"/>
              <a:t>operators and brackets:</a:t>
            </a:r>
          </a:p>
          <a:p>
            <a:pPr>
              <a:spcBef>
                <a:spcPct val="30000"/>
              </a:spcBef>
            </a:pPr>
            <a:endParaRPr lang="en-US" dirty="0"/>
          </a:p>
        </p:txBody>
      </p:sp>
      <p:sp>
        <p:nvSpPr>
          <p:cNvPr id="515075" name="Rectangle 3"/>
          <p:cNvSpPr>
            <a:spLocks noGrp="1" noChangeArrowheads="1"/>
          </p:cNvSpPr>
          <p:nvPr>
            <p:ph type="title"/>
          </p:nvPr>
        </p:nvSpPr>
        <p:spPr/>
        <p:txBody>
          <a:bodyPr>
            <a:normAutofit/>
          </a:bodyPr>
          <a:lstStyle/>
          <a:p>
            <a:r>
              <a:rPr lang="en-US" dirty="0"/>
              <a:t>Logical Operators and Brackets</a:t>
            </a:r>
          </a:p>
        </p:txBody>
      </p:sp>
      <p:sp>
        <p:nvSpPr>
          <p:cNvPr id="515077" name="Rectangle 5"/>
          <p:cNvSpPr>
            <a:spLocks noChangeArrowheads="1"/>
          </p:cNvSpPr>
          <p:nvPr/>
        </p:nvSpPr>
        <p:spPr bwMode="auto">
          <a:xfrm>
            <a:off x="850900" y="1825210"/>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50900" y="2861511"/>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IS NOT NULL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LIKE '%so_'</a:t>
            </a:r>
          </a:p>
        </p:txBody>
      </p:sp>
      <p:sp>
        <p:nvSpPr>
          <p:cNvPr id="8" name="Rectangle 6"/>
          <p:cNvSpPr>
            <a:spLocks noChangeArrowheads="1"/>
          </p:cNvSpPr>
          <p:nvPr/>
        </p:nvSpPr>
        <p:spPr bwMode="auto">
          <a:xfrm>
            <a:off x="862012" y="3906225"/>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6"/>
          <p:cNvSpPr>
            <a:spLocks noChangeArrowheads="1"/>
          </p:cNvSpPr>
          <p:nvPr/>
        </p:nvSpPr>
        <p:spPr bwMode="auto">
          <a:xfrm>
            <a:off x="862012" y="4973026"/>
            <a:ext cx="104140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AND</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&gt;= 20000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6506329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55075"/>
            <a:ext cx="60960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HireDate 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89488031"/>
              </p:ext>
            </p:extLst>
          </p:nvPr>
        </p:nvGraphicFramePr>
        <p:xfrm>
          <a:off x="7615237" y="2189872"/>
          <a:ext cx="3203575" cy="1962912"/>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912812" y="5051048"/>
            <a:ext cx="60960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HireDate 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651814274"/>
              </p:ext>
            </p:extLst>
          </p:nvPr>
        </p:nvGraphicFramePr>
        <p:xfrm>
          <a:off x="7615237" y="4495800"/>
          <a:ext cx="3203575" cy="1962912"/>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241158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smtClean="0"/>
              <a:t>Cartesian Product</a:t>
            </a:r>
          </a:p>
          <a:p>
            <a:pPr marL="722313" lvl="1" indent="349250">
              <a:lnSpc>
                <a:spcPct val="100000"/>
              </a:lnSpc>
            </a:pPr>
            <a:r>
              <a:rPr lang="en-US" dirty="0" smtClean="0"/>
              <a:t>Inner </a:t>
            </a:r>
            <a:r>
              <a:rPr lang="en-US" dirty="0"/>
              <a:t>Joins with </a:t>
            </a:r>
            <a:r>
              <a:rPr lang="en-US" dirty="0">
                <a:solidFill>
                  <a:schemeClr val="tx2">
                    <a:lumMod val="75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a:t>
            </a:r>
            <a:r>
              <a:rPr lang="en-US" dirty="0" smtClean="0"/>
              <a:t>Data – </a:t>
            </a:r>
            <a:r>
              <a:rPr lang="en-US" dirty="0" smtClean="0">
                <a:solidFill>
                  <a:schemeClr val="tx2">
                    <a:lumMod val="75000"/>
                  </a:schemeClr>
                </a:solidFill>
              </a:rPr>
              <a:t>INSERT</a:t>
            </a:r>
            <a:endParaRPr lang="en-US" dirty="0">
              <a:solidFill>
                <a:schemeClr val="tx2">
                  <a:lumMod val="75000"/>
                </a:schemeClr>
              </a:solidFill>
            </a:endParaRPr>
          </a:p>
          <a:p>
            <a:pPr marL="609600" indent="-609600">
              <a:lnSpc>
                <a:spcPct val="100000"/>
              </a:lnSpc>
              <a:buFontTx/>
              <a:buAutoNum type="arabicPeriod" startAt="5"/>
            </a:pPr>
            <a:r>
              <a:rPr lang="en-US" dirty="0" smtClean="0"/>
              <a:t>Modifying </a:t>
            </a:r>
            <a:r>
              <a:rPr lang="en-US" dirty="0"/>
              <a:t>Data – </a:t>
            </a:r>
            <a:r>
              <a:rPr lang="en-US" dirty="0" smtClean="0">
                <a:solidFill>
                  <a:schemeClr val="tx2">
                    <a:lumMod val="75000"/>
                  </a:schemeClr>
                </a:solidFill>
              </a:rPr>
              <a:t>UPDATE</a:t>
            </a:r>
            <a:endParaRPr lang="en-US" dirty="0">
              <a:solidFill>
                <a:schemeClr val="tx2">
                  <a:lumMod val="75000"/>
                </a:schemeClr>
              </a:solidFill>
            </a:endParaRPr>
          </a:p>
          <a:p>
            <a:pPr marL="609600" indent="-609600">
              <a:lnSpc>
                <a:spcPct val="100000"/>
              </a:lnSpc>
              <a:buFontTx/>
              <a:buAutoNum type="arabicPeriod" startAt="5"/>
            </a:pPr>
            <a:r>
              <a:rPr lang="en-US" dirty="0"/>
              <a:t>Deleting Data – </a:t>
            </a:r>
            <a:r>
              <a:rPr lang="en-US" dirty="0" smtClean="0">
                <a:solidFill>
                  <a:schemeClr val="tx2">
                    <a:lumMod val="75000"/>
                  </a:schemeClr>
                </a:solidFill>
              </a:rPr>
              <a:t>DELETE</a:t>
            </a:r>
            <a:endParaRPr lang="en-US" dirty="0">
              <a:solidFill>
                <a:schemeClr val="tx2">
                  <a:lumMod val="75000"/>
                </a:schemeClr>
              </a:solidFill>
              <a:latin typeface="Courier New" pitchFamily="49" charset="0"/>
            </a:endParaRPr>
          </a:p>
        </p:txBody>
      </p:sp>
      <p:pic>
        <p:nvPicPr>
          <p:cNvPr id="10"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1412" y="1292457"/>
            <a:ext cx="2522646" cy="2522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9634" y="4070474"/>
            <a:ext cx="2206202" cy="2177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339672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3" name="Content Placeholder 2"/>
          <p:cNvSpPr>
            <a:spLocks noGrp="1"/>
          </p:cNvSpPr>
          <p:nvPr>
            <p:ph idx="1"/>
          </p:nvPr>
        </p:nvSpPr>
        <p:spPr/>
        <p:txBody>
          <a:bodyPr/>
          <a:lstStyle/>
          <a:p>
            <a:r>
              <a:rPr lang="en-US" dirty="0" smtClean="0"/>
              <a:t>Select the first 5 rows only:</a:t>
            </a:r>
          </a:p>
          <a:p>
            <a:endParaRPr lang="en-US" dirty="0"/>
          </a:p>
          <a:p>
            <a:endParaRPr lang="en-US" dirty="0" smtClean="0"/>
          </a:p>
          <a:p>
            <a:r>
              <a:rPr lang="en-US" dirty="0" smtClean="0"/>
              <a:t>Select rows from 20 to 24:</a:t>
            </a:r>
            <a:endParaRPr lang="en-US" dirty="0"/>
          </a:p>
        </p:txBody>
      </p:sp>
      <p:sp>
        <p:nvSpPr>
          <p:cNvPr id="4" name="Title 3"/>
          <p:cNvSpPr>
            <a:spLocks noGrp="1"/>
          </p:cNvSpPr>
          <p:nvPr>
            <p:ph type="title"/>
          </p:nvPr>
        </p:nvSpPr>
        <p:spPr/>
        <p:txBody>
          <a:bodyPr/>
          <a:lstStyle/>
          <a:p>
            <a:r>
              <a:rPr lang="en-US" dirty="0" smtClean="0"/>
              <a:t>Select with Paging in SQL Server</a:t>
            </a:r>
            <a:endParaRPr lang="en-US" dirty="0"/>
          </a:p>
        </p:txBody>
      </p:sp>
      <p:sp>
        <p:nvSpPr>
          <p:cNvPr id="5" name="Rectangle 4"/>
          <p:cNvSpPr>
            <a:spLocks noChangeArrowheads="1"/>
          </p:cNvSpPr>
          <p:nvPr/>
        </p:nvSpPr>
        <p:spPr bwMode="auto">
          <a:xfrm>
            <a:off x="836611" y="2209800"/>
            <a:ext cx="6096001"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TOP 5</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FROM Towns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7" name="Group 5"/>
          <p:cNvGraphicFramePr>
            <a:graphicFrameLocks noGrp="1"/>
          </p:cNvGraphicFramePr>
          <p:nvPr>
            <p:extLst>
              <p:ext uri="{D42A27DB-BD31-4B8C-83A1-F6EECF244321}">
                <p14:modId xmlns:p14="http://schemas.microsoft.com/office/powerpoint/2010/main" val="1781968042"/>
              </p:ext>
            </p:extLst>
          </p:nvPr>
        </p:nvGraphicFramePr>
        <p:xfrm>
          <a:off x="7691437" y="1295400"/>
          <a:ext cx="3203575" cy="2343912"/>
        </p:xfrm>
        <a:graphic>
          <a:graphicData uri="http://schemas.openxmlformats.org/drawingml/2006/table">
            <a:tbl>
              <a:tblPr/>
              <a:tblGrid>
                <a:gridCol w="1374775"/>
                <a:gridCol w="1828800"/>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rPr>
                        <a:t>Redmond</a:t>
                      </a:r>
                      <a:endParaRPr kumimoji="1" lang="bg-BG"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Calgary</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Edmonds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Seattle</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5</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Bellevue</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8" name="Rectangle 7"/>
          <p:cNvSpPr>
            <a:spLocks noChangeArrowheads="1"/>
          </p:cNvSpPr>
          <p:nvPr/>
        </p:nvSpPr>
        <p:spPr bwMode="auto">
          <a:xfrm>
            <a:off x="831506" y="4343400"/>
            <a:ext cx="6096001"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Towns</a:t>
            </a:r>
          </a:p>
          <a:p>
            <a:pPr eaLnBrk="0" hangingPunct="0">
              <a:buClr>
                <a:schemeClr val="accent5">
                  <a:lumMod val="40000"/>
                  <a:lumOff val="60000"/>
                </a:schemeClr>
              </a:buClr>
              <a:buSzPct val="70000"/>
            </a:pP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ORDER BY Name </a:t>
            </a:r>
          </a:p>
          <a:p>
            <a:pPr eaLnBrk="0" hangingPunct="0">
              <a:buClr>
                <a:schemeClr val="accent5">
                  <a:lumMod val="40000"/>
                  <a:lumOff val="60000"/>
                </a:schemeClr>
              </a:buClr>
              <a:buSzPct val="70000"/>
            </a:pPr>
            <a:r>
              <a:rPr lang="en-US" sz="2600"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OFFSET</a:t>
            </a: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20 ROWS </a:t>
            </a:r>
          </a:p>
          <a:p>
            <a:pPr eaLnBrk="0" hangingPunct="0">
              <a:buClr>
                <a:schemeClr val="accent5">
                  <a:lumMod val="40000"/>
                  <a:lumOff val="60000"/>
                </a:schemeClr>
              </a:buClr>
              <a:buSzPct val="70000"/>
            </a:pPr>
            <a:r>
              <a:rPr lang="en-US" sz="2600"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NEXT 5 ROWS ONLY</a:t>
            </a:r>
          </a:p>
        </p:txBody>
      </p:sp>
      <p:graphicFrame>
        <p:nvGraphicFramePr>
          <p:cNvPr id="9" name="Group 5"/>
          <p:cNvGraphicFramePr>
            <a:graphicFrameLocks noGrp="1"/>
          </p:cNvGraphicFramePr>
          <p:nvPr>
            <p:extLst>
              <p:ext uri="{D42A27DB-BD31-4B8C-83A1-F6EECF244321}">
                <p14:modId xmlns:p14="http://schemas.microsoft.com/office/powerpoint/2010/main" val="578320817"/>
              </p:ext>
            </p:extLst>
          </p:nvPr>
        </p:nvGraphicFramePr>
        <p:xfrm>
          <a:off x="7686332" y="4020312"/>
          <a:ext cx="3203575" cy="2343912"/>
        </p:xfrm>
        <a:graphic>
          <a:graphicData uri="http://schemas.openxmlformats.org/drawingml/2006/table">
            <a:tbl>
              <a:tblPr/>
              <a:tblGrid>
                <a:gridCol w="1379880"/>
                <a:gridCol w="182369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rPr>
                        <a:t>Monroe</a:t>
                      </a:r>
                      <a:endParaRPr kumimoji="1" lang="bg-BG"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Nevada</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Newport Hills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Ottawa</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5</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Portland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5122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SQL Language</a:t>
            </a:r>
            <a:endParaRPr lang="bg-BG" dirty="0"/>
          </a:p>
        </p:txBody>
      </p:sp>
      <p:sp>
        <p:nvSpPr>
          <p:cNvPr id="4" name="Subtitle 3"/>
          <p:cNvSpPr>
            <a:spLocks noGrp="1"/>
          </p:cNvSpPr>
          <p:nvPr>
            <p:ph type="body" idx="1"/>
          </p:nvPr>
        </p:nvSpPr>
        <p:spPr>
          <a:xfrm>
            <a:off x="554884" y="5636344"/>
            <a:ext cx="10721128" cy="688256"/>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6308404" y="1443131"/>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2360612" y="1068267"/>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4189412" y="2211266"/>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280063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75781" y="40052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2896236" y="4003676"/>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a:t>
            </a:r>
            <a:r>
              <a:rPr lang="en-US" dirty="0" smtClean="0"/>
              <a:t>several tables:</a:t>
            </a:r>
            <a:endParaRPr lang="en-US" dirty="0"/>
          </a:p>
        </p:txBody>
      </p:sp>
      <p:graphicFrame>
        <p:nvGraphicFramePr>
          <p:cNvPr id="521226" name="Group 10"/>
          <p:cNvGraphicFramePr>
            <a:graphicFrameLocks noGrp="1"/>
          </p:cNvGraphicFramePr>
          <p:nvPr>
            <p:extLst>
              <p:ext uri="{D42A27DB-BD31-4B8C-83A1-F6EECF244321}">
                <p14:modId xmlns:p14="http://schemas.microsoft.com/office/powerpoint/2010/main" val="2988802164"/>
              </p:ext>
            </p:extLst>
          </p:nvPr>
        </p:nvGraphicFramePr>
        <p:xfrm>
          <a:off x="2055812" y="2209800"/>
          <a:ext cx="3632836" cy="1668780"/>
        </p:xfrm>
        <a:graphic>
          <a:graphicData uri="http://schemas.openxmlformats.org/drawingml/2006/table">
            <a:tbl>
              <a:tblPr/>
              <a:tblGrid>
                <a:gridCol w="1554610"/>
                <a:gridCol w="207822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extLst>
              <p:ext uri="{D42A27DB-BD31-4B8C-83A1-F6EECF244321}">
                <p14:modId xmlns:p14="http://schemas.microsoft.com/office/powerpoint/2010/main" val="846641954"/>
              </p:ext>
            </p:extLst>
          </p:nvPr>
        </p:nvGraphicFramePr>
        <p:xfrm>
          <a:off x="6100762" y="2209800"/>
          <a:ext cx="3778886" cy="1668780"/>
        </p:xfrm>
        <a:graphic>
          <a:graphicData uri="http://schemas.openxmlformats.org/drawingml/2006/table">
            <a:tbl>
              <a:tblPr/>
              <a:tblGrid>
                <a:gridCol w="2119245"/>
                <a:gridCol w="1659641"/>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extLst>
              <p:ext uri="{D42A27DB-BD31-4B8C-83A1-F6EECF244321}">
                <p14:modId xmlns:p14="http://schemas.microsoft.com/office/powerpoint/2010/main" val="46705198"/>
              </p:ext>
            </p:extLst>
          </p:nvPr>
        </p:nvGraphicFramePr>
        <p:xfrm>
          <a:off x="3820789" y="4449762"/>
          <a:ext cx="4286250" cy="1668780"/>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4"/>
          </p:nvPr>
        </p:nvSpPr>
        <p:spPr/>
        <p:txBody>
          <a:bodyPr/>
          <a:lstStyle/>
          <a:p>
            <a:fld id="{C014DD1E-5D91-48A3-AD6D-45FBA980D106}" type="slidenum">
              <a:rPr lang="en-US" smtClean="0"/>
              <a:pPr/>
              <a:t>32</a:t>
            </a:fld>
            <a:endParaRPr lang="en-US" dirty="0"/>
          </a:p>
        </p:txBody>
      </p:sp>
    </p:spTree>
    <p:extLst>
      <p:ext uri="{BB962C8B-B14F-4D97-AF65-F5344CB8AC3E}">
        <p14:creationId xmlns:p14="http://schemas.microsoft.com/office/powerpoint/2010/main" val="106775856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graphicFrame>
        <p:nvGraphicFramePr>
          <p:cNvPr id="523269" name="Group 5"/>
          <p:cNvGraphicFramePr>
            <a:graphicFrameLocks noGrp="1"/>
          </p:cNvGraphicFramePr>
          <p:nvPr>
            <p:extLst>
              <p:ext uri="{D42A27DB-BD31-4B8C-83A1-F6EECF244321}">
                <p14:modId xmlns:p14="http://schemas.microsoft.com/office/powerpoint/2010/main" val="3047789939"/>
              </p:ext>
            </p:extLst>
          </p:nvPr>
        </p:nvGraphicFramePr>
        <p:xfrm>
          <a:off x="3351212" y="3505200"/>
          <a:ext cx="5562600" cy="2898648"/>
        </p:xfrm>
        <a:graphic>
          <a:graphicData uri="http://schemas.openxmlformats.org/drawingml/2006/table">
            <a:tbl>
              <a:tblPr/>
              <a:tblGrid>
                <a:gridCol w="2117871"/>
                <a:gridCol w="344472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Tree>
    <p:extLst>
      <p:ext uri="{BB962C8B-B14F-4D97-AF65-F5344CB8AC3E}">
        <p14:creationId xmlns:p14="http://schemas.microsoft.com/office/powerpoint/2010/main" val="8703290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7044919" y="4876800"/>
            <a:ext cx="2667000" cy="1430694"/>
          </a:xfrm>
          <a:prstGeom prst="roundRect">
            <a:avLst>
              <a:gd name="adj" fmla="val 6960"/>
            </a:avLst>
          </a:prstGeom>
          <a:solidFill>
            <a:srgbClr val="FFFFFF"/>
          </a:solidFill>
        </p:spPr>
      </p:pic>
      <p:grpSp>
        <p:nvGrpSpPr>
          <p:cNvPr id="5" name="Group 4"/>
          <p:cNvGrpSpPr/>
          <p:nvPr/>
        </p:nvGrpSpPr>
        <p:grpSpPr>
          <a:xfrm>
            <a:off x="3046412" y="4933072"/>
            <a:ext cx="3541308" cy="12954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Tree>
    <p:extLst>
      <p:ext uri="{BB962C8B-B14F-4D97-AF65-F5344CB8AC3E}">
        <p14:creationId xmlns:p14="http://schemas.microsoft.com/office/powerpoint/2010/main" val="116539232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4412"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noFill/>
          <a:effectLst>
            <a:glow rad="228600">
              <a:schemeClr val="accent4">
                <a:satMod val="175000"/>
                <a:alpha val="40000"/>
              </a:schemeClr>
            </a:glo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14278941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527363" name="Rectangle 3"/>
          <p:cNvSpPr>
            <a:spLocks noGrp="1" noChangeArrowheads="1"/>
          </p:cNvSpPr>
          <p:nvPr>
            <p:ph idx="1"/>
          </p:nvPr>
        </p:nvSpPr>
        <p:spPr/>
        <p:txBody>
          <a:bodyPr/>
          <a:lstStyle/>
          <a:p>
            <a:pPr>
              <a:lnSpc>
                <a:spcPct val="100000"/>
              </a:lnSpc>
              <a:spcBef>
                <a:spcPct val="35000"/>
              </a:spcBef>
            </a:pPr>
            <a:r>
              <a:rPr lang="en-US" dirty="0"/>
              <a:t>To specify </a:t>
            </a:r>
            <a:r>
              <a:rPr lang="en-US" dirty="0" smtClean="0"/>
              <a:t>a </a:t>
            </a:r>
            <a:r>
              <a:rPr lang="en-US" dirty="0" smtClean="0">
                <a:solidFill>
                  <a:schemeClr val="tx2">
                    <a:lumMod val="75000"/>
                  </a:schemeClr>
                </a:solidFill>
              </a:rPr>
              <a:t>join conditions</a:t>
            </a:r>
            <a:r>
              <a:rPr lang="en-US" dirty="0" smtClean="0"/>
              <a:t>, use the </a:t>
            </a:r>
            <a:r>
              <a:rPr lang="en-US" b="1" dirty="0" smtClean="0">
                <a:solidFill>
                  <a:schemeClr val="tx2">
                    <a:lumMod val="75000"/>
                  </a:schemeClr>
                </a:solidFill>
                <a:latin typeface="Consolas" panose="020B0609020204030204" pitchFamily="49" charset="0"/>
                <a:cs typeface="Consolas" panose="020B0609020204030204" pitchFamily="49" charset="0"/>
              </a:rPr>
              <a:t>INNER</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JOIN</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a:t>
            </a:r>
            <a:r>
              <a:rPr lang="en-US" dirty="0" smtClean="0"/>
              <a:t> </a:t>
            </a:r>
            <a:r>
              <a:rPr lang="en-US" b="1" dirty="0">
                <a:solidFill>
                  <a:schemeClr val="tx2">
                    <a:lumMod val="75000"/>
                  </a:schemeClr>
                </a:solidFill>
                <a:latin typeface="Consolas" pitchFamily="49" charset="0"/>
              </a:rPr>
              <a:t>ON</a:t>
            </a:r>
            <a:r>
              <a:rPr lang="en-US" dirty="0"/>
              <a:t> </a:t>
            </a:r>
            <a:r>
              <a:rPr lang="en-US" dirty="0" smtClean="0"/>
              <a:t>clause</a:t>
            </a:r>
            <a:endParaRPr lang="en-US" b="1" dirty="0">
              <a:solidFill>
                <a:schemeClr val="tx2">
                  <a:lumMod val="75000"/>
                </a:schemeClr>
              </a:solidFill>
              <a:latin typeface="Consolas" pitchFamily="49" charset="0"/>
            </a:endParaRPr>
          </a:p>
        </p:txBody>
      </p:sp>
      <p:sp>
        <p:nvSpPr>
          <p:cNvPr id="527362" name="Rectangle 2"/>
          <p:cNvSpPr>
            <a:spLocks noGrp="1" noChangeArrowheads="1"/>
          </p:cNvSpPr>
          <p:nvPr>
            <p:ph type="title"/>
          </p:nvPr>
        </p:nvSpPr>
        <p:spPr/>
        <p:txBody>
          <a:bodyPr/>
          <a:lstStyle/>
          <a:p>
            <a:r>
              <a:rPr lang="en-US" dirty="0"/>
              <a:t>Inner Join with ON Clause</a:t>
            </a:r>
          </a:p>
        </p:txBody>
      </p:sp>
      <p:sp>
        <p:nvSpPr>
          <p:cNvPr id="8" name="Rectangle 4"/>
          <p:cNvSpPr>
            <a:spLocks noChangeArrowheads="1"/>
          </p:cNvSpPr>
          <p:nvPr/>
        </p:nvSpPr>
        <p:spPr bwMode="auto">
          <a:xfrm>
            <a:off x="859805" y="2057400"/>
            <a:ext cx="10486384"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e.DepartmentID = d.DepartmentID</a:t>
            </a:r>
          </a:p>
        </p:txBody>
      </p:sp>
      <p:graphicFrame>
        <p:nvGraphicFramePr>
          <p:cNvPr id="10" name="Group 5"/>
          <p:cNvGraphicFramePr>
            <a:graphicFrameLocks noGrp="1"/>
          </p:cNvGraphicFramePr>
          <p:nvPr>
            <p:extLst>
              <p:ext uri="{D42A27DB-BD31-4B8C-83A1-F6EECF244321}">
                <p14:modId xmlns:p14="http://schemas.microsoft.com/office/powerpoint/2010/main" val="2342971073"/>
              </p:ext>
            </p:extLst>
          </p:nvPr>
        </p:nvGraphicFramePr>
        <p:xfrm>
          <a:off x="868383" y="4157899"/>
          <a:ext cx="10483829" cy="2078736"/>
        </p:xfrm>
        <a:graphic>
          <a:graphicData uri="http://schemas.openxmlformats.org/drawingml/2006/table">
            <a:tbl>
              <a:tblPr/>
              <a:tblGrid>
                <a:gridCol w="1865414"/>
                <a:gridCol w="1697056"/>
                <a:gridCol w="2117211"/>
                <a:gridCol w="2117211"/>
                <a:gridCol w="2686937"/>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192432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a:lnSpc>
                <a:spcPct val="100000"/>
              </a:lnSpc>
            </a:pPr>
            <a:r>
              <a:rPr lang="en-US" smtClean="0"/>
              <a:t>Equijoin == join </a:t>
            </a:r>
            <a:r>
              <a:rPr lang="en-US" dirty="0"/>
              <a:t>conditions pushed down to the </a:t>
            </a:r>
            <a:r>
              <a:rPr lang="en-US" b="1" dirty="0">
                <a:solidFill>
                  <a:schemeClr val="tx2">
                    <a:lumMod val="75000"/>
                  </a:schemeClr>
                </a:solidFill>
                <a:latin typeface="Consolas" pitchFamily="49" charset="0"/>
              </a:rPr>
              <a:t>WHERE</a:t>
            </a:r>
            <a:r>
              <a:rPr lang="en-US" dirty="0"/>
              <a:t> clause</a:t>
            </a:r>
            <a:endParaRPr lang="en-US" dirty="0">
              <a:latin typeface="Courier New" pitchFamily="49" charset="0"/>
            </a:endParaRPr>
          </a:p>
        </p:txBody>
      </p:sp>
      <p:sp>
        <p:nvSpPr>
          <p:cNvPr id="529410" name="Rectangle 2"/>
          <p:cNvSpPr>
            <a:spLocks noGrp="1" noChangeArrowheads="1"/>
          </p:cNvSpPr>
          <p:nvPr>
            <p:ph type="title"/>
          </p:nvPr>
        </p:nvSpPr>
        <p:spPr/>
        <p:txBody>
          <a:bodyPr/>
          <a:lstStyle/>
          <a:p>
            <a:r>
              <a:rPr lang="en-US" dirty="0"/>
              <a:t>Equijoins</a:t>
            </a:r>
          </a:p>
        </p:txBody>
      </p:sp>
      <p:sp>
        <p:nvSpPr>
          <p:cNvPr id="529412" name="Rectangle 4"/>
          <p:cNvSpPr>
            <a:spLocks noChangeArrowheads="1"/>
          </p:cNvSpPr>
          <p:nvPr/>
        </p:nvSpPr>
        <p:spPr bwMode="auto">
          <a:xfrm>
            <a:off x="869254" y="2041029"/>
            <a:ext cx="10482958"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Departments d </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p:txBody>
      </p:sp>
      <p:graphicFrame>
        <p:nvGraphicFramePr>
          <p:cNvPr id="529413" name="Group 5"/>
          <p:cNvGraphicFramePr>
            <a:graphicFrameLocks noGrp="1"/>
          </p:cNvGraphicFramePr>
          <p:nvPr>
            <p:extLst>
              <p:ext uri="{D42A27DB-BD31-4B8C-83A1-F6EECF244321}">
                <p14:modId xmlns:p14="http://schemas.microsoft.com/office/powerpoint/2010/main" val="1901266862"/>
              </p:ext>
            </p:extLst>
          </p:nvPr>
        </p:nvGraphicFramePr>
        <p:xfrm>
          <a:off x="868383" y="4169664"/>
          <a:ext cx="10483829" cy="2078736"/>
        </p:xfrm>
        <a:graphic>
          <a:graphicData uri="http://schemas.openxmlformats.org/drawingml/2006/table">
            <a:tbl>
              <a:tblPr/>
              <a:tblGrid>
                <a:gridCol w="1865414"/>
                <a:gridCol w="1697056"/>
                <a:gridCol w="2117211"/>
                <a:gridCol w="2117211"/>
                <a:gridCol w="2686937"/>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37</a:t>
            </a:fld>
            <a:endParaRPr lang="en-US" dirty="0"/>
          </a:p>
        </p:txBody>
      </p:sp>
    </p:spTree>
    <p:extLst>
      <p:ext uri="{BB962C8B-B14F-4D97-AF65-F5344CB8AC3E}">
        <p14:creationId xmlns:p14="http://schemas.microsoft.com/office/powerpoint/2010/main" val="246558868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smtClean="0">
                <a:solidFill>
                  <a:schemeClr val="tx2">
                    <a:lumMod val="75000"/>
                  </a:schemeClr>
                </a:solidFill>
              </a:rPr>
              <a:t>Inner join</a:t>
            </a:r>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b="1" dirty="0" smtClean="0">
                <a:solidFill>
                  <a:schemeClr val="tx2">
                    <a:lumMod val="75000"/>
                  </a:schemeClr>
                </a:solidFill>
              </a:rPr>
              <a:t>Left (or right) outer join</a:t>
            </a:r>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b="1" dirty="0" smtClean="0">
                <a:solidFill>
                  <a:schemeClr val="tx2">
                    <a:lumMod val="75000"/>
                  </a:schemeClr>
                </a:solidFill>
              </a:rPr>
              <a:t>Full outer join</a:t>
            </a:r>
          </a:p>
          <a:p>
            <a:pPr lvl="1">
              <a:lnSpc>
                <a:spcPct val="100000"/>
              </a:lnSpc>
            </a:pPr>
            <a:r>
              <a:rPr lang="en-US" dirty="0" smtClean="0"/>
              <a:t>Returns </a:t>
            </a:r>
            <a:r>
              <a:rPr lang="en-US" dirty="0"/>
              <a:t>the results of an inner join </a:t>
            </a:r>
            <a:r>
              <a:rPr lang="en-US" dirty="0" smtClean="0"/>
              <a:t>along with al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Tree>
    <p:extLst>
      <p:ext uri="{BB962C8B-B14F-4D97-AF65-F5344CB8AC3E}">
        <p14:creationId xmlns:p14="http://schemas.microsoft.com/office/powerpoint/2010/main" val="3492772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32483" name="Rectangle 3"/>
          <p:cNvSpPr>
            <a:spLocks noChangeArrowheads="1"/>
          </p:cNvSpPr>
          <p:nvPr/>
        </p:nvSpPr>
        <p:spPr bwMode="auto">
          <a:xfrm>
            <a:off x="1300837" y="1143000"/>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extLst>
              <p:ext uri="{D42A27DB-BD31-4B8C-83A1-F6EECF244321}">
                <p14:modId xmlns:p14="http://schemas.microsoft.com/office/powerpoint/2010/main" val="115584053"/>
              </p:ext>
            </p:extLst>
          </p:nvPr>
        </p:nvGraphicFramePr>
        <p:xfrm>
          <a:off x="1293814" y="3019044"/>
          <a:ext cx="9601198" cy="3457956"/>
        </p:xfrm>
        <a:graphic>
          <a:graphicData uri="http://schemas.openxmlformats.org/drawingml/2006/table">
            <a:tbl>
              <a:tblPr firstRow="1" lastRow="1"/>
              <a:tblGrid>
                <a:gridCol w="3001576"/>
                <a:gridCol w="2947703"/>
                <a:gridCol w="3651919"/>
              </a:tblGrid>
              <a:tr h="35575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39</a:t>
            </a:fld>
            <a:endParaRPr lang="en-US" dirty="0"/>
          </a:p>
        </p:txBody>
      </p:sp>
    </p:spTree>
    <p:extLst>
      <p:ext uri="{BB962C8B-B14F-4D97-AF65-F5344CB8AC3E}">
        <p14:creationId xmlns:p14="http://schemas.microsoft.com/office/powerpoint/2010/main" val="40464986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 name="Subtitle 3"/>
          <p:cNvSpPr>
            <a:spLocks noGrp="1"/>
          </p:cNvSpPr>
          <p:nvPr>
            <p:ph type="body" idx="1"/>
          </p:nvPr>
        </p:nvSpPr>
        <p:spPr>
          <a:xfrm>
            <a:off x="1446212" y="5783104"/>
            <a:ext cx="8938472" cy="688256"/>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3618149" y="1371600"/>
            <a:ext cx="2801802" cy="3344674"/>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489049" y="1988690"/>
            <a:ext cx="2693464" cy="2110492"/>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77311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34531"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OUTER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extLst>
              <p:ext uri="{D42A27DB-BD31-4B8C-83A1-F6EECF244321}">
                <p14:modId xmlns:p14="http://schemas.microsoft.com/office/powerpoint/2010/main" val="151739621"/>
              </p:ext>
            </p:extLst>
          </p:nvPr>
        </p:nvGraphicFramePr>
        <p:xfrm>
          <a:off x="1293814" y="3027252"/>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5916156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36579"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RIGHT OUTER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extLst>
              <p:ext uri="{D42A27DB-BD31-4B8C-83A1-F6EECF244321}">
                <p14:modId xmlns:p14="http://schemas.microsoft.com/office/powerpoint/2010/main" val="1165841833"/>
              </p:ext>
            </p:extLst>
          </p:nvPr>
        </p:nvGraphicFramePr>
        <p:xfrm>
          <a:off x="1293814" y="3019044"/>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41</a:t>
            </a:fld>
            <a:endParaRPr lang="en-US" dirty="0"/>
          </a:p>
        </p:txBody>
      </p:sp>
    </p:spTree>
    <p:extLst>
      <p:ext uri="{BB962C8B-B14F-4D97-AF65-F5344CB8AC3E}">
        <p14:creationId xmlns:p14="http://schemas.microsoft.com/office/powerpoint/2010/main" val="2949236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38627"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FULL OUTER JOIN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extLst>
              <p:ext uri="{D42A27DB-BD31-4B8C-83A1-F6EECF244321}">
                <p14:modId xmlns:p14="http://schemas.microsoft.com/office/powerpoint/2010/main" val="2394748502"/>
              </p:ext>
            </p:extLst>
          </p:nvPr>
        </p:nvGraphicFramePr>
        <p:xfrm>
          <a:off x="1293814" y="3019044"/>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42</a:t>
            </a:fld>
            <a:endParaRPr lang="en-US" dirty="0"/>
          </a:p>
        </p:txBody>
      </p:sp>
    </p:spTree>
    <p:extLst>
      <p:ext uri="{BB962C8B-B14F-4D97-AF65-F5344CB8AC3E}">
        <p14:creationId xmlns:p14="http://schemas.microsoft.com/office/powerpoint/2010/main" val="52171482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A three-way join is a join of three tables</a:t>
            </a:r>
          </a:p>
        </p:txBody>
      </p:sp>
      <p:sp>
        <p:nvSpPr>
          <p:cNvPr id="540674" name="Rectangle 2"/>
          <p:cNvSpPr>
            <a:spLocks noGrp="1" noChangeArrowheads="1"/>
          </p:cNvSpPr>
          <p:nvPr>
            <p:ph type="title"/>
          </p:nvPr>
        </p:nvSpPr>
        <p:spPr/>
        <p:txBody>
          <a:bodyPr/>
          <a:lstStyle/>
          <a:p>
            <a:r>
              <a:rPr lang="en-US" dirty="0"/>
              <a:t>Three-Way Joins</a:t>
            </a:r>
          </a:p>
        </p:txBody>
      </p:sp>
      <p:sp>
        <p:nvSpPr>
          <p:cNvPr id="540676" name="Rectangle 4"/>
          <p:cNvSpPr>
            <a:spLocks noChangeArrowheads="1"/>
          </p:cNvSpPr>
          <p:nvPr/>
        </p:nvSpPr>
        <p:spPr bwMode="auto">
          <a:xfrm>
            <a:off x="1220788" y="1981200"/>
            <a:ext cx="9674224"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Towns, a.AddressText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Towns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extLst>
              <p:ext uri="{D42A27DB-BD31-4B8C-83A1-F6EECF244321}">
                <p14:modId xmlns:p14="http://schemas.microsoft.com/office/powerpoint/2010/main" val="2962722942"/>
              </p:ext>
            </p:extLst>
          </p:nvPr>
        </p:nvGraphicFramePr>
        <p:xfrm>
          <a:off x="1220788" y="4419600"/>
          <a:ext cx="9674224" cy="1933956"/>
        </p:xfrm>
        <a:graphic>
          <a:graphicData uri="http://schemas.openxmlformats.org/drawingml/2006/table">
            <a:tbl>
              <a:tblPr/>
              <a:tblGrid>
                <a:gridCol w="2161791"/>
                <a:gridCol w="2064469"/>
                <a:gridCol w="1880179"/>
                <a:gridCol w="356778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43</a:t>
            </a:fld>
            <a:endParaRPr lang="en-US" dirty="0"/>
          </a:p>
        </p:txBody>
      </p:sp>
    </p:spTree>
    <p:extLst>
      <p:ext uri="{BB962C8B-B14F-4D97-AF65-F5344CB8AC3E}">
        <p14:creationId xmlns:p14="http://schemas.microsoft.com/office/powerpoint/2010/main" val="343261655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smtClean="0"/>
              <a:t>Self-join </a:t>
            </a:r>
            <a:r>
              <a:rPr lang="en-US" dirty="0"/>
              <a:t>means to </a:t>
            </a:r>
            <a:r>
              <a:rPr lang="en-US" dirty="0">
                <a:solidFill>
                  <a:schemeClr val="tx2">
                    <a:lumMod val="75000"/>
                  </a:schemeClr>
                </a:solidFill>
              </a:rPr>
              <a:t>join a table to </a:t>
            </a:r>
            <a:r>
              <a:rPr lang="en-US" dirty="0" smtClean="0">
                <a:solidFill>
                  <a:schemeClr val="tx2">
                    <a:lumMod val="75000"/>
                  </a:schemeClr>
                </a:solidFill>
              </a:rPr>
              <a:t>itself</a:t>
            </a:r>
            <a:endParaRPr lang="en-US" dirty="0">
              <a:solidFill>
                <a:schemeClr val="tx2">
                  <a:lumMod val="75000"/>
                </a:schemeClr>
              </a:solidFill>
            </a:endParaRPr>
          </a:p>
        </p:txBody>
      </p:sp>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6" name="Rectangle 4"/>
          <p:cNvSpPr>
            <a:spLocks noChangeArrowheads="1"/>
          </p:cNvSpPr>
          <p:nvPr/>
        </p:nvSpPr>
        <p:spPr bwMode="auto">
          <a:xfrm>
            <a:off x="1204243" y="1924928"/>
            <a:ext cx="969007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JOIN Employees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extLst>
              <p:ext uri="{D42A27DB-BD31-4B8C-83A1-F6EECF244321}">
                <p14:modId xmlns:p14="http://schemas.microsoft.com/office/powerpoint/2010/main" val="1560403874"/>
              </p:ext>
            </p:extLst>
          </p:nvPr>
        </p:nvGraphicFramePr>
        <p:xfrm>
          <a:off x="1217612" y="3962400"/>
          <a:ext cx="9677400" cy="2488692"/>
        </p:xfrm>
        <a:graphic>
          <a:graphicData uri="http://schemas.openxmlformats.org/drawingml/2006/table">
            <a:tbl>
              <a:tblPr/>
              <a:tblGrid>
                <a:gridCol w="9677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44</a:t>
            </a:fld>
            <a:endParaRPr lang="en-US" dirty="0"/>
          </a:p>
        </p:txBody>
      </p:sp>
    </p:spTree>
    <p:extLst>
      <p:ext uri="{BB962C8B-B14F-4D97-AF65-F5344CB8AC3E}">
        <p14:creationId xmlns:p14="http://schemas.microsoft.com/office/powerpoint/2010/main" val="153551052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p:txBody>
          <a:bodyPr>
            <a:normAutofit/>
          </a:bodyPr>
          <a:lstStyle/>
          <a:p>
            <a:pPr>
              <a:lnSpc>
                <a:spcPct val="95000"/>
              </a:lnSpc>
            </a:pPr>
            <a:r>
              <a:rPr lang="en-US" sz="3200" dirty="0"/>
              <a:t>The </a:t>
            </a:r>
            <a:r>
              <a:rPr lang="en-US" sz="3200" b="1" dirty="0">
                <a:solidFill>
                  <a:schemeClr val="tx2">
                    <a:lumMod val="75000"/>
                  </a:schemeClr>
                </a:solidFill>
              </a:rPr>
              <a:t>CROSS JOIN </a:t>
            </a:r>
            <a:r>
              <a:rPr lang="en-US" sz="3200" dirty="0"/>
              <a:t>clause produces the cross-product of two tables</a:t>
            </a:r>
          </a:p>
          <a:p>
            <a:pPr lvl="1">
              <a:lnSpc>
                <a:spcPct val="95000"/>
              </a:lnSpc>
            </a:pPr>
            <a:r>
              <a:rPr lang="en-US" sz="3000" dirty="0"/>
              <a:t>Same as a Cartesian </a:t>
            </a:r>
            <a:r>
              <a:rPr lang="en-US" sz="3000" dirty="0" smtClean="0"/>
              <a:t>product, rarely used</a:t>
            </a:r>
            <a:endParaRPr lang="en-US" sz="3000" dirty="0"/>
          </a:p>
        </p:txBody>
      </p:sp>
      <p:sp>
        <p:nvSpPr>
          <p:cNvPr id="542722" name="Rectangle 2"/>
          <p:cNvSpPr>
            <a:spLocks noGrp="1" noChangeArrowheads="1"/>
          </p:cNvSpPr>
          <p:nvPr>
            <p:ph type="title"/>
          </p:nvPr>
        </p:nvSpPr>
        <p:spPr/>
        <p:txBody>
          <a:bodyPr/>
          <a:lstStyle/>
          <a:p>
            <a:r>
              <a:rPr lang="en-US" dirty="0"/>
              <a:t>Cross Join</a:t>
            </a:r>
          </a:p>
        </p:txBody>
      </p:sp>
      <p:sp>
        <p:nvSpPr>
          <p:cNvPr id="542724" name="Rectangle 4"/>
          <p:cNvSpPr>
            <a:spLocks noChangeArrowheads="1"/>
          </p:cNvSpPr>
          <p:nvPr/>
        </p:nvSpPr>
        <p:spPr bwMode="auto">
          <a:xfrm>
            <a:off x="1293812" y="2514600"/>
            <a:ext cx="96012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CROSS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p>
        </p:txBody>
      </p:sp>
      <p:graphicFrame>
        <p:nvGraphicFramePr>
          <p:cNvPr id="542725" name="Group 5"/>
          <p:cNvGraphicFramePr>
            <a:graphicFrameLocks noGrp="1"/>
          </p:cNvGraphicFramePr>
          <p:nvPr>
            <p:extLst>
              <p:ext uri="{D42A27DB-BD31-4B8C-83A1-F6EECF244321}">
                <p14:modId xmlns:p14="http://schemas.microsoft.com/office/powerpoint/2010/main" val="3006072478"/>
              </p:ext>
            </p:extLst>
          </p:nvPr>
        </p:nvGraphicFramePr>
        <p:xfrm>
          <a:off x="1279527" y="3810000"/>
          <a:ext cx="9629774" cy="2590800"/>
        </p:xfrm>
        <a:graphic>
          <a:graphicData uri="http://schemas.openxmlformats.org/drawingml/2006/table">
            <a:tbl>
              <a:tblPr/>
              <a:tblGrid>
                <a:gridCol w="3667804"/>
                <a:gridCol w="5961970"/>
              </a:tblGrid>
              <a:tr h="4569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45</a:t>
            </a:fld>
            <a:endParaRPr lang="en-US" dirty="0"/>
          </a:p>
        </p:txBody>
      </p:sp>
    </p:spTree>
    <p:extLst>
      <p:ext uri="{BB962C8B-B14F-4D97-AF65-F5344CB8AC3E}">
        <p14:creationId xmlns:p14="http://schemas.microsoft.com/office/powerpoint/2010/main" val="39258100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You can apply additional conditions in the </a:t>
            </a:r>
            <a:r>
              <a:rPr lang="en-US" b="1" dirty="0">
                <a:solidFill>
                  <a:schemeClr val="tx2">
                    <a:lumMod val="75000"/>
                  </a:schemeClr>
                </a:solidFill>
                <a:latin typeface="Consolas" pitchFamily="49" charset="0"/>
              </a:rPr>
              <a:t>WHERE</a:t>
            </a:r>
            <a:r>
              <a:rPr lang="en-US" dirty="0"/>
              <a:t> clause:</a:t>
            </a:r>
          </a:p>
        </p:txBody>
      </p:sp>
      <p:sp>
        <p:nvSpPr>
          <p:cNvPr id="544770" name="Rectangle 2"/>
          <p:cNvSpPr>
            <a:spLocks noGrp="1" noChangeArrowheads="1"/>
          </p:cNvSpPr>
          <p:nvPr>
            <p:ph type="title"/>
          </p:nvPr>
        </p:nvSpPr>
        <p:spPr/>
        <p:txBody>
          <a:bodyPr/>
          <a:lstStyle/>
          <a:p>
            <a:r>
              <a:rPr lang="en-US" dirty="0"/>
              <a:t>Additional </a:t>
            </a:r>
            <a:r>
              <a:rPr lang="en-US" dirty="0" smtClean="0"/>
              <a:t>Conditions in Joins</a:t>
            </a:r>
            <a:endParaRPr lang="en-US" dirty="0"/>
          </a:p>
        </p:txBody>
      </p:sp>
      <p:sp>
        <p:nvSpPr>
          <p:cNvPr id="544772" name="Rectangle 4"/>
          <p:cNvSpPr>
            <a:spLocks noChangeArrowheads="1"/>
          </p:cNvSpPr>
          <p:nvPr/>
        </p:nvSpPr>
        <p:spPr bwMode="auto">
          <a:xfrm>
            <a:off x="1279744" y="1981200"/>
            <a:ext cx="9615267"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p:txBody>
      </p:sp>
      <p:graphicFrame>
        <p:nvGraphicFramePr>
          <p:cNvPr id="544773" name="Group 5"/>
          <p:cNvGraphicFramePr>
            <a:graphicFrameLocks noGrp="1"/>
          </p:cNvGraphicFramePr>
          <p:nvPr>
            <p:extLst>
              <p:ext uri="{D42A27DB-BD31-4B8C-83A1-F6EECF244321}">
                <p14:modId xmlns:p14="http://schemas.microsoft.com/office/powerpoint/2010/main" val="2716687770"/>
              </p:ext>
            </p:extLst>
          </p:nvPr>
        </p:nvGraphicFramePr>
        <p:xfrm>
          <a:off x="1279744" y="4827916"/>
          <a:ext cx="9615267" cy="1552956"/>
        </p:xfrm>
        <a:graphic>
          <a:graphicData uri="http://schemas.openxmlformats.org/drawingml/2006/table">
            <a:tbl>
              <a:tblPr/>
              <a:tblGrid>
                <a:gridCol w="1690468"/>
                <a:gridCol w="1447800"/>
                <a:gridCol w="1981200"/>
                <a:gridCol w="1981200"/>
                <a:gridCol w="251459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46</a:t>
            </a:fld>
            <a:endParaRPr lang="en-US" dirty="0"/>
          </a:p>
        </p:txBody>
      </p:sp>
    </p:spTree>
    <p:extLst>
      <p:ext uri="{BB962C8B-B14F-4D97-AF65-F5344CB8AC3E}">
        <p14:creationId xmlns:p14="http://schemas.microsoft.com/office/powerpoint/2010/main" val="32542886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Joins can use any Boolean expression in the </a:t>
            </a:r>
            <a:r>
              <a:rPr lang="en-US" b="1" dirty="0">
                <a:solidFill>
                  <a:schemeClr val="tx2">
                    <a:lumMod val="75000"/>
                  </a:schemeClr>
                </a:solidFill>
                <a:latin typeface="Consolas" pitchFamily="49" charset="0"/>
                <a:cs typeface="Consolas" pitchFamily="49" charset="0"/>
              </a:rPr>
              <a:t>ON</a:t>
            </a:r>
            <a:r>
              <a:rPr lang="en-US" dirty="0"/>
              <a:t> clause:</a:t>
            </a:r>
          </a:p>
        </p:txBody>
      </p:sp>
      <p:sp>
        <p:nvSpPr>
          <p:cNvPr id="1186818" name="Rectangle 2"/>
          <p:cNvSpPr>
            <a:spLocks noGrp="1" noChangeArrowheads="1"/>
          </p:cNvSpPr>
          <p:nvPr>
            <p:ph type="title"/>
          </p:nvPr>
        </p:nvSpPr>
        <p:spPr/>
        <p:txBody>
          <a:bodyPr/>
          <a:lstStyle/>
          <a:p>
            <a:r>
              <a:rPr lang="en-US"/>
              <a:t>Complex Join Conditions</a:t>
            </a:r>
          </a:p>
        </p:txBody>
      </p:sp>
      <p:sp>
        <p:nvSpPr>
          <p:cNvPr id="1186820" name="Rectangle 4"/>
          <p:cNvSpPr>
            <a:spLocks noChangeArrowheads="1"/>
          </p:cNvSpPr>
          <p:nvPr/>
        </p:nvSpPr>
        <p:spPr bwMode="auto">
          <a:xfrm>
            <a:off x="1293814" y="1905000"/>
            <a:ext cx="9601198"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6" name="Group 4"/>
          <p:cNvGraphicFramePr>
            <a:graphicFrameLocks noGrp="1"/>
          </p:cNvGraphicFramePr>
          <p:nvPr>
            <p:extLst>
              <p:ext uri="{D42A27DB-BD31-4B8C-83A1-F6EECF244321}">
                <p14:modId xmlns:p14="http://schemas.microsoft.com/office/powerpoint/2010/main" val="3915388216"/>
              </p:ext>
            </p:extLst>
          </p:nvPr>
        </p:nvGraphicFramePr>
        <p:xfrm>
          <a:off x="1293813" y="4695444"/>
          <a:ext cx="9601200" cy="1668780"/>
        </p:xfrm>
        <a:graphic>
          <a:graphicData uri="http://schemas.openxmlformats.org/drawingml/2006/table">
            <a:tbl>
              <a:tblPr/>
              <a:tblGrid>
                <a:gridCol w="3001577"/>
                <a:gridCol w="2947703"/>
                <a:gridCol w="3651920"/>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Tree>
    <p:extLst>
      <p:ext uri="{BB962C8B-B14F-4D97-AF65-F5344CB8AC3E}">
        <p14:creationId xmlns:p14="http://schemas.microsoft.com/office/powerpoint/2010/main" val="396413961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SQL </a:t>
            </a:r>
            <a:r>
              <a:rPr lang="en-US" dirty="0" smtClean="0"/>
              <a:t>Language: INSERT</a:t>
            </a:r>
            <a:endParaRPr lang="bg-BG" dirty="0"/>
          </a:p>
        </p:txBody>
      </p:sp>
      <p:sp>
        <p:nvSpPr>
          <p:cNvPr id="4" name="Subtitle 3"/>
          <p:cNvSpPr>
            <a:spLocks noGrp="1"/>
          </p:cNvSpPr>
          <p:nvPr>
            <p:ph type="body" idx="1"/>
          </p:nvPr>
        </p:nvSpPr>
        <p:spPr>
          <a:xfrm>
            <a:off x="1446212" y="5602568"/>
            <a:ext cx="8938472" cy="688256"/>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smtClean="0">
                <a:solidFill>
                  <a:schemeClr val="tx2">
                    <a:lumMod val="75000"/>
                  </a:schemeClr>
                </a:solidFill>
                <a:latin typeface="Consolas" pitchFamily="49" charset="0"/>
              </a:rPr>
              <a:t>INSERT</a:t>
            </a:r>
            <a:r>
              <a:rPr lang="en-US" sz="3000" dirty="0" smtClean="0"/>
              <a:t> command</a:t>
            </a:r>
            <a:endParaRPr lang="en-US" sz="3000" dirty="0"/>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VALUES</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(&lt;values&gt;)</a:t>
            </a:r>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&lt;table&gt;(&lt;columns&gt;)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VALUES (&lt;values&gt;)</a:t>
            </a:r>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SELECT</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&lt;values&gt;</a:t>
            </a:r>
            <a:endParaRPr lang="bg-BG" sz="2600" b="1" dirty="0">
              <a:solidFill>
                <a:schemeClr val="tx2">
                  <a:lumMod val="75000"/>
                </a:schemeClr>
              </a:solidFill>
              <a:latin typeface="Consolas" pitchFamily="49" charset="0"/>
            </a:endParaRP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8" name="Rectangle 4"/>
          <p:cNvSpPr>
            <a:spLocks noChangeArrowheads="1"/>
          </p:cNvSpPr>
          <p:nvPr/>
        </p:nvSpPr>
        <p:spPr bwMode="auto">
          <a:xfrm>
            <a:off x="836615" y="3561472"/>
            <a:ext cx="10515598"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EmployeesProjects VALUES (229, 25)</a:t>
            </a:r>
          </a:p>
          <a:p>
            <a:pPr eaLnBrk="0" hangingPunct="0">
              <a:spcBef>
                <a:spcPts val="120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normAutofit/>
          </a:bodyPr>
          <a:lstStyle/>
          <a:p>
            <a:pPr>
              <a:lnSpc>
                <a:spcPct val="110000"/>
              </a:lnSpc>
            </a:pPr>
            <a:r>
              <a:rPr lang="en-US" sz="3500" dirty="0"/>
              <a:t>A relational database </a:t>
            </a:r>
            <a:r>
              <a:rPr lang="en-US" sz="3500" dirty="0" smtClean="0"/>
              <a:t>(RDBMS) can </a:t>
            </a:r>
            <a:r>
              <a:rPr lang="en-US" sz="3500" dirty="0"/>
              <a:t>be accessed and modified by executing </a:t>
            </a:r>
            <a:r>
              <a:rPr lang="en-US" sz="3500" dirty="0">
                <a:solidFill>
                  <a:schemeClr val="tx2">
                    <a:lumMod val="75000"/>
                  </a:schemeClr>
                </a:solidFill>
              </a:rPr>
              <a:t>SQL statements</a:t>
            </a:r>
          </a:p>
          <a:p>
            <a:pPr lvl="2">
              <a:lnSpc>
                <a:spcPct val="110000"/>
              </a:lnSpc>
            </a:pPr>
            <a:r>
              <a:rPr lang="en-US" dirty="0"/>
              <a:t>DML commands: </a:t>
            </a:r>
            <a:r>
              <a:rPr lang="en-US" dirty="0" smtClean="0"/>
              <a:t>searching </a:t>
            </a:r>
            <a:r>
              <a:rPr lang="en-US" dirty="0"/>
              <a:t>/ modifying </a:t>
            </a:r>
            <a:r>
              <a:rPr lang="en-US" dirty="0">
                <a:solidFill>
                  <a:schemeClr val="tx2">
                    <a:lumMod val="75000"/>
                  </a:schemeClr>
                </a:solidFill>
              </a:rPr>
              <a:t>table data rows</a:t>
            </a:r>
          </a:p>
          <a:p>
            <a:pPr lvl="2">
              <a:lnSpc>
                <a:spcPct val="110000"/>
              </a:lnSpc>
            </a:pPr>
            <a:r>
              <a:rPr lang="en-US" dirty="0" smtClean="0"/>
              <a:t>DDL commands: defining </a:t>
            </a:r>
            <a:r>
              <a:rPr lang="en-US" dirty="0"/>
              <a:t>/ modifying the </a:t>
            </a:r>
            <a:r>
              <a:rPr lang="en-US" dirty="0">
                <a:solidFill>
                  <a:schemeClr val="tx2">
                    <a:lumMod val="75000"/>
                  </a:schemeClr>
                </a:solidFill>
              </a:rPr>
              <a:t>database schema</a:t>
            </a:r>
          </a:p>
          <a:p>
            <a:pPr lvl="1">
              <a:lnSpc>
                <a:spcPct val="110000"/>
              </a:lnSpc>
            </a:pPr>
            <a:r>
              <a:rPr lang="en-US" dirty="0" smtClean="0"/>
              <a:t>SQL </a:t>
            </a:r>
            <a:r>
              <a:rPr lang="en-US" dirty="0"/>
              <a:t>commands </a:t>
            </a:r>
            <a:r>
              <a:rPr lang="en-US" dirty="0" smtClean="0"/>
              <a:t>may return</a:t>
            </a:r>
          </a:p>
          <a:p>
            <a:pPr lvl="2">
              <a:lnSpc>
                <a:spcPct val="110000"/>
              </a:lnSpc>
            </a:pPr>
            <a:r>
              <a:rPr lang="en-US" dirty="0" smtClean="0">
                <a:solidFill>
                  <a:schemeClr val="accent5">
                    <a:lumMod val="20000"/>
                    <a:lumOff val="80000"/>
                  </a:schemeClr>
                </a:solidFill>
              </a:rPr>
              <a:t>A </a:t>
            </a:r>
            <a:r>
              <a:rPr lang="en-US" dirty="0" smtClean="0">
                <a:solidFill>
                  <a:schemeClr val="tx2">
                    <a:lumMod val="75000"/>
                  </a:schemeClr>
                </a:solidFill>
              </a:rPr>
              <a:t>record set</a:t>
            </a:r>
            <a:r>
              <a:rPr lang="en-US" dirty="0" smtClean="0">
                <a:solidFill>
                  <a:schemeClr val="accent5">
                    <a:lumMod val="20000"/>
                    <a:lumOff val="80000"/>
                  </a:schemeClr>
                </a:solidFill>
              </a:rPr>
              <a:t> (table), e.g.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FROM</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p>
          <a:p>
            <a:pPr lvl="2">
              <a:lnSpc>
                <a:spcPct val="110000"/>
              </a:lnSpc>
            </a:pPr>
            <a:r>
              <a:rPr lang="en-US" dirty="0" smtClean="0"/>
              <a:t>A </a:t>
            </a:r>
            <a:r>
              <a:rPr lang="en-US" dirty="0">
                <a:solidFill>
                  <a:schemeClr val="tx2">
                    <a:lumMod val="75000"/>
                  </a:schemeClr>
                </a:solidFill>
              </a:rPr>
              <a:t>single</a:t>
            </a:r>
            <a:r>
              <a:rPr lang="en-US" dirty="0">
                <a:solidFill>
                  <a:schemeClr val="accent5">
                    <a:lumMod val="20000"/>
                    <a:lumOff val="80000"/>
                  </a:schemeClr>
                </a:solidFill>
              </a:rPr>
              <a:t> </a:t>
            </a:r>
            <a:r>
              <a:rPr lang="en-US" dirty="0" smtClean="0">
                <a:solidFill>
                  <a:schemeClr val="tx2">
                    <a:lumMod val="75000"/>
                  </a:schemeClr>
                </a:solidFill>
              </a:rPr>
              <a:t>value</a:t>
            </a:r>
            <a:r>
              <a:rPr lang="en-US" dirty="0" smtClean="0">
                <a:solidFill>
                  <a:schemeClr val="accent5">
                    <a:lumMod val="20000"/>
                    <a:lumOff val="80000"/>
                  </a:schemeClr>
                </a:solidFill>
              </a:rPr>
              <a:t>, e.g.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COUNT(*)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FROM</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p>
          <a:p>
            <a:pPr lvl="2">
              <a:lnSpc>
                <a:spcPct val="110000"/>
              </a:lnSpc>
            </a:pPr>
            <a:r>
              <a:rPr lang="en-US" dirty="0">
                <a:solidFill>
                  <a:schemeClr val="tx2">
                    <a:lumMod val="75000"/>
                  </a:schemeClr>
                </a:solidFill>
              </a:rPr>
              <a:t>Nothing</a:t>
            </a:r>
            <a:r>
              <a:rPr lang="en-US" dirty="0"/>
              <a:t>, e.g. </a:t>
            </a:r>
            <a:r>
              <a:rPr lang="en-US" b="1" dirty="0">
                <a:solidFill>
                  <a:schemeClr val="tx2">
                    <a:lumMod val="75000"/>
                  </a:schemeClr>
                </a:solidFill>
                <a:latin typeface="Consolas" panose="020B0609020204030204" pitchFamily="49" charset="0"/>
                <a:cs typeface="Consolas" panose="020B0609020204030204" pitchFamily="49" charset="0"/>
              </a:rPr>
              <a:t>CREATE</a:t>
            </a:r>
            <a:r>
              <a:rPr lang="en-US" b="1" dirty="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a:t>
            </a:r>
            <a:endParaRPr lang="en-US" b="1" dirty="0">
              <a:solidFill>
                <a:schemeClr val="tx2">
                  <a:lumMod val="75000"/>
                </a:schemeClr>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15944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a:t>Bulk insert multiple </a:t>
            </a:r>
            <a:r>
              <a:rPr lang="en-US" dirty="0" smtClean="0"/>
              <a:t>values through a single SQL command:</a:t>
            </a:r>
            <a:endParaRPr lang="en-US" dirty="0"/>
          </a:p>
        </p:txBody>
      </p:sp>
      <p:sp>
        <p:nvSpPr>
          <p:cNvPr id="5" name="Rectangle 4"/>
          <p:cNvSpPr>
            <a:spLocks noChangeArrowheads="1"/>
          </p:cNvSpPr>
          <p:nvPr/>
        </p:nvSpPr>
        <p:spPr bwMode="auto">
          <a:xfrm>
            <a:off x="836616" y="1981200"/>
            <a:ext cx="10515596"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EmployeesProjects VALUES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(229, 4),</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6),</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8),</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26)</a:t>
            </a:r>
          </a:p>
        </p:txBody>
      </p:sp>
      <p:sp>
        <p:nvSpPr>
          <p:cNvPr id="6" name="Slide Number Placeholder 5"/>
          <p:cNvSpPr>
            <a:spLocks noGrp="1"/>
          </p:cNvSpPr>
          <p:nvPr>
            <p:ph type="sldNum" sz="quarter" idx="4"/>
          </p:nvPr>
        </p:nvSpPr>
        <p:spPr/>
        <p:txBody>
          <a:bodyPr/>
          <a:lstStyle/>
          <a:p>
            <a:fld id="{C014DD1E-5D91-48A3-AD6D-45FBA980D106}" type="slidenum">
              <a:rPr lang="en-US" smtClean="0"/>
              <a:pPr/>
              <a:t>50</a:t>
            </a:fld>
            <a:endParaRPr lang="en-US" dirty="0"/>
          </a:p>
        </p:txBody>
      </p:sp>
    </p:spTree>
    <p:extLst>
      <p:ext uri="{BB962C8B-B14F-4D97-AF65-F5344CB8AC3E}">
        <p14:creationId xmlns:p14="http://schemas.microsoft.com/office/powerpoint/2010/main" val="307921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1979612" y="4742001"/>
            <a:ext cx="8229600" cy="820600"/>
          </a:xfrm>
        </p:spPr>
        <p:txBody>
          <a:bodyPr/>
          <a:lstStyle/>
          <a:p>
            <a:r>
              <a:rPr lang="en-US" dirty="0"/>
              <a:t>SQL </a:t>
            </a:r>
            <a:r>
              <a:rPr lang="en-US" dirty="0" smtClean="0"/>
              <a:t>Language: UPDATE</a:t>
            </a:r>
            <a:endParaRPr lang="bg-BG" dirty="0"/>
          </a:p>
        </p:txBody>
      </p:sp>
      <p:sp>
        <p:nvSpPr>
          <p:cNvPr id="4" name="Subtitle 3"/>
          <p:cNvSpPr>
            <a:spLocks noGrp="1"/>
          </p:cNvSpPr>
          <p:nvPr>
            <p:ph type="subTitle" idx="1"/>
          </p:nvPr>
        </p:nvSpPr>
        <p:spPr>
          <a:xfrm>
            <a:off x="1979612" y="5679280"/>
            <a:ext cx="8229600" cy="719034"/>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511814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a:t>
            </a:r>
            <a:r>
              <a:rPr lang="en-US" dirty="0" smtClean="0"/>
              <a:t>SQL </a:t>
            </a:r>
            <a:r>
              <a:rPr lang="en-US" b="1" dirty="0" smtClean="0">
                <a:solidFill>
                  <a:schemeClr val="tx2">
                    <a:lumMod val="75000"/>
                  </a:schemeClr>
                </a:solidFill>
                <a:latin typeface="Consolas" pitchFamily="49" charset="0"/>
              </a:rPr>
              <a:t>UPDATE</a:t>
            </a:r>
            <a:r>
              <a:rPr lang="en-US" dirty="0" smtClean="0"/>
              <a:t> command</a:t>
            </a:r>
            <a:endParaRPr lang="en-US" dirty="0"/>
          </a:p>
          <a:p>
            <a:pPr marL="900113" lvl="1" indent="-363538">
              <a:lnSpc>
                <a:spcPct val="100000"/>
              </a:lnSpc>
            </a:pPr>
            <a:r>
              <a:rPr lang="en-US" b="1" dirty="0">
                <a:solidFill>
                  <a:schemeClr val="tx2">
                    <a:lumMod val="75000"/>
                  </a:schemeClr>
                </a:solidFill>
                <a:latin typeface="Consolas" pitchFamily="49" charset="0"/>
              </a:rPr>
              <a:t>UPDATE</a:t>
            </a:r>
            <a:r>
              <a:rPr lang="en-US" b="1" dirty="0">
                <a:solidFill>
                  <a:schemeClr val="tx2">
                    <a:lumMod val="75000"/>
                  </a:schemeClr>
                </a:solidFill>
              </a:rPr>
              <a:t> </a:t>
            </a:r>
            <a:r>
              <a:rPr lang="en-US" b="1" dirty="0">
                <a:solidFill>
                  <a:schemeClr val="tx2">
                    <a:lumMod val="75000"/>
                  </a:schemeClr>
                </a:solidFill>
                <a:latin typeface="Consolas" pitchFamily="49" charset="0"/>
              </a:rPr>
              <a:t>&lt;table&gt;</a:t>
            </a:r>
            <a:r>
              <a:rPr lang="en-US" b="1" dirty="0">
                <a:solidFill>
                  <a:schemeClr val="tx2">
                    <a:lumMod val="75000"/>
                  </a:schemeClr>
                </a:solidFill>
              </a:rPr>
              <a:t> </a:t>
            </a:r>
            <a:r>
              <a:rPr lang="en-US" b="1" dirty="0">
                <a:solidFill>
                  <a:schemeClr val="tx2">
                    <a:lumMod val="75000"/>
                  </a:schemeClr>
                </a:solidFill>
                <a:latin typeface="Consolas" pitchFamily="49" charset="0"/>
              </a:rPr>
              <a:t>SET</a:t>
            </a:r>
            <a:r>
              <a:rPr lang="en-US" b="1" dirty="0">
                <a:solidFill>
                  <a:schemeClr val="tx2">
                    <a:lumMod val="75000"/>
                  </a:schemeClr>
                </a:solidFill>
              </a:rPr>
              <a:t> </a:t>
            </a:r>
            <a:r>
              <a:rPr lang="en-US" b="1" dirty="0">
                <a:solidFill>
                  <a:schemeClr val="tx2">
                    <a:lumMod val="75000"/>
                  </a:schemeClr>
                </a:solidFill>
                <a:latin typeface="Consolas" pitchFamily="49" charset="0"/>
              </a:rPr>
              <a:t>&lt;column=expression</a:t>
            </a:r>
            <a:r>
              <a:rPr lang="en-US" b="1" dirty="0" smtClean="0">
                <a:solidFill>
                  <a:schemeClr val="tx2">
                    <a:lumMod val="75000"/>
                  </a:schemeClr>
                </a:solidFill>
                <a:latin typeface="Consolas" pitchFamily="49" charset="0"/>
              </a:rPr>
              <a:t>&gt;</a:t>
            </a:r>
            <a:br>
              <a:rPr lang="en-US" b="1" dirty="0" smtClean="0">
                <a:solidFill>
                  <a:schemeClr val="tx2">
                    <a:lumMod val="75000"/>
                  </a:schemeClr>
                </a:solidFill>
                <a:latin typeface="Consolas" pitchFamily="49" charset="0"/>
              </a:rPr>
            </a:br>
            <a:r>
              <a:rPr lang="en-US" b="1" dirty="0" smtClean="0">
                <a:solidFill>
                  <a:schemeClr val="tx2">
                    <a:lumMod val="75000"/>
                  </a:schemeClr>
                </a:solidFill>
                <a:latin typeface="Consolas" pitchFamily="49" charset="0"/>
              </a:rPr>
              <a:t>WHERE</a:t>
            </a:r>
            <a:r>
              <a:rPr lang="en-US" b="1" dirty="0" smtClean="0">
                <a:solidFill>
                  <a:schemeClr val="tx2">
                    <a:lumMod val="75000"/>
                  </a:schemeClr>
                </a:solidFill>
              </a:rPr>
              <a:t> </a:t>
            </a:r>
            <a:r>
              <a:rPr lang="en-US" b="1" dirty="0">
                <a:solidFill>
                  <a:schemeClr val="tx2">
                    <a:lumMod val="75000"/>
                  </a:schemeClr>
                </a:solidFill>
                <a:latin typeface="Consolas" pitchFamily="49" charset="0"/>
              </a:rPr>
              <a:t>&lt;condition&gt;</a:t>
            </a:r>
          </a:p>
          <a:p>
            <a:pPr marL="900113" lvl="1" indent="-36353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726416" y="3721992"/>
            <a:ext cx="10729796" cy="26314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1800"/>
              </a:spcBef>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UPDATE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Salary = Salary * 1.10</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JobTitle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'Senior ' + JobTitle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DepartmentID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3</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52</a:t>
            </a:fld>
            <a:endParaRPr lang="en-US" dirty="0"/>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4" name="Rectangle 4"/>
          <p:cNvSpPr>
            <a:spLocks noGrp="1" noChangeArrowheads="1"/>
          </p:cNvSpPr>
          <p:nvPr>
            <p:ph idx="1"/>
          </p:nvPr>
        </p:nvSpPr>
        <p:spPr>
          <a:noFill/>
          <a:ln/>
        </p:spPr>
        <p:txBody>
          <a:bodyPr/>
          <a:lstStyle/>
          <a:p>
            <a:pPr marL="357188" indent="-357188">
              <a:lnSpc>
                <a:spcPct val="100000"/>
              </a:lnSpc>
            </a:pPr>
            <a:r>
              <a:rPr lang="en-US" dirty="0"/>
              <a:t>We can update tables based on condition from joined tables</a:t>
            </a:r>
          </a:p>
        </p:txBody>
      </p:sp>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3" name="Rectangle 3"/>
          <p:cNvSpPr>
            <a:spLocks noChangeArrowheads="1"/>
          </p:cNvSpPr>
          <p:nvPr/>
        </p:nvSpPr>
        <p:spPr bwMode="auto">
          <a:xfrm>
            <a:off x="1217616" y="2002810"/>
            <a:ext cx="9753596"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10035424" y="1773542"/>
            <a:ext cx="1447800" cy="1447800"/>
          </a:xfrm>
          <a:prstGeom prst="rect">
            <a:avLst/>
          </a:prstGeom>
          <a:noFill/>
        </p:spPr>
      </p:pic>
      <p:grpSp>
        <p:nvGrpSpPr>
          <p:cNvPr id="10" name="Group 9"/>
          <p:cNvGrpSpPr/>
          <p:nvPr/>
        </p:nvGrpSpPr>
        <p:grpSpPr>
          <a:xfrm>
            <a:off x="3391304"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
        <p:nvSpPr>
          <p:cNvPr id="2" name="Slide Number Placeholder 1"/>
          <p:cNvSpPr>
            <a:spLocks noGrp="1"/>
          </p:cNvSpPr>
          <p:nvPr>
            <p:ph type="sldNum" sz="quarter" idx="4"/>
          </p:nvPr>
        </p:nvSpPr>
        <p:spPr/>
        <p:txBody>
          <a:bodyPr/>
          <a:lstStyle/>
          <a:p>
            <a:fld id="{C014DD1E-5D91-48A3-AD6D-45FBA980D106}" type="slidenum">
              <a:rPr lang="en-US" smtClean="0"/>
              <a:pPr/>
              <a:t>53</a:t>
            </a:fld>
            <a:endParaRPr lang="en-US" dirty="0"/>
          </a:p>
        </p:txBody>
      </p:sp>
    </p:spTree>
    <p:extLst>
      <p:ext uri="{BB962C8B-B14F-4D97-AF65-F5344CB8AC3E}">
        <p14:creationId xmlns:p14="http://schemas.microsoft.com/office/powerpoint/2010/main" val="159367291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4227512" y="11811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1979612" y="4589601"/>
            <a:ext cx="8229600" cy="820600"/>
          </a:xfrm>
        </p:spPr>
        <p:txBody>
          <a:bodyPr/>
          <a:lstStyle/>
          <a:p>
            <a:r>
              <a:rPr lang="en-US" dirty="0"/>
              <a:t>SQL </a:t>
            </a:r>
            <a:r>
              <a:rPr lang="en-US" dirty="0" smtClean="0"/>
              <a:t>Language: DELETE</a:t>
            </a:r>
            <a:endParaRPr lang="bg-BG" dirty="0"/>
          </a:p>
        </p:txBody>
      </p:sp>
      <p:sp>
        <p:nvSpPr>
          <p:cNvPr id="4" name="Subtitle 3"/>
          <p:cNvSpPr>
            <a:spLocks noGrp="1"/>
          </p:cNvSpPr>
          <p:nvPr>
            <p:ph type="subTitle" idx="1"/>
          </p:nvPr>
        </p:nvSpPr>
        <p:spPr>
          <a:xfrm>
            <a:off x="1979612" y="5529366"/>
            <a:ext cx="8229600" cy="719034"/>
          </a:xfrm>
        </p:spPr>
        <p:txBody>
          <a:bodyPr/>
          <a:lstStyle/>
          <a:p>
            <a:r>
              <a:rPr dirty="0" smtClean="0"/>
              <a:t>Deleting Data From Tables</a:t>
            </a:r>
            <a:endParaRPr lang="bg-BG" dirty="0"/>
          </a:p>
        </p:txBody>
      </p:sp>
    </p:spTree>
    <p:extLst>
      <p:ext uri="{BB962C8B-B14F-4D97-AF65-F5344CB8AC3E}">
        <p14:creationId xmlns:p14="http://schemas.microsoft.com/office/powerpoint/2010/main" val="259180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b="1" dirty="0">
                <a:solidFill>
                  <a:schemeClr val="tx2">
                    <a:lumMod val="75000"/>
                  </a:schemeClr>
                </a:solidFill>
                <a:latin typeface="Consolas" pitchFamily="49" charset="0"/>
              </a:rPr>
              <a:t>DELETE</a:t>
            </a:r>
            <a:r>
              <a:rPr lang="en-US" b="1" dirty="0">
                <a:solidFill>
                  <a:schemeClr val="tx2">
                    <a:lumMod val="75000"/>
                  </a:schemeClr>
                </a:solidFill>
              </a:rPr>
              <a:t> </a:t>
            </a:r>
            <a:r>
              <a:rPr lang="en-US" b="1" dirty="0">
                <a:solidFill>
                  <a:schemeClr val="tx2">
                    <a:lumMod val="75000"/>
                  </a:schemeClr>
                </a:solidFill>
                <a:latin typeface="Consolas" pitchFamily="49" charset="0"/>
              </a:rPr>
              <a:t>FROM</a:t>
            </a:r>
            <a:r>
              <a:rPr lang="en-US" b="1" dirty="0">
                <a:solidFill>
                  <a:schemeClr val="tx2">
                    <a:lumMod val="75000"/>
                  </a:schemeClr>
                </a:solidFill>
              </a:rPr>
              <a:t> </a:t>
            </a:r>
            <a:r>
              <a:rPr lang="en-US" b="1" dirty="0">
                <a:solidFill>
                  <a:schemeClr val="tx2">
                    <a:lumMod val="75000"/>
                  </a:schemeClr>
                </a:solidFill>
                <a:latin typeface="Consolas" pitchFamily="49" charset="0"/>
              </a:rPr>
              <a:t>&lt;table&gt;</a:t>
            </a:r>
            <a:r>
              <a:rPr lang="en-US" b="1" dirty="0">
                <a:solidFill>
                  <a:schemeClr val="tx2">
                    <a:lumMod val="75000"/>
                  </a:schemeClr>
                </a:solidFill>
              </a:rPr>
              <a:t> </a:t>
            </a:r>
            <a:r>
              <a:rPr lang="en-US" b="1" dirty="0">
                <a:solidFill>
                  <a:schemeClr val="tx2">
                    <a:lumMod val="75000"/>
                  </a:schemeClr>
                </a:solidFill>
                <a:latin typeface="Consolas" pitchFamily="49" charset="0"/>
              </a:rPr>
              <a:t>WHERE</a:t>
            </a:r>
            <a:r>
              <a:rPr lang="en-US" b="1" dirty="0">
                <a:solidFill>
                  <a:schemeClr val="tx2">
                    <a:lumMod val="75000"/>
                  </a:schemeClr>
                </a:solidFill>
              </a:rPr>
              <a:t> </a:t>
            </a:r>
            <a:r>
              <a:rPr lang="en-US" b="1" dirty="0">
                <a:solidFill>
                  <a:schemeClr val="tx2">
                    <a:lumMod val="75000"/>
                  </a:schemeClr>
                </a:solidFill>
                <a:latin typeface="Consolas" pitchFamily="49" charset="0"/>
              </a:rPr>
              <a:t>&lt;condition&gt;</a:t>
            </a:r>
          </a:p>
          <a:p>
            <a:pPr marL="865188" lvl="1" indent="-407988">
              <a:lnSpc>
                <a:spcPct val="100000"/>
              </a:lnSpc>
            </a:pPr>
            <a:endParaRPr lang="en-US" dirty="0" smtClean="0"/>
          </a:p>
          <a:p>
            <a:pPr marL="865188" lvl="1" indent="-407988">
              <a:lnSpc>
                <a:spcPct val="100000"/>
              </a:lnSpc>
            </a:pPr>
            <a:endParaRPr lang="en-US" dirty="0"/>
          </a:p>
          <a:p>
            <a:pPr marL="865188" lvl="1" indent="-407988">
              <a:lnSpc>
                <a:spcPct val="100000"/>
              </a:lnSpc>
            </a:pPr>
            <a:r>
              <a:rPr lang="en-US" dirty="0" smtClean="0"/>
              <a:t>Note</a:t>
            </a:r>
            <a:r>
              <a:rPr lang="en-US" dirty="0"/>
              <a:t>: Don’t forget the </a:t>
            </a:r>
            <a:r>
              <a:rPr lang="en-US" b="1" dirty="0">
                <a:solidFill>
                  <a:schemeClr val="tx2">
                    <a:lumMod val="75000"/>
                  </a:schemeClr>
                </a:solidFill>
                <a:latin typeface="Consolas" pitchFamily="49" charset="0"/>
              </a:rPr>
              <a:t>WHERE</a:t>
            </a:r>
            <a:r>
              <a:rPr lang="en-US" dirty="0"/>
              <a:t> clause!</a:t>
            </a:r>
          </a:p>
          <a:p>
            <a:pPr>
              <a:lnSpc>
                <a:spcPct val="100000"/>
              </a:lnSpc>
            </a:pPr>
            <a:r>
              <a:rPr lang="en-US" dirty="0"/>
              <a:t>Delete all rows from a table at </a:t>
            </a:r>
            <a:r>
              <a:rPr lang="en-US" dirty="0" smtClean="0"/>
              <a:t>once (works faster than </a:t>
            </a:r>
            <a:r>
              <a:rPr lang="en-US" b="1" dirty="0" smtClean="0">
                <a:solidFill>
                  <a:schemeClr val="tx2">
                    <a:lumMod val="75000"/>
                  </a:schemeClr>
                </a:solidFill>
                <a:latin typeface="Consolas" panose="020B0609020204030204" pitchFamily="49" charset="0"/>
                <a:cs typeface="Consolas" panose="020B0609020204030204" pitchFamily="49" charset="0"/>
              </a:rPr>
              <a:t>DELETE</a:t>
            </a:r>
            <a:r>
              <a:rPr lang="en-US" dirty="0" smtClean="0"/>
              <a:t>)</a:t>
            </a:r>
            <a:endParaRPr lang="en-US" dirty="0"/>
          </a:p>
          <a:p>
            <a:pPr marL="865188" lvl="1" indent="-407988">
              <a:lnSpc>
                <a:spcPct val="100000"/>
              </a:lnSpc>
            </a:pPr>
            <a:r>
              <a:rPr lang="en-US" b="1" dirty="0">
                <a:solidFill>
                  <a:schemeClr val="tx2">
                    <a:lumMod val="75000"/>
                  </a:schemeClr>
                </a:solidFill>
                <a:latin typeface="Consolas" pitchFamily="49" charset="0"/>
              </a:rPr>
              <a:t>TRUNCATE</a:t>
            </a:r>
            <a:r>
              <a:rPr lang="en-US" b="1" dirty="0">
                <a:solidFill>
                  <a:schemeClr val="tx2">
                    <a:lumMod val="75000"/>
                  </a:schemeClr>
                </a:solidFill>
              </a:rPr>
              <a:t> </a:t>
            </a:r>
            <a:r>
              <a:rPr lang="en-US" b="1" dirty="0">
                <a:solidFill>
                  <a:schemeClr val="tx2">
                    <a:lumMod val="75000"/>
                  </a:schemeClr>
                </a:solidFill>
                <a:latin typeface="Consolas" pitchFamily="49" charset="0"/>
              </a:rPr>
              <a:t>TABLE</a:t>
            </a:r>
            <a:r>
              <a:rPr lang="en-US" b="1" dirty="0">
                <a:solidFill>
                  <a:schemeClr val="tx2">
                    <a:lumMod val="75000"/>
                  </a:schemeClr>
                </a:solidFill>
              </a:rPr>
              <a:t> </a:t>
            </a:r>
            <a:r>
              <a:rPr lang="en-US" b="1" dirty="0">
                <a:solidFill>
                  <a:schemeClr val="tx2">
                    <a:lumMod val="75000"/>
                  </a:schemeClr>
                </a:solidFill>
                <a:latin typeface="Consolas" pitchFamily="49" charset="0"/>
              </a:rPr>
              <a:t>&lt;</a:t>
            </a:r>
            <a:r>
              <a:rPr lang="en-US" b="1" noProof="1">
                <a:solidFill>
                  <a:schemeClr val="tx2">
                    <a:lumMod val="75000"/>
                  </a:schemeClr>
                </a:solidFill>
                <a:latin typeface="Consolas" pitchFamily="49" charset="0"/>
              </a:rPr>
              <a:t>table</a:t>
            </a:r>
            <a:r>
              <a:rPr lang="en-US" b="1" dirty="0">
                <a:solidFill>
                  <a:schemeClr val="tx2">
                    <a:lumMod val="75000"/>
                  </a:schemeClr>
                </a:solidFill>
                <a:latin typeface="Consolas" pitchFamily="49" charset="0"/>
              </a:rPr>
              <a:t>&gt;</a:t>
            </a:r>
            <a:endParaRPr lang="bg-BG" b="1" dirty="0">
              <a:solidFill>
                <a:schemeClr val="tx2">
                  <a:lumMod val="75000"/>
                </a:schemeClr>
              </a:solidFill>
              <a:latin typeface="Consolas" pitchFamily="49" charset="0"/>
            </a:endParaRP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6" y="2568714"/>
            <a:ext cx="975359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 WHERE EmployeeID =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 WHERE LastName LIKE 'S%'</a:t>
            </a:r>
          </a:p>
        </p:txBody>
      </p:sp>
      <p:sp>
        <p:nvSpPr>
          <p:cNvPr id="566277" name="Rectangle 5"/>
          <p:cNvSpPr>
            <a:spLocks noChangeArrowheads="1"/>
          </p:cNvSpPr>
          <p:nvPr/>
        </p:nvSpPr>
        <p:spPr bwMode="auto">
          <a:xfrm>
            <a:off x="1217616" y="5755957"/>
            <a:ext cx="9753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TRUNCATE TABLE Users</a:t>
            </a: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9952476" y="5121276"/>
            <a:ext cx="1600200" cy="1600200"/>
          </a:xfrm>
          <a:prstGeom prst="rect">
            <a:avLst/>
          </a:prstGeom>
          <a:noFill/>
        </p:spPr>
      </p:pic>
      <p:sp>
        <p:nvSpPr>
          <p:cNvPr id="2" name="Slide Number Placeholder 1"/>
          <p:cNvSpPr>
            <a:spLocks noGrp="1"/>
          </p:cNvSpPr>
          <p:nvPr>
            <p:ph type="sldNum" sz="quarter" idx="4"/>
          </p:nvPr>
        </p:nvSpPr>
        <p:spPr/>
        <p:txBody>
          <a:bodyPr/>
          <a:lstStyle/>
          <a:p>
            <a:fld id="{C014DD1E-5D91-48A3-AD6D-45FBA980D106}" type="slidenum">
              <a:rPr lang="en-US" smtClean="0"/>
              <a:pPr/>
              <a:t>55</a:t>
            </a:fld>
            <a:endParaRPr lang="en-US" dirty="0"/>
          </a:p>
        </p:txBody>
      </p:sp>
      <p:pic>
        <p:nvPicPr>
          <p:cNvPr id="3074" name="Picture 2" descr="http://files.softicons.com/download/system-icons/ikons-icons-by-studiotwentyeight/png/256/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114" y="2057401"/>
            <a:ext cx="182879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0" name="Rectangle 4"/>
          <p:cNvSpPr>
            <a:spLocks noGrp="1" noChangeArrowheads="1"/>
          </p:cNvSpPr>
          <p:nvPr>
            <p:ph idx="1"/>
          </p:nvPr>
        </p:nvSpPr>
        <p:spPr>
          <a:noFill/>
          <a:ln/>
        </p:spPr>
        <p:txBody>
          <a:bodyPr/>
          <a:lstStyle/>
          <a:p>
            <a:pPr marL="357188" indent="-357188"/>
            <a:r>
              <a:rPr lang="en-US" dirty="0"/>
              <a:t>We can delete records from tables based on condition from joined tables</a:t>
            </a:r>
          </a:p>
        </p:txBody>
      </p:sp>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299" name="Rectangle 3"/>
          <p:cNvSpPr>
            <a:spLocks noChangeArrowheads="1"/>
          </p:cNvSpPr>
          <p:nvPr/>
        </p:nvSpPr>
        <p:spPr bwMode="auto">
          <a:xfrm>
            <a:off x="1293815" y="2486464"/>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3619904" y="4848664"/>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
        <p:nvSpPr>
          <p:cNvPr id="2" name="Slide Number Placeholder 1"/>
          <p:cNvSpPr>
            <a:spLocks noGrp="1"/>
          </p:cNvSpPr>
          <p:nvPr>
            <p:ph type="sldNum" sz="quarter" idx="4"/>
          </p:nvPr>
        </p:nvSpPr>
        <p:spPr/>
        <p:txBody>
          <a:bodyPr/>
          <a:lstStyle/>
          <a:p>
            <a:fld id="{C014DD1E-5D91-48A3-AD6D-45FBA980D106}" type="slidenum">
              <a:rPr lang="en-US" smtClean="0"/>
              <a:pPr/>
              <a:t>56</a:t>
            </a:fld>
            <a:endParaRPr lang="en-US" dirty="0"/>
          </a:p>
        </p:txBody>
      </p:sp>
    </p:spTree>
    <p:extLst>
      <p:ext uri="{BB962C8B-B14F-4D97-AF65-F5344CB8AC3E}">
        <p14:creationId xmlns:p14="http://schemas.microsoft.com/office/powerpoint/2010/main" val="135467307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396200"/>
            <a:ext cx="8938472" cy="8206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body" idx="1"/>
          </p:nvPr>
        </p:nvSpPr>
        <p:spPr>
          <a:xfrm>
            <a:off x="783484" y="5254440"/>
            <a:ext cx="10263928" cy="692873"/>
          </a:xfrm>
        </p:spPr>
        <p:txBody>
          <a:bodyPr/>
          <a:lstStyle/>
          <a:p>
            <a:r>
              <a:rPr lang="en-US" dirty="0"/>
              <a:t>MySQL Extensions to </a:t>
            </a:r>
            <a:r>
              <a:rPr lang="en-US" dirty="0" smtClean="0"/>
              <a:t>the Standard SQL</a:t>
            </a:r>
            <a:endParaRPr lang="en-US" dirty="0"/>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3503612" y="1447800"/>
            <a:ext cx="4876800" cy="2547416"/>
          </a:xfrm>
          <a:prstGeom prst="roundRect">
            <a:avLst>
              <a:gd name="adj" fmla="val 3787"/>
            </a:avLst>
          </a:prstGeom>
          <a:solidFill>
            <a:srgbClr val="FFFFFF"/>
          </a:solidFill>
          <a:extLst/>
        </p:spPr>
      </p:pic>
      <p:sp>
        <p:nvSpPr>
          <p:cNvPr id="2" name="Rectangle 1"/>
          <p:cNvSpPr/>
          <p:nvPr/>
        </p:nvSpPr>
        <p:spPr>
          <a:xfrm>
            <a:off x="1674812" y="5979637"/>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769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a:t>Specific </a:t>
            </a:r>
            <a:r>
              <a:rPr lang="en-US" sz="3000" dirty="0" smtClean="0"/>
              <a:t>MySQL </a:t>
            </a:r>
            <a:r>
              <a:rPr lang="en-US" sz="3000" dirty="0"/>
              <a:t>syntax for </a:t>
            </a:r>
            <a:r>
              <a:rPr lang="en-US" sz="3000" dirty="0">
                <a:solidFill>
                  <a:schemeClr val="accent5">
                    <a:lumMod val="20000"/>
                    <a:lumOff val="80000"/>
                  </a:schemeClr>
                </a:solidFill>
              </a:rPr>
              <a:t>paging</a:t>
            </a:r>
            <a:r>
              <a:rPr lang="en-US" sz="3000" dirty="0"/>
              <a:t>:</a:t>
            </a:r>
          </a:p>
          <a:p>
            <a:pPr>
              <a:lnSpc>
                <a:spcPct val="100000"/>
              </a:lnSpc>
            </a:pPr>
            <a:endParaRPr lang="en-US" sz="3000" dirty="0"/>
          </a:p>
          <a:p>
            <a:pPr>
              <a:lnSpc>
                <a:spcPct val="100000"/>
              </a:lnSpc>
            </a:pPr>
            <a:r>
              <a:rPr lang="en-US" sz="3000" dirty="0"/>
              <a:t>Commands for retrieving database metadata:</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pPr>
            <a:r>
              <a:rPr lang="en-US" sz="3000" dirty="0"/>
              <a:t>Database table maintenance commands:</a:t>
            </a:r>
          </a:p>
          <a:p>
            <a:pPr>
              <a:lnSpc>
                <a:spcPct val="100000"/>
              </a:lnSpc>
            </a:pPr>
            <a:endParaRPr lang="en-US" sz="3000" dirty="0"/>
          </a:p>
        </p:txBody>
      </p:sp>
      <p:sp>
        <p:nvSpPr>
          <p:cNvPr id="9" name="Rectangle 3"/>
          <p:cNvSpPr>
            <a:spLocks noChangeArrowheads="1"/>
          </p:cNvSpPr>
          <p:nvPr/>
        </p:nvSpPr>
        <p:spPr bwMode="auto">
          <a:xfrm>
            <a:off x="1065213" y="1828800"/>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city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LIMIT 100, 10</a:t>
            </a:r>
          </a:p>
        </p:txBody>
      </p:sp>
      <p:sp>
        <p:nvSpPr>
          <p:cNvPr id="10" name="Rectangle 3"/>
          <p:cNvSpPr>
            <a:spLocks noChangeArrowheads="1"/>
          </p:cNvSpPr>
          <p:nvPr/>
        </p:nvSpPr>
        <p:spPr bwMode="auto">
          <a:xfrm>
            <a:off x="1065212" y="2971800"/>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SHOW DATABASES</a:t>
            </a:r>
          </a:p>
        </p:txBody>
      </p:sp>
      <p:sp>
        <p:nvSpPr>
          <p:cNvPr id="11" name="Rectangle 3"/>
          <p:cNvSpPr>
            <a:spLocks noChangeArrowheads="1"/>
          </p:cNvSpPr>
          <p:nvPr/>
        </p:nvSpPr>
        <p:spPr bwMode="auto">
          <a:xfrm>
            <a:off x="1065212" y="3604974"/>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 &lt;database&gt;</a:t>
            </a:r>
          </a:p>
        </p:txBody>
      </p:sp>
      <p:sp>
        <p:nvSpPr>
          <p:cNvPr id="12" name="Rectangle 3"/>
          <p:cNvSpPr>
            <a:spLocks noChangeArrowheads="1"/>
          </p:cNvSpPr>
          <p:nvPr/>
        </p:nvSpPr>
        <p:spPr bwMode="auto">
          <a:xfrm>
            <a:off x="1065212" y="4214574"/>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SHOW TABLES</a:t>
            </a:r>
          </a:p>
        </p:txBody>
      </p:sp>
      <p:sp>
        <p:nvSpPr>
          <p:cNvPr id="13" name="Rectangle 3"/>
          <p:cNvSpPr>
            <a:spLocks noChangeArrowheads="1"/>
          </p:cNvSpPr>
          <p:nvPr/>
        </p:nvSpPr>
        <p:spPr bwMode="auto">
          <a:xfrm>
            <a:off x="1065212" y="5436513"/>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p>
        </p:txBody>
      </p:sp>
      <p:sp>
        <p:nvSpPr>
          <p:cNvPr id="14" name="Rectangle 3"/>
          <p:cNvSpPr>
            <a:spLocks noChangeArrowheads="1"/>
          </p:cNvSpPr>
          <p:nvPr/>
        </p:nvSpPr>
        <p:spPr bwMode="auto">
          <a:xfrm>
            <a:off x="1065212" y="6046113"/>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OPTIMIZE TABLE &lt;table&gt;</a:t>
            </a:r>
          </a:p>
        </p:txBody>
      </p:sp>
      <p:sp>
        <p:nvSpPr>
          <p:cNvPr id="5" name="Slide Number Placeholder 4"/>
          <p:cNvSpPr>
            <a:spLocks noGrp="1"/>
          </p:cNvSpPr>
          <p:nvPr>
            <p:ph type="sldNum" sz="quarter" idx="4"/>
          </p:nvPr>
        </p:nvSpPr>
        <p:spPr/>
        <p:txBody>
          <a:bodyPr/>
          <a:lstStyle/>
          <a:p>
            <a:fld id="{C014DD1E-5D91-48A3-AD6D-45FBA980D106}" type="slidenum">
              <a:rPr lang="en-US" smtClean="0"/>
              <a:pPr/>
              <a:t>58</a:t>
            </a:fld>
            <a:endParaRPr lang="en-US" dirty="0"/>
          </a:p>
        </p:txBody>
      </p:sp>
    </p:spTree>
    <p:extLst>
      <p:ext uri="{BB962C8B-B14F-4D97-AF65-F5344CB8AC3E}">
        <p14:creationId xmlns:p14="http://schemas.microsoft.com/office/powerpoint/2010/main" val="320206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a:xfrm>
            <a:off x="190413" y="1066800"/>
            <a:ext cx="11804822" cy="5570355"/>
          </a:xfrm>
        </p:spPr>
        <p:txBody>
          <a:bodyPr/>
          <a:lstStyle/>
          <a:p>
            <a:pPr>
              <a:lnSpc>
                <a:spcPct val="100000"/>
              </a:lnSpc>
            </a:pPr>
            <a:r>
              <a:rPr lang="en-US" sz="3000" dirty="0"/>
              <a:t>Show table schema</a:t>
            </a:r>
          </a:p>
          <a:p>
            <a:pPr>
              <a:lnSpc>
                <a:spcPct val="100000"/>
              </a:lnSpc>
            </a:pPr>
            <a:endParaRPr lang="en-US" sz="3000" dirty="0"/>
          </a:p>
          <a:p>
            <a:pPr>
              <a:lnSpc>
                <a:spcPct val="100000"/>
              </a:lnSpc>
            </a:pPr>
            <a:r>
              <a:rPr lang="en-US" sz="3000" dirty="0"/>
              <a:t>Replace data (delete + insert)</a:t>
            </a:r>
          </a:p>
          <a:p>
            <a:pPr>
              <a:lnSpc>
                <a:spcPct val="100000"/>
              </a:lnSpc>
            </a:pPr>
            <a:endParaRPr lang="en-US" sz="3000" dirty="0"/>
          </a:p>
          <a:p>
            <a:pPr>
              <a:lnSpc>
                <a:spcPct val="100000"/>
              </a:lnSpc>
              <a:spcBef>
                <a:spcPts val="3600"/>
              </a:spcBef>
            </a:pPr>
            <a:r>
              <a:rPr lang="en-US" sz="3000" dirty="0"/>
              <a:t>Regular expression matching</a:t>
            </a:r>
          </a:p>
          <a:p>
            <a:pPr>
              <a:lnSpc>
                <a:spcPct val="100000"/>
              </a:lnSpc>
            </a:pPr>
            <a:endParaRPr lang="en-US" sz="3000" dirty="0"/>
          </a:p>
          <a:p>
            <a:pPr>
              <a:lnSpc>
                <a:spcPct val="100000"/>
              </a:lnSpc>
            </a:pPr>
            <a:r>
              <a:rPr lang="en-US" sz="3000" dirty="0"/>
              <a:t>Enumerations as column types</a:t>
            </a:r>
          </a:p>
          <a:p>
            <a:pPr>
              <a:lnSpc>
                <a:spcPct val="100000"/>
              </a:lnSpc>
            </a:pPr>
            <a:endParaRPr lang="en-US" sz="3000" dirty="0"/>
          </a:p>
        </p:txBody>
      </p:sp>
      <p:sp>
        <p:nvSpPr>
          <p:cNvPr id="9" name="Rectangle 3"/>
          <p:cNvSpPr>
            <a:spLocks noChangeArrowheads="1"/>
          </p:cNvSpPr>
          <p:nvPr/>
        </p:nvSpPr>
        <p:spPr bwMode="auto">
          <a:xfrm>
            <a:off x="1141413" y="1737038"/>
            <a:ext cx="9906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DESCRIBE &lt;table_name&gt;</a:t>
            </a:r>
          </a:p>
        </p:txBody>
      </p:sp>
      <p:sp>
        <p:nvSpPr>
          <p:cNvPr id="10" name="Rectangle 3"/>
          <p:cNvSpPr>
            <a:spLocks noChangeArrowheads="1"/>
          </p:cNvSpPr>
          <p:nvPr/>
        </p:nvSpPr>
        <p:spPr bwMode="auto">
          <a:xfrm>
            <a:off x="1141412" y="2978503"/>
            <a:ext cx="9906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REPLACE INTO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city(ID</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CountryCode, District, Population)</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VALUES(100000, 'Kaspichan',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'BGR',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'Shoumen', 3300);</a:t>
            </a:r>
          </a:p>
        </p:txBody>
      </p:sp>
      <p:sp>
        <p:nvSpPr>
          <p:cNvPr id="13" name="Rectangle 3"/>
          <p:cNvSpPr>
            <a:spLocks noChangeArrowheads="1"/>
          </p:cNvSpPr>
          <p:nvPr/>
        </p:nvSpPr>
        <p:spPr bwMode="auto">
          <a:xfrm>
            <a:off x="1141412" y="4556438"/>
            <a:ext cx="9906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'0888123456' REGEXP '[0-9]+'</a:t>
            </a:r>
          </a:p>
        </p:txBody>
      </p:sp>
      <p:sp>
        <p:nvSpPr>
          <p:cNvPr id="14" name="Rectangle 3"/>
          <p:cNvSpPr>
            <a:spLocks noChangeArrowheads="1"/>
          </p:cNvSpPr>
          <p:nvPr/>
        </p:nvSpPr>
        <p:spPr bwMode="auto">
          <a:xfrm>
            <a:off x="1141412" y="5775638"/>
            <a:ext cx="9906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Size ENUM('XS', 'S', 'M', 'L', 'XL'))</a:t>
            </a:r>
          </a:p>
        </p:txBody>
      </p:sp>
      <p:sp>
        <p:nvSpPr>
          <p:cNvPr id="5" name="Slide Number Placeholder 4"/>
          <p:cNvSpPr>
            <a:spLocks noGrp="1"/>
          </p:cNvSpPr>
          <p:nvPr>
            <p:ph type="sldNum" sz="quarter" idx="4"/>
          </p:nvPr>
        </p:nvSpPr>
        <p:spPr/>
        <p:txBody>
          <a:bodyPr/>
          <a:lstStyle/>
          <a:p>
            <a:fld id="{C014DD1E-5D91-48A3-AD6D-45FBA980D106}" type="slidenum">
              <a:rPr lang="en-US" smtClean="0"/>
              <a:pPr/>
              <a:t>59</a:t>
            </a:fld>
            <a:endParaRPr lang="en-US" dirty="0"/>
          </a:p>
        </p:txBody>
      </p:sp>
    </p:spTree>
    <p:extLst>
      <p:ext uri="{BB962C8B-B14F-4D97-AF65-F5344CB8AC3E}">
        <p14:creationId xmlns:p14="http://schemas.microsoft.com/office/powerpoint/2010/main" val="2230686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479235" name="Arc 3"/>
          <p:cNvSpPr>
            <a:spLocks/>
          </p:cNvSpPr>
          <p:nvPr/>
        </p:nvSpPr>
        <p:spPr bwMode="auto">
          <a:xfrm>
            <a:off x="5143501" y="2441443"/>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5862638"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5240837" y="1546093"/>
            <a:ext cx="2962671" cy="830997"/>
          </a:xfrm>
          <a:prstGeom prst="rect">
            <a:avLst/>
          </a:prstGeom>
          <a:noFill/>
          <a:ln w="9525">
            <a:noFill/>
            <a:miter lim="800000"/>
            <a:headEnd/>
            <a:tailEnd/>
          </a:ln>
          <a:effectLst/>
        </p:spPr>
        <p:txBody>
          <a:bodyPr wrap="none">
            <a:spAutoFit/>
          </a:bodyPr>
          <a:lstStyle/>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SQL </a:t>
            </a:r>
            <a:r>
              <a:rPr lang="en-US" b="1" dirty="0" smtClean="0">
                <a:solidFill>
                  <a:schemeClr val="tx1">
                    <a:lumMod val="40000"/>
                    <a:lumOff val="60000"/>
                  </a:schemeClr>
                </a:solidFill>
                <a:effectLst>
                  <a:outerShdw blurRad="38100" dist="38100" dir="2700000" algn="tl">
                    <a:srgbClr val="000000">
                      <a:alpha val="43137"/>
                    </a:srgbClr>
                  </a:outerShdw>
                </a:effectLst>
              </a:rPr>
              <a:t>command is</a:t>
            </a:r>
            <a:endParaRPr lang="en-US" b="1" dirty="0">
              <a:solidFill>
                <a:schemeClr val="tx1">
                  <a:lumMod val="40000"/>
                  <a:lumOff val="60000"/>
                </a:schemeClr>
              </a:solidFill>
              <a:effectLst>
                <a:outerShdw blurRad="38100" dist="38100" dir="2700000" algn="tl">
                  <a:srgbClr val="000000">
                    <a:alpha val="43137"/>
                  </a:srgbClr>
                </a:outerShdw>
              </a:effectLst>
            </a:endParaRPr>
          </a:p>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sent to the DB server</a:t>
            </a:r>
          </a:p>
        </p:txBody>
      </p:sp>
      <p:sp>
        <p:nvSpPr>
          <p:cNvPr id="479239" name="Text Box 7"/>
          <p:cNvSpPr txBox="1">
            <a:spLocks noChangeArrowheads="1"/>
          </p:cNvSpPr>
          <p:nvPr/>
        </p:nvSpPr>
        <p:spPr bwMode="auto">
          <a:xfrm>
            <a:off x="1751012" y="2001706"/>
            <a:ext cx="3276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79240" name="Group 8"/>
          <p:cNvGraphicFramePr>
            <a:graphicFrameLocks noGrp="1"/>
          </p:cNvGraphicFramePr>
          <p:nvPr>
            <p:extLst>
              <p:ext uri="{D42A27DB-BD31-4B8C-83A1-F6EECF244321}">
                <p14:modId xmlns:p14="http://schemas.microsoft.com/office/powerpoint/2010/main" val="2909789972"/>
              </p:ext>
            </p:extLst>
          </p:nvPr>
        </p:nvGraphicFramePr>
        <p:xfrm>
          <a:off x="3198812" y="3825742"/>
          <a:ext cx="2571750" cy="2223516"/>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6061760" y="4596954"/>
            <a:ext cx="3268844" cy="830997"/>
          </a:xfrm>
          <a:prstGeom prst="rect">
            <a:avLst/>
          </a:prstGeom>
          <a:noFill/>
          <a:ln w="9525">
            <a:noFill/>
            <a:miter lim="800000"/>
            <a:headEnd/>
            <a:tailEnd/>
          </a:ln>
          <a:effectLst/>
        </p:spPr>
        <p:txBody>
          <a:bodyPr wrap="none">
            <a:spAutoFit/>
          </a:bodyPr>
          <a:lstStyle/>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The result is returned</a:t>
            </a:r>
          </a:p>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(usually as a record set)</a:t>
            </a:r>
          </a:p>
        </p:txBody>
      </p:sp>
      <p:grpSp>
        <p:nvGrpSpPr>
          <p:cNvPr id="2" name="Group 27"/>
          <p:cNvGrpSpPr>
            <a:grpSpLocks/>
          </p:cNvGrpSpPr>
          <p:nvPr/>
        </p:nvGrpSpPr>
        <p:grpSpPr bwMode="auto">
          <a:xfrm>
            <a:off x="8326438"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
        <p:nvSpPr>
          <p:cNvPr id="4" name="Slide Number Placeholder 3"/>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109154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hlinkClick r:id="rId3"/>
              </a:rPr>
              <a:t>https://softuni.bg/courses/databases</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SQL Introduction</a:t>
            </a:r>
          </a:p>
        </p:txBody>
      </p:sp>
      <p:pic>
        <p:nvPicPr>
          <p:cNvPr id="4"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1424940"/>
            <a:ext cx="1710402" cy="784860"/>
          </a:xfrm>
          <a:prstGeom prst="roundRect">
            <a:avLst>
              <a:gd name="adj" fmla="val 3159"/>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2052" y="1424940"/>
            <a:ext cx="2372207" cy="784654"/>
          </a:xfrm>
          <a:prstGeom prst="roundRect">
            <a:avLst>
              <a:gd name="adj" fmla="val 3159"/>
            </a:avLst>
          </a:prstGeom>
        </p:spPr>
      </p:pic>
      <p:pic>
        <p:nvPicPr>
          <p:cNvPr id="7" name="Picture 6">
            <a:hlinkClick r:id="rId10"/>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89561" y="1424940"/>
            <a:ext cx="1991815" cy="784654"/>
          </a:xfrm>
          <a:prstGeom prst="roundRect">
            <a:avLst>
              <a:gd name="adj" fmla="val 3159"/>
            </a:avLst>
          </a:prstGeom>
        </p:spPr>
      </p:pic>
      <p:pic>
        <p:nvPicPr>
          <p:cNvPr id="8" name="Picture 7">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0064" y="1424940"/>
            <a:ext cx="2043459" cy="784654"/>
          </a:xfrm>
          <a:prstGeom prst="roundRect">
            <a:avLst>
              <a:gd name="adj" fmla="val 3159"/>
            </a:avLst>
          </a:prstGeom>
        </p:spPr>
      </p:pic>
      <p:pic>
        <p:nvPicPr>
          <p:cNvPr id="9" name="Picture 8">
            <a:hlinkClick r:id="rId14"/>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5612" y="5676828"/>
            <a:ext cx="2856368" cy="723768"/>
          </a:xfrm>
          <a:prstGeom prst="roundRect">
            <a:avLst>
              <a:gd name="adj" fmla="val 3159"/>
            </a:avLst>
          </a:prstGeom>
        </p:spPr>
      </p:pic>
      <p:pic>
        <p:nvPicPr>
          <p:cNvPr id="10" name="Picture 9">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87388" y="5754396"/>
            <a:ext cx="2947601" cy="568632"/>
          </a:xfrm>
          <a:prstGeom prst="roundRect">
            <a:avLst>
              <a:gd name="adj" fmla="val 3159"/>
            </a:avLst>
          </a:prstGeom>
        </p:spPr>
      </p:pic>
    </p:spTree>
    <p:extLst>
      <p:ext uri="{BB962C8B-B14F-4D97-AF65-F5344CB8AC3E}">
        <p14:creationId xmlns:p14="http://schemas.microsoft.com/office/powerpoint/2010/main" val="193789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smtClean="0"/>
              <a:t>"</a:t>
            </a:r>
            <a:r>
              <a:rPr lang="en-US" sz="2000" dirty="0" smtClean="0">
                <a:hlinkClick r:id="rId5"/>
              </a:rPr>
              <a:t>Databases</a:t>
            </a:r>
            <a:r>
              <a:rPr lang="en-US" sz="2000" dirty="0" smtClean="0"/>
              <a:t>" </a:t>
            </a:r>
            <a:r>
              <a:rPr lang="en-US" sz="2000" dirty="0"/>
              <a:t>course by </a:t>
            </a:r>
            <a:r>
              <a:rPr lang="en-US" sz="2000" noProof="1"/>
              <a:t>Telerik Academy</a:t>
            </a:r>
            <a:r>
              <a:rPr lang="en-US" sz="2000" dirty="0"/>
              <a:t> under </a:t>
            </a:r>
            <a:r>
              <a:rPr lang="en-US" sz="2000" dirty="0">
                <a:hlinkClick r:id="rId6"/>
              </a:rPr>
              <a:t>CC-BY-NC-SA</a:t>
            </a:r>
            <a:r>
              <a:rPr lang="en-US" sz="2000" dirty="0"/>
              <a:t> license</a:t>
            </a:r>
          </a:p>
        </p:txBody>
      </p:sp>
      <p:sp>
        <p:nvSpPr>
          <p:cNvPr id="5" name="Slide Number Placeholder 4"/>
          <p:cNvSpPr>
            <a:spLocks noGrp="1"/>
          </p:cNvSpPr>
          <p:nvPr>
            <p:ph type="sldNum" sz="quarter" idx="4"/>
          </p:nvPr>
        </p:nvSpPr>
        <p:spPr/>
        <p:txBody>
          <a:bodyPr/>
          <a:lstStyle/>
          <a:p>
            <a:fld id="{C014DD1E-5D91-48A3-AD6D-45FBA980D106}" type="slidenum">
              <a:rPr lang="en-US" smtClean="0"/>
              <a:pPr/>
              <a:t>61</a:t>
            </a:fld>
            <a:endParaRPr lang="en-US" dirty="0"/>
          </a:p>
        </p:txBody>
      </p:sp>
    </p:spTree>
    <p:extLst>
      <p:ext uri="{BB962C8B-B14F-4D97-AF65-F5344CB8AC3E}">
        <p14:creationId xmlns:p14="http://schemas.microsoft.com/office/powerpoint/2010/main" val="400776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10000"/>
              </a:lnSpc>
            </a:pPr>
            <a:r>
              <a:rPr lang="en-US" dirty="0" smtClean="0"/>
              <a:t>SQL commands are executed through a </a:t>
            </a:r>
            <a:r>
              <a:rPr lang="en-US" b="1" dirty="0" smtClean="0">
                <a:solidFill>
                  <a:schemeClr val="tx2">
                    <a:lumMod val="75000"/>
                  </a:schemeClr>
                </a:solidFill>
              </a:rPr>
              <a:t>database connection</a:t>
            </a:r>
          </a:p>
          <a:p>
            <a:pPr lvl="1">
              <a:lnSpc>
                <a:spcPct val="110000"/>
              </a:lnSpc>
            </a:pPr>
            <a:r>
              <a:rPr lang="en-US" dirty="0" smtClean="0"/>
              <a:t>DB connection is a channel between the client and the SQL server</a:t>
            </a:r>
          </a:p>
          <a:p>
            <a:pPr lvl="1">
              <a:lnSpc>
                <a:spcPct val="110000"/>
              </a:lnSpc>
            </a:pPr>
            <a:r>
              <a:rPr lang="en-US" dirty="0" smtClean="0"/>
              <a:t>DB connections take resources and should be closed when no longer used</a:t>
            </a:r>
          </a:p>
          <a:p>
            <a:pPr lvl="1">
              <a:lnSpc>
                <a:spcPct val="110000"/>
              </a:lnSpc>
            </a:pPr>
            <a:r>
              <a:rPr lang="en-US" dirty="0" smtClean="0"/>
              <a:t>RDBMS systems are multi-user</a:t>
            </a:r>
          </a:p>
          <a:p>
            <a:pPr lvl="2">
              <a:lnSpc>
                <a:spcPct val="110000"/>
              </a:lnSpc>
            </a:pPr>
            <a:r>
              <a:rPr lang="en-US" dirty="0" smtClean="0"/>
              <a:t>Multiple clients can be connected to the SQL server concurrently</a:t>
            </a:r>
          </a:p>
          <a:p>
            <a:pPr lvl="1">
              <a:lnSpc>
                <a:spcPct val="110000"/>
              </a:lnSpc>
            </a:pPr>
            <a:r>
              <a:rPr lang="en-US" dirty="0" smtClean="0"/>
              <a:t>SQL commands can be executed in parallel</a:t>
            </a:r>
          </a:p>
          <a:p>
            <a:pPr lvl="2">
              <a:lnSpc>
                <a:spcPct val="110000"/>
              </a:lnSpc>
            </a:pPr>
            <a:r>
              <a:rPr lang="en-US" dirty="0" smtClean="0"/>
              <a:t>Transactions and isolation deal with concurrency</a:t>
            </a:r>
          </a:p>
        </p:txBody>
      </p:sp>
      <p:sp>
        <p:nvSpPr>
          <p:cNvPr id="2" name="Title 1"/>
          <p:cNvSpPr>
            <a:spLocks noGrp="1"/>
          </p:cNvSpPr>
          <p:nvPr>
            <p:ph type="title"/>
          </p:nvPr>
        </p:nvSpPr>
        <p:spPr/>
        <p:txBody>
          <a:bodyPr/>
          <a:lstStyle/>
          <a:p>
            <a:r>
              <a:rPr lang="en-US" dirty="0" smtClean="0"/>
              <a:t>SQL Execution</a:t>
            </a:r>
            <a:endParaRPr lang="en-US"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26021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446212" y="4724400"/>
            <a:ext cx="8938472" cy="820600"/>
          </a:xfrm>
        </p:spPr>
        <p:txBody>
          <a:bodyPr/>
          <a:lstStyle/>
          <a:p>
            <a:r>
              <a:rPr lang="en-US" dirty="0"/>
              <a:t>SQL and T-SQL</a:t>
            </a:r>
            <a:endParaRPr lang="bg-BG" dirty="0"/>
          </a:p>
        </p:txBody>
      </p:sp>
      <p:sp>
        <p:nvSpPr>
          <p:cNvPr id="4" name="Subtitle 3"/>
          <p:cNvSpPr>
            <a:spLocks noGrp="1"/>
          </p:cNvSpPr>
          <p:nvPr>
            <p:ph type="body" idx="1"/>
          </p:nvPr>
        </p:nvSpPr>
        <p:spPr>
          <a:xfrm>
            <a:off x="1446212" y="5602568"/>
            <a:ext cx="8938472" cy="688256"/>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3966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smtClean="0">
                <a:solidFill>
                  <a:schemeClr val="accent5">
                    <a:lumMod val="20000"/>
                    <a:lumOff val="80000"/>
                  </a:schemeClr>
                </a:solidFill>
              </a:rPr>
              <a:t>) – </a:t>
            </a:r>
            <a:r>
              <a:rPr lang="en-US" sz="3400" dirty="0" smtClean="0">
                <a:hlinkClick r:id="rId2"/>
              </a:rPr>
              <a:t>en.wikipedia.org/wiki/SQL</a:t>
            </a:r>
            <a:endParaRPr lang="en-US" sz="3400" dirty="0"/>
          </a:p>
          <a:p>
            <a:pPr lvl="1">
              <a:lnSpc>
                <a:spcPct val="95000"/>
              </a:lnSpc>
            </a:pPr>
            <a:r>
              <a:rPr lang="en-US" dirty="0" smtClean="0"/>
              <a:t>Declarative </a:t>
            </a:r>
            <a:r>
              <a:rPr lang="en-US" dirty="0"/>
              <a:t>language for query and manipulation of relational </a:t>
            </a:r>
            <a:r>
              <a:rPr lang="en-US" dirty="0" smtClean="0"/>
              <a:t>data</a:t>
            </a:r>
          </a:p>
          <a:p>
            <a:pPr>
              <a:lnSpc>
                <a:spcPct val="95000"/>
              </a:lnSpc>
            </a:pPr>
            <a:r>
              <a:rPr lang="en-US" dirty="0" smtClean="0"/>
              <a:t>SQL </a:t>
            </a:r>
            <a:r>
              <a:rPr lang="en-US" dirty="0"/>
              <a:t>consists of</a:t>
            </a:r>
            <a:r>
              <a:rPr lang="en-US" dirty="0" smtClean="0"/>
              <a:t>:</a:t>
            </a:r>
            <a:endParaRPr lang="en-US" dirty="0"/>
          </a:p>
          <a:p>
            <a:pPr lvl="1">
              <a:lnSpc>
                <a:spcPct val="95000"/>
              </a:lnSpc>
            </a:pPr>
            <a:r>
              <a:rPr lang="en-US" dirty="0"/>
              <a:t>Data Manipulation Language (DML)</a:t>
            </a:r>
          </a:p>
          <a:p>
            <a:pPr marL="960491" lvl="1" indent="-350838">
              <a:lnSpc>
                <a:spcPct val="95000"/>
              </a:lnSpc>
            </a:pPr>
            <a:r>
              <a:rPr lang="en-US" sz="3000" b="1" dirty="0">
                <a:solidFill>
                  <a:schemeClr val="tx2">
                    <a:lumMod val="75000"/>
                  </a:schemeClr>
                </a:solidFill>
                <a:latin typeface="Consolas" pitchFamily="49" charset="0"/>
              </a:rPr>
              <a:t>SELECT</a:t>
            </a:r>
            <a:r>
              <a:rPr lang="en-US" sz="3000" dirty="0"/>
              <a:t>, </a:t>
            </a:r>
            <a:r>
              <a:rPr lang="en-US" sz="3000" b="1" dirty="0">
                <a:solidFill>
                  <a:schemeClr val="tx2">
                    <a:lumMod val="75000"/>
                  </a:schemeClr>
                </a:solidFill>
                <a:latin typeface="Consolas" pitchFamily="49" charset="0"/>
              </a:rPr>
              <a:t>INSERT</a:t>
            </a:r>
            <a:r>
              <a:rPr lang="en-US" sz="3000" dirty="0"/>
              <a:t>, </a:t>
            </a:r>
            <a:r>
              <a:rPr lang="en-US" sz="3000" b="1" dirty="0">
                <a:solidFill>
                  <a:schemeClr val="tx2">
                    <a:lumMod val="75000"/>
                  </a:schemeClr>
                </a:solidFill>
                <a:latin typeface="Consolas" pitchFamily="49" charset="0"/>
              </a:rPr>
              <a:t>UPDATE</a:t>
            </a:r>
            <a:r>
              <a:rPr lang="en-US" sz="3000" dirty="0"/>
              <a:t>, </a:t>
            </a:r>
            <a:r>
              <a:rPr lang="en-US" sz="3000" b="1" dirty="0">
                <a:solidFill>
                  <a:schemeClr val="tx2">
                    <a:lumMod val="75000"/>
                  </a:schemeClr>
                </a:solidFill>
                <a:latin typeface="Consolas" pitchFamily="49" charset="0"/>
              </a:rPr>
              <a:t>DELETE</a:t>
            </a:r>
            <a:endParaRPr lang="bg-BG" sz="3000" b="1" dirty="0">
              <a:solidFill>
                <a:schemeClr val="tx2">
                  <a:lumMod val="75000"/>
                </a:schemeClr>
              </a:solidFill>
              <a:latin typeface="Consolas" pitchFamily="49" charset="0"/>
            </a:endParaRPr>
          </a:p>
          <a:p>
            <a:pPr lvl="1">
              <a:lnSpc>
                <a:spcPct val="95000"/>
              </a:lnSpc>
            </a:pPr>
            <a:r>
              <a:rPr lang="en-US" dirty="0"/>
              <a:t>Data Definition Language (DDL</a:t>
            </a:r>
            <a:r>
              <a:rPr lang="en-US" dirty="0" smtClean="0"/>
              <a:t>)</a:t>
            </a:r>
          </a:p>
          <a:p>
            <a:pPr marL="960491" lvl="1" indent="-350838">
              <a:lnSpc>
                <a:spcPct val="95000"/>
              </a:lnSpc>
            </a:pPr>
            <a:r>
              <a:rPr lang="en-US" sz="3000" b="1" dirty="0" smtClean="0">
                <a:solidFill>
                  <a:schemeClr val="tx2">
                    <a:lumMod val="75000"/>
                  </a:schemeClr>
                </a:solidFill>
                <a:latin typeface="Consolas" pitchFamily="49" charset="0"/>
              </a:rPr>
              <a:t>CREATE</a:t>
            </a:r>
            <a:r>
              <a:rPr lang="en-US" sz="3000" dirty="0" smtClean="0"/>
              <a:t>, </a:t>
            </a:r>
            <a:r>
              <a:rPr lang="en-US" sz="3000" b="1" dirty="0" smtClean="0">
                <a:solidFill>
                  <a:schemeClr val="tx2">
                    <a:lumMod val="75000"/>
                  </a:schemeClr>
                </a:solidFill>
                <a:latin typeface="Consolas" pitchFamily="49" charset="0"/>
              </a:rPr>
              <a:t>DROP</a:t>
            </a:r>
            <a:r>
              <a:rPr lang="en-US" sz="3000" dirty="0" smtClean="0"/>
              <a:t>, </a:t>
            </a:r>
            <a:r>
              <a:rPr lang="en-US" sz="3000" b="1" dirty="0" smtClean="0">
                <a:solidFill>
                  <a:schemeClr val="tx2">
                    <a:lumMod val="75000"/>
                  </a:schemeClr>
                </a:solidFill>
                <a:latin typeface="Consolas" pitchFamily="49" charset="0"/>
              </a:rPr>
              <a:t>ALTER</a:t>
            </a:r>
          </a:p>
          <a:p>
            <a:pPr lvl="1">
              <a:lnSpc>
                <a:spcPct val="95000"/>
              </a:lnSpc>
            </a:pPr>
            <a:r>
              <a:rPr lang="en-US" dirty="0"/>
              <a:t>Data </a:t>
            </a:r>
            <a:r>
              <a:rPr lang="en-US" dirty="0" smtClean="0"/>
              <a:t>Control </a:t>
            </a:r>
            <a:r>
              <a:rPr lang="en-US" dirty="0"/>
              <a:t>Language (</a:t>
            </a:r>
            <a:r>
              <a:rPr lang="en-US" dirty="0" smtClean="0"/>
              <a:t>DCL</a:t>
            </a:r>
            <a:r>
              <a:rPr lang="en-US" dirty="0"/>
              <a:t>)</a:t>
            </a:r>
          </a:p>
          <a:p>
            <a:pPr marL="960491" lvl="1" indent="-350838">
              <a:lnSpc>
                <a:spcPct val="95000"/>
              </a:lnSpc>
            </a:pPr>
            <a:r>
              <a:rPr lang="en-US" sz="3000" b="1" dirty="0">
                <a:solidFill>
                  <a:schemeClr val="tx2">
                    <a:lumMod val="75000"/>
                  </a:schemeClr>
                </a:solidFill>
                <a:latin typeface="Consolas" pitchFamily="49" charset="0"/>
              </a:rPr>
              <a:t>GRANT</a:t>
            </a:r>
            <a:r>
              <a:rPr lang="en-US" sz="3000" dirty="0"/>
              <a:t>, </a:t>
            </a:r>
            <a:r>
              <a:rPr lang="en-US" sz="3000" b="1" dirty="0" smtClean="0">
                <a:solidFill>
                  <a:schemeClr val="tx2">
                    <a:lumMod val="75000"/>
                  </a:schemeClr>
                </a:solidFill>
                <a:latin typeface="Consolas" pitchFamily="49" charset="0"/>
              </a:rPr>
              <a:t>REVOKE</a:t>
            </a: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5419</Words>
  <Application>Microsoft Office PowerPoint</Application>
  <PresentationFormat>Custom</PresentationFormat>
  <Paragraphs>1113</Paragraphs>
  <Slides>62</Slides>
  <Notes>41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SoftUni 16x9</vt:lpstr>
      <vt:lpstr>SQL Introduction</vt:lpstr>
      <vt:lpstr>Table of Contents</vt:lpstr>
      <vt:lpstr>Table of Contents</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SoftUni Database Schema in SQL Server</vt:lpstr>
      <vt:lpstr>Basic SELECT Statement</vt:lpstr>
      <vt:lpstr>SELECT –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Filtering the Selected Rows</vt:lpstr>
      <vt:lpstr>Other Comparison Conditions</vt:lpstr>
      <vt:lpstr>Comparing with NULL</vt:lpstr>
      <vt:lpstr>Logical Operators and Brackets</vt:lpstr>
      <vt:lpstr>Sorting with ORDER BY</vt:lpstr>
      <vt:lpstr>Select with Paging in SQL Server</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 in Joins</vt:lpstr>
      <vt:lpstr>Complex Join Conditions</vt:lpstr>
      <vt:lpstr>SQL Language: INSERT</vt:lpstr>
      <vt:lpstr>Inserting Data</vt:lpstr>
      <vt:lpstr>Bulk Insert</vt:lpstr>
      <vt:lpstr>SQL Language: UPDATE</vt:lpstr>
      <vt:lpstr>Updating Data</vt:lpstr>
      <vt:lpstr>Updating Joined Tables</vt:lpstr>
      <vt:lpstr>SQL Language: DELETE</vt:lpstr>
      <vt:lpstr>Deleting Data</vt:lpstr>
      <vt:lpstr>Deleting from Joined Tables</vt:lpstr>
      <vt:lpstr>SQL Syntax in MySQL</vt:lpstr>
      <vt:lpstr>SQL Syntax in MySQL</vt:lpstr>
      <vt:lpstr>SQL Syntax in MySQL (2)</vt:lpstr>
      <vt:lpstr>SQL Introduction</vt:lpstr>
      <vt:lpstr>License</vt:lpstr>
      <vt:lpstr>Free Trainings @ Software University</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Introduction</dc:title>
  <dc:subject>Software Development Course</dc:subject>
  <dc:creator/>
  <cp:keywords>Databases, SQL, programming, SoftUni, Software University, programming, software development, software engineering, course, SELECT, INSERT, UPDATE, DELETE, JOIN</cp:keywords>
  <dc:description>Software University Foundation - http://softuni.org</dc:description>
  <cp:lastModifiedBy/>
  <cp:revision>1</cp:revision>
  <dcterms:created xsi:type="dcterms:W3CDTF">2014-01-02T17:00:34Z</dcterms:created>
  <dcterms:modified xsi:type="dcterms:W3CDTF">2015-06-29T22:44:00Z</dcterms:modified>
  <cp:category>Databases, SQL,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