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Caveat"/>
      <p:regular r:id="rId34"/>
      <p:bold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D5E44C-CE0E-4C63-AB0F-05E70CFDC770}">
  <a:tblStyle styleId="{84D5E44C-CE0E-4C63-AB0F-05E70CFDC7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Caveat-bold.fntdata"/><Relationship Id="rId12" Type="http://schemas.openxmlformats.org/officeDocument/2006/relationships/slide" Target="slides/slide6.xml"/><Relationship Id="rId34" Type="http://schemas.openxmlformats.org/officeDocument/2006/relationships/font" Target="fonts/Caveat-regular.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50b954d3e_6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50b954d3e_6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5110c4c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5110c4c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 resposta é comumente chamada de variável resposta ou variável dependente.</a:t>
            </a:r>
            <a:endParaRPr/>
          </a:p>
          <a:p>
            <a:pPr indent="0" lvl="0" marL="0" rtl="0" algn="l">
              <a:spcBef>
                <a:spcPts val="0"/>
              </a:spcBef>
              <a:spcAft>
                <a:spcPts val="0"/>
              </a:spcAft>
              <a:buNone/>
            </a:pPr>
            <a:r>
              <a:rPr lang="pt-BR"/>
              <a:t>O fator é comumente chamado de variável independente, exploratória ou preditora.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55110c4c6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55110c4c6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55110c4c6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55110c4c6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5110c4c6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5110c4c6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5110c4c6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5110c4c6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5110c4c6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5110c4c6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pt-BR" sz="1400"/>
              <a:t>A aleatorização também é uma forma de tentar balancear o efeito de fontes de variação que possam afetar a resposta e que não foram consideradas no experimento.</a:t>
            </a:r>
            <a:endParaRPr sz="1400"/>
          </a:p>
          <a:p>
            <a:pPr indent="3860800" lvl="0" marL="0" rtl="0" algn="l">
              <a:lnSpc>
                <a:spcPct val="115000"/>
              </a:lnSpc>
              <a:spcBef>
                <a:spcPts val="0"/>
              </a:spcBef>
              <a:spcAft>
                <a:spcPts val="0"/>
              </a:spcAft>
              <a:buClr>
                <a:srgbClr val="000000"/>
              </a:buClr>
              <a:buSzPts val="1100"/>
              <a:buFont typeface="Arial"/>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4871b5a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4871b5a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54a268627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54a268627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52f31853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552f31853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445c096a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445c096a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552f3185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552f3185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541757cb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541757c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552f3185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552f318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541757c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541757c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44d4062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44d4062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papel de grandes grupos </a:t>
            </a:r>
            <a:r>
              <a:rPr lang="pt-BR"/>
              <a:t>editoriais e dos centros universitários na geração de conhecimento não válidos.</a:t>
            </a:r>
            <a:endParaRPr/>
          </a:p>
          <a:p>
            <a:pPr indent="0" lvl="0" marL="0" rtl="0" algn="l">
              <a:spcBef>
                <a:spcPts val="0"/>
              </a:spcBef>
              <a:spcAft>
                <a:spcPts val="0"/>
              </a:spcAft>
              <a:buNone/>
            </a:pPr>
            <a:r>
              <a:rPr lang="pt-BR"/>
              <a:t>Trecho da matéria: </a:t>
            </a:r>
            <a:endParaRPr/>
          </a:p>
          <a:p>
            <a:pPr indent="0" lvl="0" marL="0" rtl="0" algn="l">
              <a:spcBef>
                <a:spcPts val="0"/>
              </a:spcBef>
              <a:spcAft>
                <a:spcPts val="0"/>
              </a:spcAft>
              <a:buNone/>
            </a:pPr>
            <a:r>
              <a:rPr lang="pt-BR">
                <a:solidFill>
                  <a:srgbClr val="444444"/>
                </a:solidFill>
                <a:highlight>
                  <a:srgbClr val="FFFFFF"/>
                </a:highlight>
              </a:rPr>
              <a:t>Juan Lerma, pesquisador do Instituto de Neurociências de Alicante, reconhece que muitos cientistas têm um conhecimento estatístico “simplista”. “Eu sou editor da revista </a:t>
            </a:r>
            <a:r>
              <a:rPr i="1" lang="pt-BR">
                <a:solidFill>
                  <a:srgbClr val="444444"/>
                </a:solidFill>
                <a:highlight>
                  <a:srgbClr val="FFFFFF"/>
                </a:highlight>
              </a:rPr>
              <a:t>Neuroscience</a:t>
            </a:r>
            <a:r>
              <a:rPr lang="pt-BR">
                <a:solidFill>
                  <a:srgbClr val="444444"/>
                </a:solidFill>
                <a:highlight>
                  <a:srgbClr val="FFFFFF"/>
                </a:highlight>
              </a:rPr>
              <a:t>, recebo 2.000 estudos por ano, e vejo uma deficiência geral em como trabalham com os dados estatísticos”, afirma. Lerma aponta outra causa da crise atual. “São publicados muitos estudos e muito depressa”, diz. “Não existe uma reflexão geral sobre o excesso de publicação e as pressões para se fazer estudos, as universidades medem os resultados por peso, e isso é um erro”, ressalta.</a:t>
            </a:r>
            <a:endParaRPr>
              <a:solidFill>
                <a:srgbClr val="444444"/>
              </a:solidFill>
              <a:highlight>
                <a:srgbClr val="FFFFFF"/>
              </a:highlight>
            </a:endParaRPr>
          </a:p>
          <a:p>
            <a:pPr indent="0" lvl="0" marL="0" rtl="0" algn="l">
              <a:spcBef>
                <a:spcPts val="0"/>
              </a:spcBef>
              <a:spcAft>
                <a:spcPts val="0"/>
              </a:spcAft>
              <a:buClr>
                <a:srgbClr val="000000"/>
              </a:buClr>
              <a:buSzPts val="1100"/>
              <a:buFont typeface="Arial"/>
              <a:buNone/>
            </a:pPr>
            <a:r>
              <a:rPr lang="pt-BR"/>
              <a:t>Link da matéria no EL PAÍS: https://brasil.elpais.com/brasil/2017/01/10/internacional/1484073680_523691.html</a:t>
            </a:r>
            <a:endParaRPr>
              <a:solidFill>
                <a:srgbClr val="444444"/>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44d4062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44d4062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44d40620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44d40620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pt-BR"/>
              <a:t>População e amostra: População é o conjunto de todos os elementos ou resultados sob investigação. Já a amostra é qualquer subconjunto da população. </a:t>
            </a:r>
            <a:endParaRPr/>
          </a:p>
          <a:p>
            <a:pPr indent="-298450" lvl="1" marL="914400" rtl="0" algn="l">
              <a:spcBef>
                <a:spcPts val="0"/>
              </a:spcBef>
              <a:spcAft>
                <a:spcPts val="0"/>
              </a:spcAft>
              <a:buSzPts val="1100"/>
              <a:buChar char="○"/>
            </a:pPr>
            <a:r>
              <a:rPr lang="pt-BR"/>
              <a:t>Outra forma de pensar: a população também pode ser pensada como o conjunto de toda informação relacionada a um problema de estudo, um exemplo de estudo neste contexto é a revisão sistemática que com base em um conjunto de artigos sobre determinado tema (pode ser uma população ou amostra) gera conhecimento através da padronização dos resultados diversos estudos. Permitindo, pesquisas futuras fazer extrapolações sobre o tema sem a necessidade de ler todos os artigos (ou parte destes) na </a:t>
            </a:r>
            <a:r>
              <a:rPr lang="pt-BR"/>
              <a:t>íntegra</a:t>
            </a:r>
            <a:r>
              <a:rPr lang="pt-BR"/>
              <a:t>.</a:t>
            </a:r>
            <a:endParaRPr/>
          </a:p>
          <a:p>
            <a:pPr indent="-298450" lvl="0" marL="457200" rtl="0" algn="l">
              <a:spcBef>
                <a:spcPts val="0"/>
              </a:spcBef>
              <a:spcAft>
                <a:spcPts val="0"/>
              </a:spcAft>
              <a:buSzPts val="1100"/>
              <a:buChar char="●"/>
            </a:pPr>
            <a:r>
              <a:rPr lang="pt-BR"/>
              <a:t>Inferência Estatística: parte da estatística que fornece </a:t>
            </a:r>
            <a:r>
              <a:rPr lang="pt-BR"/>
              <a:t>mecanismos que permite tomar o resultado de uma amostra e fazer extrapolação dos resultados para população, em outras palavras é um tipo de raciocínio.</a:t>
            </a:r>
            <a:r>
              <a:rPr lang="pt-BR"/>
              <a:t> </a:t>
            </a:r>
            <a:endParaRPr/>
          </a:p>
          <a:p>
            <a:pPr indent="-298450" lvl="1" marL="914400" rtl="0" algn="l">
              <a:spcBef>
                <a:spcPts val="0"/>
              </a:spcBef>
              <a:spcAft>
                <a:spcPts val="0"/>
              </a:spcAft>
              <a:buSzPts val="1100"/>
              <a:buChar char="○"/>
            </a:pPr>
            <a:r>
              <a:rPr lang="pt-BR"/>
              <a:t>Estimação pontual e intervalar: são realizadas com base na amostra e na amostra em conjunto com a informação subjetiva e buscam aproximar a quantidade desconhecida (parâmetro) da população. A estimação é o processo e a estimativa e o valor resultante deste processo. É muito comum ouvir: essa é a média estimada, significa que foi obtida com informação da amostra (seja somente dela ou combina com a informação subjetiva).</a:t>
            </a:r>
            <a:endParaRPr/>
          </a:p>
          <a:p>
            <a:pPr indent="-298450" lvl="1" marL="914400" rtl="0" algn="l">
              <a:spcBef>
                <a:spcPts val="0"/>
              </a:spcBef>
              <a:spcAft>
                <a:spcPts val="0"/>
              </a:spcAft>
              <a:buSzPts val="1100"/>
              <a:buChar char="○"/>
            </a:pPr>
            <a:r>
              <a:rPr lang="pt-BR"/>
              <a:t>Teste de hipóteses: são afirmações relacionadas </a:t>
            </a:r>
            <a:r>
              <a:rPr lang="pt-BR"/>
              <a:t>às</a:t>
            </a:r>
            <a:r>
              <a:rPr lang="pt-BR"/>
              <a:t> quantidades desconhecidas (parâmetros) quais desejamos julgar com base na amostra ou com base na amostra e informações subjetivas se podem ser consideradas verdadeiras ou falsas, segundo algum critério.</a:t>
            </a:r>
            <a:endParaRPr/>
          </a:p>
          <a:p>
            <a:pPr indent="-298450" lvl="0" marL="457200" rtl="0" algn="l">
              <a:spcBef>
                <a:spcPts val="0"/>
              </a:spcBef>
              <a:spcAft>
                <a:spcPts val="0"/>
              </a:spcAft>
              <a:buSzPts val="1100"/>
              <a:buChar char="●"/>
            </a:pPr>
            <a:r>
              <a:rPr lang="pt-BR"/>
              <a:t>Paradigmas: neste caso representam formas de fazermos a inferência para população. Os principais são: frequentista e Bayesiano.</a:t>
            </a:r>
            <a:endParaRPr/>
          </a:p>
          <a:p>
            <a:pPr indent="-298450" lvl="1" marL="914400" rtl="0" algn="l">
              <a:spcBef>
                <a:spcPts val="0"/>
              </a:spcBef>
              <a:spcAft>
                <a:spcPts val="0"/>
              </a:spcAft>
              <a:buSzPts val="1100"/>
              <a:buChar char="○"/>
            </a:pPr>
            <a:r>
              <a:rPr lang="pt-BR"/>
              <a:t>Principal diferença entre os pensamentos de como fazer Inferência Estatística:</a:t>
            </a:r>
            <a:endParaRPr/>
          </a:p>
          <a:p>
            <a:pPr indent="-298450" lvl="2" marL="1371600" rtl="0" algn="l">
              <a:spcBef>
                <a:spcPts val="0"/>
              </a:spcBef>
              <a:spcAft>
                <a:spcPts val="0"/>
              </a:spcAft>
              <a:buSzPts val="1100"/>
              <a:buChar char="■"/>
            </a:pPr>
            <a:r>
              <a:rPr lang="pt-BR"/>
              <a:t>Frequentista - usa geralmente a informação da amostra para realizar inferência sobre a população e tem no seu </a:t>
            </a:r>
            <a:r>
              <a:rPr lang="pt-BR"/>
              <a:t>raciocínio</a:t>
            </a:r>
            <a:r>
              <a:rPr lang="pt-BR"/>
              <a:t> a ideia de que seja possível tirar várias amostra de tamanho fixo da população, isso implica em conclusões em termos de </a:t>
            </a:r>
            <a:r>
              <a:rPr lang="pt-BR"/>
              <a:t>confiança</a:t>
            </a:r>
            <a:r>
              <a:rPr lang="pt-BR"/>
              <a:t> e não afirmações de probabilidade, como ocorre no caso Bayesiano;</a:t>
            </a:r>
            <a:endParaRPr/>
          </a:p>
          <a:p>
            <a:pPr indent="-298450" lvl="2" marL="1371600" rtl="0" algn="l">
              <a:spcBef>
                <a:spcPts val="0"/>
              </a:spcBef>
              <a:spcAft>
                <a:spcPts val="0"/>
              </a:spcAft>
              <a:buSzPts val="1100"/>
              <a:buChar char="■"/>
            </a:pPr>
            <a:r>
              <a:rPr lang="pt-BR"/>
              <a:t>Bayesiano - combina informação da amostra com informações subjetivas - todo e qualquer informação que não é proveniente da amostra.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50b954d3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50b954d3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Planejamento: </a:t>
            </a:r>
            <a:r>
              <a:rPr lang="pt-BR"/>
              <a:t>busca por fatores importantes para doença em questão e formas de mensurar uma característica da população relevante para medir o impacto do tratamento;</a:t>
            </a:r>
            <a:endParaRPr/>
          </a:p>
          <a:p>
            <a:pPr indent="0" lvl="0" marL="0" rtl="0" algn="just">
              <a:spcBef>
                <a:spcPts val="0"/>
              </a:spcBef>
              <a:spcAft>
                <a:spcPts val="0"/>
              </a:spcAft>
              <a:buClr>
                <a:srgbClr val="000000"/>
              </a:buClr>
              <a:buSzPts val="1100"/>
              <a:buFont typeface="Arial"/>
              <a:buNone/>
            </a:pPr>
            <a:r>
              <a:rPr lang="pt-BR"/>
              <a:t>Coleta dos dados: definição do n (tamanho da amostra), escolha dos elementos que irão compor a amostra e mensuração da característica escolhida na etapa anterior</a:t>
            </a:r>
            <a:r>
              <a:rPr b="1" lang="pt-B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50b954d3e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50b954d3e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50b954d3e_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50b954d3e_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50b954d3e_6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50b954d3e_6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Poder do teste = 1 - P(Erro do tipo II) e representa a probabilidade de se rejeitar H</a:t>
            </a:r>
            <a:r>
              <a:rPr baseline="-25000" lang="pt-BR"/>
              <a:t>0</a:t>
            </a:r>
            <a:r>
              <a:rPr lang="pt-BR"/>
              <a:t> como uma função da média populacional sob H</a:t>
            </a:r>
            <a:r>
              <a:rPr baseline="-25000" lang="pt-BR"/>
              <a:t>a</a:t>
            </a:r>
            <a:r>
              <a:rPr lang="pt-BR"/>
              <a:t>. Em algumas situações o poder do teste é usado para escolher o tamanho da amostra de maneira a garantir a eficiência dos testes estatístico de hipóteses.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Para mais detalhes ver Magalhães e Lima, Noções de Probabilidade e Estatística - Capítulo 8, edusp, 2010 e Bussab e Morettin, Estatística Básica - Capítulo 12, editora Saraiva, 2002.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hyperlink" Target="http://www.nature.com/articles/s41562-016-00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b="14404" l="24811" r="32754" t="19426"/>
          <a:stretch/>
        </p:blipFill>
        <p:spPr>
          <a:xfrm>
            <a:off x="0" y="0"/>
            <a:ext cx="2546525" cy="2242351"/>
          </a:xfrm>
          <a:prstGeom prst="rect">
            <a:avLst/>
          </a:prstGeom>
          <a:noFill/>
          <a:ln>
            <a:noFill/>
          </a:ln>
        </p:spPr>
      </p:pic>
      <p:sp>
        <p:nvSpPr>
          <p:cNvPr id="87" name="Google Shape;87;p13"/>
          <p:cNvSpPr txBox="1"/>
          <p:nvPr/>
        </p:nvSpPr>
        <p:spPr>
          <a:xfrm>
            <a:off x="411475" y="1275425"/>
            <a:ext cx="8420700" cy="327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800">
                <a:latin typeface="Caveat"/>
                <a:ea typeface="Caveat"/>
                <a:cs typeface="Caveat"/>
                <a:sym typeface="Caveat"/>
              </a:rPr>
              <a:t>Planejamento e análise estatística de experimentos usando o R</a:t>
            </a:r>
            <a:endParaRPr sz="4800">
              <a:latin typeface="Caveat"/>
              <a:ea typeface="Caveat"/>
              <a:cs typeface="Caveat"/>
              <a:sym typeface="Caveat"/>
            </a:endParaRPr>
          </a:p>
          <a:p>
            <a:pPr indent="0" lvl="0" marL="0" rtl="0" algn="ctr">
              <a:spcBef>
                <a:spcPts val="0"/>
              </a:spcBef>
              <a:spcAft>
                <a:spcPts val="0"/>
              </a:spcAft>
              <a:buNone/>
            </a:pPr>
            <a:r>
              <a:t/>
            </a:r>
            <a:endParaRPr sz="3000">
              <a:latin typeface="Caveat"/>
              <a:ea typeface="Caveat"/>
              <a:cs typeface="Caveat"/>
              <a:sym typeface="Caveat"/>
            </a:endParaRPr>
          </a:p>
          <a:p>
            <a:pPr indent="0" lvl="0" marL="0" rtl="0" algn="ctr">
              <a:spcBef>
                <a:spcPts val="0"/>
              </a:spcBef>
              <a:spcAft>
                <a:spcPts val="0"/>
              </a:spcAft>
              <a:buNone/>
            </a:pPr>
            <a:r>
              <a:rPr lang="pt-BR" sz="3000">
                <a:latin typeface="Caveat"/>
                <a:ea typeface="Caveat"/>
                <a:cs typeface="Caveat"/>
                <a:sym typeface="Caveat"/>
              </a:rPr>
              <a:t>Rume(Nick) Pereira da Silva¹</a:t>
            </a:r>
            <a:endParaRPr sz="3000">
              <a:latin typeface="Caveat"/>
              <a:ea typeface="Caveat"/>
              <a:cs typeface="Caveat"/>
              <a:sym typeface="Caveat"/>
            </a:endParaRPr>
          </a:p>
          <a:p>
            <a:pPr indent="0" lvl="0" marL="0" rtl="0" algn="ctr">
              <a:spcBef>
                <a:spcPts val="0"/>
              </a:spcBef>
              <a:spcAft>
                <a:spcPts val="0"/>
              </a:spcAft>
              <a:buNone/>
            </a:pPr>
            <a:r>
              <a:rPr lang="pt-BR" sz="3000">
                <a:latin typeface="Caveat"/>
                <a:ea typeface="Caveat"/>
                <a:cs typeface="Caveat"/>
                <a:sym typeface="Caveat"/>
              </a:rPr>
              <a:t>¹Universidade Federal Fluminense</a:t>
            </a:r>
            <a:endParaRPr sz="3000">
              <a:latin typeface="Caveat"/>
              <a:ea typeface="Caveat"/>
              <a:cs typeface="Caveat"/>
              <a:sym typeface="Caveat"/>
            </a:endParaRPr>
          </a:p>
          <a:p>
            <a:pPr indent="0" lvl="0" marL="0" rtl="0" algn="ctr">
              <a:spcBef>
                <a:spcPts val="0"/>
              </a:spcBef>
              <a:spcAft>
                <a:spcPts val="0"/>
              </a:spcAft>
              <a:buNone/>
            </a:pPr>
            <a:r>
              <a:rPr lang="pt-BR" sz="3000">
                <a:latin typeface="Caveat"/>
                <a:ea typeface="Caveat"/>
                <a:cs typeface="Caveat"/>
                <a:sym typeface="Caveat"/>
              </a:rPr>
              <a:t>São Paulo, 26 a 28 de março de 2019</a:t>
            </a:r>
            <a:endParaRPr sz="3000">
              <a:latin typeface="Caveat"/>
              <a:ea typeface="Caveat"/>
              <a:cs typeface="Caveat"/>
              <a:sym typeface="Caveat"/>
            </a:endParaRPr>
          </a:p>
        </p:txBody>
      </p:sp>
      <p:cxnSp>
        <p:nvCxnSpPr>
          <p:cNvPr id="88" name="Google Shape;88;p13"/>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89" name="Google Shape;89;p13"/>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90" name="Google Shape;90;p13"/>
          <p:cNvSpPr txBox="1"/>
          <p:nvPr/>
        </p:nvSpPr>
        <p:spPr>
          <a:xfrm>
            <a:off x="1379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Semana da Ciência - Da geração a aplicação do conhecimento          Rumenick Pereira da Silva          e-mail:  rumenickps@gmail.com</a:t>
            </a:r>
            <a:endParaRPr sz="1500">
              <a:latin typeface="Caveat"/>
              <a:ea typeface="Caveat"/>
              <a:cs typeface="Caveat"/>
              <a:sym typeface="Caveat"/>
            </a:endParaRPr>
          </a:p>
        </p:txBody>
      </p:sp>
      <p:sp>
        <p:nvSpPr>
          <p:cNvPr id="91" name="Google Shape;91;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pic>
        <p:nvPicPr>
          <p:cNvPr id="92" name="Google Shape;92;p13"/>
          <p:cNvPicPr preferRelativeResize="0"/>
          <p:nvPr/>
        </p:nvPicPr>
        <p:blipFill>
          <a:blip r:embed="rId4">
            <a:alphaModFix/>
          </a:blip>
          <a:stretch>
            <a:fillRect/>
          </a:stretch>
        </p:blipFill>
        <p:spPr>
          <a:xfrm>
            <a:off x="6799450" y="2166150"/>
            <a:ext cx="753399" cy="753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336" name="Google Shape;336;p22"/>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37" name="Google Shape;337;p22"/>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38" name="Google Shape;338;p22"/>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339" name="Google Shape;339;p22"/>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 - Alguns testes clássicos</a:t>
            </a:r>
            <a:endParaRPr b="1" sz="3000">
              <a:latin typeface="Caveat"/>
              <a:ea typeface="Caveat"/>
              <a:cs typeface="Caveat"/>
              <a:sym typeface="Caveat"/>
            </a:endParaRPr>
          </a:p>
        </p:txBody>
      </p:sp>
      <p:sp>
        <p:nvSpPr>
          <p:cNvPr id="340" name="Google Shape;340;p22"/>
          <p:cNvSpPr/>
          <p:nvPr/>
        </p:nvSpPr>
        <p:spPr>
          <a:xfrm>
            <a:off x="2500125" y="7905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a:t>
            </a:r>
            <a:r>
              <a:rPr lang="pt-BR" sz="1800">
                <a:latin typeface="Caveat"/>
                <a:ea typeface="Caveat"/>
                <a:cs typeface="Caveat"/>
                <a:sym typeface="Caveat"/>
              </a:rPr>
              <a:t>hipóteses</a:t>
            </a:r>
            <a:r>
              <a:rPr lang="pt-BR" sz="1800">
                <a:latin typeface="Caveat"/>
                <a:ea typeface="Caveat"/>
                <a:cs typeface="Caveat"/>
                <a:sym typeface="Caveat"/>
              </a:rPr>
              <a:t> sobre a média de uma </a:t>
            </a:r>
            <a:r>
              <a:rPr lang="pt-BR" sz="1800">
                <a:latin typeface="Caveat"/>
                <a:ea typeface="Caveat"/>
                <a:cs typeface="Caveat"/>
                <a:sym typeface="Caveat"/>
              </a:rPr>
              <a:t>população</a:t>
            </a:r>
            <a:r>
              <a:rPr lang="pt-BR" sz="1800">
                <a:latin typeface="Caveat"/>
                <a:ea typeface="Caveat"/>
                <a:cs typeface="Caveat"/>
                <a:sym typeface="Caveat"/>
              </a:rPr>
              <a:t> normal</a:t>
            </a:r>
            <a:endParaRPr sz="1800">
              <a:latin typeface="Caveat"/>
              <a:ea typeface="Caveat"/>
              <a:cs typeface="Caveat"/>
              <a:sym typeface="Caveat"/>
            </a:endParaRPr>
          </a:p>
        </p:txBody>
      </p:sp>
      <p:sp>
        <p:nvSpPr>
          <p:cNvPr id="341" name="Google Shape;341;p22"/>
          <p:cNvSpPr/>
          <p:nvPr/>
        </p:nvSpPr>
        <p:spPr>
          <a:xfrm>
            <a:off x="2500125" y="1400175"/>
            <a:ext cx="2148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Variância c</a:t>
            </a:r>
            <a:r>
              <a:rPr b="1" lang="pt-BR" sz="1800">
                <a:latin typeface="Caveat"/>
                <a:ea typeface="Caveat"/>
                <a:cs typeface="Caveat"/>
                <a:sym typeface="Caveat"/>
              </a:rPr>
              <a:t>onhecida</a:t>
            </a:r>
            <a:endParaRPr b="1" sz="1800">
              <a:latin typeface="Caveat"/>
              <a:ea typeface="Caveat"/>
              <a:cs typeface="Caveat"/>
              <a:sym typeface="Caveat"/>
            </a:endParaRPr>
          </a:p>
        </p:txBody>
      </p:sp>
      <p:sp>
        <p:nvSpPr>
          <p:cNvPr id="342" name="Google Shape;342;p22"/>
          <p:cNvSpPr/>
          <p:nvPr/>
        </p:nvSpPr>
        <p:spPr>
          <a:xfrm>
            <a:off x="4714875" y="1400175"/>
            <a:ext cx="20955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Variância </a:t>
            </a:r>
            <a:r>
              <a:rPr b="1" lang="pt-BR" sz="1800">
                <a:latin typeface="Caveat"/>
                <a:ea typeface="Caveat"/>
                <a:cs typeface="Caveat"/>
                <a:sym typeface="Caveat"/>
              </a:rPr>
              <a:t>desconhecida</a:t>
            </a:r>
            <a:endParaRPr b="1" sz="1800">
              <a:latin typeface="Caveat"/>
              <a:ea typeface="Caveat"/>
              <a:cs typeface="Caveat"/>
              <a:sym typeface="Caveat"/>
            </a:endParaRPr>
          </a:p>
        </p:txBody>
      </p:sp>
      <p:sp>
        <p:nvSpPr>
          <p:cNvPr id="343" name="Google Shape;343;p22"/>
          <p:cNvSpPr/>
          <p:nvPr/>
        </p:nvSpPr>
        <p:spPr>
          <a:xfrm>
            <a:off x="2500125" y="1933575"/>
            <a:ext cx="4320000" cy="62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hipóteses sobre a variância de uma população normal</a:t>
            </a:r>
            <a:endParaRPr sz="1800">
              <a:latin typeface="Caveat"/>
              <a:ea typeface="Caveat"/>
              <a:cs typeface="Caveat"/>
              <a:sym typeface="Caveat"/>
            </a:endParaRPr>
          </a:p>
        </p:txBody>
      </p:sp>
      <p:sp>
        <p:nvSpPr>
          <p:cNvPr id="344" name="Google Shape;344;p22"/>
          <p:cNvSpPr/>
          <p:nvPr/>
        </p:nvSpPr>
        <p:spPr>
          <a:xfrm>
            <a:off x="2500125" y="2695575"/>
            <a:ext cx="4320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hipóteses sobre a proporção populacional</a:t>
            </a:r>
            <a:endParaRPr sz="1800">
              <a:latin typeface="Caveat"/>
              <a:ea typeface="Caveat"/>
              <a:cs typeface="Caveat"/>
              <a:sym typeface="Caveat"/>
            </a:endParaRPr>
          </a:p>
        </p:txBody>
      </p:sp>
      <p:pic>
        <p:nvPicPr>
          <p:cNvPr id="345" name="Google Shape;345;p22"/>
          <p:cNvPicPr preferRelativeResize="0"/>
          <p:nvPr/>
        </p:nvPicPr>
        <p:blipFill>
          <a:blip r:embed="rId3">
            <a:alphaModFix/>
          </a:blip>
          <a:stretch>
            <a:fillRect/>
          </a:stretch>
        </p:blipFill>
        <p:spPr>
          <a:xfrm>
            <a:off x="3918950" y="3171825"/>
            <a:ext cx="1371549" cy="1371600"/>
          </a:xfrm>
          <a:prstGeom prst="rect">
            <a:avLst/>
          </a:prstGeom>
          <a:noFill/>
          <a:ln>
            <a:noFill/>
          </a:ln>
        </p:spPr>
      </p:pic>
      <p:sp>
        <p:nvSpPr>
          <p:cNvPr id="346" name="Google Shape;346;p22"/>
          <p:cNvSpPr txBox="1"/>
          <p:nvPr/>
        </p:nvSpPr>
        <p:spPr>
          <a:xfrm>
            <a:off x="2495550" y="4489575"/>
            <a:ext cx="42483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Arquivo: curso_doe_parte1_1.html</a:t>
            </a:r>
            <a:endParaRPr b="1"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352" name="Google Shape;352;p23"/>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53" name="Google Shape;353;p23"/>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54" name="Google Shape;354;p23"/>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355" name="Google Shape;355;p23"/>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Componentes básicos de estudos experimentais</a:t>
            </a:r>
            <a:endParaRPr b="1" sz="3000">
              <a:latin typeface="Caveat"/>
              <a:ea typeface="Caveat"/>
              <a:cs typeface="Caveat"/>
              <a:sym typeface="Caveat"/>
            </a:endParaRPr>
          </a:p>
        </p:txBody>
      </p:sp>
      <p:sp>
        <p:nvSpPr>
          <p:cNvPr id="356" name="Google Shape;356;p23"/>
          <p:cNvSpPr txBox="1"/>
          <p:nvPr/>
        </p:nvSpPr>
        <p:spPr>
          <a:xfrm>
            <a:off x="120175" y="504600"/>
            <a:ext cx="4410600" cy="2167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Revisando o p</a:t>
            </a:r>
            <a:r>
              <a:rPr b="1" lang="pt-BR" sz="1800">
                <a:latin typeface="Caveat"/>
                <a:ea typeface="Caveat"/>
                <a:cs typeface="Caveat"/>
                <a:sym typeface="Caveat"/>
              </a:rPr>
              <a:t>roblema:</a:t>
            </a:r>
            <a:r>
              <a:rPr lang="pt-BR" sz="1800">
                <a:latin typeface="Caveat"/>
                <a:ea typeface="Caveat"/>
                <a:cs typeface="Caveat"/>
                <a:sym typeface="Caveat"/>
              </a:rPr>
              <a:t> Ulisses, amigo do Cássio, alertou que alguns estudos indicam que o tratamento considerado por ele pode ser </a:t>
            </a:r>
            <a:r>
              <a:rPr lang="pt-BR" sz="1800">
                <a:latin typeface="Caveat"/>
                <a:ea typeface="Caveat"/>
                <a:cs typeface="Caveat"/>
                <a:sym typeface="Caveat"/>
              </a:rPr>
              <a:t>eficaz</a:t>
            </a:r>
            <a:r>
              <a:rPr lang="pt-BR" sz="1800">
                <a:latin typeface="Caveat"/>
                <a:ea typeface="Caveat"/>
                <a:cs typeface="Caveat"/>
                <a:sym typeface="Caveat"/>
              </a:rPr>
              <a:t> mesmo se administrado em baixa dosagem. Sabendo que baixa dosagem implica em menos custo para </a:t>
            </a:r>
            <a:r>
              <a:rPr lang="pt-BR" sz="1800">
                <a:latin typeface="Caveat"/>
                <a:ea typeface="Caveat"/>
                <a:cs typeface="Caveat"/>
                <a:sym typeface="Caveat"/>
              </a:rPr>
              <a:t>usuário</a:t>
            </a:r>
            <a:r>
              <a:rPr lang="pt-BR" sz="1800">
                <a:latin typeface="Caveat"/>
                <a:ea typeface="Caveat"/>
                <a:cs typeface="Caveat"/>
                <a:sym typeface="Caveat"/>
              </a:rPr>
              <a:t> final, ele </a:t>
            </a:r>
            <a:r>
              <a:rPr lang="pt-BR" sz="1800">
                <a:latin typeface="Caveat"/>
                <a:ea typeface="Caveat"/>
                <a:cs typeface="Caveat"/>
                <a:sym typeface="Caveat"/>
              </a:rPr>
              <a:t>prontamente</a:t>
            </a:r>
            <a:r>
              <a:rPr lang="pt-BR" sz="1800">
                <a:latin typeface="Caveat"/>
                <a:ea typeface="Caveat"/>
                <a:cs typeface="Caveat"/>
                <a:sym typeface="Caveat"/>
              </a:rPr>
              <a:t> conversou com o Fábio para fazer um  novo estudo com duas dosagens: baixa e alta.</a:t>
            </a:r>
            <a:endParaRPr sz="1800">
              <a:latin typeface="Caveat"/>
              <a:ea typeface="Caveat"/>
              <a:cs typeface="Caveat"/>
              <a:sym typeface="Caveat"/>
            </a:endParaRPr>
          </a:p>
        </p:txBody>
      </p:sp>
      <p:sp>
        <p:nvSpPr>
          <p:cNvPr id="357" name="Google Shape;357;p23"/>
          <p:cNvSpPr/>
          <p:nvPr/>
        </p:nvSpPr>
        <p:spPr>
          <a:xfrm>
            <a:off x="4608000" y="619550"/>
            <a:ext cx="4320000" cy="4156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Resposta</a:t>
            </a:r>
            <a:r>
              <a:rPr lang="pt-BR" sz="1800">
                <a:latin typeface="Caveat"/>
                <a:ea typeface="Caveat"/>
                <a:cs typeface="Caveat"/>
                <a:sym typeface="Caveat"/>
              </a:rPr>
              <a:t>: característica de interesse que será medida em um estudo.</a:t>
            </a:r>
            <a:endParaRPr sz="1800">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Ex.: concentração de Alpha no sangue após tratamento.</a:t>
            </a:r>
            <a:endParaRPr>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Fator</a:t>
            </a:r>
            <a:r>
              <a:rPr lang="pt-BR" sz="1800">
                <a:latin typeface="Caveat"/>
                <a:ea typeface="Caveat"/>
                <a:cs typeface="Caveat"/>
                <a:sym typeface="Caveat"/>
              </a:rPr>
              <a:t>: característica que será controlada no estudo experimental.</a:t>
            </a:r>
            <a:endParaRPr sz="1800">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Ex.: dosagem e administração</a:t>
            </a:r>
            <a:endParaRPr>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Nível</a:t>
            </a:r>
            <a:r>
              <a:rPr lang="pt-BR" sz="1800">
                <a:latin typeface="Caveat"/>
                <a:ea typeface="Caveat"/>
                <a:cs typeface="Caveat"/>
                <a:sym typeface="Caveat"/>
              </a:rPr>
              <a:t>: valor que um fator pode assumir.</a:t>
            </a:r>
            <a:endParaRPr sz="1800">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Ex.: baixa e alta e </a:t>
            </a:r>
            <a:r>
              <a:rPr lang="pt-BR">
                <a:latin typeface="Caveat"/>
                <a:ea typeface="Caveat"/>
                <a:cs typeface="Caveat"/>
                <a:sym typeface="Caveat"/>
              </a:rPr>
              <a:t>contínuo</a:t>
            </a:r>
            <a:r>
              <a:rPr lang="pt-BR">
                <a:latin typeface="Caveat"/>
                <a:ea typeface="Caveat"/>
                <a:cs typeface="Caveat"/>
                <a:sym typeface="Caveat"/>
              </a:rPr>
              <a:t> e dias alternados</a:t>
            </a:r>
            <a:endParaRPr>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Tratamento</a:t>
            </a:r>
            <a:r>
              <a:rPr lang="pt-BR" sz="1800">
                <a:latin typeface="Caveat"/>
                <a:ea typeface="Caveat"/>
                <a:cs typeface="Caveat"/>
                <a:sym typeface="Caveat"/>
              </a:rPr>
              <a:t>: combinação específica dos níveis dos fatores.</a:t>
            </a:r>
            <a:endParaRPr sz="1800">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Ex.: baixa dosagem em dias alternados.</a:t>
            </a:r>
            <a:endParaRPr>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Unidade experimental</a:t>
            </a:r>
            <a:r>
              <a:rPr lang="pt-BR" sz="1800">
                <a:latin typeface="Caveat"/>
                <a:ea typeface="Caveat"/>
                <a:cs typeface="Caveat"/>
                <a:sym typeface="Caveat"/>
              </a:rPr>
              <a:t>: unidade que vai receber o tratamento e fornecer os dados para análise.</a:t>
            </a:r>
            <a:endParaRPr sz="1800">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Ex.: pacientes do consultório do Fábio</a:t>
            </a:r>
            <a:endParaRPr>
              <a:latin typeface="Caveat"/>
              <a:ea typeface="Caveat"/>
              <a:cs typeface="Caveat"/>
              <a:sym typeface="Caveat"/>
            </a:endParaRPr>
          </a:p>
          <a:p>
            <a:pPr indent="0" lvl="0" marL="0" rtl="0" algn="just">
              <a:spcBef>
                <a:spcPts val="0"/>
              </a:spcBef>
              <a:spcAft>
                <a:spcPts val="0"/>
              </a:spcAft>
              <a:buNone/>
            </a:pPr>
            <a:r>
              <a:rPr b="1" lang="pt-BR" sz="1200">
                <a:latin typeface="Caveat"/>
                <a:ea typeface="Caveat"/>
                <a:cs typeface="Caveat"/>
                <a:sym typeface="Caveat"/>
              </a:rPr>
              <a:t>Obs.: </a:t>
            </a:r>
            <a:r>
              <a:rPr lang="pt-BR" sz="1200">
                <a:latin typeface="Caveat"/>
                <a:ea typeface="Caveat"/>
                <a:cs typeface="Caveat"/>
                <a:sym typeface="Caveat"/>
              </a:rPr>
              <a:t>Se</a:t>
            </a:r>
            <a:r>
              <a:rPr lang="pt-BR" sz="1200">
                <a:latin typeface="Caveat"/>
                <a:ea typeface="Caveat"/>
                <a:cs typeface="Caveat"/>
                <a:sym typeface="Caveat"/>
              </a:rPr>
              <a:t> temos</a:t>
            </a:r>
            <a:r>
              <a:rPr lang="pt-BR" sz="1200">
                <a:latin typeface="Caveat"/>
                <a:ea typeface="Caveat"/>
                <a:cs typeface="Caveat"/>
                <a:sym typeface="Caveat"/>
              </a:rPr>
              <a:t> </a:t>
            </a:r>
            <a:r>
              <a:rPr lang="pt-BR" sz="1200">
                <a:latin typeface="Caveat"/>
                <a:ea typeface="Caveat"/>
                <a:cs typeface="Caveat"/>
                <a:sym typeface="Caveat"/>
              </a:rPr>
              <a:t>um fator em estudo os níveis se resumem aos tratamentos.</a:t>
            </a:r>
            <a:endParaRPr sz="12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a:t>
            </a:r>
            <a:endParaRPr sz="1800">
              <a:latin typeface="Caveat"/>
              <a:ea typeface="Caveat"/>
              <a:cs typeface="Caveat"/>
              <a:sym typeface="Caveat"/>
            </a:endParaRPr>
          </a:p>
        </p:txBody>
      </p:sp>
      <p:sp>
        <p:nvSpPr>
          <p:cNvPr id="358" name="Google Shape;358;p23"/>
          <p:cNvSpPr txBox="1"/>
          <p:nvPr/>
        </p:nvSpPr>
        <p:spPr>
          <a:xfrm>
            <a:off x="92825" y="2495550"/>
            <a:ext cx="4410600" cy="1762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lang="pt-BR" sz="1800">
                <a:latin typeface="Caveat"/>
                <a:ea typeface="Caveat"/>
                <a:cs typeface="Caveat"/>
                <a:sym typeface="Caveat"/>
              </a:rPr>
              <a:t>Ulisses também falou que administrar o tratamento em dias alternados, poderia produzir melhores resultados do que em dias não alternados (contínuo), pois o descanso era </a:t>
            </a:r>
            <a:r>
              <a:rPr lang="pt-BR" sz="1800">
                <a:latin typeface="Caveat"/>
                <a:ea typeface="Caveat"/>
                <a:cs typeface="Caveat"/>
                <a:sym typeface="Caveat"/>
              </a:rPr>
              <a:t>essencial</a:t>
            </a:r>
            <a:r>
              <a:rPr lang="pt-BR" sz="1800">
                <a:latin typeface="Caveat"/>
                <a:ea typeface="Caveat"/>
                <a:cs typeface="Caveat"/>
                <a:sym typeface="Caveat"/>
              </a:rPr>
              <a:t> para o sucesso do tratamento, uma vez que o tratamento </a:t>
            </a:r>
            <a:r>
              <a:rPr lang="pt-BR" sz="1800">
                <a:latin typeface="Caveat"/>
                <a:ea typeface="Caveat"/>
                <a:cs typeface="Caveat"/>
                <a:sym typeface="Caveat"/>
              </a:rPr>
              <a:t>expõe</a:t>
            </a:r>
            <a:r>
              <a:rPr lang="pt-BR" sz="1800">
                <a:latin typeface="Caveat"/>
                <a:ea typeface="Caveat"/>
                <a:cs typeface="Caveat"/>
                <a:sym typeface="Caveat"/>
              </a:rPr>
              <a:t> o paciente ao estresse físico.</a:t>
            </a:r>
            <a:endParaRPr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364" name="Google Shape;364;p24"/>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65" name="Google Shape;365;p24"/>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66" name="Google Shape;366;p24"/>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367" name="Google Shape;367;p24"/>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Passos para solucionar um problema</a:t>
            </a:r>
            <a:endParaRPr b="1" sz="3000">
              <a:latin typeface="Caveat"/>
              <a:ea typeface="Caveat"/>
              <a:cs typeface="Caveat"/>
              <a:sym typeface="Caveat"/>
            </a:endParaRPr>
          </a:p>
        </p:txBody>
      </p:sp>
      <p:sp>
        <p:nvSpPr>
          <p:cNvPr id="368" name="Google Shape;368;p24"/>
          <p:cNvSpPr/>
          <p:nvPr/>
        </p:nvSpPr>
        <p:spPr>
          <a:xfrm>
            <a:off x="2500125" y="790575"/>
            <a:ext cx="4320000" cy="63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Buscar o máximo de informação sobre o problema</a:t>
            </a:r>
            <a:endParaRPr sz="1800">
              <a:latin typeface="Caveat"/>
              <a:ea typeface="Caveat"/>
              <a:cs typeface="Caveat"/>
              <a:sym typeface="Caveat"/>
            </a:endParaRPr>
          </a:p>
          <a:p>
            <a:pPr indent="0" lvl="0" marL="0" rtl="0" algn="ctr">
              <a:spcBef>
                <a:spcPts val="0"/>
              </a:spcBef>
              <a:spcAft>
                <a:spcPts val="0"/>
              </a:spcAft>
              <a:buNone/>
            </a:pPr>
            <a:r>
              <a:rPr b="1" lang="pt-BR" sz="1800">
                <a:solidFill>
                  <a:srgbClr val="9900FF"/>
                </a:solidFill>
                <a:latin typeface="Caveat"/>
                <a:ea typeface="Caveat"/>
                <a:cs typeface="Caveat"/>
                <a:sym typeface="Caveat"/>
              </a:rPr>
              <a:t>Não esqueça do conhecimento Estatístico</a:t>
            </a:r>
            <a:endParaRPr b="1" sz="1800">
              <a:solidFill>
                <a:srgbClr val="9900FF"/>
              </a:solidFill>
              <a:latin typeface="Caveat"/>
              <a:ea typeface="Caveat"/>
              <a:cs typeface="Caveat"/>
              <a:sym typeface="Caveat"/>
            </a:endParaRPr>
          </a:p>
        </p:txBody>
      </p:sp>
      <p:sp>
        <p:nvSpPr>
          <p:cNvPr id="369" name="Google Shape;369;p24"/>
          <p:cNvSpPr/>
          <p:nvPr/>
        </p:nvSpPr>
        <p:spPr>
          <a:xfrm>
            <a:off x="2500125" y="1628775"/>
            <a:ext cx="4320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Definir claramente os objetivos</a:t>
            </a:r>
            <a:endParaRPr sz="1800">
              <a:solidFill>
                <a:srgbClr val="9900FF"/>
              </a:solidFill>
              <a:latin typeface="Caveat"/>
              <a:ea typeface="Caveat"/>
              <a:cs typeface="Caveat"/>
              <a:sym typeface="Caveat"/>
            </a:endParaRPr>
          </a:p>
        </p:txBody>
      </p:sp>
      <p:sp>
        <p:nvSpPr>
          <p:cNvPr id="370" name="Google Shape;370;p24"/>
          <p:cNvSpPr/>
          <p:nvPr/>
        </p:nvSpPr>
        <p:spPr>
          <a:xfrm>
            <a:off x="2500125" y="2162175"/>
            <a:ext cx="4320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Troque experiências com especialistas da área</a:t>
            </a:r>
            <a:endParaRPr sz="1800">
              <a:solidFill>
                <a:srgbClr val="9900FF"/>
              </a:solidFill>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376" name="Google Shape;376;p25"/>
          <p:cNvSpPr txBox="1"/>
          <p:nvPr/>
        </p:nvSpPr>
        <p:spPr>
          <a:xfrm>
            <a:off x="-100" y="910100"/>
            <a:ext cx="9144000" cy="29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800">
                <a:latin typeface="Caveat"/>
                <a:ea typeface="Caveat"/>
                <a:cs typeface="Caveat"/>
                <a:sym typeface="Caveat"/>
              </a:rPr>
              <a:t>Amanhã (27/08) tem mais</a:t>
            </a:r>
            <a:r>
              <a:rPr lang="pt-BR" sz="4800">
                <a:latin typeface="Caveat"/>
                <a:ea typeface="Caveat"/>
                <a:cs typeface="Caveat"/>
                <a:sym typeface="Caveat"/>
              </a:rPr>
              <a:t>.</a:t>
            </a:r>
            <a:endParaRPr sz="4800">
              <a:latin typeface="Caveat"/>
              <a:ea typeface="Caveat"/>
              <a:cs typeface="Caveat"/>
              <a:sym typeface="Caveat"/>
            </a:endParaRPr>
          </a:p>
          <a:p>
            <a:pPr indent="0" lvl="0" marL="0" rtl="0" algn="ctr">
              <a:spcBef>
                <a:spcPts val="0"/>
              </a:spcBef>
              <a:spcAft>
                <a:spcPts val="0"/>
              </a:spcAft>
              <a:buNone/>
            </a:pPr>
            <a:r>
              <a:rPr lang="pt-BR" sz="4800">
                <a:latin typeface="Caveat"/>
                <a:ea typeface="Caveat"/>
                <a:cs typeface="Caveat"/>
                <a:sym typeface="Caveat"/>
              </a:rPr>
              <a:t>Abrigado!</a:t>
            </a:r>
            <a:endParaRPr sz="4800">
              <a:latin typeface="Caveat"/>
              <a:ea typeface="Caveat"/>
              <a:cs typeface="Caveat"/>
              <a:sym typeface="Caveat"/>
            </a:endParaRPr>
          </a:p>
        </p:txBody>
      </p:sp>
      <p:cxnSp>
        <p:nvCxnSpPr>
          <p:cNvPr id="377" name="Google Shape;377;p25"/>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78" name="Google Shape;378;p25"/>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79" name="Google Shape;379;p25"/>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385" name="Google Shape;385;p26"/>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86" name="Google Shape;386;p26"/>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87" name="Google Shape;387;p26"/>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388" name="Google Shape;388;p26"/>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Princípios básicos da experimentação</a:t>
            </a:r>
            <a:endParaRPr b="1" sz="3000">
              <a:latin typeface="Caveat"/>
              <a:ea typeface="Caveat"/>
              <a:cs typeface="Caveat"/>
              <a:sym typeface="Caveat"/>
            </a:endParaRPr>
          </a:p>
        </p:txBody>
      </p:sp>
      <p:sp>
        <p:nvSpPr>
          <p:cNvPr id="389" name="Google Shape;389;p26"/>
          <p:cNvSpPr txBox="1"/>
          <p:nvPr/>
        </p:nvSpPr>
        <p:spPr>
          <a:xfrm>
            <a:off x="210775" y="580800"/>
            <a:ext cx="4320000" cy="77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Voltando ao problema do Cássio</a:t>
            </a:r>
            <a:r>
              <a:rPr lang="pt-BR" sz="1800">
                <a:latin typeface="Caveat"/>
                <a:ea typeface="Caveat"/>
                <a:cs typeface="Caveat"/>
                <a:sym typeface="Caveat"/>
              </a:rPr>
              <a:t>: no estudo inicial Cássio aplicou o tratamento em 30 pacientes.</a:t>
            </a:r>
            <a:endParaRPr sz="1800">
              <a:latin typeface="Caveat"/>
              <a:ea typeface="Caveat"/>
              <a:cs typeface="Caveat"/>
              <a:sym typeface="Caveat"/>
            </a:endParaRPr>
          </a:p>
        </p:txBody>
      </p:sp>
      <p:sp>
        <p:nvSpPr>
          <p:cNvPr id="390" name="Google Shape;390;p26"/>
          <p:cNvSpPr/>
          <p:nvPr/>
        </p:nvSpPr>
        <p:spPr>
          <a:xfrm>
            <a:off x="4608000" y="626325"/>
            <a:ext cx="4320000" cy="4149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Replicação</a:t>
            </a:r>
            <a:r>
              <a:rPr lang="pt-BR" sz="1800">
                <a:latin typeface="Caveat"/>
                <a:ea typeface="Caveat"/>
                <a:cs typeface="Caveat"/>
                <a:sym typeface="Caveat"/>
              </a:rPr>
              <a:t>: o ato de aplicarmos o mesmo tratamento em unidades experimentais diferentes.</a:t>
            </a:r>
            <a:endParaRPr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Objetivo</a:t>
            </a:r>
            <a:r>
              <a:rPr lang="pt-BR" sz="1800">
                <a:latin typeface="Caveat"/>
                <a:ea typeface="Caveat"/>
                <a:cs typeface="Caveat"/>
                <a:sym typeface="Caveat"/>
              </a:rPr>
              <a:t>: quantificar a variabilidade entre as unidades experimentais.</a:t>
            </a:r>
            <a:endParaRPr sz="1800">
              <a:latin typeface="Caveat"/>
              <a:ea typeface="Caveat"/>
              <a:cs typeface="Caveat"/>
              <a:sym typeface="Caveat"/>
            </a:endParaRPr>
          </a:p>
          <a:p>
            <a:pPr indent="0" lvl="0" marL="0" rtl="0" algn="just">
              <a:spcBef>
                <a:spcPts val="0"/>
              </a:spcBef>
              <a:spcAft>
                <a:spcPts val="0"/>
              </a:spcAft>
              <a:buNone/>
            </a:pPr>
            <a:r>
              <a:t/>
            </a:r>
            <a:endParaRPr sz="600">
              <a:latin typeface="Caveat"/>
              <a:ea typeface="Caveat"/>
              <a:cs typeface="Caveat"/>
              <a:sym typeface="Caveat"/>
            </a:endParaRPr>
          </a:p>
          <a:p>
            <a:pPr indent="0" lvl="0" marL="0" rtl="0" algn="just">
              <a:spcBef>
                <a:spcPts val="0"/>
              </a:spcBef>
              <a:spcAft>
                <a:spcPts val="0"/>
              </a:spcAft>
              <a:buNone/>
            </a:pPr>
            <a:r>
              <a:rPr b="1" lang="pt-BR">
                <a:latin typeface="Caveat"/>
                <a:ea typeface="Caveat"/>
                <a:cs typeface="Caveat"/>
                <a:sym typeface="Caveat"/>
              </a:rPr>
              <a:t>Obs.:</a:t>
            </a:r>
            <a:r>
              <a:rPr lang="pt-BR">
                <a:latin typeface="Caveat"/>
                <a:ea typeface="Caveat"/>
                <a:cs typeface="Caveat"/>
                <a:sym typeface="Caveat"/>
              </a:rPr>
              <a:t> o erro experimental é quantificado com base nas diferenças observadas entre as unidades experimentais que receberam o mesmo tratamento.</a:t>
            </a:r>
            <a:endParaRPr>
              <a:latin typeface="Caveat"/>
              <a:ea typeface="Caveat"/>
              <a:cs typeface="Caveat"/>
              <a:sym typeface="Caveat"/>
            </a:endParaRPr>
          </a:p>
          <a:p>
            <a:pPr indent="0" lvl="0" marL="0" rtl="0" algn="just">
              <a:spcBef>
                <a:spcPts val="0"/>
              </a:spcBef>
              <a:spcAft>
                <a:spcPts val="0"/>
              </a:spcAft>
              <a:buNone/>
            </a:pPr>
            <a:r>
              <a:t/>
            </a:r>
            <a:endParaRPr sz="6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Repetição</a:t>
            </a:r>
            <a:r>
              <a:rPr lang="pt-BR" sz="1800">
                <a:latin typeface="Caveat"/>
                <a:ea typeface="Caveat"/>
                <a:cs typeface="Caveat"/>
                <a:sym typeface="Caveat"/>
              </a:rPr>
              <a:t>: é o que o Fábio fez e é utilizado para avaliar o erro de medida . Em outras palavras, avaliar o instrumento de medição.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a:t>
            </a:r>
            <a:endParaRPr sz="1800">
              <a:latin typeface="Caveat"/>
              <a:ea typeface="Caveat"/>
              <a:cs typeface="Caveat"/>
              <a:sym typeface="Caveat"/>
            </a:endParaRPr>
          </a:p>
        </p:txBody>
      </p:sp>
      <p:sp>
        <p:nvSpPr>
          <p:cNvPr id="391" name="Google Shape;391;p26"/>
          <p:cNvSpPr txBox="1"/>
          <p:nvPr/>
        </p:nvSpPr>
        <p:spPr>
          <a:xfrm>
            <a:off x="210825" y="1205650"/>
            <a:ext cx="4320000" cy="1562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pt-BR" sz="1800">
                <a:latin typeface="Caveat"/>
                <a:ea typeface="Caveat"/>
                <a:cs typeface="Caveat"/>
                <a:sym typeface="Caveat"/>
              </a:rPr>
              <a:t>Em conversa com Cássio, Fábio falou que o método usado para quantificar Alpha precisa ser realizado várias vezes para o mesmo paciente. Sendo a medida Alpha observada para cada paciente a média de  todas a medidas obtidas.</a:t>
            </a:r>
            <a:endParaRPr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397" name="Google Shape;397;p27"/>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398" name="Google Shape;398;p27"/>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399" name="Google Shape;399;p27"/>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00" name="Google Shape;400;p27"/>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Princípios básicos da experimentação</a:t>
            </a:r>
            <a:endParaRPr b="1" sz="3000">
              <a:latin typeface="Caveat"/>
              <a:ea typeface="Caveat"/>
              <a:cs typeface="Caveat"/>
              <a:sym typeface="Caveat"/>
            </a:endParaRPr>
          </a:p>
        </p:txBody>
      </p:sp>
      <p:sp>
        <p:nvSpPr>
          <p:cNvPr id="401" name="Google Shape;401;p27"/>
          <p:cNvSpPr txBox="1"/>
          <p:nvPr/>
        </p:nvSpPr>
        <p:spPr>
          <a:xfrm>
            <a:off x="210775" y="580800"/>
            <a:ext cx="4320000" cy="2562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Estudo das dosagens</a:t>
            </a:r>
            <a:r>
              <a:rPr lang="pt-BR" sz="1800">
                <a:latin typeface="Caveat"/>
                <a:ea typeface="Caveat"/>
                <a:cs typeface="Caveat"/>
                <a:sym typeface="Caveat"/>
              </a:rPr>
              <a:t>: para estudar as dosagens do tratamento, Cássio considerou contratar duas pessoas para aplicar o tratamento. Porém, após assinar o contrato ele verificou que os dois indivíduos contratados tinham tempo de experiência diferentes, contudo ambos sabiam realizar os tratamentos. Cássio decidiu distribuir pacientes com dosagem baixa e alta para ambas pessoas que executaria o tratamento. </a:t>
            </a:r>
            <a:endParaRPr sz="1800">
              <a:latin typeface="Caveat"/>
              <a:ea typeface="Caveat"/>
              <a:cs typeface="Caveat"/>
              <a:sym typeface="Caveat"/>
            </a:endParaRPr>
          </a:p>
        </p:txBody>
      </p:sp>
      <p:sp>
        <p:nvSpPr>
          <p:cNvPr id="402" name="Google Shape;402;p27"/>
          <p:cNvSpPr/>
          <p:nvPr/>
        </p:nvSpPr>
        <p:spPr>
          <a:xfrm>
            <a:off x="4608000" y="626325"/>
            <a:ext cx="4320000" cy="4149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Blocagem</a:t>
            </a:r>
            <a:r>
              <a:rPr lang="pt-BR" sz="1800">
                <a:latin typeface="Caveat"/>
                <a:ea typeface="Caveat"/>
                <a:cs typeface="Caveat"/>
                <a:sym typeface="Caveat"/>
              </a:rPr>
              <a:t>: no exemplo, o ato do Cássio</a:t>
            </a:r>
            <a:r>
              <a:rPr lang="pt-BR" sz="1800">
                <a:latin typeface="Caveat"/>
                <a:ea typeface="Caveat"/>
                <a:cs typeface="Caveat"/>
                <a:sym typeface="Caveat"/>
              </a:rPr>
              <a:t> decidir</a:t>
            </a:r>
            <a:r>
              <a:rPr lang="pt-BR" sz="1800">
                <a:latin typeface="Caveat"/>
                <a:ea typeface="Caveat"/>
                <a:cs typeface="Caveat"/>
                <a:sym typeface="Caveat"/>
              </a:rPr>
              <a:t> atribuir pacientes com </a:t>
            </a:r>
            <a:r>
              <a:rPr lang="pt-BR" sz="1800">
                <a:latin typeface="Caveat"/>
                <a:ea typeface="Caveat"/>
                <a:cs typeface="Caveat"/>
                <a:sym typeface="Caveat"/>
              </a:rPr>
              <a:t>dosagem baixa e alta </a:t>
            </a:r>
            <a:r>
              <a:rPr lang="pt-BR" sz="1800">
                <a:latin typeface="Caveat"/>
                <a:ea typeface="Caveat"/>
                <a:cs typeface="Caveat"/>
                <a:sym typeface="Caveat"/>
              </a:rPr>
              <a:t>para </a:t>
            </a:r>
            <a:r>
              <a:rPr lang="pt-BR" sz="1800">
                <a:latin typeface="Caveat"/>
                <a:ea typeface="Caveat"/>
                <a:cs typeface="Caveat"/>
                <a:sym typeface="Caveat"/>
              </a:rPr>
              <a:t>ambos as </a:t>
            </a:r>
            <a:r>
              <a:rPr lang="pt-BR" sz="1800">
                <a:latin typeface="Caveat"/>
                <a:ea typeface="Caveat"/>
                <a:cs typeface="Caveat"/>
                <a:sym typeface="Caveat"/>
              </a:rPr>
              <a:t>pessoas que executarão o tratamento.</a:t>
            </a:r>
            <a:endParaRPr sz="1800">
              <a:latin typeface="Caveat"/>
              <a:ea typeface="Caveat"/>
              <a:cs typeface="Caveat"/>
              <a:sym typeface="Caveat"/>
            </a:endParaRPr>
          </a:p>
          <a:p>
            <a:pPr indent="0" lvl="0" marL="0" rtl="0" algn="just">
              <a:spcBef>
                <a:spcPts val="0"/>
              </a:spcBef>
              <a:spcAft>
                <a:spcPts val="0"/>
              </a:spcAft>
              <a:buNone/>
            </a:pPr>
            <a:r>
              <a:t/>
            </a:r>
            <a:endParaRPr sz="600">
              <a:latin typeface="Caveat"/>
              <a:ea typeface="Caveat"/>
              <a:cs typeface="Caveat"/>
              <a:sym typeface="Caveat"/>
            </a:endParaRPr>
          </a:p>
          <a:p>
            <a:pPr indent="0" lvl="0" marL="0" rtl="0" algn="l">
              <a:spcBef>
                <a:spcPts val="0"/>
              </a:spcBef>
              <a:spcAft>
                <a:spcPts val="0"/>
              </a:spcAft>
              <a:buNone/>
            </a:pPr>
            <a:r>
              <a:rPr b="1" lang="pt-BR" sz="1800">
                <a:latin typeface="Caveat"/>
                <a:ea typeface="Caveat"/>
                <a:cs typeface="Caveat"/>
                <a:sym typeface="Caveat"/>
              </a:rPr>
              <a:t>Objetivo</a:t>
            </a:r>
            <a:r>
              <a:rPr lang="pt-BR" sz="1800">
                <a:latin typeface="Caveat"/>
                <a:ea typeface="Caveat"/>
                <a:cs typeface="Caveat"/>
                <a:sym typeface="Caveat"/>
              </a:rPr>
              <a:t>: amenizar o efeito de fontes de variação.</a:t>
            </a:r>
            <a:endParaRPr sz="1800">
              <a:latin typeface="Caveat"/>
              <a:ea typeface="Caveat"/>
              <a:cs typeface="Caveat"/>
              <a:sym typeface="Caveat"/>
            </a:endParaRPr>
          </a:p>
          <a:p>
            <a:pPr indent="0" lvl="0" marL="0" rtl="0" algn="l">
              <a:spcBef>
                <a:spcPts val="0"/>
              </a:spcBef>
              <a:spcAft>
                <a:spcPts val="0"/>
              </a:spcAft>
              <a:buNone/>
            </a:pPr>
            <a:r>
              <a:t/>
            </a:r>
            <a:endParaRPr sz="600">
              <a:latin typeface="Caveat"/>
              <a:ea typeface="Caveat"/>
              <a:cs typeface="Caveat"/>
              <a:sym typeface="Caveat"/>
            </a:endParaRPr>
          </a:p>
          <a:p>
            <a:pPr indent="0" lvl="0" marL="0" rtl="0" algn="just">
              <a:spcBef>
                <a:spcPts val="0"/>
              </a:spcBef>
              <a:spcAft>
                <a:spcPts val="0"/>
              </a:spcAft>
              <a:buNone/>
            </a:pPr>
            <a:r>
              <a:rPr b="1" lang="pt-BR">
                <a:latin typeface="Caveat"/>
                <a:ea typeface="Caveat"/>
                <a:cs typeface="Caveat"/>
                <a:sym typeface="Caveat"/>
              </a:rPr>
              <a:t>Obs.:</a:t>
            </a:r>
            <a:r>
              <a:rPr lang="pt-BR">
                <a:latin typeface="Caveat"/>
                <a:ea typeface="Caveat"/>
                <a:cs typeface="Caveat"/>
                <a:sym typeface="Caveat"/>
              </a:rPr>
              <a:t> na linguagem de experimentos cada tratador representaria um </a:t>
            </a:r>
            <a:r>
              <a:rPr b="1" lang="pt-BR">
                <a:latin typeface="Caveat"/>
                <a:ea typeface="Caveat"/>
                <a:cs typeface="Caveat"/>
                <a:sym typeface="Caveat"/>
              </a:rPr>
              <a:t>bloco. </a:t>
            </a:r>
            <a:r>
              <a:rPr lang="pt-BR">
                <a:latin typeface="Caveat"/>
                <a:ea typeface="Caveat"/>
                <a:cs typeface="Caveat"/>
                <a:sym typeface="Caveat"/>
              </a:rPr>
              <a:t>O bloco é um grupo homogêneo de unidades experimentais. O que permite dentro de cada bloco as resposta serem comparadas com maior precisão.</a:t>
            </a:r>
            <a:endParaRPr>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Classificação</a:t>
            </a:r>
            <a:endParaRPr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Blocos completos:</a:t>
            </a:r>
            <a:r>
              <a:rPr lang="pt-BR" sz="1800">
                <a:latin typeface="Caveat"/>
                <a:ea typeface="Caveat"/>
                <a:cs typeface="Caveat"/>
                <a:sym typeface="Caveat"/>
              </a:rPr>
              <a:t> em cada bloco todos os tratamentos são aplicados (o que o Cássio fez);</a:t>
            </a:r>
            <a:endParaRPr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Blocos incompletos</a:t>
            </a:r>
            <a:r>
              <a:rPr lang="pt-BR" sz="1800">
                <a:latin typeface="Caveat"/>
                <a:ea typeface="Caveat"/>
                <a:cs typeface="Caveat"/>
                <a:sym typeface="Caveat"/>
              </a:rPr>
              <a:t>: em cada bloco apenas uma parte dos tratamentos é aplicado.</a:t>
            </a:r>
            <a:endParaRPr sz="1800">
              <a:latin typeface="Caveat"/>
              <a:ea typeface="Caveat"/>
              <a:cs typeface="Caveat"/>
              <a:sym typeface="Caveat"/>
            </a:endParaRPr>
          </a:p>
          <a:p>
            <a:pPr indent="0" lvl="0" marL="0" rtl="0" algn="l">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a:t>
            </a:r>
            <a:endParaRPr sz="1800">
              <a:latin typeface="Caveat"/>
              <a:ea typeface="Caveat"/>
              <a:cs typeface="Caveat"/>
              <a:sym typeface="Caveat"/>
            </a:endParaRPr>
          </a:p>
        </p:txBody>
      </p:sp>
      <p:sp>
        <p:nvSpPr>
          <p:cNvPr id="403" name="Google Shape;403;p27"/>
          <p:cNvSpPr txBox="1"/>
          <p:nvPr/>
        </p:nvSpPr>
        <p:spPr>
          <a:xfrm>
            <a:off x="214325" y="3277925"/>
            <a:ext cx="43200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O Cássio tomou uma boa decisão?</a:t>
            </a:r>
            <a:endParaRPr b="1"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09" name="Google Shape;409;p28"/>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10" name="Google Shape;410;p28"/>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11" name="Google Shape;411;p28"/>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12" name="Google Shape;412;p28"/>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Princípios básicos da experimentação</a:t>
            </a:r>
            <a:endParaRPr b="1" sz="3000">
              <a:latin typeface="Caveat"/>
              <a:ea typeface="Caveat"/>
              <a:cs typeface="Caveat"/>
              <a:sym typeface="Caveat"/>
            </a:endParaRPr>
          </a:p>
        </p:txBody>
      </p:sp>
      <p:sp>
        <p:nvSpPr>
          <p:cNvPr id="413" name="Google Shape;413;p28"/>
          <p:cNvSpPr txBox="1"/>
          <p:nvPr/>
        </p:nvSpPr>
        <p:spPr>
          <a:xfrm>
            <a:off x="210775" y="580800"/>
            <a:ext cx="4320000" cy="3152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Estudo das dosagens</a:t>
            </a:r>
            <a:r>
              <a:rPr lang="pt-BR" sz="1800">
                <a:latin typeface="Caveat"/>
                <a:ea typeface="Caveat"/>
                <a:cs typeface="Caveat"/>
                <a:sym typeface="Caveat"/>
              </a:rPr>
              <a:t>: Cássio escolheu dos 30 (o restante) pacientes de Fábio, 28 para participar do novo estudo e realizou um sorteio para saber quem receberia a dosagem baixa e a dosagem alta. Além disso, ele fez um sorteio dos horários disponíveis de cada tratador. </a:t>
            </a:r>
            <a:endParaRPr sz="1800">
              <a:latin typeface="Caveat"/>
              <a:ea typeface="Caveat"/>
              <a:cs typeface="Caveat"/>
              <a:sym typeface="Caveat"/>
            </a:endParaRPr>
          </a:p>
          <a:p>
            <a:pPr indent="0" lvl="0" marL="0" marR="0" rtl="0" algn="just">
              <a:lnSpc>
                <a:spcPct val="100000"/>
              </a:lnSpc>
              <a:spcBef>
                <a:spcPts val="0"/>
              </a:spcBef>
              <a:spcAft>
                <a:spcPts val="0"/>
              </a:spcAft>
              <a:buClr>
                <a:srgbClr val="000000"/>
              </a:buClr>
              <a:buSzPts val="1100"/>
              <a:buFont typeface="Arial"/>
              <a:buNone/>
            </a:pPr>
            <a:r>
              <a:rPr lang="pt-BR" sz="1800">
                <a:latin typeface="Caveat"/>
                <a:ea typeface="Caveat"/>
                <a:cs typeface="Caveat"/>
                <a:sym typeface="Caveat"/>
              </a:rPr>
              <a:t>Obs.: os horários apresentavam diferença de meia hora, </a:t>
            </a:r>
            <a:r>
              <a:rPr lang="pt-BR" sz="1800">
                <a:latin typeface="Caveat"/>
                <a:ea typeface="Caveat"/>
                <a:cs typeface="Caveat"/>
                <a:sym typeface="Caveat"/>
              </a:rPr>
              <a:t>para não haver choque, </a:t>
            </a:r>
            <a:r>
              <a:rPr lang="pt-BR" sz="1800">
                <a:latin typeface="Caveat"/>
                <a:ea typeface="Caveat"/>
                <a:cs typeface="Caveat"/>
                <a:sym typeface="Caveat"/>
              </a:rPr>
              <a:t>sendo 15 horários para cada um durante o dia. Os tratadores receberam a mesma quantidade de pacientes de cada dosagem e uma lista com a ordem em que cada um seria tratado.</a:t>
            </a:r>
            <a:endParaRPr sz="1800">
              <a:latin typeface="Caveat"/>
              <a:ea typeface="Caveat"/>
              <a:cs typeface="Caveat"/>
              <a:sym typeface="Caveat"/>
            </a:endParaRPr>
          </a:p>
        </p:txBody>
      </p:sp>
      <p:sp>
        <p:nvSpPr>
          <p:cNvPr id="414" name="Google Shape;414;p28"/>
          <p:cNvSpPr/>
          <p:nvPr/>
        </p:nvSpPr>
        <p:spPr>
          <a:xfrm>
            <a:off x="4608000" y="626325"/>
            <a:ext cx="4320000" cy="4149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Aleatorização</a:t>
            </a:r>
            <a:r>
              <a:rPr lang="pt-BR" sz="1800">
                <a:latin typeface="Caveat"/>
                <a:ea typeface="Caveat"/>
                <a:cs typeface="Caveat"/>
                <a:sym typeface="Caveat"/>
              </a:rPr>
              <a:t>: no exemplo, o ato do Cássio de distribuir através de um sorteio o tratamento para cada um dos pacientes e a ordem em que cada um receberia o tratamento.</a:t>
            </a:r>
            <a:endParaRPr sz="1800">
              <a:latin typeface="Caveat"/>
              <a:ea typeface="Caveat"/>
              <a:cs typeface="Caveat"/>
              <a:sym typeface="Caveat"/>
            </a:endParaRPr>
          </a:p>
          <a:p>
            <a:pPr indent="0" lvl="0" marL="0" rtl="0" algn="just">
              <a:spcBef>
                <a:spcPts val="0"/>
              </a:spcBef>
              <a:spcAft>
                <a:spcPts val="0"/>
              </a:spcAft>
              <a:buNone/>
            </a:pPr>
            <a:r>
              <a:t/>
            </a:r>
            <a:endParaRPr sz="6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Objetivo</a:t>
            </a:r>
            <a:r>
              <a:rPr lang="pt-BR" sz="1800">
                <a:latin typeface="Caveat"/>
                <a:ea typeface="Caveat"/>
                <a:cs typeface="Caveat"/>
                <a:sym typeface="Caveat"/>
              </a:rPr>
              <a:t>: gerar uma distribuição de referência com base na aleatorização e realizar as análises estatísticas sem a necessidade de fazer suposições sobre a distribuição dos dados (Ex.: suposição de normalidade).</a:t>
            </a:r>
            <a:endParaRPr sz="1800">
              <a:latin typeface="Caveat"/>
              <a:ea typeface="Caveat"/>
              <a:cs typeface="Caveat"/>
              <a:sym typeface="Caveat"/>
            </a:endParaRPr>
          </a:p>
          <a:p>
            <a:pPr indent="0" lvl="0" marL="0" rtl="0" algn="just">
              <a:spcBef>
                <a:spcPts val="0"/>
              </a:spcBef>
              <a:spcAft>
                <a:spcPts val="0"/>
              </a:spcAft>
              <a:buNone/>
            </a:pPr>
            <a:r>
              <a:rPr b="1" lang="pt-BR">
                <a:latin typeface="Caveat"/>
                <a:ea typeface="Caveat"/>
                <a:cs typeface="Caveat"/>
                <a:sym typeface="Caveat"/>
              </a:rPr>
              <a:t>Obs.:</a:t>
            </a:r>
            <a:r>
              <a:rPr lang="pt-BR">
                <a:latin typeface="Caveat"/>
                <a:ea typeface="Caveat"/>
                <a:cs typeface="Caveat"/>
                <a:sym typeface="Caveat"/>
              </a:rPr>
              <a:t> a distribuição baseada na suposição de normalidade, </a:t>
            </a:r>
            <a:r>
              <a:rPr lang="pt-BR">
                <a:latin typeface="Caveat"/>
                <a:ea typeface="Caveat"/>
                <a:cs typeface="Caveat"/>
                <a:sym typeface="Caveat"/>
              </a:rPr>
              <a:t>independência</a:t>
            </a:r>
            <a:r>
              <a:rPr lang="pt-BR">
                <a:latin typeface="Caveat"/>
                <a:ea typeface="Caveat"/>
                <a:cs typeface="Caveat"/>
                <a:sym typeface="Caveat"/>
              </a:rPr>
              <a:t> e variância constante se </a:t>
            </a:r>
            <a:r>
              <a:rPr lang="pt-BR">
                <a:latin typeface="Caveat"/>
                <a:ea typeface="Caveat"/>
                <a:cs typeface="Caveat"/>
                <a:sym typeface="Caveat"/>
              </a:rPr>
              <a:t>aproxima</a:t>
            </a:r>
            <a:r>
              <a:rPr lang="pt-BR">
                <a:latin typeface="Caveat"/>
                <a:ea typeface="Caveat"/>
                <a:cs typeface="Caveat"/>
                <a:sym typeface="Caveat"/>
              </a:rPr>
              <a:t> da distribuição de referência baseada na aleatorização e por simplicidade podemos usar a distribuição aproximada ao invés da distribuição de aleatorização. </a:t>
            </a:r>
            <a:endParaRPr>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a:t>
            </a:r>
            <a:endParaRPr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20" name="Google Shape;420;p29"/>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21" name="Google Shape;421;p29"/>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22" name="Google Shape;422;p29"/>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23" name="Google Shape;423;p29"/>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pt-BR" sz="3000">
                <a:latin typeface="Caveat"/>
                <a:ea typeface="Caveat"/>
                <a:cs typeface="Caveat"/>
                <a:sym typeface="Caveat"/>
              </a:rPr>
              <a:t>Experimentos com um único fator de dois níveis</a:t>
            </a:r>
            <a:endParaRPr b="1" sz="3000">
              <a:latin typeface="Caveat"/>
              <a:ea typeface="Caveat"/>
              <a:cs typeface="Caveat"/>
              <a:sym typeface="Caveat"/>
            </a:endParaRPr>
          </a:p>
        </p:txBody>
      </p:sp>
      <p:sp>
        <p:nvSpPr>
          <p:cNvPr id="424" name="Google Shape;424;p29"/>
          <p:cNvSpPr txBox="1"/>
          <p:nvPr/>
        </p:nvSpPr>
        <p:spPr>
          <a:xfrm>
            <a:off x="-100" y="45720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pt-BR" sz="1800">
                <a:latin typeface="Caveat"/>
                <a:ea typeface="Caveat"/>
                <a:cs typeface="Caveat"/>
                <a:sym typeface="Caveat"/>
              </a:rPr>
              <a:t>Estudo das dosagens </a:t>
            </a:r>
            <a:endParaRPr sz="1800">
              <a:latin typeface="Caveat"/>
              <a:ea typeface="Caveat"/>
              <a:cs typeface="Caveat"/>
              <a:sym typeface="Caveat"/>
            </a:endParaRPr>
          </a:p>
          <a:p>
            <a:pPr indent="0" lvl="0" marL="0" marR="0" rtl="0" algn="ctr">
              <a:lnSpc>
                <a:spcPct val="100000"/>
              </a:lnSpc>
              <a:spcBef>
                <a:spcPts val="0"/>
              </a:spcBef>
              <a:spcAft>
                <a:spcPts val="0"/>
              </a:spcAft>
              <a:buNone/>
            </a:pPr>
            <a:r>
              <a:rPr lang="pt-BR" sz="1800">
                <a:latin typeface="Caveat"/>
                <a:ea typeface="Caveat"/>
                <a:cs typeface="Caveat"/>
                <a:sym typeface="Caveat"/>
              </a:rPr>
              <a:t>Pergunta do Cássio: a dosagem baixa produz redução na concentração de Alpha semelhante a alta?</a:t>
            </a:r>
            <a:endParaRPr sz="1800">
              <a:latin typeface="Caveat"/>
              <a:ea typeface="Caveat"/>
              <a:cs typeface="Caveat"/>
              <a:sym typeface="Caveat"/>
            </a:endParaRPr>
          </a:p>
        </p:txBody>
      </p:sp>
      <p:sp>
        <p:nvSpPr>
          <p:cNvPr id="425" name="Google Shape;425;p29"/>
          <p:cNvSpPr/>
          <p:nvPr/>
        </p:nvSpPr>
        <p:spPr>
          <a:xfrm>
            <a:off x="1509525" y="12477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hipóteses sobre as médias de duas populações normais</a:t>
            </a:r>
            <a:endParaRPr sz="1800">
              <a:latin typeface="Caveat"/>
              <a:ea typeface="Caveat"/>
              <a:cs typeface="Caveat"/>
              <a:sym typeface="Caveat"/>
            </a:endParaRPr>
          </a:p>
        </p:txBody>
      </p:sp>
      <p:sp>
        <p:nvSpPr>
          <p:cNvPr id="426" name="Google Shape;426;p29"/>
          <p:cNvSpPr/>
          <p:nvPr/>
        </p:nvSpPr>
        <p:spPr>
          <a:xfrm>
            <a:off x="1509525" y="1857375"/>
            <a:ext cx="2148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Variância </a:t>
            </a:r>
            <a:r>
              <a:rPr b="1" lang="pt-BR" sz="1800">
                <a:latin typeface="Caveat"/>
                <a:ea typeface="Caveat"/>
                <a:cs typeface="Caveat"/>
                <a:sym typeface="Caveat"/>
              </a:rPr>
              <a:t>iguais</a:t>
            </a:r>
            <a:endParaRPr b="1" sz="1800">
              <a:latin typeface="Caveat"/>
              <a:ea typeface="Caveat"/>
              <a:cs typeface="Caveat"/>
              <a:sym typeface="Caveat"/>
            </a:endParaRPr>
          </a:p>
        </p:txBody>
      </p:sp>
      <p:sp>
        <p:nvSpPr>
          <p:cNvPr id="427" name="Google Shape;427;p29"/>
          <p:cNvSpPr/>
          <p:nvPr/>
        </p:nvSpPr>
        <p:spPr>
          <a:xfrm>
            <a:off x="3724275" y="1857375"/>
            <a:ext cx="20955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Variância </a:t>
            </a:r>
            <a:r>
              <a:rPr b="1" lang="pt-BR" sz="1800">
                <a:latin typeface="Caveat"/>
                <a:ea typeface="Caveat"/>
                <a:cs typeface="Caveat"/>
                <a:sym typeface="Caveat"/>
              </a:rPr>
              <a:t>diferentes</a:t>
            </a:r>
            <a:endParaRPr b="1" sz="1800">
              <a:latin typeface="Caveat"/>
              <a:ea typeface="Caveat"/>
              <a:cs typeface="Caveat"/>
              <a:sym typeface="Caveat"/>
            </a:endParaRPr>
          </a:p>
        </p:txBody>
      </p:sp>
      <p:sp>
        <p:nvSpPr>
          <p:cNvPr id="428" name="Google Shape;428;p29"/>
          <p:cNvSpPr/>
          <p:nvPr/>
        </p:nvSpPr>
        <p:spPr>
          <a:xfrm>
            <a:off x="1509525" y="2390775"/>
            <a:ext cx="4320000" cy="620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hipóteses sobre duas variâncias de duas populações normais</a:t>
            </a:r>
            <a:endParaRPr sz="1800">
              <a:latin typeface="Caveat"/>
              <a:ea typeface="Caveat"/>
              <a:cs typeface="Caveat"/>
              <a:sym typeface="Caveat"/>
            </a:endParaRPr>
          </a:p>
        </p:txBody>
      </p:sp>
      <p:sp>
        <p:nvSpPr>
          <p:cNvPr id="429" name="Google Shape;429;p29"/>
          <p:cNvSpPr/>
          <p:nvPr/>
        </p:nvSpPr>
        <p:spPr>
          <a:xfrm>
            <a:off x="1509525" y="3152775"/>
            <a:ext cx="4320000" cy="39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Teste de hipóteses sobre duas proporções populacional</a:t>
            </a:r>
            <a:endParaRPr sz="1800">
              <a:latin typeface="Caveat"/>
              <a:ea typeface="Caveat"/>
              <a:cs typeface="Caveat"/>
              <a:sym typeface="Caveat"/>
            </a:endParaRPr>
          </a:p>
        </p:txBody>
      </p:sp>
      <p:pic>
        <p:nvPicPr>
          <p:cNvPr id="430" name="Google Shape;430;p29"/>
          <p:cNvPicPr preferRelativeResize="0"/>
          <p:nvPr/>
        </p:nvPicPr>
        <p:blipFill>
          <a:blip r:embed="rId3">
            <a:alphaModFix/>
          </a:blip>
          <a:stretch>
            <a:fillRect/>
          </a:stretch>
        </p:blipFill>
        <p:spPr>
          <a:xfrm>
            <a:off x="6841725" y="1639875"/>
            <a:ext cx="1371549" cy="1371600"/>
          </a:xfrm>
          <a:prstGeom prst="rect">
            <a:avLst/>
          </a:prstGeom>
          <a:noFill/>
          <a:ln>
            <a:noFill/>
          </a:ln>
        </p:spPr>
      </p:pic>
      <p:sp>
        <p:nvSpPr>
          <p:cNvPr id="431" name="Google Shape;431;p29"/>
          <p:cNvSpPr txBox="1"/>
          <p:nvPr/>
        </p:nvSpPr>
        <p:spPr>
          <a:xfrm>
            <a:off x="5819775" y="3117975"/>
            <a:ext cx="33243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Arquivo: curso_doe_parte2_1.html</a:t>
            </a:r>
            <a:endParaRPr b="1" sz="1800">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437" name="Google Shape;437;p30"/>
          <p:cNvSpPr txBox="1"/>
          <p:nvPr/>
        </p:nvSpPr>
        <p:spPr>
          <a:xfrm>
            <a:off x="-100" y="910100"/>
            <a:ext cx="9144000" cy="29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800">
                <a:latin typeface="Caveat"/>
                <a:ea typeface="Caveat"/>
                <a:cs typeface="Caveat"/>
                <a:sym typeface="Caveat"/>
              </a:rPr>
              <a:t>Amanhã (28/08) tem mais.</a:t>
            </a:r>
            <a:endParaRPr sz="4800">
              <a:latin typeface="Caveat"/>
              <a:ea typeface="Caveat"/>
              <a:cs typeface="Caveat"/>
              <a:sym typeface="Caveat"/>
            </a:endParaRPr>
          </a:p>
          <a:p>
            <a:pPr indent="0" lvl="0" marL="0" rtl="0" algn="ctr">
              <a:spcBef>
                <a:spcPts val="0"/>
              </a:spcBef>
              <a:spcAft>
                <a:spcPts val="0"/>
              </a:spcAft>
              <a:buNone/>
            </a:pPr>
            <a:r>
              <a:rPr lang="pt-BR" sz="4800">
                <a:latin typeface="Caveat"/>
                <a:ea typeface="Caveat"/>
                <a:cs typeface="Caveat"/>
                <a:sym typeface="Caveat"/>
              </a:rPr>
              <a:t>Abrigado!</a:t>
            </a:r>
            <a:endParaRPr sz="4800">
              <a:latin typeface="Caveat"/>
              <a:ea typeface="Caveat"/>
              <a:cs typeface="Caveat"/>
              <a:sym typeface="Caveat"/>
            </a:endParaRPr>
          </a:p>
        </p:txBody>
      </p:sp>
      <p:cxnSp>
        <p:nvCxnSpPr>
          <p:cNvPr id="438" name="Google Shape;438;p30"/>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39" name="Google Shape;439;p30"/>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40" name="Google Shape;440;p30"/>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46" name="Google Shape;446;p31"/>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47" name="Google Shape;447;p31"/>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48" name="Google Shape;448;p31"/>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49" name="Google Shape;449;p31"/>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pt-BR" sz="3000">
                <a:latin typeface="Caveat"/>
                <a:ea typeface="Caveat"/>
                <a:cs typeface="Caveat"/>
                <a:sym typeface="Caveat"/>
              </a:rPr>
              <a:t>Experimentos com um único fator de vários níveis (&gt;2)</a:t>
            </a:r>
            <a:endParaRPr b="1" sz="3000">
              <a:latin typeface="Caveat"/>
              <a:ea typeface="Caveat"/>
              <a:cs typeface="Caveat"/>
              <a:sym typeface="Caveat"/>
            </a:endParaRPr>
          </a:p>
        </p:txBody>
      </p:sp>
      <p:pic>
        <p:nvPicPr>
          <p:cNvPr id="450" name="Google Shape;450;p31"/>
          <p:cNvPicPr preferRelativeResize="0"/>
          <p:nvPr/>
        </p:nvPicPr>
        <p:blipFill>
          <a:blip r:embed="rId3">
            <a:alphaModFix/>
          </a:blip>
          <a:stretch>
            <a:fillRect/>
          </a:stretch>
        </p:blipFill>
        <p:spPr>
          <a:xfrm>
            <a:off x="3239501" y="1349325"/>
            <a:ext cx="2584401" cy="2584500"/>
          </a:xfrm>
          <a:prstGeom prst="rect">
            <a:avLst/>
          </a:prstGeom>
          <a:noFill/>
          <a:ln>
            <a:noFill/>
          </a:ln>
        </p:spPr>
      </p:pic>
      <p:sp>
        <p:nvSpPr>
          <p:cNvPr id="451" name="Google Shape;451;p31"/>
          <p:cNvSpPr txBox="1"/>
          <p:nvPr/>
        </p:nvSpPr>
        <p:spPr>
          <a:xfrm>
            <a:off x="-100" y="45720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pt-BR" sz="1800">
                <a:latin typeface="Caveat"/>
                <a:ea typeface="Caveat"/>
                <a:cs typeface="Caveat"/>
                <a:sym typeface="Caveat"/>
              </a:rPr>
              <a:t>Estudo da concentração de radônio </a:t>
            </a:r>
            <a:endParaRPr sz="1800">
              <a:latin typeface="Caveat"/>
              <a:ea typeface="Caveat"/>
              <a:cs typeface="Caveat"/>
              <a:sym typeface="Caveat"/>
            </a:endParaRPr>
          </a:p>
        </p:txBody>
      </p:sp>
      <p:sp>
        <p:nvSpPr>
          <p:cNvPr id="452" name="Google Shape;452;p31"/>
          <p:cNvSpPr txBox="1"/>
          <p:nvPr/>
        </p:nvSpPr>
        <p:spPr>
          <a:xfrm>
            <a:off x="2924175" y="4032375"/>
            <a:ext cx="33243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Arquivo: curso_doe_parte2_2.html</a:t>
            </a:r>
            <a:endParaRPr b="1" sz="18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6" name="Shape 96"/>
        <p:cNvGrpSpPr/>
        <p:nvPr/>
      </p:nvGrpSpPr>
      <p:grpSpPr>
        <a:xfrm>
          <a:off x="0" y="0"/>
          <a:ext cx="0" cy="0"/>
          <a:chOff x="0" y="0"/>
          <a:chExt cx="0" cy="0"/>
        </a:xfrm>
      </p:grpSpPr>
      <p:cxnSp>
        <p:nvCxnSpPr>
          <p:cNvPr id="97" name="Google Shape;97;p14"/>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98" name="Google Shape;98;p14"/>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99" name="Google Shape;99;p14"/>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a:t>
            </a:r>
            <a:r>
              <a:rPr lang="pt-BR" sz="1500">
                <a:latin typeface="Caveat"/>
                <a:ea typeface="Caveat"/>
                <a:cs typeface="Caveat"/>
                <a:sym typeface="Caveat"/>
              </a:rPr>
              <a:t>          Rumenick Pereira da Silva          e-mail:  rumenickps@gmail.com</a:t>
            </a:r>
            <a:endParaRPr sz="1500">
              <a:latin typeface="Caveat"/>
              <a:ea typeface="Caveat"/>
              <a:cs typeface="Caveat"/>
              <a:sym typeface="Caveat"/>
            </a:endParaRPr>
          </a:p>
        </p:txBody>
      </p:sp>
      <p:sp>
        <p:nvSpPr>
          <p:cNvPr id="100" name="Google Shape;100;p14"/>
          <p:cNvSpPr/>
          <p:nvPr/>
        </p:nvSpPr>
        <p:spPr>
          <a:xfrm>
            <a:off x="150800" y="1175338"/>
            <a:ext cx="2850900" cy="3541800"/>
          </a:xfrm>
          <a:prstGeom prst="roundRect">
            <a:avLst>
              <a:gd fmla="val 16667" name="adj"/>
            </a:avLst>
          </a:prstGeom>
          <a:solidFill>
            <a:srgbClr val="F3F3F3"/>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Das 14h25min às 15h30min</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Motivação</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Tipos de estudo</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Noções básica de estatística</a:t>
            </a:r>
            <a:endParaRPr sz="1500">
              <a:latin typeface="Caveat"/>
              <a:ea typeface="Caveat"/>
              <a:cs typeface="Caveat"/>
              <a:sym typeface="Caveat"/>
            </a:endParaRPr>
          </a:p>
          <a:p>
            <a:pPr indent="0" lvl="0" marL="0" rtl="0" algn="l">
              <a:spcBef>
                <a:spcPts val="0"/>
              </a:spcBef>
              <a:spcAft>
                <a:spcPts val="0"/>
              </a:spcAft>
              <a:buNone/>
            </a:pPr>
            <a:r>
              <a:rPr lang="pt-BR" sz="1500">
                <a:latin typeface="Caveat"/>
                <a:ea typeface="Caveat"/>
                <a:cs typeface="Caveat"/>
                <a:sym typeface="Caveat"/>
              </a:rPr>
              <a:t>Intervalo de 30min</a:t>
            </a:r>
            <a:endParaRPr sz="1500">
              <a:latin typeface="Caveat"/>
              <a:ea typeface="Caveat"/>
              <a:cs typeface="Caveat"/>
              <a:sym typeface="Caveat"/>
            </a:endParaRPr>
          </a:p>
          <a:p>
            <a:pPr indent="0" lvl="0" marL="0" rtl="0" algn="l">
              <a:spcBef>
                <a:spcPts val="0"/>
              </a:spcBef>
              <a:spcAft>
                <a:spcPts val="0"/>
              </a:spcAft>
              <a:buNone/>
            </a:pPr>
            <a:r>
              <a:rPr lang="pt-BR" sz="1500">
                <a:latin typeface="Caveat"/>
                <a:ea typeface="Caveat"/>
                <a:cs typeface="Caveat"/>
                <a:sym typeface="Caveat"/>
              </a:rPr>
              <a:t>Das 16h às 17h30min</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Noções básica de estatística</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Componentes básicos de estudos experimentais</a:t>
            </a:r>
            <a:endParaRPr sz="1500">
              <a:latin typeface="Caveat"/>
              <a:ea typeface="Caveat"/>
              <a:cs typeface="Caveat"/>
              <a:sym typeface="Caveat"/>
            </a:endParaRPr>
          </a:p>
          <a:p>
            <a:pPr indent="0" lvl="0" marL="0" rtl="0" algn="l">
              <a:spcBef>
                <a:spcPts val="0"/>
              </a:spcBef>
              <a:spcAft>
                <a:spcPts val="0"/>
              </a:spcAft>
              <a:buNone/>
            </a:pPr>
            <a:r>
              <a:t/>
            </a:r>
            <a:endParaRPr sz="1300">
              <a:latin typeface="Caveat"/>
              <a:ea typeface="Caveat"/>
              <a:cs typeface="Caveat"/>
              <a:sym typeface="Caveat"/>
            </a:endParaRPr>
          </a:p>
          <a:p>
            <a:pPr indent="0" lvl="0" marL="0" rtl="0" algn="l">
              <a:spcBef>
                <a:spcPts val="0"/>
              </a:spcBef>
              <a:spcAft>
                <a:spcPts val="0"/>
              </a:spcAft>
              <a:buNone/>
            </a:pPr>
            <a:r>
              <a:t/>
            </a:r>
            <a:endParaRPr sz="1300">
              <a:latin typeface="Caveat"/>
              <a:ea typeface="Caveat"/>
              <a:cs typeface="Caveat"/>
              <a:sym typeface="Caveat"/>
            </a:endParaRPr>
          </a:p>
        </p:txBody>
      </p:sp>
      <p:sp>
        <p:nvSpPr>
          <p:cNvPr id="101" name="Google Shape;101;p14"/>
          <p:cNvSpPr/>
          <p:nvPr/>
        </p:nvSpPr>
        <p:spPr>
          <a:xfrm>
            <a:off x="3122600" y="1175475"/>
            <a:ext cx="2850900" cy="3541800"/>
          </a:xfrm>
          <a:prstGeom prst="roundRect">
            <a:avLst>
              <a:gd fmla="val 16667" name="adj"/>
            </a:avLst>
          </a:prstGeom>
          <a:solidFill>
            <a:srgbClr val="F3F3F3"/>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sz="1500">
                <a:latin typeface="Caveat"/>
                <a:ea typeface="Caveat"/>
                <a:cs typeface="Caveat"/>
                <a:sym typeface="Caveat"/>
              </a:rPr>
              <a:t>Das 14h às 15h30min</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Princípios básicos da experimentação: aleatorização, blocagem e replicação</a:t>
            </a:r>
            <a:endParaRPr sz="1500">
              <a:latin typeface="Caveat"/>
              <a:ea typeface="Caveat"/>
              <a:cs typeface="Caveat"/>
              <a:sym typeface="Caveat"/>
            </a:endParaRPr>
          </a:p>
          <a:p>
            <a:pPr indent="0" lvl="0" marL="0" rtl="0" algn="l">
              <a:spcBef>
                <a:spcPts val="0"/>
              </a:spcBef>
              <a:spcAft>
                <a:spcPts val="0"/>
              </a:spcAft>
              <a:buNone/>
            </a:pPr>
            <a:r>
              <a:rPr lang="pt-BR" sz="1500">
                <a:latin typeface="Caveat"/>
                <a:ea typeface="Caveat"/>
                <a:cs typeface="Caveat"/>
                <a:sym typeface="Caveat"/>
              </a:rPr>
              <a:t>Intervalo de 30min</a:t>
            </a:r>
            <a:endParaRPr sz="1500">
              <a:latin typeface="Caveat"/>
              <a:ea typeface="Caveat"/>
              <a:cs typeface="Caveat"/>
              <a:sym typeface="Caveat"/>
            </a:endParaRPr>
          </a:p>
          <a:p>
            <a:pPr indent="0" lvl="0" marL="0" rtl="0" algn="l">
              <a:spcBef>
                <a:spcPts val="0"/>
              </a:spcBef>
              <a:spcAft>
                <a:spcPts val="0"/>
              </a:spcAft>
              <a:buClr>
                <a:srgbClr val="000000"/>
              </a:buClr>
              <a:buSzPts val="1100"/>
              <a:buFont typeface="Arial"/>
              <a:buNone/>
            </a:pPr>
            <a:r>
              <a:rPr lang="pt-BR" sz="1500">
                <a:latin typeface="Caveat"/>
                <a:ea typeface="Caveat"/>
                <a:cs typeface="Caveat"/>
                <a:sym typeface="Caveat"/>
              </a:rPr>
              <a:t>Das 16h às 17h30min</a:t>
            </a:r>
            <a:endParaRPr sz="1500">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Experimentos com um único fator de dois níveis</a:t>
            </a:r>
            <a:endParaRPr sz="1500">
              <a:latin typeface="Caveat"/>
              <a:ea typeface="Caveat"/>
              <a:cs typeface="Caveat"/>
              <a:sym typeface="Caveat"/>
            </a:endParaRPr>
          </a:p>
          <a:p>
            <a:pPr indent="0" lvl="0" marL="0" rtl="0" algn="l">
              <a:spcBef>
                <a:spcPts val="0"/>
              </a:spcBef>
              <a:spcAft>
                <a:spcPts val="0"/>
              </a:spcAft>
              <a:buNone/>
            </a:pPr>
            <a:r>
              <a:t/>
            </a:r>
            <a:endParaRPr sz="1500">
              <a:latin typeface="Caveat"/>
              <a:ea typeface="Caveat"/>
              <a:cs typeface="Caveat"/>
              <a:sym typeface="Caveat"/>
            </a:endParaRPr>
          </a:p>
          <a:p>
            <a:pPr indent="0" lvl="0" marL="0" rtl="0" algn="l">
              <a:spcBef>
                <a:spcPts val="0"/>
              </a:spcBef>
              <a:spcAft>
                <a:spcPts val="0"/>
              </a:spcAft>
              <a:buClr>
                <a:srgbClr val="000000"/>
              </a:buClr>
              <a:buSzPts val="1100"/>
              <a:buFont typeface="Arial"/>
              <a:buNone/>
            </a:pPr>
            <a:r>
              <a:t/>
            </a:r>
            <a:endParaRPr>
              <a:latin typeface="Caveat"/>
              <a:ea typeface="Caveat"/>
              <a:cs typeface="Caveat"/>
              <a:sym typeface="Caveat"/>
            </a:endParaRPr>
          </a:p>
        </p:txBody>
      </p:sp>
      <p:sp>
        <p:nvSpPr>
          <p:cNvPr id="102" name="Google Shape;102;p14"/>
          <p:cNvSpPr/>
          <p:nvPr/>
        </p:nvSpPr>
        <p:spPr>
          <a:xfrm>
            <a:off x="6094400" y="1175350"/>
            <a:ext cx="2850900" cy="3541800"/>
          </a:xfrm>
          <a:prstGeom prst="roundRect">
            <a:avLst>
              <a:gd fmla="val 16667" name="adj"/>
            </a:avLst>
          </a:prstGeom>
          <a:solidFill>
            <a:srgbClr val="F3F3F3"/>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pt-BR">
                <a:latin typeface="Caveat"/>
                <a:ea typeface="Caveat"/>
                <a:cs typeface="Caveat"/>
                <a:sym typeface="Caveat"/>
              </a:rPr>
              <a:t>Das 14h às 15h30min</a:t>
            </a:r>
            <a:endParaRPr>
              <a:latin typeface="Caveat"/>
              <a:ea typeface="Caveat"/>
              <a:cs typeface="Caveat"/>
              <a:sym typeface="Caveat"/>
            </a:endParaRPr>
          </a:p>
          <a:p>
            <a:pPr indent="-323850" lvl="0" marL="457200" rtl="0" algn="l">
              <a:spcBef>
                <a:spcPts val="0"/>
              </a:spcBef>
              <a:spcAft>
                <a:spcPts val="0"/>
              </a:spcAft>
              <a:buSzPts val="1500"/>
              <a:buFont typeface="Caveat"/>
              <a:buChar char="●"/>
            </a:pPr>
            <a:r>
              <a:rPr lang="pt-BR" sz="1500">
                <a:latin typeface="Caveat"/>
                <a:ea typeface="Caveat"/>
                <a:cs typeface="Caveat"/>
                <a:sym typeface="Caveat"/>
              </a:rPr>
              <a:t>Experimentos com um único fator de vários níveis</a:t>
            </a:r>
            <a:endParaRPr>
              <a:latin typeface="Caveat"/>
              <a:ea typeface="Caveat"/>
              <a:cs typeface="Caveat"/>
              <a:sym typeface="Caveat"/>
            </a:endParaRPr>
          </a:p>
          <a:p>
            <a:pPr indent="-323850" lvl="0" marL="457200" rtl="0" algn="l">
              <a:spcBef>
                <a:spcPts val="0"/>
              </a:spcBef>
              <a:spcAft>
                <a:spcPts val="0"/>
              </a:spcAft>
              <a:buSzPts val="1500"/>
              <a:buFont typeface="Caveat"/>
              <a:buChar char="●"/>
            </a:pPr>
            <a:r>
              <a:rPr lang="pt-BR">
                <a:latin typeface="Caveat"/>
                <a:ea typeface="Caveat"/>
                <a:cs typeface="Caveat"/>
                <a:sym typeface="Caveat"/>
              </a:rPr>
              <a:t>Experimento com vários fatores de níveis variáveis</a:t>
            </a:r>
            <a:endParaRPr>
              <a:latin typeface="Caveat"/>
              <a:ea typeface="Caveat"/>
              <a:cs typeface="Caveat"/>
              <a:sym typeface="Caveat"/>
            </a:endParaRPr>
          </a:p>
          <a:p>
            <a:pPr indent="-317500" lvl="0" marL="457200" rtl="0" algn="l">
              <a:spcBef>
                <a:spcPts val="0"/>
              </a:spcBef>
              <a:spcAft>
                <a:spcPts val="0"/>
              </a:spcAft>
              <a:buSzPts val="1400"/>
              <a:buFont typeface="Caveat"/>
              <a:buChar char="●"/>
            </a:pPr>
            <a:r>
              <a:rPr lang="pt-BR">
                <a:latin typeface="Caveat"/>
                <a:ea typeface="Caveat"/>
                <a:cs typeface="Caveat"/>
                <a:sym typeface="Caveat"/>
              </a:rPr>
              <a:t>Experimentos em quadrados latinos</a:t>
            </a:r>
            <a:endParaRPr>
              <a:latin typeface="Caveat"/>
              <a:ea typeface="Caveat"/>
              <a:cs typeface="Caveat"/>
              <a:sym typeface="Caveat"/>
            </a:endParaRPr>
          </a:p>
          <a:p>
            <a:pPr indent="0" lvl="0" marL="0" rtl="0" algn="l">
              <a:spcBef>
                <a:spcPts val="0"/>
              </a:spcBef>
              <a:spcAft>
                <a:spcPts val="0"/>
              </a:spcAft>
              <a:buClr>
                <a:srgbClr val="000000"/>
              </a:buClr>
              <a:buSzPts val="1100"/>
              <a:buFont typeface="Arial"/>
              <a:buNone/>
            </a:pPr>
            <a:r>
              <a:rPr lang="pt-BR">
                <a:latin typeface="Caveat"/>
                <a:ea typeface="Caveat"/>
                <a:cs typeface="Caveat"/>
                <a:sym typeface="Caveat"/>
              </a:rPr>
              <a:t>Intervalo de 30min</a:t>
            </a:r>
            <a:endParaRPr>
              <a:latin typeface="Caveat"/>
              <a:ea typeface="Caveat"/>
              <a:cs typeface="Caveat"/>
              <a:sym typeface="Caveat"/>
            </a:endParaRPr>
          </a:p>
          <a:p>
            <a:pPr indent="0" lvl="0" marL="0" rtl="0" algn="l">
              <a:spcBef>
                <a:spcPts val="0"/>
              </a:spcBef>
              <a:spcAft>
                <a:spcPts val="0"/>
              </a:spcAft>
              <a:buClr>
                <a:srgbClr val="000000"/>
              </a:buClr>
              <a:buSzPts val="1100"/>
              <a:buFont typeface="Arial"/>
              <a:buNone/>
            </a:pPr>
            <a:r>
              <a:rPr lang="pt-BR">
                <a:latin typeface="Caveat"/>
                <a:ea typeface="Caveat"/>
                <a:cs typeface="Caveat"/>
                <a:sym typeface="Caveat"/>
              </a:rPr>
              <a:t>Das 16h às 17h30min</a:t>
            </a:r>
            <a:endParaRPr>
              <a:latin typeface="Caveat"/>
              <a:ea typeface="Caveat"/>
              <a:cs typeface="Caveat"/>
              <a:sym typeface="Caveat"/>
            </a:endParaRPr>
          </a:p>
          <a:p>
            <a:pPr indent="-317500" lvl="0" marL="457200" rtl="0" algn="l">
              <a:spcBef>
                <a:spcPts val="0"/>
              </a:spcBef>
              <a:spcAft>
                <a:spcPts val="0"/>
              </a:spcAft>
              <a:buSzPts val="1400"/>
              <a:buFont typeface="Caveat"/>
              <a:buChar char="●"/>
            </a:pPr>
            <a:r>
              <a:rPr lang="pt-BR" sz="1500">
                <a:latin typeface="Caveat"/>
                <a:ea typeface="Caveat"/>
                <a:cs typeface="Caveat"/>
                <a:sym typeface="Caveat"/>
              </a:rPr>
              <a:t>Experimentos com vários fatores de dois níveis</a:t>
            </a:r>
            <a:endParaRPr>
              <a:latin typeface="Caveat"/>
              <a:ea typeface="Caveat"/>
              <a:cs typeface="Caveat"/>
              <a:sym typeface="Caveat"/>
            </a:endParaRPr>
          </a:p>
          <a:p>
            <a:pPr indent="-317500" lvl="0" marL="457200" marR="0" rtl="0" algn="l">
              <a:lnSpc>
                <a:spcPct val="100000"/>
              </a:lnSpc>
              <a:spcBef>
                <a:spcPts val="0"/>
              </a:spcBef>
              <a:spcAft>
                <a:spcPts val="0"/>
              </a:spcAft>
              <a:buClr>
                <a:srgbClr val="000000"/>
              </a:buClr>
              <a:buSzPts val="1400"/>
              <a:buFont typeface="Caveat"/>
              <a:buChar char="●"/>
            </a:pPr>
            <a:r>
              <a:rPr lang="pt-BR">
                <a:latin typeface="Caveat"/>
                <a:ea typeface="Caveat"/>
                <a:cs typeface="Caveat"/>
                <a:sym typeface="Caveat"/>
              </a:rPr>
              <a:t>Superfície de resposta</a:t>
            </a:r>
            <a:endParaRPr>
              <a:latin typeface="Caveat"/>
              <a:ea typeface="Caveat"/>
              <a:cs typeface="Caveat"/>
              <a:sym typeface="Caveat"/>
            </a:endParaRPr>
          </a:p>
          <a:p>
            <a:pPr indent="-317500" lvl="0" marL="457200" marR="0" rtl="0" algn="l">
              <a:lnSpc>
                <a:spcPct val="100000"/>
              </a:lnSpc>
              <a:spcBef>
                <a:spcPts val="0"/>
              </a:spcBef>
              <a:spcAft>
                <a:spcPts val="0"/>
              </a:spcAft>
              <a:buClr>
                <a:srgbClr val="000000"/>
              </a:buClr>
              <a:buSzPts val="1400"/>
              <a:buFont typeface="Caveat"/>
              <a:buChar char="●"/>
            </a:pPr>
            <a:r>
              <a:rPr lang="pt-BR">
                <a:latin typeface="Caveat"/>
                <a:ea typeface="Caveat"/>
                <a:cs typeface="Caveat"/>
                <a:sym typeface="Caveat"/>
              </a:rPr>
              <a:t>Experimentos com misturas</a:t>
            </a:r>
            <a:endParaRPr>
              <a:latin typeface="Caveat"/>
              <a:ea typeface="Caveat"/>
              <a:cs typeface="Caveat"/>
              <a:sym typeface="Caveat"/>
            </a:endParaRPr>
          </a:p>
          <a:p>
            <a:pPr indent="-317500" lvl="0" marL="457200" marR="0" rtl="0" algn="l">
              <a:lnSpc>
                <a:spcPct val="100000"/>
              </a:lnSpc>
              <a:spcBef>
                <a:spcPts val="0"/>
              </a:spcBef>
              <a:spcAft>
                <a:spcPts val="0"/>
              </a:spcAft>
              <a:buClr>
                <a:srgbClr val="000000"/>
              </a:buClr>
              <a:buSzPts val="1400"/>
              <a:buFont typeface="Caveat"/>
              <a:buChar char="●"/>
            </a:pPr>
            <a:r>
              <a:rPr lang="pt-BR">
                <a:latin typeface="Caveat"/>
                <a:ea typeface="Caveat"/>
                <a:cs typeface="Caveat"/>
                <a:sym typeface="Caveat"/>
              </a:rPr>
              <a:t>Análise de sobrevivência ou confiabilidade</a:t>
            </a:r>
            <a:endParaRPr>
              <a:latin typeface="Caveat"/>
              <a:ea typeface="Caveat"/>
              <a:cs typeface="Caveat"/>
              <a:sym typeface="Caveat"/>
            </a:endParaRPr>
          </a:p>
          <a:p>
            <a:pPr indent="0" lvl="0" marL="0" rtl="0" algn="l">
              <a:spcBef>
                <a:spcPts val="0"/>
              </a:spcBef>
              <a:spcAft>
                <a:spcPts val="0"/>
              </a:spcAft>
              <a:buClr>
                <a:srgbClr val="000000"/>
              </a:buClr>
              <a:buSzPts val="1100"/>
              <a:buFont typeface="Arial"/>
              <a:buNone/>
            </a:pPr>
            <a:r>
              <a:t/>
            </a:r>
            <a:endParaRPr>
              <a:latin typeface="Caveat"/>
              <a:ea typeface="Caveat"/>
              <a:cs typeface="Caveat"/>
              <a:sym typeface="Caveat"/>
            </a:endParaRPr>
          </a:p>
        </p:txBody>
      </p:sp>
      <p:sp>
        <p:nvSpPr>
          <p:cNvPr id="103" name="Google Shape;103;p14"/>
          <p:cNvSpPr/>
          <p:nvPr/>
        </p:nvSpPr>
        <p:spPr>
          <a:xfrm>
            <a:off x="455575" y="683950"/>
            <a:ext cx="2204400" cy="388200"/>
          </a:xfrm>
          <a:prstGeom prst="roundRect">
            <a:avLst>
              <a:gd fmla="val 16667" name="adj"/>
            </a:avLst>
          </a:prstGeom>
          <a:solidFill>
            <a:srgbClr val="F3F3F3"/>
          </a:soli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Caveat"/>
                <a:ea typeface="Caveat"/>
                <a:cs typeface="Caveat"/>
                <a:sym typeface="Caveat"/>
              </a:rPr>
              <a:t>Terça-feira (26/03/2019)</a:t>
            </a:r>
            <a:endParaRPr sz="1600">
              <a:latin typeface="Caveat"/>
              <a:ea typeface="Caveat"/>
              <a:cs typeface="Caveat"/>
              <a:sym typeface="Caveat"/>
            </a:endParaRPr>
          </a:p>
        </p:txBody>
      </p:sp>
      <p:sp>
        <p:nvSpPr>
          <p:cNvPr id="104" name="Google Shape;104;p14"/>
          <p:cNvSpPr/>
          <p:nvPr/>
        </p:nvSpPr>
        <p:spPr>
          <a:xfrm>
            <a:off x="3427375" y="683950"/>
            <a:ext cx="2204400" cy="388200"/>
          </a:xfrm>
          <a:prstGeom prst="roundRect">
            <a:avLst>
              <a:gd fmla="val 16667" name="adj"/>
            </a:avLst>
          </a:prstGeom>
          <a:solidFill>
            <a:srgbClr val="F3F3F3"/>
          </a:soli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Caveat"/>
                <a:ea typeface="Caveat"/>
                <a:cs typeface="Caveat"/>
                <a:sym typeface="Caveat"/>
              </a:rPr>
              <a:t>Quarta-feira (27/03/2019)</a:t>
            </a:r>
            <a:endParaRPr sz="1600">
              <a:latin typeface="Caveat"/>
              <a:ea typeface="Caveat"/>
              <a:cs typeface="Caveat"/>
              <a:sym typeface="Caveat"/>
            </a:endParaRPr>
          </a:p>
        </p:txBody>
      </p:sp>
      <p:sp>
        <p:nvSpPr>
          <p:cNvPr id="105" name="Google Shape;105;p14"/>
          <p:cNvSpPr/>
          <p:nvPr/>
        </p:nvSpPr>
        <p:spPr>
          <a:xfrm>
            <a:off x="6399175" y="683950"/>
            <a:ext cx="2204400" cy="388200"/>
          </a:xfrm>
          <a:prstGeom prst="roundRect">
            <a:avLst>
              <a:gd fmla="val 16667" name="adj"/>
            </a:avLst>
          </a:prstGeom>
          <a:solidFill>
            <a:srgbClr val="F3F3F3"/>
          </a:soli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Caveat"/>
                <a:ea typeface="Caveat"/>
                <a:cs typeface="Caveat"/>
                <a:sym typeface="Caveat"/>
              </a:rPr>
              <a:t>Quinta-feira (28/03/2019)</a:t>
            </a:r>
            <a:endParaRPr sz="1600">
              <a:latin typeface="Caveat"/>
              <a:ea typeface="Caveat"/>
              <a:cs typeface="Caveat"/>
              <a:sym typeface="Caveat"/>
            </a:endParaRPr>
          </a:p>
        </p:txBody>
      </p:sp>
      <p:sp>
        <p:nvSpPr>
          <p:cNvPr id="106" name="Google Shape;106;p14"/>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Programação</a:t>
            </a:r>
            <a:endParaRPr b="1" sz="3000">
              <a:latin typeface="Caveat"/>
              <a:ea typeface="Caveat"/>
              <a:cs typeface="Caveat"/>
              <a:sym typeface="Caveat"/>
            </a:endParaRPr>
          </a:p>
        </p:txBody>
      </p:sp>
      <p:sp>
        <p:nvSpPr>
          <p:cNvPr id="107" name="Google Shape;107;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58" name="Google Shape;458;p32"/>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59" name="Google Shape;459;p32"/>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60" name="Google Shape;460;p32"/>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61" name="Google Shape;461;p32"/>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pt-BR" sz="3000">
                <a:latin typeface="Caveat"/>
                <a:ea typeface="Caveat"/>
                <a:cs typeface="Caveat"/>
                <a:sym typeface="Caveat"/>
              </a:rPr>
              <a:t>Experimentos com vários fatores de vários níveis </a:t>
            </a:r>
            <a:r>
              <a:rPr b="1" lang="pt-BR" sz="3000">
                <a:latin typeface="Caveat"/>
                <a:ea typeface="Caveat"/>
                <a:cs typeface="Caveat"/>
                <a:sym typeface="Caveat"/>
              </a:rPr>
              <a:t>(≥2)</a:t>
            </a:r>
            <a:endParaRPr b="1" sz="3000">
              <a:latin typeface="Caveat"/>
              <a:ea typeface="Caveat"/>
              <a:cs typeface="Caveat"/>
              <a:sym typeface="Caveat"/>
            </a:endParaRPr>
          </a:p>
        </p:txBody>
      </p:sp>
      <p:sp>
        <p:nvSpPr>
          <p:cNvPr id="462" name="Google Shape;462;p32"/>
          <p:cNvSpPr/>
          <p:nvPr/>
        </p:nvSpPr>
        <p:spPr>
          <a:xfrm>
            <a:off x="1052325" y="6381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Experimentos</a:t>
            </a:r>
            <a:r>
              <a:rPr lang="pt-BR" sz="1800">
                <a:latin typeface="Caveat"/>
                <a:ea typeface="Caveat"/>
                <a:cs typeface="Caveat"/>
                <a:sym typeface="Caveat"/>
              </a:rPr>
              <a:t> </a:t>
            </a:r>
            <a:r>
              <a:rPr lang="pt-BR" sz="1800">
                <a:latin typeface="Caveat"/>
                <a:ea typeface="Caveat"/>
                <a:cs typeface="Caveat"/>
                <a:sym typeface="Caveat"/>
              </a:rPr>
              <a:t>fatoriais em geral</a:t>
            </a:r>
            <a:endParaRPr sz="1800">
              <a:latin typeface="Caveat"/>
              <a:ea typeface="Caveat"/>
              <a:cs typeface="Caveat"/>
              <a:sym typeface="Caveat"/>
            </a:endParaRPr>
          </a:p>
        </p:txBody>
      </p:sp>
      <p:sp>
        <p:nvSpPr>
          <p:cNvPr id="463" name="Google Shape;463;p32"/>
          <p:cNvSpPr/>
          <p:nvPr/>
        </p:nvSpPr>
        <p:spPr>
          <a:xfrm>
            <a:off x="1052325" y="13239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Experimentos em quadrados latinos (fator principal)</a:t>
            </a:r>
            <a:endParaRPr sz="1800">
              <a:latin typeface="Caveat"/>
              <a:ea typeface="Caveat"/>
              <a:cs typeface="Caveat"/>
              <a:sym typeface="Caveat"/>
            </a:endParaRPr>
          </a:p>
        </p:txBody>
      </p:sp>
      <p:pic>
        <p:nvPicPr>
          <p:cNvPr id="464" name="Google Shape;464;p32"/>
          <p:cNvPicPr preferRelativeResize="0"/>
          <p:nvPr/>
        </p:nvPicPr>
        <p:blipFill>
          <a:blip r:embed="rId3">
            <a:alphaModFix/>
          </a:blip>
          <a:stretch>
            <a:fillRect/>
          </a:stretch>
        </p:blipFill>
        <p:spPr>
          <a:xfrm>
            <a:off x="2096501" y="2035125"/>
            <a:ext cx="2584401" cy="2584500"/>
          </a:xfrm>
          <a:prstGeom prst="rect">
            <a:avLst/>
          </a:prstGeom>
          <a:noFill/>
          <a:ln>
            <a:noFill/>
          </a:ln>
        </p:spPr>
      </p:pic>
      <p:sp>
        <p:nvSpPr>
          <p:cNvPr id="465" name="Google Shape;465;p32"/>
          <p:cNvSpPr txBox="1"/>
          <p:nvPr/>
        </p:nvSpPr>
        <p:spPr>
          <a:xfrm>
            <a:off x="5433975" y="777488"/>
            <a:ext cx="33243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Arquivo: curso_doe_parte2_3.html</a:t>
            </a:r>
            <a:endParaRPr b="1" sz="1800">
              <a:latin typeface="Caveat"/>
              <a:ea typeface="Caveat"/>
              <a:cs typeface="Caveat"/>
              <a:sym typeface="Caveat"/>
            </a:endParaRPr>
          </a:p>
        </p:txBody>
      </p:sp>
      <p:sp>
        <p:nvSpPr>
          <p:cNvPr id="466" name="Google Shape;466;p32"/>
          <p:cNvSpPr txBox="1"/>
          <p:nvPr/>
        </p:nvSpPr>
        <p:spPr>
          <a:xfrm>
            <a:off x="5433975" y="1387088"/>
            <a:ext cx="3324300" cy="34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Arquivo: curso_doe_parte3_1.html</a:t>
            </a:r>
            <a:endParaRPr b="1" sz="1800">
              <a:latin typeface="Caveat"/>
              <a:ea typeface="Caveat"/>
              <a:cs typeface="Caveat"/>
              <a:sym typeface="Cave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72" name="Google Shape;472;p33"/>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73" name="Google Shape;473;p33"/>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74" name="Google Shape;474;p33"/>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75" name="Google Shape;475;p33"/>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pt-BR" sz="3000">
                <a:latin typeface="Caveat"/>
                <a:ea typeface="Caveat"/>
                <a:cs typeface="Caveat"/>
                <a:sym typeface="Caveat"/>
              </a:rPr>
              <a:t>Outros tópicos</a:t>
            </a:r>
            <a:endParaRPr b="1" sz="3000">
              <a:latin typeface="Caveat"/>
              <a:ea typeface="Caveat"/>
              <a:cs typeface="Caveat"/>
              <a:sym typeface="Caveat"/>
            </a:endParaRPr>
          </a:p>
        </p:txBody>
      </p:sp>
      <p:sp>
        <p:nvSpPr>
          <p:cNvPr id="476" name="Google Shape;476;p33"/>
          <p:cNvSpPr/>
          <p:nvPr/>
        </p:nvSpPr>
        <p:spPr>
          <a:xfrm>
            <a:off x="2423925" y="20097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Experimentos fatoriais 2</a:t>
            </a:r>
            <a:r>
              <a:rPr b="1" baseline="30000" lang="pt-BR" sz="1800">
                <a:latin typeface="Caveat"/>
                <a:ea typeface="Caveat"/>
                <a:cs typeface="Caveat"/>
                <a:sym typeface="Caveat"/>
              </a:rPr>
              <a:t>k</a:t>
            </a:r>
            <a:endParaRPr b="1" sz="1800">
              <a:latin typeface="Caveat"/>
              <a:ea typeface="Caveat"/>
              <a:cs typeface="Caveat"/>
              <a:sym typeface="Caveat"/>
            </a:endParaRPr>
          </a:p>
        </p:txBody>
      </p:sp>
      <p:sp>
        <p:nvSpPr>
          <p:cNvPr id="477" name="Google Shape;477;p33"/>
          <p:cNvSpPr/>
          <p:nvPr/>
        </p:nvSpPr>
        <p:spPr>
          <a:xfrm>
            <a:off x="2423925" y="26955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Superfície de resposta</a:t>
            </a:r>
            <a:endParaRPr b="1" baseline="30000" sz="1800">
              <a:latin typeface="Caveat"/>
              <a:ea typeface="Caveat"/>
              <a:cs typeface="Caveat"/>
              <a:sym typeface="Caveat"/>
            </a:endParaRPr>
          </a:p>
        </p:txBody>
      </p:sp>
      <p:sp>
        <p:nvSpPr>
          <p:cNvPr id="478" name="Google Shape;478;p33"/>
          <p:cNvSpPr/>
          <p:nvPr/>
        </p:nvSpPr>
        <p:spPr>
          <a:xfrm>
            <a:off x="2423925" y="36099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Análise de dados de sobrevivência</a:t>
            </a:r>
            <a:endParaRPr b="1" baseline="30000" sz="1800">
              <a:latin typeface="Caveat"/>
              <a:ea typeface="Caveat"/>
              <a:cs typeface="Caveat"/>
              <a:sym typeface="Caveat"/>
            </a:endParaRPr>
          </a:p>
        </p:txBody>
      </p:sp>
      <p:sp>
        <p:nvSpPr>
          <p:cNvPr id="479" name="Google Shape;479;p33"/>
          <p:cNvSpPr/>
          <p:nvPr/>
        </p:nvSpPr>
        <p:spPr>
          <a:xfrm>
            <a:off x="2423925" y="6381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Experimentos de fator aleatório</a:t>
            </a:r>
            <a:endParaRPr b="1" baseline="30000" sz="1800">
              <a:latin typeface="Caveat"/>
              <a:ea typeface="Caveat"/>
              <a:cs typeface="Caveat"/>
              <a:sym typeface="Caveat"/>
            </a:endParaRPr>
          </a:p>
        </p:txBody>
      </p:sp>
      <p:sp>
        <p:nvSpPr>
          <p:cNvPr id="480" name="Google Shape;480;p33"/>
          <p:cNvSpPr/>
          <p:nvPr/>
        </p:nvSpPr>
        <p:spPr>
          <a:xfrm>
            <a:off x="2423925" y="1323975"/>
            <a:ext cx="4320000" cy="58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Experimentos fatoriais com medidas repetidas no tempo</a:t>
            </a:r>
            <a:endParaRPr b="1" baseline="30000"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486" name="Google Shape;486;p34"/>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87" name="Google Shape;487;p34"/>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88" name="Google Shape;488;p34"/>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489" name="Google Shape;489;p34"/>
          <p:cNvSpPr txBox="1"/>
          <p:nvPr/>
        </p:nvSpPr>
        <p:spPr>
          <a:xfrm>
            <a:off x="152400" y="685800"/>
            <a:ext cx="8775600" cy="4071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Font typeface="Caveat"/>
              <a:buChar char="●"/>
            </a:pPr>
            <a:r>
              <a:rPr lang="pt-BR" sz="3000">
                <a:latin typeface="Caveat"/>
                <a:ea typeface="Caveat"/>
                <a:cs typeface="Caveat"/>
                <a:sym typeface="Caveat"/>
              </a:rPr>
              <a:t>Box, Hunter &amp; Hunter (1978 e 2005) Statistics for Experimenters</a:t>
            </a:r>
            <a:endParaRPr sz="3000">
              <a:latin typeface="Caveat"/>
              <a:ea typeface="Caveat"/>
              <a:cs typeface="Caveat"/>
              <a:sym typeface="Caveat"/>
            </a:endParaRPr>
          </a:p>
          <a:p>
            <a:pPr indent="-419100" lvl="0" marL="457200" rtl="0" algn="l">
              <a:spcBef>
                <a:spcPts val="0"/>
              </a:spcBef>
              <a:spcAft>
                <a:spcPts val="0"/>
              </a:spcAft>
              <a:buSzPts val="3000"/>
              <a:buFont typeface="Caveat"/>
              <a:buChar char="●"/>
            </a:pPr>
            <a:r>
              <a:rPr lang="pt-BR" sz="3000">
                <a:latin typeface="Caveat"/>
                <a:ea typeface="Caveat"/>
                <a:cs typeface="Caveat"/>
                <a:sym typeface="Caveat"/>
              </a:rPr>
              <a:t>Barbin (2003) Planejamento e Análise de Experimentos Agronômicos</a:t>
            </a:r>
            <a:endParaRPr sz="3000">
              <a:latin typeface="Caveat"/>
              <a:ea typeface="Caveat"/>
              <a:cs typeface="Caveat"/>
              <a:sym typeface="Caveat"/>
            </a:endParaRPr>
          </a:p>
          <a:p>
            <a:pPr indent="-419100" lvl="0" marL="457200" rtl="0" algn="l">
              <a:spcBef>
                <a:spcPts val="0"/>
              </a:spcBef>
              <a:spcAft>
                <a:spcPts val="0"/>
              </a:spcAft>
              <a:buSzPts val="3000"/>
              <a:buFont typeface="Caveat"/>
              <a:buChar char="●"/>
            </a:pPr>
            <a:r>
              <a:rPr lang="pt-BR" sz="3000">
                <a:latin typeface="Caveat"/>
                <a:ea typeface="Caveat"/>
                <a:cs typeface="Caveat"/>
                <a:sym typeface="Caveat"/>
              </a:rPr>
              <a:t>Montgomery (2001) Design and Analysis of Experiments</a:t>
            </a:r>
            <a:endParaRPr sz="3000">
              <a:latin typeface="Caveat"/>
              <a:ea typeface="Caveat"/>
              <a:cs typeface="Caveat"/>
              <a:sym typeface="Caveat"/>
            </a:endParaRPr>
          </a:p>
          <a:p>
            <a:pPr indent="-419100" lvl="0" marL="457200" rtl="0" algn="l">
              <a:spcBef>
                <a:spcPts val="0"/>
              </a:spcBef>
              <a:spcAft>
                <a:spcPts val="0"/>
              </a:spcAft>
              <a:buSzPts val="3000"/>
              <a:buFont typeface="Caveat"/>
              <a:buChar char="●"/>
            </a:pPr>
            <a:r>
              <a:rPr lang="pt-BR" sz="3000">
                <a:latin typeface="Caveat"/>
                <a:ea typeface="Caveat"/>
                <a:cs typeface="Caveat"/>
                <a:sym typeface="Caveat"/>
              </a:rPr>
              <a:t>Neto, Scarmini &amp; Bruns (2002) Como Fazer Experimentos: Pesquisa e Desenvolvimento na Ciência e na Indústria</a:t>
            </a:r>
            <a:endParaRPr sz="3000">
              <a:latin typeface="Caveat"/>
              <a:ea typeface="Caveat"/>
              <a:cs typeface="Caveat"/>
              <a:sym typeface="Caveat"/>
            </a:endParaRPr>
          </a:p>
          <a:p>
            <a:pPr indent="-419100" lvl="0" marL="457200" rtl="0" algn="l">
              <a:spcBef>
                <a:spcPts val="0"/>
              </a:spcBef>
              <a:spcAft>
                <a:spcPts val="0"/>
              </a:spcAft>
              <a:buSzPts val="3000"/>
              <a:buFont typeface="Caveat"/>
              <a:buChar char="●"/>
            </a:pPr>
            <a:r>
              <a:rPr lang="pt-BR" sz="3000">
                <a:latin typeface="Caveat"/>
                <a:ea typeface="Caveat"/>
                <a:cs typeface="Caveat"/>
                <a:sym typeface="Caveat"/>
              </a:rPr>
              <a:t>Werkema &amp; Aguiar (1996) Planejamento e Análise de Experimentos  </a:t>
            </a:r>
            <a:endParaRPr sz="3000">
              <a:latin typeface="Caveat"/>
              <a:ea typeface="Caveat"/>
              <a:cs typeface="Caveat"/>
              <a:sym typeface="Caveat"/>
            </a:endParaRPr>
          </a:p>
        </p:txBody>
      </p:sp>
      <p:sp>
        <p:nvSpPr>
          <p:cNvPr id="490" name="Google Shape;490;p34"/>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pt-BR" sz="3000">
                <a:latin typeface="Caveat"/>
                <a:ea typeface="Caveat"/>
                <a:cs typeface="Caveat"/>
                <a:sym typeface="Caveat"/>
              </a:rPr>
              <a:t>Referências</a:t>
            </a:r>
            <a:endParaRPr b="1" sz="3000">
              <a:latin typeface="Caveat"/>
              <a:ea typeface="Caveat"/>
              <a:cs typeface="Caveat"/>
              <a:sym typeface="Cave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496" name="Google Shape;496;p35"/>
          <p:cNvSpPr txBox="1"/>
          <p:nvPr/>
        </p:nvSpPr>
        <p:spPr>
          <a:xfrm>
            <a:off x="-100" y="910100"/>
            <a:ext cx="9144000" cy="29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4800">
                <a:latin typeface="Caveat"/>
                <a:ea typeface="Caveat"/>
                <a:cs typeface="Caveat"/>
                <a:sym typeface="Caveat"/>
              </a:rPr>
              <a:t>Em caso de dúvida de como planejar e analisar o seu experimento, procure um estatístic@.</a:t>
            </a:r>
            <a:endParaRPr sz="4800">
              <a:latin typeface="Caveat"/>
              <a:ea typeface="Caveat"/>
              <a:cs typeface="Caveat"/>
              <a:sym typeface="Caveat"/>
            </a:endParaRPr>
          </a:p>
          <a:p>
            <a:pPr indent="0" lvl="0" marL="0" rtl="0" algn="ctr">
              <a:spcBef>
                <a:spcPts val="0"/>
              </a:spcBef>
              <a:spcAft>
                <a:spcPts val="0"/>
              </a:spcAft>
              <a:buNone/>
            </a:pPr>
            <a:r>
              <a:rPr lang="pt-BR" sz="4800">
                <a:latin typeface="Caveat"/>
                <a:ea typeface="Caveat"/>
                <a:cs typeface="Caveat"/>
                <a:sym typeface="Caveat"/>
              </a:rPr>
              <a:t>Abrigado!</a:t>
            </a:r>
            <a:endParaRPr sz="4800">
              <a:latin typeface="Caveat"/>
              <a:ea typeface="Caveat"/>
              <a:cs typeface="Caveat"/>
              <a:sym typeface="Caveat"/>
            </a:endParaRPr>
          </a:p>
        </p:txBody>
      </p:sp>
      <p:cxnSp>
        <p:nvCxnSpPr>
          <p:cNvPr id="497" name="Google Shape;497;p35"/>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498" name="Google Shape;498;p35"/>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499" name="Google Shape;499;p35"/>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1" name="Shape 111"/>
        <p:cNvGrpSpPr/>
        <p:nvPr/>
      </p:nvGrpSpPr>
      <p:grpSpPr>
        <a:xfrm>
          <a:off x="0" y="0"/>
          <a:ext cx="0" cy="0"/>
          <a:chOff x="0" y="0"/>
          <a:chExt cx="0" cy="0"/>
        </a:xfrm>
      </p:grpSpPr>
      <p:pic>
        <p:nvPicPr>
          <p:cNvPr id="112" name="Google Shape;112;p15"/>
          <p:cNvPicPr preferRelativeResize="0"/>
          <p:nvPr/>
        </p:nvPicPr>
        <p:blipFill>
          <a:blip r:embed="rId3">
            <a:alphaModFix/>
          </a:blip>
          <a:stretch>
            <a:fillRect/>
          </a:stretch>
        </p:blipFill>
        <p:spPr>
          <a:xfrm>
            <a:off x="5105775" y="2296049"/>
            <a:ext cx="3571501" cy="2071175"/>
          </a:xfrm>
          <a:prstGeom prst="rect">
            <a:avLst/>
          </a:prstGeom>
          <a:noFill/>
          <a:ln>
            <a:noFill/>
          </a:ln>
        </p:spPr>
      </p:pic>
      <p:cxnSp>
        <p:nvCxnSpPr>
          <p:cNvPr id="113" name="Google Shape;113;p15"/>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114" name="Google Shape;114;p15"/>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115" name="Google Shape;115;p15"/>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116" name="Google Shape;116;p15"/>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Motivação</a:t>
            </a:r>
            <a:endParaRPr b="1" sz="3000">
              <a:latin typeface="Caveat"/>
              <a:ea typeface="Caveat"/>
              <a:cs typeface="Caveat"/>
              <a:sym typeface="Caveat"/>
            </a:endParaRPr>
          </a:p>
        </p:txBody>
      </p:sp>
      <p:sp>
        <p:nvSpPr>
          <p:cNvPr id="117" name="Google Shape;11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118" name="Google Shape;118;p15"/>
          <p:cNvSpPr txBox="1"/>
          <p:nvPr/>
        </p:nvSpPr>
        <p:spPr>
          <a:xfrm>
            <a:off x="25775" y="442025"/>
            <a:ext cx="91182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4800">
                <a:latin typeface="Caveat"/>
                <a:ea typeface="Caveat"/>
                <a:cs typeface="Caveat"/>
                <a:sym typeface="Caveat"/>
              </a:rPr>
              <a:t>Da geração a aplicação do conhecimento</a:t>
            </a:r>
            <a:endParaRPr sz="4800">
              <a:latin typeface="Caveat"/>
              <a:ea typeface="Caveat"/>
              <a:cs typeface="Caveat"/>
              <a:sym typeface="Caveat"/>
            </a:endParaRPr>
          </a:p>
        </p:txBody>
      </p:sp>
      <p:pic>
        <p:nvPicPr>
          <p:cNvPr id="119" name="Google Shape;119;p15"/>
          <p:cNvPicPr preferRelativeResize="0"/>
          <p:nvPr/>
        </p:nvPicPr>
        <p:blipFill rotWithShape="1">
          <a:blip r:embed="rId4">
            <a:alphaModFix/>
          </a:blip>
          <a:srcRect b="21455" l="14619" r="11694" t="21421"/>
          <a:stretch/>
        </p:blipFill>
        <p:spPr>
          <a:xfrm>
            <a:off x="214325" y="1206150"/>
            <a:ext cx="4319999" cy="1891100"/>
          </a:xfrm>
          <a:prstGeom prst="rect">
            <a:avLst/>
          </a:prstGeom>
          <a:noFill/>
          <a:ln>
            <a:noFill/>
          </a:ln>
        </p:spPr>
      </p:pic>
      <p:sp>
        <p:nvSpPr>
          <p:cNvPr id="120" name="Google Shape;120;p15"/>
          <p:cNvSpPr/>
          <p:nvPr/>
        </p:nvSpPr>
        <p:spPr>
          <a:xfrm>
            <a:off x="214325" y="3173450"/>
            <a:ext cx="43200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Falta de conhecimento sobre métodos estatísticos </a:t>
            </a:r>
            <a:endParaRPr b="1" sz="1800">
              <a:solidFill>
                <a:srgbClr val="9900FF"/>
              </a:solidFill>
              <a:latin typeface="Caveat"/>
              <a:ea typeface="Caveat"/>
              <a:cs typeface="Caveat"/>
              <a:sym typeface="Caveat"/>
            </a:endParaRPr>
          </a:p>
        </p:txBody>
      </p:sp>
      <p:sp>
        <p:nvSpPr>
          <p:cNvPr id="121" name="Google Shape;121;p15"/>
          <p:cNvSpPr/>
          <p:nvPr/>
        </p:nvSpPr>
        <p:spPr>
          <a:xfrm>
            <a:off x="214325" y="3554450"/>
            <a:ext cx="43200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Publicação de estudos com resultados negativos</a:t>
            </a:r>
            <a:endParaRPr b="1" sz="1800">
              <a:solidFill>
                <a:srgbClr val="9900FF"/>
              </a:solidFill>
              <a:latin typeface="Caveat"/>
              <a:ea typeface="Caveat"/>
              <a:cs typeface="Caveat"/>
              <a:sym typeface="Caveat"/>
            </a:endParaRPr>
          </a:p>
        </p:txBody>
      </p:sp>
      <p:sp>
        <p:nvSpPr>
          <p:cNvPr id="122" name="Google Shape;122;p15"/>
          <p:cNvSpPr/>
          <p:nvPr/>
        </p:nvSpPr>
        <p:spPr>
          <a:xfrm>
            <a:off x="214325" y="3935450"/>
            <a:ext cx="43200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Muitos estudos com resultados </a:t>
            </a:r>
            <a:r>
              <a:rPr lang="pt-BR" sz="1800">
                <a:latin typeface="Caveat"/>
                <a:ea typeface="Caveat"/>
                <a:cs typeface="Caveat"/>
                <a:sym typeface="Caveat"/>
              </a:rPr>
              <a:t>inválidos</a:t>
            </a:r>
            <a:endParaRPr b="1" sz="1800">
              <a:solidFill>
                <a:srgbClr val="9900FF"/>
              </a:solidFill>
              <a:latin typeface="Caveat"/>
              <a:ea typeface="Caveat"/>
              <a:cs typeface="Caveat"/>
              <a:sym typeface="Caveat"/>
            </a:endParaRPr>
          </a:p>
        </p:txBody>
      </p:sp>
      <p:sp>
        <p:nvSpPr>
          <p:cNvPr id="123" name="Google Shape;123;p15"/>
          <p:cNvSpPr txBox="1"/>
          <p:nvPr/>
        </p:nvSpPr>
        <p:spPr>
          <a:xfrm>
            <a:off x="4764900" y="901350"/>
            <a:ext cx="4320000" cy="1588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solidFill>
                  <a:srgbClr val="444444"/>
                </a:solidFill>
                <a:highlight>
                  <a:srgbClr val="FFFFFF"/>
                </a:highlight>
                <a:latin typeface="Caveat"/>
                <a:ea typeface="Caveat"/>
                <a:cs typeface="Caveat"/>
                <a:sym typeface="Caveat"/>
              </a:rPr>
              <a:t>Matéria sobre o </a:t>
            </a:r>
            <a:r>
              <a:rPr i="1" lang="pt-BR" sz="1800">
                <a:solidFill>
                  <a:srgbClr val="444444"/>
                </a:solidFill>
                <a:highlight>
                  <a:srgbClr val="FFFFFF"/>
                </a:highlight>
                <a:latin typeface="Caveat"/>
                <a:ea typeface="Caveat"/>
                <a:cs typeface="Caveat"/>
                <a:sym typeface="Caveat"/>
              </a:rPr>
              <a:t>Manifesto por uma Ciência Reproduzível</a:t>
            </a:r>
            <a:r>
              <a:rPr lang="pt-BR" sz="1800">
                <a:solidFill>
                  <a:srgbClr val="444444"/>
                </a:solidFill>
                <a:highlight>
                  <a:srgbClr val="FFFFFF"/>
                </a:highlight>
                <a:latin typeface="Caveat"/>
                <a:ea typeface="Caveat"/>
                <a:cs typeface="Caveat"/>
                <a:sym typeface="Caveat"/>
              </a:rPr>
              <a:t>, publicado na </a:t>
            </a:r>
            <a:r>
              <a:rPr i="1" lang="pt-BR" sz="1800" u="sng">
                <a:solidFill>
                  <a:srgbClr val="016CA2"/>
                </a:solidFill>
                <a:highlight>
                  <a:srgbClr val="FFFFFF"/>
                </a:highlight>
                <a:latin typeface="Caveat"/>
                <a:ea typeface="Caveat"/>
                <a:cs typeface="Caveat"/>
                <a:sym typeface="Caveat"/>
                <a:hlinkClick r:id="rId5"/>
              </a:rPr>
              <a:t>Nature Human Behaviour</a:t>
            </a:r>
            <a:r>
              <a:rPr lang="pt-BR" sz="1800">
                <a:solidFill>
                  <a:srgbClr val="444444"/>
                </a:solidFill>
                <a:highlight>
                  <a:srgbClr val="FFFFFF"/>
                </a:highlight>
                <a:latin typeface="Caveat"/>
                <a:ea typeface="Caveat"/>
                <a:cs typeface="Caveat"/>
                <a:sym typeface="Caveat"/>
              </a:rPr>
              <a:t>. No manifesto são propostas uma série de medidas para evitar práticas ruins em todas as fases de uma pesquisa.</a:t>
            </a:r>
            <a:endParaRPr sz="1800">
              <a:latin typeface="Caveat"/>
              <a:ea typeface="Caveat"/>
              <a:cs typeface="Caveat"/>
              <a:sym typeface="Caveat"/>
            </a:endParaRPr>
          </a:p>
        </p:txBody>
      </p:sp>
      <p:sp>
        <p:nvSpPr>
          <p:cNvPr id="124" name="Google Shape;124;p15"/>
          <p:cNvSpPr/>
          <p:nvPr/>
        </p:nvSpPr>
        <p:spPr>
          <a:xfrm>
            <a:off x="214325" y="4316450"/>
            <a:ext cx="4320000" cy="30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Falta rigor ao utilizar o método científico</a:t>
            </a:r>
            <a:endParaRPr b="1" sz="1800">
              <a:solidFill>
                <a:srgbClr val="9900FF"/>
              </a:solidFill>
              <a:latin typeface="Caveat"/>
              <a:ea typeface="Caveat"/>
              <a:cs typeface="Caveat"/>
              <a:sym typeface="Caveat"/>
            </a:endParaRPr>
          </a:p>
        </p:txBody>
      </p:sp>
      <p:sp>
        <p:nvSpPr>
          <p:cNvPr id="125" name="Google Shape;125;p15"/>
          <p:cNvSpPr txBox="1"/>
          <p:nvPr/>
        </p:nvSpPr>
        <p:spPr>
          <a:xfrm>
            <a:off x="4572125" y="4333500"/>
            <a:ext cx="4724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Fonte: </a:t>
            </a:r>
            <a:r>
              <a:rPr lang="pt-BR">
                <a:solidFill>
                  <a:srgbClr val="222222"/>
                </a:solidFill>
                <a:latin typeface="Caveat"/>
                <a:ea typeface="Caveat"/>
                <a:cs typeface="Caveat"/>
                <a:sym typeface="Caveat"/>
              </a:rPr>
              <a:t>MUNAFÒ, Marcus R. et al. A manifesto for reproducible science. </a:t>
            </a:r>
            <a:r>
              <a:rPr b="1" lang="pt-BR">
                <a:solidFill>
                  <a:srgbClr val="222222"/>
                </a:solidFill>
                <a:latin typeface="Caveat"/>
                <a:ea typeface="Caveat"/>
                <a:cs typeface="Caveat"/>
                <a:sym typeface="Caveat"/>
              </a:rPr>
              <a:t>Nature Human Behaviour</a:t>
            </a:r>
            <a:r>
              <a:rPr lang="pt-BR">
                <a:solidFill>
                  <a:srgbClr val="222222"/>
                </a:solidFill>
                <a:latin typeface="Caveat"/>
                <a:ea typeface="Caveat"/>
                <a:cs typeface="Caveat"/>
                <a:sym typeface="Caveat"/>
              </a:rPr>
              <a:t>, v. 1, n. 1, p. 0021, 2017.</a:t>
            </a:r>
            <a:endParaRPr>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16"/>
          <p:cNvSpPr/>
          <p:nvPr/>
        </p:nvSpPr>
        <p:spPr>
          <a:xfrm rot="10800000">
            <a:off x="5223300" y="727300"/>
            <a:ext cx="2758800" cy="3849000"/>
          </a:xfrm>
          <a:prstGeom prst="round2SameRect">
            <a:avLst>
              <a:gd fmla="val 16667" name="adj1"/>
              <a:gd fmla="val 0" name="adj2"/>
            </a:avLst>
          </a:prstGeom>
          <a:solidFill>
            <a:srgbClr val="F3F3F3"/>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sz="1300">
              <a:latin typeface="Caveat"/>
              <a:ea typeface="Caveat"/>
              <a:cs typeface="Caveat"/>
              <a:sym typeface="Caveat"/>
            </a:endParaRPr>
          </a:p>
        </p:txBody>
      </p:sp>
      <p:sp>
        <p:nvSpPr>
          <p:cNvPr id="131" name="Google Shape;131;p16"/>
          <p:cNvSpPr/>
          <p:nvPr/>
        </p:nvSpPr>
        <p:spPr>
          <a:xfrm rot="10800000">
            <a:off x="1108500" y="727300"/>
            <a:ext cx="2758800" cy="3849000"/>
          </a:xfrm>
          <a:prstGeom prst="round2SameRect">
            <a:avLst>
              <a:gd fmla="val 16667" name="adj1"/>
              <a:gd fmla="val 0" name="adj2"/>
            </a:avLst>
          </a:prstGeom>
          <a:solidFill>
            <a:srgbClr val="F3F3F3"/>
          </a:solid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sz="1300">
              <a:latin typeface="Caveat"/>
              <a:ea typeface="Caveat"/>
              <a:cs typeface="Caveat"/>
              <a:sym typeface="Caveat"/>
            </a:endParaRPr>
          </a:p>
        </p:txBody>
      </p:sp>
      <p:cxnSp>
        <p:nvCxnSpPr>
          <p:cNvPr id="132" name="Google Shape;132;p16"/>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133" name="Google Shape;133;p16"/>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134" name="Google Shape;134;p16"/>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135" name="Google Shape;135;p16"/>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Tipos de estudos</a:t>
            </a:r>
            <a:endParaRPr b="1" sz="3000">
              <a:latin typeface="Caveat"/>
              <a:ea typeface="Caveat"/>
              <a:cs typeface="Caveat"/>
              <a:sym typeface="Caveat"/>
            </a:endParaRPr>
          </a:p>
        </p:txBody>
      </p:sp>
      <p:sp>
        <p:nvSpPr>
          <p:cNvPr id="136" name="Google Shape;13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137" name="Google Shape;137;p16"/>
          <p:cNvSpPr txBox="1"/>
          <p:nvPr/>
        </p:nvSpPr>
        <p:spPr>
          <a:xfrm>
            <a:off x="1108600" y="709025"/>
            <a:ext cx="2758800" cy="5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Caveat"/>
                <a:ea typeface="Caveat"/>
                <a:cs typeface="Caveat"/>
                <a:sym typeface="Caveat"/>
              </a:rPr>
              <a:t>Observacional</a:t>
            </a:r>
            <a:endParaRPr sz="3000">
              <a:latin typeface="Caveat"/>
              <a:ea typeface="Caveat"/>
              <a:cs typeface="Caveat"/>
              <a:sym typeface="Caveat"/>
            </a:endParaRPr>
          </a:p>
        </p:txBody>
      </p:sp>
      <p:sp>
        <p:nvSpPr>
          <p:cNvPr id="138" name="Google Shape;138;p16"/>
          <p:cNvSpPr txBox="1"/>
          <p:nvPr/>
        </p:nvSpPr>
        <p:spPr>
          <a:xfrm>
            <a:off x="5223300" y="709025"/>
            <a:ext cx="2758800" cy="5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Caveat"/>
                <a:ea typeface="Caveat"/>
                <a:cs typeface="Caveat"/>
                <a:sym typeface="Caveat"/>
              </a:rPr>
              <a:t>Experimental</a:t>
            </a:r>
            <a:endParaRPr sz="3000">
              <a:latin typeface="Caveat"/>
              <a:ea typeface="Caveat"/>
              <a:cs typeface="Caveat"/>
              <a:sym typeface="Caveat"/>
            </a:endParaRPr>
          </a:p>
        </p:txBody>
      </p:sp>
      <p:sp>
        <p:nvSpPr>
          <p:cNvPr id="139" name="Google Shape;139;p16"/>
          <p:cNvSpPr txBox="1"/>
          <p:nvPr/>
        </p:nvSpPr>
        <p:spPr>
          <a:xfrm>
            <a:off x="4331375" y="2309225"/>
            <a:ext cx="4383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3000">
                <a:latin typeface="Caveat"/>
                <a:ea typeface="Caveat"/>
                <a:cs typeface="Caveat"/>
                <a:sym typeface="Caveat"/>
              </a:rPr>
              <a:t>X</a:t>
            </a:r>
            <a:endParaRPr sz="3000">
              <a:latin typeface="Caveat"/>
              <a:ea typeface="Caveat"/>
              <a:cs typeface="Caveat"/>
              <a:sym typeface="Caveat"/>
            </a:endParaRPr>
          </a:p>
        </p:txBody>
      </p:sp>
      <p:sp>
        <p:nvSpPr>
          <p:cNvPr id="140" name="Google Shape;140;p16"/>
          <p:cNvSpPr txBox="1"/>
          <p:nvPr/>
        </p:nvSpPr>
        <p:spPr>
          <a:xfrm>
            <a:off x="1114425" y="1167550"/>
            <a:ext cx="2758800" cy="123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Caveat"/>
                <a:ea typeface="Caveat"/>
                <a:cs typeface="Caveat"/>
                <a:sym typeface="Caveat"/>
              </a:rPr>
              <a:t>Estudo que se restringe a observação apenas das variáveis de interesse sem interferência no processo observado.</a:t>
            </a:r>
            <a:endParaRPr sz="1800">
              <a:latin typeface="Caveat"/>
              <a:ea typeface="Caveat"/>
              <a:cs typeface="Caveat"/>
              <a:sym typeface="Caveat"/>
            </a:endParaRPr>
          </a:p>
        </p:txBody>
      </p:sp>
      <p:sp>
        <p:nvSpPr>
          <p:cNvPr id="141" name="Google Shape;141;p16"/>
          <p:cNvSpPr txBox="1"/>
          <p:nvPr/>
        </p:nvSpPr>
        <p:spPr>
          <a:xfrm>
            <a:off x="1114425" y="2462950"/>
            <a:ext cx="2758800" cy="87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Observação </a:t>
            </a:r>
            <a:r>
              <a:rPr b="1" lang="pt-BR" sz="1800">
                <a:latin typeface="Caveat"/>
                <a:ea typeface="Caveat"/>
                <a:cs typeface="Caveat"/>
                <a:sym typeface="Caveat"/>
              </a:rPr>
              <a:t>passiva</a:t>
            </a:r>
            <a:r>
              <a:rPr b="1" lang="pt-BR" sz="1800">
                <a:latin typeface="Caveat"/>
                <a:ea typeface="Caveat"/>
                <a:cs typeface="Caveat"/>
                <a:sym typeface="Caveat"/>
              </a:rPr>
              <a:t> </a:t>
            </a:r>
            <a:endParaRPr b="1" sz="18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Observa-se os dados sem intervenção.</a:t>
            </a:r>
            <a:endParaRPr sz="1800">
              <a:latin typeface="Caveat"/>
              <a:ea typeface="Caveat"/>
              <a:cs typeface="Caveat"/>
              <a:sym typeface="Caveat"/>
            </a:endParaRPr>
          </a:p>
        </p:txBody>
      </p:sp>
      <p:sp>
        <p:nvSpPr>
          <p:cNvPr id="142" name="Google Shape;142;p16"/>
          <p:cNvSpPr txBox="1"/>
          <p:nvPr/>
        </p:nvSpPr>
        <p:spPr>
          <a:xfrm>
            <a:off x="5229225" y="2462950"/>
            <a:ext cx="27588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Experimentação é ativa</a:t>
            </a:r>
            <a:endParaRPr b="1" sz="18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Interfere-se no processo.</a:t>
            </a:r>
            <a:endParaRPr sz="1800">
              <a:latin typeface="Caveat"/>
              <a:ea typeface="Caveat"/>
              <a:cs typeface="Caveat"/>
              <a:sym typeface="Caveat"/>
            </a:endParaRPr>
          </a:p>
        </p:txBody>
      </p:sp>
      <p:sp>
        <p:nvSpPr>
          <p:cNvPr id="143" name="Google Shape;143;p16"/>
          <p:cNvSpPr txBox="1"/>
          <p:nvPr/>
        </p:nvSpPr>
        <p:spPr>
          <a:xfrm>
            <a:off x="5229225" y="1167550"/>
            <a:ext cx="2758800" cy="123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Caveat"/>
                <a:ea typeface="Caveat"/>
                <a:cs typeface="Caveat"/>
                <a:sym typeface="Caveat"/>
              </a:rPr>
              <a:t>Estudo em que se tenta controlar a situação através da qual as observações são feitas.</a:t>
            </a:r>
            <a:endParaRPr sz="1800">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7" name="Shape 147"/>
        <p:cNvGrpSpPr/>
        <p:nvPr/>
      </p:nvGrpSpPr>
      <p:grpSpPr>
        <a:xfrm>
          <a:off x="0" y="0"/>
          <a:ext cx="0" cy="0"/>
          <a:chOff x="0" y="0"/>
          <a:chExt cx="0" cy="0"/>
        </a:xfrm>
      </p:grpSpPr>
      <p:cxnSp>
        <p:nvCxnSpPr>
          <p:cNvPr id="148" name="Google Shape;148;p17"/>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149" name="Google Shape;149;p17"/>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150" name="Google Shape;150;p17"/>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151" name="Google Shape;151;p17"/>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a:t>
            </a:r>
            <a:endParaRPr b="1" sz="3000">
              <a:latin typeface="Caveat"/>
              <a:ea typeface="Caveat"/>
              <a:cs typeface="Caveat"/>
              <a:sym typeface="Caveat"/>
            </a:endParaRPr>
          </a:p>
        </p:txBody>
      </p:sp>
      <p:sp>
        <p:nvSpPr>
          <p:cNvPr id="152" name="Google Shape;152;p17"/>
          <p:cNvSpPr/>
          <p:nvPr/>
        </p:nvSpPr>
        <p:spPr>
          <a:xfrm rot="543761">
            <a:off x="1488205" y="1029885"/>
            <a:ext cx="1755910" cy="1657313"/>
          </a:xfrm>
          <a:custGeom>
            <a:rect b="b" l="l" r="r" t="t"/>
            <a:pathLst>
              <a:path extrusionOk="0" h="83364" w="83940">
                <a:moveTo>
                  <a:pt x="27434" y="10380"/>
                </a:moveTo>
                <a:cubicBezTo>
                  <a:pt x="18271" y="9070"/>
                  <a:pt x="4760" y="9320"/>
                  <a:pt x="621" y="17599"/>
                </a:cubicBezTo>
                <a:cubicBezTo>
                  <a:pt x="-2962" y="24765"/>
                  <a:pt x="11034" y="31839"/>
                  <a:pt x="9902" y="39771"/>
                </a:cubicBezTo>
                <a:cubicBezTo>
                  <a:pt x="8965" y="46339"/>
                  <a:pt x="86" y="53669"/>
                  <a:pt x="4230" y="58850"/>
                </a:cubicBezTo>
                <a:cubicBezTo>
                  <a:pt x="8345" y="63995"/>
                  <a:pt x="17828" y="60352"/>
                  <a:pt x="23309" y="64007"/>
                </a:cubicBezTo>
                <a:cubicBezTo>
                  <a:pt x="27407" y="66739"/>
                  <a:pt x="27665" y="72891"/>
                  <a:pt x="30528" y="76898"/>
                </a:cubicBezTo>
                <a:cubicBezTo>
                  <a:pt x="33209" y="80651"/>
                  <a:pt x="38429" y="84203"/>
                  <a:pt x="42903" y="83085"/>
                </a:cubicBezTo>
                <a:cubicBezTo>
                  <a:pt x="47515" y="81933"/>
                  <a:pt x="43871" y="73415"/>
                  <a:pt x="45997" y="69163"/>
                </a:cubicBezTo>
                <a:cubicBezTo>
                  <a:pt x="47132" y="66893"/>
                  <a:pt x="50212" y="66051"/>
                  <a:pt x="52700" y="65553"/>
                </a:cubicBezTo>
                <a:cubicBezTo>
                  <a:pt x="62650" y="63562"/>
                  <a:pt x="77036" y="74703"/>
                  <a:pt x="83123" y="66585"/>
                </a:cubicBezTo>
                <a:cubicBezTo>
                  <a:pt x="87460" y="60801"/>
                  <a:pt x="72810" y="54735"/>
                  <a:pt x="72810" y="47506"/>
                </a:cubicBezTo>
                <a:cubicBezTo>
                  <a:pt x="72810" y="41971"/>
                  <a:pt x="84662" y="39238"/>
                  <a:pt x="82607" y="34099"/>
                </a:cubicBezTo>
                <a:cubicBezTo>
                  <a:pt x="79385" y="26044"/>
                  <a:pt x="64173" y="27717"/>
                  <a:pt x="60951" y="19662"/>
                </a:cubicBezTo>
                <a:cubicBezTo>
                  <a:pt x="60022" y="17338"/>
                  <a:pt x="62522" y="14897"/>
                  <a:pt x="63013" y="12443"/>
                </a:cubicBezTo>
                <a:cubicBezTo>
                  <a:pt x="63812" y="8447"/>
                  <a:pt x="60986" y="3436"/>
                  <a:pt x="57341" y="1614"/>
                </a:cubicBezTo>
                <a:cubicBezTo>
                  <a:pt x="53036" y="-538"/>
                  <a:pt x="47208" y="-537"/>
                  <a:pt x="42903" y="1614"/>
                </a:cubicBezTo>
                <a:cubicBezTo>
                  <a:pt x="39949" y="3090"/>
                  <a:pt x="39051" y="7015"/>
                  <a:pt x="36715" y="9349"/>
                </a:cubicBezTo>
                <a:cubicBezTo>
                  <a:pt x="34272" y="11791"/>
                  <a:pt x="29857" y="10380"/>
                  <a:pt x="26403" y="10380"/>
                </a:cubicBezTo>
              </a:path>
            </a:pathLst>
          </a:custGeom>
          <a:noFill/>
          <a:ln cap="flat" cmpd="sng" w="28575">
            <a:solidFill>
              <a:schemeClr val="dk2"/>
            </a:solidFill>
            <a:prstDash val="solid"/>
            <a:round/>
            <a:headEnd len="med" w="med" type="none"/>
            <a:tailEnd len="med" w="med" type="none"/>
          </a:ln>
        </p:spPr>
      </p:sp>
      <p:sp>
        <p:nvSpPr>
          <p:cNvPr id="153" name="Google Shape;153;p17"/>
          <p:cNvSpPr txBox="1"/>
          <p:nvPr/>
        </p:nvSpPr>
        <p:spPr>
          <a:xfrm>
            <a:off x="1512825" y="623350"/>
            <a:ext cx="12306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População</a:t>
            </a:r>
            <a:endParaRPr sz="1800">
              <a:latin typeface="Caveat"/>
              <a:ea typeface="Caveat"/>
              <a:cs typeface="Caveat"/>
              <a:sym typeface="Caveat"/>
            </a:endParaRPr>
          </a:p>
        </p:txBody>
      </p:sp>
      <p:sp>
        <p:nvSpPr>
          <p:cNvPr id="154" name="Google Shape;154;p17"/>
          <p:cNvSpPr/>
          <p:nvPr/>
        </p:nvSpPr>
        <p:spPr>
          <a:xfrm rot="-260026">
            <a:off x="2954146" y="908229"/>
            <a:ext cx="2243970" cy="371220"/>
          </a:xfrm>
          <a:custGeom>
            <a:rect b="b" l="l" r="r" t="t"/>
            <a:pathLst>
              <a:path extrusionOk="0" h="19829" w="83945">
                <a:moveTo>
                  <a:pt x="0" y="4566"/>
                </a:moveTo>
                <a:cubicBezTo>
                  <a:pt x="2544" y="3839"/>
                  <a:pt x="7632" y="569"/>
                  <a:pt x="15263" y="205"/>
                </a:cubicBezTo>
                <a:cubicBezTo>
                  <a:pt x="22894" y="-158"/>
                  <a:pt x="36067" y="114"/>
                  <a:pt x="45788" y="2385"/>
                </a:cubicBezTo>
                <a:cubicBezTo>
                  <a:pt x="55509" y="4656"/>
                  <a:pt x="67229" y="10925"/>
                  <a:pt x="73588" y="13832"/>
                </a:cubicBezTo>
                <a:cubicBezTo>
                  <a:pt x="79948" y="16739"/>
                  <a:pt x="82219" y="18830"/>
                  <a:pt x="83945" y="19829"/>
                </a:cubicBezTo>
              </a:path>
            </a:pathLst>
          </a:custGeom>
          <a:noFill/>
          <a:ln cap="flat" cmpd="sng" w="19050">
            <a:solidFill>
              <a:schemeClr val="dk2"/>
            </a:solidFill>
            <a:prstDash val="solid"/>
            <a:round/>
            <a:headEnd len="med" w="med" type="diamond"/>
            <a:tailEnd len="med" w="med" type="triangle"/>
          </a:ln>
        </p:spPr>
      </p:sp>
      <p:sp>
        <p:nvSpPr>
          <p:cNvPr id="155" name="Google Shape;155;p17"/>
          <p:cNvSpPr/>
          <p:nvPr/>
        </p:nvSpPr>
        <p:spPr>
          <a:xfrm rot="-2163915">
            <a:off x="5105752" y="1023248"/>
            <a:ext cx="980264" cy="1035318"/>
          </a:xfrm>
          <a:custGeom>
            <a:rect b="b" l="l" r="r" t="t"/>
            <a:pathLst>
              <a:path extrusionOk="0" h="83364" w="83940">
                <a:moveTo>
                  <a:pt x="27434" y="10380"/>
                </a:moveTo>
                <a:cubicBezTo>
                  <a:pt x="18271" y="9070"/>
                  <a:pt x="4760" y="9320"/>
                  <a:pt x="621" y="17599"/>
                </a:cubicBezTo>
                <a:cubicBezTo>
                  <a:pt x="-2962" y="24765"/>
                  <a:pt x="11034" y="31839"/>
                  <a:pt x="9902" y="39771"/>
                </a:cubicBezTo>
                <a:cubicBezTo>
                  <a:pt x="8965" y="46339"/>
                  <a:pt x="86" y="53669"/>
                  <a:pt x="4230" y="58850"/>
                </a:cubicBezTo>
                <a:cubicBezTo>
                  <a:pt x="8345" y="63995"/>
                  <a:pt x="17828" y="60352"/>
                  <a:pt x="23309" y="64007"/>
                </a:cubicBezTo>
                <a:cubicBezTo>
                  <a:pt x="27407" y="66739"/>
                  <a:pt x="27665" y="72891"/>
                  <a:pt x="30528" y="76898"/>
                </a:cubicBezTo>
                <a:cubicBezTo>
                  <a:pt x="33209" y="80651"/>
                  <a:pt x="38429" y="84203"/>
                  <a:pt x="42903" y="83085"/>
                </a:cubicBezTo>
                <a:cubicBezTo>
                  <a:pt x="47515" y="81933"/>
                  <a:pt x="43871" y="73415"/>
                  <a:pt x="45997" y="69163"/>
                </a:cubicBezTo>
                <a:cubicBezTo>
                  <a:pt x="47132" y="66893"/>
                  <a:pt x="50212" y="66051"/>
                  <a:pt x="52700" y="65553"/>
                </a:cubicBezTo>
                <a:cubicBezTo>
                  <a:pt x="62650" y="63562"/>
                  <a:pt x="77036" y="74703"/>
                  <a:pt x="83123" y="66585"/>
                </a:cubicBezTo>
                <a:cubicBezTo>
                  <a:pt x="87460" y="60801"/>
                  <a:pt x="72810" y="54735"/>
                  <a:pt x="72810" y="47506"/>
                </a:cubicBezTo>
                <a:cubicBezTo>
                  <a:pt x="72810" y="41971"/>
                  <a:pt x="84662" y="39238"/>
                  <a:pt x="82607" y="34099"/>
                </a:cubicBezTo>
                <a:cubicBezTo>
                  <a:pt x="79385" y="26044"/>
                  <a:pt x="64173" y="27717"/>
                  <a:pt x="60951" y="19662"/>
                </a:cubicBezTo>
                <a:cubicBezTo>
                  <a:pt x="60022" y="17338"/>
                  <a:pt x="62522" y="14897"/>
                  <a:pt x="63013" y="12443"/>
                </a:cubicBezTo>
                <a:cubicBezTo>
                  <a:pt x="63812" y="8447"/>
                  <a:pt x="60986" y="3436"/>
                  <a:pt x="57341" y="1614"/>
                </a:cubicBezTo>
                <a:cubicBezTo>
                  <a:pt x="53036" y="-538"/>
                  <a:pt x="47208" y="-537"/>
                  <a:pt x="42903" y="1614"/>
                </a:cubicBezTo>
                <a:cubicBezTo>
                  <a:pt x="39949" y="3090"/>
                  <a:pt x="39051" y="7015"/>
                  <a:pt x="36715" y="9349"/>
                </a:cubicBezTo>
                <a:cubicBezTo>
                  <a:pt x="34272" y="11791"/>
                  <a:pt x="29857" y="10380"/>
                  <a:pt x="26403" y="10380"/>
                </a:cubicBezTo>
              </a:path>
            </a:pathLst>
          </a:custGeom>
          <a:noFill/>
          <a:ln cap="flat" cmpd="sng" w="28575">
            <a:solidFill>
              <a:srgbClr val="B7B7B7"/>
            </a:solidFill>
            <a:prstDash val="solid"/>
            <a:round/>
            <a:headEnd len="med" w="med" type="none"/>
            <a:tailEnd len="med" w="med" type="none"/>
          </a:ln>
        </p:spPr>
      </p:sp>
      <p:sp>
        <p:nvSpPr>
          <p:cNvPr id="156" name="Google Shape;156;p17"/>
          <p:cNvSpPr/>
          <p:nvPr/>
        </p:nvSpPr>
        <p:spPr>
          <a:xfrm>
            <a:off x="834475" y="814358"/>
            <a:ext cx="881973" cy="153625"/>
          </a:xfrm>
          <a:custGeom>
            <a:rect b="b" l="l" r="r" t="t"/>
            <a:pathLst>
              <a:path extrusionOk="0" h="6145" w="25266">
                <a:moveTo>
                  <a:pt x="25266" y="473"/>
                </a:moveTo>
                <a:cubicBezTo>
                  <a:pt x="21657" y="473"/>
                  <a:pt x="7821" y="-472"/>
                  <a:pt x="3610" y="473"/>
                </a:cubicBezTo>
                <a:cubicBezTo>
                  <a:pt x="-601" y="1418"/>
                  <a:pt x="602" y="5200"/>
                  <a:pt x="0" y="6145"/>
                </a:cubicBezTo>
              </a:path>
            </a:pathLst>
          </a:custGeom>
          <a:noFill/>
          <a:ln cap="flat" cmpd="sng" w="19050">
            <a:solidFill>
              <a:schemeClr val="dk2"/>
            </a:solidFill>
            <a:prstDash val="solid"/>
            <a:round/>
            <a:headEnd len="med" w="med" type="diamond"/>
            <a:tailEnd len="med" w="med" type="triangle"/>
          </a:ln>
        </p:spPr>
      </p:sp>
      <p:sp>
        <p:nvSpPr>
          <p:cNvPr id="157" name="Google Shape;157;p17"/>
          <p:cNvSpPr txBox="1"/>
          <p:nvPr/>
        </p:nvSpPr>
        <p:spPr>
          <a:xfrm>
            <a:off x="141225" y="1218275"/>
            <a:ext cx="1479900" cy="3373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sz="1600">
                <a:latin typeface="Caveat"/>
                <a:ea typeface="Caveat"/>
                <a:cs typeface="Caveat"/>
                <a:sym typeface="Caveat"/>
              </a:rPr>
              <a:t>Características (parâmetros)</a:t>
            </a:r>
            <a:endParaRPr sz="1600">
              <a:latin typeface="Caveat"/>
              <a:ea typeface="Caveat"/>
              <a:cs typeface="Caveat"/>
              <a:sym typeface="Caveat"/>
            </a:endParaRPr>
          </a:p>
          <a:p>
            <a:pPr indent="0" lvl="0" marL="0" rtl="0" algn="l">
              <a:spcBef>
                <a:spcPts val="0"/>
              </a:spcBef>
              <a:spcAft>
                <a:spcPts val="0"/>
              </a:spcAft>
              <a:buNone/>
            </a:pPr>
            <a:r>
              <a:rPr b="1" lang="pt-BR" sz="1600">
                <a:latin typeface="Caveat"/>
                <a:ea typeface="Caveat"/>
                <a:cs typeface="Caveat"/>
                <a:sym typeface="Caveat"/>
              </a:rPr>
              <a:t>Ex.</a:t>
            </a:r>
            <a:r>
              <a:rPr lang="pt-BR" sz="1600">
                <a:latin typeface="Caveat"/>
                <a:ea typeface="Caveat"/>
                <a:cs typeface="Caveat"/>
                <a:sym typeface="Caveat"/>
              </a:rPr>
              <a:t>: </a:t>
            </a:r>
            <a:r>
              <a:rPr lang="pt-BR" sz="1600">
                <a:solidFill>
                  <a:srgbClr val="E69138"/>
                </a:solidFill>
                <a:latin typeface="Caveat"/>
                <a:ea typeface="Caveat"/>
                <a:cs typeface="Caveat"/>
                <a:sym typeface="Caveat"/>
              </a:rPr>
              <a:t>Peso médio, </a:t>
            </a:r>
            <a:r>
              <a:rPr lang="pt-BR" sz="1600">
                <a:solidFill>
                  <a:srgbClr val="E69138"/>
                </a:solidFill>
                <a:latin typeface="Caveat"/>
                <a:ea typeface="Caveat"/>
                <a:cs typeface="Caveat"/>
                <a:sym typeface="Caveat"/>
              </a:rPr>
              <a:t>média da </a:t>
            </a:r>
            <a:r>
              <a:rPr lang="pt-BR" sz="1600">
                <a:solidFill>
                  <a:srgbClr val="E69138"/>
                </a:solidFill>
                <a:latin typeface="Caveat"/>
                <a:ea typeface="Caveat"/>
                <a:cs typeface="Caveat"/>
                <a:sym typeface="Caveat"/>
              </a:rPr>
              <a:t>variação no peso após dieta, tempo médio de atividade física de moderada a vigorosa</a:t>
            </a:r>
            <a:r>
              <a:rPr lang="pt-BR" sz="1600">
                <a:latin typeface="Caveat"/>
                <a:ea typeface="Caveat"/>
                <a:cs typeface="Caveat"/>
                <a:sym typeface="Caveat"/>
              </a:rPr>
              <a:t>, </a:t>
            </a:r>
            <a:r>
              <a:rPr lang="pt-BR" sz="1600">
                <a:solidFill>
                  <a:srgbClr val="9900FF"/>
                </a:solidFill>
                <a:latin typeface="Caveat"/>
                <a:ea typeface="Caveat"/>
                <a:cs typeface="Caveat"/>
                <a:sym typeface="Caveat"/>
              </a:rPr>
              <a:t>proporção de fumantes</a:t>
            </a:r>
            <a:r>
              <a:rPr lang="pt-BR" sz="1600">
                <a:latin typeface="Caveat"/>
                <a:ea typeface="Caveat"/>
                <a:cs typeface="Caveat"/>
                <a:sym typeface="Caveat"/>
              </a:rPr>
              <a:t>, </a:t>
            </a:r>
            <a:r>
              <a:rPr lang="pt-BR" sz="1600">
                <a:solidFill>
                  <a:srgbClr val="6AA4C8"/>
                </a:solidFill>
                <a:latin typeface="Caveat"/>
                <a:ea typeface="Caveat"/>
                <a:cs typeface="Caveat"/>
                <a:sym typeface="Caveat"/>
              </a:rPr>
              <a:t>de</a:t>
            </a:r>
            <a:r>
              <a:rPr lang="pt-BR" sz="1600">
                <a:solidFill>
                  <a:schemeClr val="accent2"/>
                </a:solidFill>
                <a:latin typeface="Caveat"/>
                <a:ea typeface="Caveat"/>
                <a:cs typeface="Caveat"/>
                <a:sym typeface="Caveat"/>
              </a:rPr>
              <a:t>svio padrão (ou variância) do tempo de reação de um tratamento</a:t>
            </a:r>
            <a:r>
              <a:rPr lang="pt-BR" sz="1600">
                <a:latin typeface="Caveat"/>
                <a:ea typeface="Caveat"/>
                <a:cs typeface="Caveat"/>
                <a:sym typeface="Caveat"/>
              </a:rPr>
              <a:t>.</a:t>
            </a:r>
            <a:endParaRPr sz="1600">
              <a:latin typeface="Caveat"/>
              <a:ea typeface="Caveat"/>
              <a:cs typeface="Caveat"/>
              <a:sym typeface="Caveat"/>
            </a:endParaRPr>
          </a:p>
          <a:p>
            <a:pPr indent="0" lvl="0" marL="0" rtl="0" algn="l">
              <a:spcBef>
                <a:spcPts val="0"/>
              </a:spcBef>
              <a:spcAft>
                <a:spcPts val="0"/>
              </a:spcAft>
              <a:buNone/>
            </a:pPr>
            <a:r>
              <a:t/>
            </a:r>
            <a:endParaRPr sz="1600">
              <a:latin typeface="Caveat"/>
              <a:ea typeface="Caveat"/>
              <a:cs typeface="Caveat"/>
              <a:sym typeface="Caveat"/>
            </a:endParaRPr>
          </a:p>
        </p:txBody>
      </p:sp>
      <p:sp>
        <p:nvSpPr>
          <p:cNvPr id="158" name="Google Shape;158;p17"/>
          <p:cNvSpPr txBox="1"/>
          <p:nvPr/>
        </p:nvSpPr>
        <p:spPr>
          <a:xfrm rot="-1212">
            <a:off x="3073020" y="533277"/>
            <a:ext cx="1701300" cy="41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pt-BR" sz="1800">
                <a:latin typeface="Caveat"/>
                <a:ea typeface="Caveat"/>
                <a:cs typeface="Caveat"/>
                <a:sym typeface="Caveat"/>
              </a:rPr>
              <a:t>Amostragem</a:t>
            </a:r>
            <a:endParaRPr sz="1800">
              <a:latin typeface="Caveat"/>
              <a:ea typeface="Caveat"/>
              <a:cs typeface="Caveat"/>
              <a:sym typeface="Caveat"/>
            </a:endParaRPr>
          </a:p>
        </p:txBody>
      </p:sp>
      <p:sp>
        <p:nvSpPr>
          <p:cNvPr id="159" name="Google Shape;159;p17"/>
          <p:cNvSpPr txBox="1"/>
          <p:nvPr/>
        </p:nvSpPr>
        <p:spPr>
          <a:xfrm rot="-447">
            <a:off x="2769566" y="1087892"/>
            <a:ext cx="2308200" cy="41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pt-BR" sz="1800">
                <a:latin typeface="Caveat"/>
                <a:ea typeface="Caveat"/>
                <a:cs typeface="Caveat"/>
                <a:sym typeface="Caveat"/>
              </a:rPr>
              <a:t>Planejamento de experimentos</a:t>
            </a:r>
            <a:endParaRPr sz="1800">
              <a:latin typeface="Caveat"/>
              <a:ea typeface="Caveat"/>
              <a:cs typeface="Caveat"/>
              <a:sym typeface="Caveat"/>
            </a:endParaRPr>
          </a:p>
        </p:txBody>
      </p:sp>
      <p:pic>
        <p:nvPicPr>
          <p:cNvPr descr="\mu" id="160" name="Google Shape;160;p17" title="MathEquation,#e69138"/>
          <p:cNvPicPr preferRelativeResize="0"/>
          <p:nvPr/>
        </p:nvPicPr>
        <p:blipFill>
          <a:blip r:embed="rId3">
            <a:alphaModFix/>
          </a:blip>
          <a:stretch>
            <a:fillRect/>
          </a:stretch>
        </p:blipFill>
        <p:spPr>
          <a:xfrm>
            <a:off x="1579975" y="2766600"/>
            <a:ext cx="256972" cy="350775"/>
          </a:xfrm>
          <a:prstGeom prst="rect">
            <a:avLst/>
          </a:prstGeom>
          <a:noFill/>
          <a:ln>
            <a:noFill/>
          </a:ln>
        </p:spPr>
      </p:pic>
      <p:pic>
        <p:nvPicPr>
          <p:cNvPr descr="\sigma (\text{ou} \sigma²)" id="161" name="Google Shape;161;p17" title="MathEquation,#6aa4c8"/>
          <p:cNvPicPr preferRelativeResize="0"/>
          <p:nvPr/>
        </p:nvPicPr>
        <p:blipFill>
          <a:blip r:embed="rId4">
            <a:alphaModFix/>
          </a:blip>
          <a:stretch>
            <a:fillRect/>
          </a:stretch>
        </p:blipFill>
        <p:spPr>
          <a:xfrm>
            <a:off x="2244375" y="2766600"/>
            <a:ext cx="964342" cy="350775"/>
          </a:xfrm>
          <a:prstGeom prst="rect">
            <a:avLst/>
          </a:prstGeom>
          <a:noFill/>
          <a:ln>
            <a:noFill/>
          </a:ln>
        </p:spPr>
      </p:pic>
      <p:pic>
        <p:nvPicPr>
          <p:cNvPr descr="p" id="162" name="Google Shape;162;p17" title="MathEquation,#9900ff"/>
          <p:cNvPicPr preferRelativeResize="0"/>
          <p:nvPr/>
        </p:nvPicPr>
        <p:blipFill>
          <a:blip r:embed="rId5">
            <a:alphaModFix/>
          </a:blip>
          <a:stretch>
            <a:fillRect/>
          </a:stretch>
        </p:blipFill>
        <p:spPr>
          <a:xfrm>
            <a:off x="1920725" y="2747371"/>
            <a:ext cx="256976" cy="390604"/>
          </a:xfrm>
          <a:prstGeom prst="rect">
            <a:avLst/>
          </a:prstGeom>
          <a:noFill/>
          <a:ln>
            <a:noFill/>
          </a:ln>
        </p:spPr>
      </p:pic>
      <p:sp>
        <p:nvSpPr>
          <p:cNvPr id="163" name="Google Shape;163;p17"/>
          <p:cNvSpPr/>
          <p:nvPr/>
        </p:nvSpPr>
        <p:spPr>
          <a:xfrm rot="9177451">
            <a:off x="3273648" y="2014260"/>
            <a:ext cx="2049922" cy="567071"/>
          </a:xfrm>
          <a:custGeom>
            <a:rect b="b" l="l" r="r" t="t"/>
            <a:pathLst>
              <a:path extrusionOk="0" h="19829" w="83945">
                <a:moveTo>
                  <a:pt x="0" y="4566"/>
                </a:moveTo>
                <a:cubicBezTo>
                  <a:pt x="2544" y="3839"/>
                  <a:pt x="7632" y="569"/>
                  <a:pt x="15263" y="205"/>
                </a:cubicBezTo>
                <a:cubicBezTo>
                  <a:pt x="22894" y="-158"/>
                  <a:pt x="36067" y="114"/>
                  <a:pt x="45788" y="2385"/>
                </a:cubicBezTo>
                <a:cubicBezTo>
                  <a:pt x="55509" y="4656"/>
                  <a:pt x="67229" y="10925"/>
                  <a:pt x="73588" y="13832"/>
                </a:cubicBezTo>
                <a:cubicBezTo>
                  <a:pt x="79948" y="16739"/>
                  <a:pt x="82219" y="18830"/>
                  <a:pt x="83945" y="19829"/>
                </a:cubicBezTo>
              </a:path>
            </a:pathLst>
          </a:custGeom>
          <a:noFill/>
          <a:ln cap="flat" cmpd="sng" w="19050">
            <a:solidFill>
              <a:srgbClr val="B7B7B7"/>
            </a:solidFill>
            <a:prstDash val="solid"/>
            <a:round/>
            <a:headEnd len="med" w="med" type="diamond"/>
            <a:tailEnd len="med" w="med" type="triangle"/>
          </a:ln>
        </p:spPr>
      </p:sp>
      <p:sp>
        <p:nvSpPr>
          <p:cNvPr id="164" name="Google Shape;164;p17"/>
          <p:cNvSpPr txBox="1"/>
          <p:nvPr/>
        </p:nvSpPr>
        <p:spPr>
          <a:xfrm rot="-662210">
            <a:off x="3226779" y="2459471"/>
            <a:ext cx="2308294" cy="412319"/>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pt-BR" sz="1800">
                <a:solidFill>
                  <a:srgbClr val="999999"/>
                </a:solidFill>
                <a:latin typeface="Caveat"/>
                <a:ea typeface="Caveat"/>
                <a:cs typeface="Caveat"/>
                <a:sym typeface="Caveat"/>
              </a:rPr>
              <a:t>Inferência Estatística:</a:t>
            </a:r>
            <a:endParaRPr sz="1800">
              <a:solidFill>
                <a:srgbClr val="999999"/>
              </a:solidFill>
              <a:latin typeface="Caveat"/>
              <a:ea typeface="Caveat"/>
              <a:cs typeface="Caveat"/>
              <a:sym typeface="Caveat"/>
            </a:endParaRPr>
          </a:p>
        </p:txBody>
      </p:sp>
      <p:sp>
        <p:nvSpPr>
          <p:cNvPr id="165" name="Google Shape;165;p17"/>
          <p:cNvSpPr/>
          <p:nvPr/>
        </p:nvSpPr>
        <p:spPr>
          <a:xfrm>
            <a:off x="4283925" y="2797200"/>
            <a:ext cx="710844" cy="580808"/>
          </a:xfrm>
          <a:custGeom>
            <a:rect b="b" l="l" r="r" t="t"/>
            <a:pathLst>
              <a:path extrusionOk="0" h="20442" w="25816">
                <a:moveTo>
                  <a:pt x="0" y="0"/>
                </a:moveTo>
                <a:cubicBezTo>
                  <a:pt x="3391" y="5650"/>
                  <a:pt x="3515" y="13946"/>
                  <a:pt x="8997" y="17601"/>
                </a:cubicBezTo>
                <a:cubicBezTo>
                  <a:pt x="13723" y="20752"/>
                  <a:pt x="20136" y="20339"/>
                  <a:pt x="25816" y="20339"/>
                </a:cubicBezTo>
              </a:path>
            </a:pathLst>
          </a:custGeom>
          <a:noFill/>
          <a:ln cap="flat" cmpd="sng" w="19050">
            <a:solidFill>
              <a:srgbClr val="B7B7B7"/>
            </a:solidFill>
            <a:prstDash val="solid"/>
            <a:round/>
            <a:headEnd len="med" w="med" type="diamond"/>
            <a:tailEnd len="med" w="med" type="triangle"/>
          </a:ln>
        </p:spPr>
      </p:sp>
      <p:sp>
        <p:nvSpPr>
          <p:cNvPr id="166" name="Google Shape;166;p17"/>
          <p:cNvSpPr/>
          <p:nvPr/>
        </p:nvSpPr>
        <p:spPr>
          <a:xfrm>
            <a:off x="4320075" y="2872850"/>
            <a:ext cx="655150" cy="175125"/>
          </a:xfrm>
          <a:custGeom>
            <a:rect b="b" l="l" r="r" t="t"/>
            <a:pathLst>
              <a:path extrusionOk="0" h="7005" w="26206">
                <a:moveTo>
                  <a:pt x="0" y="0"/>
                </a:moveTo>
                <a:cubicBezTo>
                  <a:pt x="1364" y="2047"/>
                  <a:pt x="1524" y="5662"/>
                  <a:pt x="3911" y="6258"/>
                </a:cubicBezTo>
                <a:cubicBezTo>
                  <a:pt x="11122" y="8060"/>
                  <a:pt x="18773" y="5867"/>
                  <a:pt x="26206" y="5867"/>
                </a:cubicBezTo>
              </a:path>
            </a:pathLst>
          </a:custGeom>
          <a:noFill/>
          <a:ln cap="flat" cmpd="sng" w="19050">
            <a:solidFill>
              <a:srgbClr val="B7B7B7"/>
            </a:solidFill>
            <a:prstDash val="solid"/>
            <a:round/>
            <a:headEnd len="med" w="med" type="none"/>
            <a:tailEnd len="med" w="med" type="triangle"/>
          </a:ln>
        </p:spPr>
      </p:sp>
      <p:sp>
        <p:nvSpPr>
          <p:cNvPr id="167" name="Google Shape;167;p17"/>
          <p:cNvSpPr txBox="1"/>
          <p:nvPr/>
        </p:nvSpPr>
        <p:spPr>
          <a:xfrm rot="-402">
            <a:off x="4938925" y="2797353"/>
            <a:ext cx="2566800" cy="4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Estimação pontual e intervalar </a:t>
            </a:r>
            <a:endParaRPr sz="1800">
              <a:solidFill>
                <a:srgbClr val="999999"/>
              </a:solidFill>
              <a:latin typeface="Caveat"/>
              <a:ea typeface="Caveat"/>
              <a:cs typeface="Caveat"/>
              <a:sym typeface="Caveat"/>
            </a:endParaRPr>
          </a:p>
        </p:txBody>
      </p:sp>
      <p:sp>
        <p:nvSpPr>
          <p:cNvPr id="168" name="Google Shape;168;p17"/>
          <p:cNvSpPr txBox="1"/>
          <p:nvPr/>
        </p:nvSpPr>
        <p:spPr>
          <a:xfrm rot="-447">
            <a:off x="4899016" y="3178342"/>
            <a:ext cx="2308200" cy="4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Teste de hipóteses</a:t>
            </a:r>
            <a:endParaRPr sz="1800">
              <a:solidFill>
                <a:srgbClr val="999999"/>
              </a:solidFill>
              <a:latin typeface="Caveat"/>
              <a:ea typeface="Caveat"/>
              <a:cs typeface="Caveat"/>
              <a:sym typeface="Caveat"/>
            </a:endParaRPr>
          </a:p>
        </p:txBody>
      </p:sp>
      <p:sp>
        <p:nvSpPr>
          <p:cNvPr id="169" name="Google Shape;169;p17"/>
          <p:cNvSpPr txBox="1"/>
          <p:nvPr/>
        </p:nvSpPr>
        <p:spPr>
          <a:xfrm>
            <a:off x="4865625" y="699550"/>
            <a:ext cx="12306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solidFill>
                  <a:srgbClr val="999999"/>
                </a:solidFill>
                <a:latin typeface="Caveat"/>
                <a:ea typeface="Caveat"/>
                <a:cs typeface="Caveat"/>
                <a:sym typeface="Caveat"/>
              </a:rPr>
              <a:t>Amostra</a:t>
            </a:r>
            <a:endParaRPr sz="1800">
              <a:solidFill>
                <a:srgbClr val="999999"/>
              </a:solidFill>
              <a:latin typeface="Caveat"/>
              <a:ea typeface="Caveat"/>
              <a:cs typeface="Caveat"/>
              <a:sym typeface="Caveat"/>
            </a:endParaRPr>
          </a:p>
        </p:txBody>
      </p:sp>
      <p:sp>
        <p:nvSpPr>
          <p:cNvPr id="170" name="Google Shape;170;p17"/>
          <p:cNvSpPr/>
          <p:nvPr/>
        </p:nvSpPr>
        <p:spPr>
          <a:xfrm>
            <a:off x="6461575" y="3036725"/>
            <a:ext cx="1357193" cy="432400"/>
          </a:xfrm>
          <a:custGeom>
            <a:rect b="b" l="l" r="r" t="t"/>
            <a:pathLst>
              <a:path extrusionOk="0" h="17296" w="51239">
                <a:moveTo>
                  <a:pt x="0" y="16523"/>
                </a:moveTo>
                <a:cubicBezTo>
                  <a:pt x="7161" y="17954"/>
                  <a:pt x="14602" y="16914"/>
                  <a:pt x="21904" y="16914"/>
                </a:cubicBezTo>
                <a:cubicBezTo>
                  <a:pt x="27419" y="16914"/>
                  <a:pt x="33919" y="18265"/>
                  <a:pt x="38332" y="14958"/>
                </a:cubicBezTo>
                <a:cubicBezTo>
                  <a:pt x="40127" y="13613"/>
                  <a:pt x="42462" y="12841"/>
                  <a:pt x="43808" y="11047"/>
                </a:cubicBezTo>
                <a:cubicBezTo>
                  <a:pt x="45803" y="8388"/>
                  <a:pt x="43917" y="4033"/>
                  <a:pt x="45763" y="1268"/>
                </a:cubicBezTo>
                <a:cubicBezTo>
                  <a:pt x="46799" y="-285"/>
                  <a:pt x="49372" y="95"/>
                  <a:pt x="51239" y="95"/>
                </a:cubicBezTo>
              </a:path>
            </a:pathLst>
          </a:custGeom>
          <a:noFill/>
          <a:ln cap="flat" cmpd="sng" w="19050">
            <a:solidFill>
              <a:srgbClr val="B7B7B7"/>
            </a:solidFill>
            <a:prstDash val="solid"/>
            <a:round/>
            <a:headEnd len="med" w="med" type="diamond"/>
            <a:tailEnd len="med" w="med" type="triangle"/>
          </a:ln>
        </p:spPr>
      </p:sp>
      <p:sp>
        <p:nvSpPr>
          <p:cNvPr id="171" name="Google Shape;171;p17"/>
          <p:cNvSpPr/>
          <p:nvPr/>
        </p:nvSpPr>
        <p:spPr>
          <a:xfrm>
            <a:off x="7507875" y="3048875"/>
            <a:ext cx="205350" cy="9775"/>
          </a:xfrm>
          <a:custGeom>
            <a:rect b="b" l="l" r="r" t="t"/>
            <a:pathLst>
              <a:path extrusionOk="0" h="391" w="8214">
                <a:moveTo>
                  <a:pt x="0" y="0"/>
                </a:moveTo>
                <a:cubicBezTo>
                  <a:pt x="2741" y="0"/>
                  <a:pt x="5473" y="391"/>
                  <a:pt x="8214" y="391"/>
                </a:cubicBezTo>
              </a:path>
            </a:pathLst>
          </a:custGeom>
          <a:noFill/>
          <a:ln cap="flat" cmpd="sng" w="19050">
            <a:solidFill>
              <a:srgbClr val="B7B7B7"/>
            </a:solidFill>
            <a:prstDash val="solid"/>
            <a:round/>
            <a:headEnd len="med" w="med" type="diamond"/>
            <a:tailEnd len="med" w="med" type="none"/>
          </a:ln>
        </p:spPr>
      </p:sp>
      <p:sp>
        <p:nvSpPr>
          <p:cNvPr id="172" name="Google Shape;172;p17"/>
          <p:cNvSpPr txBox="1"/>
          <p:nvPr/>
        </p:nvSpPr>
        <p:spPr>
          <a:xfrm rot="-697">
            <a:off x="7632500" y="2476729"/>
            <a:ext cx="1479900" cy="1342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pt-BR" sz="1800">
                <a:solidFill>
                  <a:srgbClr val="999999"/>
                </a:solidFill>
                <a:latin typeface="Caveat"/>
                <a:ea typeface="Caveat"/>
                <a:cs typeface="Caveat"/>
                <a:sym typeface="Caveat"/>
              </a:rPr>
              <a:t>Formas de fazer Inferência Estatística (</a:t>
            </a:r>
            <a:r>
              <a:rPr lang="pt-BR" sz="1800">
                <a:solidFill>
                  <a:srgbClr val="999999"/>
                </a:solidFill>
                <a:latin typeface="Caveat"/>
                <a:ea typeface="Caveat"/>
                <a:cs typeface="Caveat"/>
                <a:sym typeface="Caveat"/>
              </a:rPr>
              <a:t>Paradigma</a:t>
            </a:r>
            <a:r>
              <a:rPr lang="pt-BR" sz="1800">
                <a:solidFill>
                  <a:srgbClr val="B7B7B7"/>
                </a:solidFill>
                <a:latin typeface="Caveat"/>
                <a:ea typeface="Caveat"/>
                <a:cs typeface="Caveat"/>
                <a:sym typeface="Caveat"/>
              </a:rPr>
              <a:t>s</a:t>
            </a:r>
            <a:r>
              <a:rPr lang="pt-BR">
                <a:solidFill>
                  <a:srgbClr val="B7B7B7"/>
                </a:solidFill>
              </a:rPr>
              <a:t>):</a:t>
            </a:r>
            <a:endParaRPr sz="1800">
              <a:solidFill>
                <a:srgbClr val="B7B7B7"/>
              </a:solidFill>
              <a:latin typeface="Caveat"/>
              <a:ea typeface="Caveat"/>
              <a:cs typeface="Caveat"/>
              <a:sym typeface="Caveat"/>
            </a:endParaRPr>
          </a:p>
        </p:txBody>
      </p:sp>
      <p:sp>
        <p:nvSpPr>
          <p:cNvPr id="173" name="Google Shape;173;p17"/>
          <p:cNvSpPr/>
          <p:nvPr/>
        </p:nvSpPr>
        <p:spPr>
          <a:xfrm>
            <a:off x="7466725" y="3771675"/>
            <a:ext cx="926000" cy="580803"/>
          </a:xfrm>
          <a:custGeom>
            <a:rect b="b" l="l" r="r" t="t"/>
            <a:pathLst>
              <a:path extrusionOk="0" h="26989" w="37040">
                <a:moveTo>
                  <a:pt x="36767" y="0"/>
                </a:moveTo>
                <a:cubicBezTo>
                  <a:pt x="37857" y="3265"/>
                  <a:pt x="34374" y="6523"/>
                  <a:pt x="32465" y="9388"/>
                </a:cubicBezTo>
                <a:cubicBezTo>
                  <a:pt x="28771" y="14931"/>
                  <a:pt x="25794" y="22304"/>
                  <a:pt x="19557" y="24642"/>
                </a:cubicBezTo>
                <a:cubicBezTo>
                  <a:pt x="13409" y="26947"/>
                  <a:pt x="6566" y="26989"/>
                  <a:pt x="0" y="26989"/>
                </a:cubicBezTo>
              </a:path>
            </a:pathLst>
          </a:custGeom>
          <a:noFill/>
          <a:ln cap="flat" cmpd="sng" w="19050">
            <a:solidFill>
              <a:srgbClr val="B7B7B7"/>
            </a:solidFill>
            <a:prstDash val="solid"/>
            <a:round/>
            <a:headEnd len="med" w="med" type="none"/>
            <a:tailEnd len="med" w="med" type="triangle"/>
          </a:ln>
        </p:spPr>
      </p:sp>
      <p:sp>
        <p:nvSpPr>
          <p:cNvPr id="174" name="Google Shape;174;p17"/>
          <p:cNvSpPr/>
          <p:nvPr/>
        </p:nvSpPr>
        <p:spPr>
          <a:xfrm>
            <a:off x="7525400" y="3715050"/>
            <a:ext cx="879275" cy="899625"/>
          </a:xfrm>
          <a:custGeom>
            <a:rect b="b" l="l" r="r" t="t"/>
            <a:pathLst>
              <a:path extrusionOk="0" h="35985" w="35171">
                <a:moveTo>
                  <a:pt x="34812" y="0"/>
                </a:moveTo>
                <a:cubicBezTo>
                  <a:pt x="34812" y="3651"/>
                  <a:pt x="35529" y="7373"/>
                  <a:pt x="34812" y="10952"/>
                </a:cubicBezTo>
                <a:cubicBezTo>
                  <a:pt x="32551" y="22232"/>
                  <a:pt x="18982" y="29667"/>
                  <a:pt x="7823" y="32464"/>
                </a:cubicBezTo>
                <a:cubicBezTo>
                  <a:pt x="5049" y="33159"/>
                  <a:pt x="2860" y="35985"/>
                  <a:pt x="0" y="35985"/>
                </a:cubicBezTo>
              </a:path>
            </a:pathLst>
          </a:custGeom>
          <a:noFill/>
          <a:ln cap="flat" cmpd="sng" w="19050">
            <a:solidFill>
              <a:srgbClr val="B7B7B7"/>
            </a:solidFill>
            <a:prstDash val="solid"/>
            <a:round/>
            <a:headEnd len="med" w="med" type="diamond"/>
            <a:tailEnd len="med" w="med" type="triangle"/>
          </a:ln>
        </p:spPr>
      </p:sp>
      <p:sp>
        <p:nvSpPr>
          <p:cNvPr id="175" name="Google Shape;175;p17"/>
          <p:cNvSpPr txBox="1"/>
          <p:nvPr/>
        </p:nvSpPr>
        <p:spPr>
          <a:xfrm rot="-910">
            <a:off x="5218275" y="4168976"/>
            <a:ext cx="2265600" cy="259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pt-BR" sz="1800">
                <a:solidFill>
                  <a:srgbClr val="999999"/>
                </a:solidFill>
                <a:latin typeface="Caveat"/>
                <a:ea typeface="Caveat"/>
                <a:cs typeface="Caveat"/>
                <a:sym typeface="Caveat"/>
              </a:rPr>
              <a:t>Frequentista (ou Clássico)</a:t>
            </a:r>
            <a:endParaRPr sz="1800">
              <a:solidFill>
                <a:srgbClr val="999999"/>
              </a:solidFill>
              <a:latin typeface="Caveat"/>
              <a:ea typeface="Caveat"/>
              <a:cs typeface="Caveat"/>
              <a:sym typeface="Caveat"/>
            </a:endParaRPr>
          </a:p>
        </p:txBody>
      </p:sp>
      <p:sp>
        <p:nvSpPr>
          <p:cNvPr id="176" name="Google Shape;176;p17"/>
          <p:cNvSpPr txBox="1"/>
          <p:nvPr/>
        </p:nvSpPr>
        <p:spPr>
          <a:xfrm rot="-910">
            <a:off x="5218275" y="4473776"/>
            <a:ext cx="2265600" cy="259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pt-BR" sz="1800">
                <a:solidFill>
                  <a:srgbClr val="999999"/>
                </a:solidFill>
                <a:latin typeface="Caveat"/>
                <a:ea typeface="Caveat"/>
                <a:cs typeface="Caveat"/>
                <a:sym typeface="Caveat"/>
              </a:rPr>
              <a:t>Bayesiano</a:t>
            </a:r>
            <a:endParaRPr sz="1800">
              <a:solidFill>
                <a:srgbClr val="999999"/>
              </a:solidFill>
              <a:latin typeface="Caveat"/>
              <a:ea typeface="Caveat"/>
              <a:cs typeface="Caveat"/>
              <a:sym typeface="Caveat"/>
            </a:endParaRPr>
          </a:p>
        </p:txBody>
      </p:sp>
      <p:sp>
        <p:nvSpPr>
          <p:cNvPr id="177" name="Google Shape;177;p17"/>
          <p:cNvSpPr/>
          <p:nvPr/>
        </p:nvSpPr>
        <p:spPr>
          <a:xfrm rot="-153611">
            <a:off x="4333912" y="2828883"/>
            <a:ext cx="635857" cy="926951"/>
          </a:xfrm>
          <a:custGeom>
            <a:rect b="b" l="l" r="r" t="t"/>
            <a:pathLst>
              <a:path extrusionOk="0" h="34872" w="20923">
                <a:moveTo>
                  <a:pt x="0" y="0"/>
                </a:moveTo>
                <a:cubicBezTo>
                  <a:pt x="1133" y="4531"/>
                  <a:pt x="392" y="9370"/>
                  <a:pt x="1308" y="13949"/>
                </a:cubicBezTo>
                <a:cubicBezTo>
                  <a:pt x="3183" y="23323"/>
                  <a:pt x="11854" y="31849"/>
                  <a:pt x="20923" y="34872"/>
                </a:cubicBezTo>
              </a:path>
            </a:pathLst>
          </a:custGeom>
          <a:noFill/>
          <a:ln cap="flat" cmpd="sng" w="19050">
            <a:solidFill>
              <a:srgbClr val="B7B7B7"/>
            </a:solidFill>
            <a:prstDash val="solid"/>
            <a:round/>
            <a:headEnd len="med" w="med" type="none"/>
            <a:tailEnd len="med" w="med" type="triangle"/>
          </a:ln>
        </p:spPr>
      </p:sp>
      <p:sp>
        <p:nvSpPr>
          <p:cNvPr id="178" name="Google Shape;178;p17"/>
          <p:cNvSpPr txBox="1"/>
          <p:nvPr/>
        </p:nvSpPr>
        <p:spPr>
          <a:xfrm rot="-411">
            <a:off x="4899026" y="3559351"/>
            <a:ext cx="2511000" cy="41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Extrapolação dos resultados</a:t>
            </a:r>
            <a:endParaRPr sz="1800">
              <a:solidFill>
                <a:srgbClr val="999999"/>
              </a:solidFill>
              <a:latin typeface="Caveat"/>
              <a:ea typeface="Caveat"/>
              <a:cs typeface="Caveat"/>
              <a:sym typeface="Caveat"/>
            </a:endParaRPr>
          </a:p>
        </p:txBody>
      </p:sp>
      <p:sp>
        <p:nvSpPr>
          <p:cNvPr id="179" name="Google Shape;179;p17"/>
          <p:cNvSpPr/>
          <p:nvPr/>
        </p:nvSpPr>
        <p:spPr>
          <a:xfrm rot="281730">
            <a:off x="7243271" y="3299452"/>
            <a:ext cx="353165" cy="539726"/>
          </a:xfrm>
          <a:custGeom>
            <a:rect b="b" l="l" r="r" t="t"/>
            <a:pathLst>
              <a:path extrusionOk="0" h="24846" w="15564">
                <a:moveTo>
                  <a:pt x="15257" y="0"/>
                </a:moveTo>
                <a:cubicBezTo>
                  <a:pt x="16484" y="4918"/>
                  <a:pt x="11323" y="9458"/>
                  <a:pt x="8282" y="13513"/>
                </a:cubicBezTo>
                <a:cubicBezTo>
                  <a:pt x="5475" y="17256"/>
                  <a:pt x="4679" y="24846"/>
                  <a:pt x="0" y="24846"/>
                </a:cubicBezTo>
              </a:path>
            </a:pathLst>
          </a:custGeom>
          <a:noFill/>
          <a:ln cap="flat" cmpd="sng" w="19050">
            <a:solidFill>
              <a:srgbClr val="B7B7B7"/>
            </a:solidFill>
            <a:prstDash val="solid"/>
            <a:round/>
            <a:headEnd len="med" w="med" type="none"/>
            <a:tailEnd len="med" w="med" type="diamond"/>
          </a:ln>
        </p:spPr>
      </p:sp>
      <p:sp>
        <p:nvSpPr>
          <p:cNvPr id="180" name="Google Shape;180;p17"/>
          <p:cNvSpPr/>
          <p:nvPr/>
        </p:nvSpPr>
        <p:spPr>
          <a:xfrm>
            <a:off x="147950" y="1797875"/>
            <a:ext cx="1358525" cy="1022285"/>
          </a:xfrm>
          <a:custGeom>
            <a:rect b="b" l="l" r="r" t="t"/>
            <a:pathLst>
              <a:path extrusionOk="0" h="39168" w="54341">
                <a:moveTo>
                  <a:pt x="969" y="0"/>
                </a:moveTo>
                <a:cubicBezTo>
                  <a:pt x="1041" y="1865"/>
                  <a:pt x="1399" y="5451"/>
                  <a:pt x="1399" y="11190"/>
                </a:cubicBezTo>
                <a:cubicBezTo>
                  <a:pt x="1399" y="16929"/>
                  <a:pt x="-1327" y="30774"/>
                  <a:pt x="969" y="34433"/>
                </a:cubicBezTo>
                <a:cubicBezTo>
                  <a:pt x="3265" y="38092"/>
                  <a:pt x="9793" y="33286"/>
                  <a:pt x="15173" y="33142"/>
                </a:cubicBezTo>
                <a:cubicBezTo>
                  <a:pt x="20553" y="32999"/>
                  <a:pt x="28085" y="33357"/>
                  <a:pt x="33250" y="33572"/>
                </a:cubicBezTo>
                <a:cubicBezTo>
                  <a:pt x="38415" y="33787"/>
                  <a:pt x="42648" y="33500"/>
                  <a:pt x="46163" y="34433"/>
                </a:cubicBezTo>
                <a:cubicBezTo>
                  <a:pt x="49678" y="35366"/>
                  <a:pt x="52978" y="38379"/>
                  <a:pt x="54341" y="39168"/>
                </a:cubicBezTo>
              </a:path>
            </a:pathLst>
          </a:custGeom>
          <a:noFill/>
          <a:ln cap="flat" cmpd="sng" w="19050">
            <a:solidFill>
              <a:srgbClr val="E69138"/>
            </a:solidFill>
            <a:prstDash val="solid"/>
            <a:round/>
            <a:headEnd len="med" w="med" type="diamond"/>
            <a:tailEnd len="med" w="med" type="triangle"/>
          </a:ln>
        </p:spPr>
      </p:sp>
      <p:sp>
        <p:nvSpPr>
          <p:cNvPr id="181" name="Google Shape;181;p17"/>
          <p:cNvSpPr/>
          <p:nvPr/>
        </p:nvSpPr>
        <p:spPr>
          <a:xfrm>
            <a:off x="548775" y="3121400"/>
            <a:ext cx="1291275" cy="88296"/>
          </a:xfrm>
          <a:custGeom>
            <a:rect b="b" l="l" r="r" t="t"/>
            <a:pathLst>
              <a:path extrusionOk="0" h="4735" w="51651">
                <a:moveTo>
                  <a:pt x="0" y="4735"/>
                </a:moveTo>
                <a:cubicBezTo>
                  <a:pt x="3372" y="4018"/>
                  <a:pt x="12482" y="790"/>
                  <a:pt x="20230" y="431"/>
                </a:cubicBezTo>
                <a:cubicBezTo>
                  <a:pt x="27978" y="72"/>
                  <a:pt x="41249" y="2655"/>
                  <a:pt x="46486" y="2583"/>
                </a:cubicBezTo>
                <a:cubicBezTo>
                  <a:pt x="51723" y="2511"/>
                  <a:pt x="50790" y="431"/>
                  <a:pt x="51651" y="0"/>
                </a:cubicBezTo>
              </a:path>
            </a:pathLst>
          </a:custGeom>
          <a:noFill/>
          <a:ln cap="flat" cmpd="sng" w="19050">
            <a:solidFill>
              <a:srgbClr val="9900FF"/>
            </a:solidFill>
            <a:prstDash val="solid"/>
            <a:round/>
            <a:headEnd len="med" w="med" type="diamond"/>
            <a:tailEnd len="med" w="med" type="triangle"/>
          </a:ln>
        </p:spPr>
      </p:sp>
      <p:sp>
        <p:nvSpPr>
          <p:cNvPr id="182" name="Google Shape;182;p17"/>
          <p:cNvSpPr/>
          <p:nvPr/>
        </p:nvSpPr>
        <p:spPr>
          <a:xfrm>
            <a:off x="1237450" y="3088250"/>
            <a:ext cx="1022250" cy="350782"/>
          </a:xfrm>
          <a:custGeom>
            <a:rect b="b" l="l" r="r" t="t"/>
            <a:pathLst>
              <a:path extrusionOk="0" h="12913" w="40890">
                <a:moveTo>
                  <a:pt x="0" y="12913"/>
                </a:moveTo>
                <a:cubicBezTo>
                  <a:pt x="1148" y="12626"/>
                  <a:pt x="1650" y="11837"/>
                  <a:pt x="6887" y="11191"/>
                </a:cubicBezTo>
                <a:cubicBezTo>
                  <a:pt x="12124" y="10545"/>
                  <a:pt x="25754" y="10904"/>
                  <a:pt x="31421" y="9039"/>
                </a:cubicBezTo>
                <a:cubicBezTo>
                  <a:pt x="37088" y="7174"/>
                  <a:pt x="39312" y="1507"/>
                  <a:pt x="40890" y="0"/>
                </a:cubicBezTo>
              </a:path>
            </a:pathLst>
          </a:custGeom>
          <a:noFill/>
          <a:ln cap="flat" cmpd="sng" w="19050">
            <a:solidFill>
              <a:schemeClr val="accent2"/>
            </a:solidFill>
            <a:prstDash val="solid"/>
            <a:round/>
            <a:headEnd len="med" w="med" type="diamond"/>
            <a:tailEnd len="med" w="med" type="triangle"/>
          </a:ln>
        </p:spPr>
      </p:sp>
      <p:sp>
        <p:nvSpPr>
          <p:cNvPr id="183" name="Google Shape;183;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184" name="Google Shape;184;p17"/>
          <p:cNvSpPr/>
          <p:nvPr/>
        </p:nvSpPr>
        <p:spPr>
          <a:xfrm rot="194171">
            <a:off x="3887977" y="461225"/>
            <a:ext cx="3691784" cy="254218"/>
          </a:xfrm>
          <a:custGeom>
            <a:rect b="b" l="l" r="r" t="t"/>
            <a:pathLst>
              <a:path extrusionOk="0" h="5810" w="154951">
                <a:moveTo>
                  <a:pt x="0" y="5810"/>
                </a:moveTo>
                <a:cubicBezTo>
                  <a:pt x="1578" y="5451"/>
                  <a:pt x="7102" y="4017"/>
                  <a:pt x="9469" y="3658"/>
                </a:cubicBezTo>
                <a:cubicBezTo>
                  <a:pt x="11836" y="3299"/>
                  <a:pt x="10259" y="3802"/>
                  <a:pt x="14204" y="3658"/>
                </a:cubicBezTo>
                <a:cubicBezTo>
                  <a:pt x="18150" y="3515"/>
                  <a:pt x="24821" y="3084"/>
                  <a:pt x="33142" y="2797"/>
                </a:cubicBezTo>
                <a:cubicBezTo>
                  <a:pt x="41463" y="2510"/>
                  <a:pt x="55882" y="2080"/>
                  <a:pt x="64132" y="1937"/>
                </a:cubicBezTo>
                <a:cubicBezTo>
                  <a:pt x="72382" y="1794"/>
                  <a:pt x="69154" y="2224"/>
                  <a:pt x="82640" y="1937"/>
                </a:cubicBezTo>
                <a:cubicBezTo>
                  <a:pt x="96127" y="1650"/>
                  <a:pt x="132999" y="-215"/>
                  <a:pt x="145051" y="215"/>
                </a:cubicBezTo>
                <a:cubicBezTo>
                  <a:pt x="157103" y="645"/>
                  <a:pt x="153301" y="3802"/>
                  <a:pt x="154951" y="4519"/>
                </a:cubicBezTo>
              </a:path>
            </a:pathLst>
          </a:custGeom>
          <a:noFill/>
          <a:ln cap="flat" cmpd="sng" w="19050">
            <a:solidFill>
              <a:srgbClr val="B7B7B7"/>
            </a:solidFill>
            <a:prstDash val="solid"/>
            <a:round/>
            <a:headEnd len="med" w="med" type="diamond"/>
            <a:tailEnd len="med" w="med" type="none"/>
          </a:ln>
        </p:spPr>
      </p:sp>
      <p:sp>
        <p:nvSpPr>
          <p:cNvPr id="185" name="Google Shape;185;p17"/>
          <p:cNvSpPr/>
          <p:nvPr/>
        </p:nvSpPr>
        <p:spPr>
          <a:xfrm>
            <a:off x="6678750" y="742475"/>
            <a:ext cx="903875" cy="215200"/>
          </a:xfrm>
          <a:custGeom>
            <a:rect b="b" l="l" r="r" t="t"/>
            <a:pathLst>
              <a:path extrusionOk="0" h="8608" w="36155">
                <a:moveTo>
                  <a:pt x="36155" y="0"/>
                </a:moveTo>
                <a:cubicBezTo>
                  <a:pt x="34792" y="144"/>
                  <a:pt x="31349" y="574"/>
                  <a:pt x="27977" y="861"/>
                </a:cubicBezTo>
                <a:cubicBezTo>
                  <a:pt x="24605" y="1148"/>
                  <a:pt x="19871" y="1363"/>
                  <a:pt x="15925" y="1722"/>
                </a:cubicBezTo>
                <a:cubicBezTo>
                  <a:pt x="11980" y="2081"/>
                  <a:pt x="6958" y="1865"/>
                  <a:pt x="4304" y="3013"/>
                </a:cubicBezTo>
                <a:cubicBezTo>
                  <a:pt x="1650" y="4161"/>
                  <a:pt x="717" y="7676"/>
                  <a:pt x="0" y="8608"/>
                </a:cubicBezTo>
              </a:path>
            </a:pathLst>
          </a:custGeom>
          <a:noFill/>
          <a:ln cap="flat" cmpd="sng" w="19050">
            <a:solidFill>
              <a:srgbClr val="B7B7B7"/>
            </a:solidFill>
            <a:prstDash val="solid"/>
            <a:round/>
            <a:headEnd len="med" w="med" type="diamond"/>
            <a:tailEnd len="med" w="med" type="triangle"/>
          </a:ln>
        </p:spPr>
      </p:sp>
      <p:sp>
        <p:nvSpPr>
          <p:cNvPr id="186" name="Google Shape;186;p17"/>
          <p:cNvSpPr/>
          <p:nvPr/>
        </p:nvSpPr>
        <p:spPr>
          <a:xfrm flipH="1">
            <a:off x="7559800" y="742475"/>
            <a:ext cx="903875" cy="215200"/>
          </a:xfrm>
          <a:custGeom>
            <a:rect b="b" l="l" r="r" t="t"/>
            <a:pathLst>
              <a:path extrusionOk="0" h="8608" w="36155">
                <a:moveTo>
                  <a:pt x="36155" y="0"/>
                </a:moveTo>
                <a:cubicBezTo>
                  <a:pt x="34792" y="144"/>
                  <a:pt x="31349" y="574"/>
                  <a:pt x="27977" y="861"/>
                </a:cubicBezTo>
                <a:cubicBezTo>
                  <a:pt x="24605" y="1148"/>
                  <a:pt x="19871" y="1363"/>
                  <a:pt x="15925" y="1722"/>
                </a:cubicBezTo>
                <a:cubicBezTo>
                  <a:pt x="11980" y="2081"/>
                  <a:pt x="6958" y="1865"/>
                  <a:pt x="4304" y="3013"/>
                </a:cubicBezTo>
                <a:cubicBezTo>
                  <a:pt x="1650" y="4161"/>
                  <a:pt x="717" y="7676"/>
                  <a:pt x="0" y="8608"/>
                </a:cubicBezTo>
              </a:path>
            </a:pathLst>
          </a:custGeom>
          <a:noFill/>
          <a:ln cap="flat" cmpd="sng" w="19050">
            <a:solidFill>
              <a:srgbClr val="FF0000"/>
            </a:solidFill>
            <a:prstDash val="solid"/>
            <a:round/>
            <a:headEnd len="med" w="med" type="diamond"/>
            <a:tailEnd len="med" w="med" type="triangle"/>
          </a:ln>
        </p:spPr>
      </p:sp>
      <p:sp>
        <p:nvSpPr>
          <p:cNvPr id="187" name="Google Shape;187;p17"/>
          <p:cNvSpPr txBox="1"/>
          <p:nvPr/>
        </p:nvSpPr>
        <p:spPr>
          <a:xfrm>
            <a:off x="5947950" y="928150"/>
            <a:ext cx="12912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solidFill>
                  <a:srgbClr val="999999"/>
                </a:solidFill>
                <a:latin typeface="Caveat"/>
                <a:ea typeface="Caveat"/>
                <a:cs typeface="Caveat"/>
                <a:sym typeface="Caveat"/>
              </a:rPr>
              <a:t>Probabilística</a:t>
            </a:r>
            <a:endParaRPr sz="1800">
              <a:solidFill>
                <a:srgbClr val="999999"/>
              </a:solidFill>
              <a:latin typeface="Caveat"/>
              <a:ea typeface="Caveat"/>
              <a:cs typeface="Caveat"/>
              <a:sym typeface="Caveat"/>
            </a:endParaRPr>
          </a:p>
        </p:txBody>
      </p:sp>
      <p:sp>
        <p:nvSpPr>
          <p:cNvPr id="188" name="Google Shape;188;p17"/>
          <p:cNvSpPr txBox="1"/>
          <p:nvPr/>
        </p:nvSpPr>
        <p:spPr>
          <a:xfrm>
            <a:off x="7443025" y="928150"/>
            <a:ext cx="17013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solidFill>
                  <a:srgbClr val="FF0000"/>
                </a:solidFill>
                <a:latin typeface="Caveat"/>
                <a:ea typeface="Caveat"/>
                <a:cs typeface="Caveat"/>
                <a:sym typeface="Caveat"/>
              </a:rPr>
              <a:t>Não </a:t>
            </a:r>
            <a:r>
              <a:rPr lang="pt-BR" sz="1800">
                <a:solidFill>
                  <a:srgbClr val="FF0000"/>
                </a:solidFill>
                <a:latin typeface="Caveat"/>
                <a:ea typeface="Caveat"/>
                <a:cs typeface="Caveat"/>
                <a:sym typeface="Caveat"/>
              </a:rPr>
              <a:t>Probabilística</a:t>
            </a:r>
            <a:endParaRPr sz="1800">
              <a:solidFill>
                <a:srgbClr val="FF0000"/>
              </a:solidFill>
              <a:latin typeface="Caveat"/>
              <a:ea typeface="Caveat"/>
              <a:cs typeface="Caveat"/>
              <a:sym typeface="Caveat"/>
            </a:endParaRPr>
          </a:p>
        </p:txBody>
      </p:sp>
      <p:sp>
        <p:nvSpPr>
          <p:cNvPr id="189" name="Google Shape;189;p17"/>
          <p:cNvSpPr txBox="1"/>
          <p:nvPr/>
        </p:nvSpPr>
        <p:spPr>
          <a:xfrm>
            <a:off x="6176550" y="1156750"/>
            <a:ext cx="1535700" cy="13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600">
                <a:solidFill>
                  <a:srgbClr val="999999"/>
                </a:solidFill>
                <a:latin typeface="Caveat"/>
                <a:ea typeface="Caveat"/>
                <a:cs typeface="Caveat"/>
                <a:sym typeface="Caveat"/>
              </a:rPr>
              <a:t>A</a:t>
            </a:r>
            <a:r>
              <a:rPr lang="pt-BR" sz="1600">
                <a:solidFill>
                  <a:srgbClr val="999999"/>
                </a:solidFill>
                <a:latin typeface="Caveat"/>
                <a:ea typeface="Caveat"/>
                <a:cs typeface="Caveat"/>
                <a:sym typeface="Caveat"/>
              </a:rPr>
              <a:t>mostragem</a:t>
            </a:r>
            <a:r>
              <a:rPr lang="pt-BR" sz="1600">
                <a:solidFill>
                  <a:srgbClr val="999999"/>
                </a:solidFill>
                <a:latin typeface="Caveat"/>
                <a:ea typeface="Caveat"/>
                <a:cs typeface="Caveat"/>
                <a:sym typeface="Caveat"/>
              </a:rPr>
              <a:t> aleatória simples, estratificada, por conglomerados e </a:t>
            </a:r>
            <a:r>
              <a:rPr lang="pt-BR" sz="1600">
                <a:solidFill>
                  <a:srgbClr val="999999"/>
                </a:solidFill>
                <a:latin typeface="Caveat"/>
                <a:ea typeface="Caveat"/>
                <a:cs typeface="Caveat"/>
                <a:sym typeface="Caveat"/>
              </a:rPr>
              <a:t>sistemática.</a:t>
            </a:r>
            <a:endParaRPr sz="1600">
              <a:solidFill>
                <a:srgbClr val="999999"/>
              </a:solidFill>
              <a:latin typeface="Caveat"/>
              <a:ea typeface="Caveat"/>
              <a:cs typeface="Caveat"/>
              <a:sym typeface="Caveat"/>
            </a:endParaRPr>
          </a:p>
          <a:p>
            <a:pPr indent="0" lvl="0" marL="0" rtl="0" algn="l">
              <a:spcBef>
                <a:spcPts val="0"/>
              </a:spcBef>
              <a:spcAft>
                <a:spcPts val="0"/>
              </a:spcAft>
              <a:buNone/>
            </a:pPr>
            <a:r>
              <a:t/>
            </a:r>
            <a:endParaRPr sz="1600">
              <a:solidFill>
                <a:srgbClr val="999999"/>
              </a:solidFill>
              <a:latin typeface="Caveat"/>
              <a:ea typeface="Caveat"/>
              <a:cs typeface="Caveat"/>
              <a:sym typeface="Caveat"/>
            </a:endParaRPr>
          </a:p>
        </p:txBody>
      </p:sp>
      <p:sp>
        <p:nvSpPr>
          <p:cNvPr id="190" name="Google Shape;190;p17"/>
          <p:cNvSpPr txBox="1"/>
          <p:nvPr/>
        </p:nvSpPr>
        <p:spPr>
          <a:xfrm>
            <a:off x="7624350" y="1156750"/>
            <a:ext cx="1535700" cy="109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pt-BR" sz="1600">
                <a:solidFill>
                  <a:srgbClr val="FF0000"/>
                </a:solidFill>
                <a:latin typeface="Caveat"/>
                <a:ea typeface="Caveat"/>
                <a:cs typeface="Caveat"/>
                <a:sym typeface="Caveat"/>
              </a:rPr>
              <a:t>Amostragem </a:t>
            </a:r>
            <a:r>
              <a:rPr lang="pt-BR" sz="1800">
                <a:solidFill>
                  <a:srgbClr val="FF0000"/>
                </a:solidFill>
                <a:latin typeface="Caveat"/>
                <a:ea typeface="Caveat"/>
                <a:cs typeface="Caveat"/>
                <a:sym typeface="Caveat"/>
              </a:rPr>
              <a:t>acidental</a:t>
            </a:r>
            <a:r>
              <a:rPr lang="pt-BR" sz="1600">
                <a:solidFill>
                  <a:srgbClr val="FF0000"/>
                </a:solidFill>
                <a:latin typeface="Caveat"/>
                <a:ea typeface="Caveat"/>
                <a:cs typeface="Caveat"/>
                <a:sym typeface="Caveat"/>
              </a:rPr>
              <a:t>, intencional e por cotas.</a:t>
            </a:r>
            <a:endParaRPr sz="1600">
              <a:solidFill>
                <a:srgbClr val="FF0000"/>
              </a:solidFill>
              <a:latin typeface="Caveat"/>
              <a:ea typeface="Caveat"/>
              <a:cs typeface="Caveat"/>
              <a:sym typeface="Caveat"/>
            </a:endParaRPr>
          </a:p>
          <a:p>
            <a:pPr indent="0" lvl="0" marL="0" marR="0" rtl="0" algn="l">
              <a:lnSpc>
                <a:spcPct val="100000"/>
              </a:lnSpc>
              <a:spcBef>
                <a:spcPts val="0"/>
              </a:spcBef>
              <a:spcAft>
                <a:spcPts val="0"/>
              </a:spcAft>
              <a:buClr>
                <a:srgbClr val="000000"/>
              </a:buClr>
              <a:buSzPts val="1100"/>
              <a:buFont typeface="Arial"/>
              <a:buNone/>
            </a:pPr>
            <a:r>
              <a:t/>
            </a:r>
            <a:endParaRPr sz="1800">
              <a:solidFill>
                <a:srgbClr val="FF0000"/>
              </a:solidFill>
              <a:latin typeface="Caveat"/>
              <a:ea typeface="Caveat"/>
              <a:cs typeface="Caveat"/>
              <a:sym typeface="Caveat"/>
            </a:endParaRPr>
          </a:p>
        </p:txBody>
      </p:sp>
      <p:sp>
        <p:nvSpPr>
          <p:cNvPr id="191" name="Google Shape;191;p17"/>
          <p:cNvSpPr txBox="1"/>
          <p:nvPr/>
        </p:nvSpPr>
        <p:spPr>
          <a:xfrm rot="-495">
            <a:off x="2349075" y="3481898"/>
            <a:ext cx="2083500" cy="53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pt-BR" sz="1800">
                <a:solidFill>
                  <a:srgbClr val="999999"/>
                </a:solidFill>
                <a:latin typeface="Caveat"/>
                <a:ea typeface="Caveat"/>
                <a:cs typeface="Caveat"/>
                <a:sym typeface="Caveat"/>
              </a:rPr>
              <a:t>Modelagem</a:t>
            </a:r>
            <a:endParaRPr b="1" sz="1800">
              <a:solidFill>
                <a:srgbClr val="999999"/>
              </a:solidFill>
              <a:latin typeface="Caveat"/>
              <a:ea typeface="Caveat"/>
              <a:cs typeface="Caveat"/>
              <a:sym typeface="Caveat"/>
            </a:endParaRPr>
          </a:p>
          <a:p>
            <a:pPr indent="0" lvl="0" marL="0" marR="0" rtl="0" algn="ctr">
              <a:lnSpc>
                <a:spcPct val="100000"/>
              </a:lnSpc>
              <a:spcBef>
                <a:spcPts val="0"/>
              </a:spcBef>
              <a:spcAft>
                <a:spcPts val="0"/>
              </a:spcAft>
              <a:buNone/>
            </a:pPr>
            <a:r>
              <a:rPr lang="pt-BR" sz="1800">
                <a:solidFill>
                  <a:srgbClr val="999999"/>
                </a:solidFill>
                <a:latin typeface="Caveat"/>
                <a:ea typeface="Caveat"/>
                <a:cs typeface="Caveat"/>
                <a:sym typeface="Caveat"/>
              </a:rPr>
              <a:t>Escolha do modelo</a:t>
            </a:r>
            <a:endParaRPr sz="1800">
              <a:solidFill>
                <a:srgbClr val="999999"/>
              </a:solidFill>
              <a:latin typeface="Caveat"/>
              <a:ea typeface="Caveat"/>
              <a:cs typeface="Caveat"/>
              <a:sym typeface="Caveat"/>
            </a:endParaRPr>
          </a:p>
        </p:txBody>
      </p:sp>
      <p:sp>
        <p:nvSpPr>
          <p:cNvPr id="192" name="Google Shape;192;p17"/>
          <p:cNvSpPr txBox="1"/>
          <p:nvPr/>
        </p:nvSpPr>
        <p:spPr>
          <a:xfrm rot="-648">
            <a:off x="2703675" y="4044422"/>
            <a:ext cx="1592100" cy="74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Paramétricos</a:t>
            </a:r>
            <a:endParaRPr sz="1800">
              <a:solidFill>
                <a:srgbClr val="999999"/>
              </a:solidFill>
              <a:latin typeface="Caveat"/>
              <a:ea typeface="Caveat"/>
              <a:cs typeface="Caveat"/>
              <a:sym typeface="Caveat"/>
            </a:endParaRPr>
          </a:p>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Semiparamétricos</a:t>
            </a:r>
            <a:endParaRPr sz="1800">
              <a:solidFill>
                <a:srgbClr val="999999"/>
              </a:solidFill>
              <a:latin typeface="Caveat"/>
              <a:ea typeface="Caveat"/>
              <a:cs typeface="Caveat"/>
              <a:sym typeface="Caveat"/>
            </a:endParaRPr>
          </a:p>
          <a:p>
            <a:pPr indent="0" lvl="0" marL="0" marR="0" rtl="0" algn="l">
              <a:lnSpc>
                <a:spcPct val="100000"/>
              </a:lnSpc>
              <a:spcBef>
                <a:spcPts val="0"/>
              </a:spcBef>
              <a:spcAft>
                <a:spcPts val="0"/>
              </a:spcAft>
              <a:buNone/>
            </a:pPr>
            <a:r>
              <a:rPr lang="pt-BR" sz="1800">
                <a:solidFill>
                  <a:srgbClr val="999999"/>
                </a:solidFill>
                <a:latin typeface="Caveat"/>
                <a:ea typeface="Caveat"/>
                <a:cs typeface="Caveat"/>
                <a:sym typeface="Caveat"/>
              </a:rPr>
              <a:t>Não paramétricos</a:t>
            </a:r>
            <a:endParaRPr sz="1800">
              <a:solidFill>
                <a:srgbClr val="999999"/>
              </a:solidFill>
              <a:latin typeface="Caveat"/>
              <a:ea typeface="Caveat"/>
              <a:cs typeface="Caveat"/>
              <a:sym typeface="Caveat"/>
            </a:endParaRPr>
          </a:p>
        </p:txBody>
      </p:sp>
      <p:sp>
        <p:nvSpPr>
          <p:cNvPr id="193" name="Google Shape;193;p17"/>
          <p:cNvSpPr/>
          <p:nvPr/>
        </p:nvSpPr>
        <p:spPr>
          <a:xfrm>
            <a:off x="4143375" y="3714750"/>
            <a:ext cx="1171575" cy="619125"/>
          </a:xfrm>
          <a:custGeom>
            <a:rect b="b" l="l" r="r" t="t"/>
            <a:pathLst>
              <a:path extrusionOk="0" h="24765" w="46863">
                <a:moveTo>
                  <a:pt x="46863" y="24765"/>
                </a:moveTo>
                <a:cubicBezTo>
                  <a:pt x="29195" y="24765"/>
                  <a:pt x="17668" y="0"/>
                  <a:pt x="0" y="0"/>
                </a:cubicBezTo>
              </a:path>
            </a:pathLst>
          </a:custGeom>
          <a:noFill/>
          <a:ln cap="flat" cmpd="sng" w="19050">
            <a:solidFill>
              <a:srgbClr val="B7B7B7"/>
            </a:solidFill>
            <a:prstDash val="solid"/>
            <a:round/>
            <a:headEnd len="med" w="med" type="diamond"/>
            <a:tailEnd len="med" w="med" type="triangle"/>
          </a:ln>
        </p:spPr>
      </p:sp>
      <p:sp>
        <p:nvSpPr>
          <p:cNvPr id="194" name="Google Shape;194;p17"/>
          <p:cNvSpPr/>
          <p:nvPr/>
        </p:nvSpPr>
        <p:spPr>
          <a:xfrm>
            <a:off x="4895850" y="4162425"/>
            <a:ext cx="1638300" cy="447675"/>
          </a:xfrm>
          <a:custGeom>
            <a:rect b="b" l="l" r="r" t="t"/>
            <a:pathLst>
              <a:path extrusionOk="0" h="17907" w="65532">
                <a:moveTo>
                  <a:pt x="65532" y="17907"/>
                </a:moveTo>
                <a:cubicBezTo>
                  <a:pt x="50312" y="15370"/>
                  <a:pt x="34268" y="17955"/>
                  <a:pt x="19431" y="13716"/>
                </a:cubicBezTo>
                <a:cubicBezTo>
                  <a:pt x="15166" y="12497"/>
                  <a:pt x="10376" y="11519"/>
                  <a:pt x="7239" y="8382"/>
                </a:cubicBezTo>
                <a:cubicBezTo>
                  <a:pt x="4629" y="5772"/>
                  <a:pt x="3302" y="1651"/>
                  <a:pt x="0" y="0"/>
                </a:cubicBezTo>
              </a:path>
            </a:pathLst>
          </a:custGeom>
          <a:noFill/>
          <a:ln cap="flat" cmpd="sng" w="19050">
            <a:solidFill>
              <a:srgbClr val="B7B7B7"/>
            </a:solidFill>
            <a:prstDash val="solid"/>
            <a:round/>
            <a:headEnd len="med" w="med" type="diamond"/>
            <a:tailEnd len="med" w="med" type="none"/>
          </a:ln>
        </p:spPr>
      </p:sp>
      <p:sp>
        <p:nvSpPr>
          <p:cNvPr id="195" name="Google Shape;195;p17"/>
          <p:cNvSpPr txBox="1"/>
          <p:nvPr/>
        </p:nvSpPr>
        <p:spPr>
          <a:xfrm>
            <a:off x="5196550" y="1275750"/>
            <a:ext cx="710700" cy="3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n = ?</a:t>
            </a:r>
            <a:endParaRPr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2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1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8"/>
          <p:cNvSpPr/>
          <p:nvPr/>
        </p:nvSpPr>
        <p:spPr>
          <a:xfrm>
            <a:off x="4608000" y="580800"/>
            <a:ext cx="4320000" cy="419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Pensamento Estatístico</a:t>
            </a:r>
            <a:endParaRPr b="1" sz="1800">
              <a:latin typeface="Caveat"/>
              <a:ea typeface="Caveat"/>
              <a:cs typeface="Caveat"/>
              <a:sym typeface="Caveat"/>
            </a:endParaRPr>
          </a:p>
          <a:p>
            <a:pPr indent="-342900" lvl="0" marL="457200" rtl="0" algn="ctr">
              <a:spcBef>
                <a:spcPts val="0"/>
              </a:spcBef>
              <a:spcAft>
                <a:spcPts val="0"/>
              </a:spcAft>
              <a:buSzPts val="1800"/>
              <a:buFont typeface="Caveat"/>
              <a:buAutoNum type="arabicParenBoth"/>
            </a:pPr>
            <a:r>
              <a:rPr lang="pt-BR" sz="1800">
                <a:latin typeface="Caveat"/>
                <a:ea typeface="Caveat"/>
                <a:cs typeface="Caveat"/>
                <a:sym typeface="Caveat"/>
              </a:rPr>
              <a:t>O que medir para atestar a eficácia do tratamento?</a:t>
            </a:r>
            <a:endParaRPr sz="1800">
              <a:latin typeface="Caveat"/>
              <a:ea typeface="Caveat"/>
              <a:cs typeface="Caveat"/>
              <a:sym typeface="Caveat"/>
            </a:endParaRPr>
          </a:p>
          <a:p>
            <a:pPr indent="-342900" lvl="0" marL="457200" rtl="0" algn="ctr">
              <a:spcBef>
                <a:spcPts val="0"/>
              </a:spcBef>
              <a:spcAft>
                <a:spcPts val="0"/>
              </a:spcAft>
              <a:buSzPts val="1800"/>
              <a:buFont typeface="Caveat"/>
              <a:buAutoNum type="arabicParenBoth"/>
            </a:pPr>
            <a:r>
              <a:rPr lang="pt-BR" sz="1800">
                <a:latin typeface="Caveat"/>
                <a:ea typeface="Caveat"/>
                <a:cs typeface="Caveat"/>
                <a:sym typeface="Caveat"/>
              </a:rPr>
              <a:t>Existe uma relação entre Alpha e a doença</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a:p>
            <a:pPr indent="-342900" lvl="0" marL="457200" rtl="0" algn="ctr">
              <a:spcBef>
                <a:spcPts val="0"/>
              </a:spcBef>
              <a:spcAft>
                <a:spcPts val="0"/>
              </a:spcAft>
              <a:buSzPts val="1800"/>
              <a:buFont typeface="Caveat"/>
              <a:buAutoNum type="arabicParenBoth"/>
            </a:pPr>
            <a:r>
              <a:rPr lang="pt-BR" sz="1800">
                <a:latin typeface="Caveat"/>
                <a:ea typeface="Caveat"/>
                <a:cs typeface="Caveat"/>
                <a:sym typeface="Caveat"/>
              </a:rPr>
              <a:t>Como coletar os dados?</a:t>
            </a:r>
            <a:endParaRPr sz="1800">
              <a:latin typeface="Caveat"/>
              <a:ea typeface="Caveat"/>
              <a:cs typeface="Caveat"/>
              <a:sym typeface="Caveat"/>
            </a:endParaRPr>
          </a:p>
          <a:p>
            <a:pPr indent="-342900" lvl="0" marL="457200" rtl="0" algn="ctr">
              <a:spcBef>
                <a:spcPts val="0"/>
              </a:spcBef>
              <a:spcAft>
                <a:spcPts val="0"/>
              </a:spcAft>
              <a:buSzPts val="1800"/>
              <a:buFont typeface="Caveat"/>
              <a:buAutoNum type="arabicParenBoth"/>
            </a:pPr>
            <a:r>
              <a:rPr lang="pt-BR" sz="1800">
                <a:latin typeface="Caveat"/>
                <a:ea typeface="Caveat"/>
                <a:cs typeface="Caveat"/>
                <a:sym typeface="Caveat"/>
              </a:rPr>
              <a:t>Os dados estão certinhos?</a:t>
            </a:r>
            <a:endParaRPr sz="1800">
              <a:latin typeface="Caveat"/>
              <a:ea typeface="Caveat"/>
              <a:cs typeface="Caveat"/>
              <a:sym typeface="Caveat"/>
            </a:endParaRPr>
          </a:p>
          <a:p>
            <a:pPr indent="-342900" lvl="0" marL="457200" rtl="0" algn="ctr">
              <a:spcBef>
                <a:spcPts val="0"/>
              </a:spcBef>
              <a:spcAft>
                <a:spcPts val="0"/>
              </a:spcAft>
              <a:buSzPts val="1800"/>
              <a:buFont typeface="Caveat"/>
              <a:buAutoNum type="arabicParenBoth"/>
            </a:pPr>
            <a:r>
              <a:rPr lang="pt-BR" sz="1800">
                <a:latin typeface="Caveat"/>
                <a:ea typeface="Caveat"/>
                <a:cs typeface="Caveat"/>
                <a:sym typeface="Caveat"/>
              </a:rPr>
              <a:t>Como verificar a hipótese do Cássio?</a:t>
            </a:r>
            <a:endParaRPr sz="1800">
              <a:latin typeface="Caveat"/>
              <a:ea typeface="Caveat"/>
              <a:cs typeface="Caveat"/>
              <a:sym typeface="Caveat"/>
            </a:endParaRPr>
          </a:p>
          <a:p>
            <a:pPr indent="0" lvl="0" marL="457200" rtl="0" algn="ctr">
              <a:spcBef>
                <a:spcPts val="0"/>
              </a:spcBef>
              <a:spcAft>
                <a:spcPts val="0"/>
              </a:spcAft>
              <a:buNone/>
            </a:pPr>
            <a:r>
              <a:t/>
            </a:r>
            <a:endParaRPr sz="1800">
              <a:latin typeface="Caveat"/>
              <a:ea typeface="Caveat"/>
              <a:cs typeface="Caveat"/>
              <a:sym typeface="Caveat"/>
            </a:endParaRPr>
          </a:p>
          <a:p>
            <a:pPr indent="0" lvl="0" marL="457200" rtl="0" algn="ctr">
              <a:spcBef>
                <a:spcPts val="0"/>
              </a:spcBef>
              <a:spcAft>
                <a:spcPts val="0"/>
              </a:spcAft>
              <a:buNone/>
            </a:pPr>
            <a:r>
              <a:t/>
            </a:r>
            <a:endParaRPr sz="1800">
              <a:latin typeface="Caveat"/>
              <a:ea typeface="Caveat"/>
              <a:cs typeface="Caveat"/>
              <a:sym typeface="Caveat"/>
            </a:endParaRPr>
          </a:p>
        </p:txBody>
      </p:sp>
      <p:sp>
        <p:nvSpPr>
          <p:cNvPr id="201" name="Google Shape;20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sp>
        <p:nvSpPr>
          <p:cNvPr id="202" name="Google Shape;202;p18"/>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 - Teste de hipóteses</a:t>
            </a:r>
            <a:endParaRPr b="1" sz="3000">
              <a:latin typeface="Caveat"/>
              <a:ea typeface="Caveat"/>
              <a:cs typeface="Caveat"/>
              <a:sym typeface="Caveat"/>
            </a:endParaRPr>
          </a:p>
        </p:txBody>
      </p:sp>
      <p:sp>
        <p:nvSpPr>
          <p:cNvPr id="203" name="Google Shape;203;p18"/>
          <p:cNvSpPr txBox="1"/>
          <p:nvPr/>
        </p:nvSpPr>
        <p:spPr>
          <a:xfrm>
            <a:off x="120175" y="504600"/>
            <a:ext cx="4410600" cy="66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Problema (1):</a:t>
            </a:r>
            <a:r>
              <a:rPr lang="pt-BR" sz="1800">
                <a:latin typeface="Caveat"/>
                <a:ea typeface="Caveat"/>
                <a:cs typeface="Caveat"/>
                <a:sym typeface="Caveat"/>
              </a:rPr>
              <a:t> Cássio deseja verificar se o tratamento desenvolvido por ele para determinada doença é eficaz; </a:t>
            </a:r>
            <a:endParaRPr sz="1800">
              <a:latin typeface="Caveat"/>
              <a:ea typeface="Caveat"/>
              <a:cs typeface="Caveat"/>
              <a:sym typeface="Caveat"/>
            </a:endParaRPr>
          </a:p>
        </p:txBody>
      </p:sp>
      <p:sp>
        <p:nvSpPr>
          <p:cNvPr id="204" name="Google Shape;204;p18"/>
          <p:cNvSpPr txBox="1"/>
          <p:nvPr/>
        </p:nvSpPr>
        <p:spPr>
          <a:xfrm>
            <a:off x="138125" y="1096800"/>
            <a:ext cx="4410600" cy="2024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Planejamento (2): </a:t>
            </a:r>
            <a:r>
              <a:rPr lang="pt-BR" sz="1800">
                <a:latin typeface="Caveat"/>
                <a:ea typeface="Caveat"/>
                <a:cs typeface="Caveat"/>
                <a:sym typeface="Caveat"/>
              </a:rPr>
              <a:t>descobriu que a </a:t>
            </a:r>
            <a:r>
              <a:rPr lang="pt-BR" sz="1800">
                <a:latin typeface="Caveat"/>
                <a:ea typeface="Caveat"/>
                <a:cs typeface="Caveat"/>
                <a:sym typeface="Caveat"/>
              </a:rPr>
              <a:t>característica Alpha é impactada pela doença e </a:t>
            </a:r>
            <a:r>
              <a:rPr lang="pt-BR" sz="1800">
                <a:latin typeface="Caveat"/>
                <a:ea typeface="Caveat"/>
                <a:cs typeface="Caveat"/>
                <a:sym typeface="Caveat"/>
              </a:rPr>
              <a:t>que em uma população saudável a concentração de Alpha no sangue segue uma distribuição normal com média 14 u/ml  e desvio padrão 6 (variância 36). Já na população doente a média de Alpha aumenta para 18 u/ml e o desvio padrão se matém;</a:t>
            </a:r>
            <a:endParaRPr sz="1800">
              <a:latin typeface="Caveat"/>
              <a:ea typeface="Caveat"/>
              <a:cs typeface="Caveat"/>
              <a:sym typeface="Caveat"/>
            </a:endParaRPr>
          </a:p>
        </p:txBody>
      </p:sp>
      <p:sp>
        <p:nvSpPr>
          <p:cNvPr id="205" name="Google Shape;205;p18"/>
          <p:cNvSpPr txBox="1"/>
          <p:nvPr/>
        </p:nvSpPr>
        <p:spPr>
          <a:xfrm>
            <a:off x="216250" y="4445575"/>
            <a:ext cx="1905000" cy="47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Crítica dos dados (4)</a:t>
            </a:r>
            <a:endParaRPr sz="1800">
              <a:latin typeface="Caveat"/>
              <a:ea typeface="Caveat"/>
              <a:cs typeface="Caveat"/>
              <a:sym typeface="Caveat"/>
            </a:endParaRPr>
          </a:p>
        </p:txBody>
      </p:sp>
      <p:cxnSp>
        <p:nvCxnSpPr>
          <p:cNvPr id="206" name="Google Shape;206;p18"/>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207" name="Google Shape;207;p18"/>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208" name="Google Shape;208;p18"/>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cxnSp>
        <p:nvCxnSpPr>
          <p:cNvPr id="209" name="Google Shape;209;p18"/>
          <p:cNvCxnSpPr/>
          <p:nvPr/>
        </p:nvCxnSpPr>
        <p:spPr>
          <a:xfrm>
            <a:off x="120175" y="686400"/>
            <a:ext cx="3600" cy="494700"/>
          </a:xfrm>
          <a:prstGeom prst="straightConnector1">
            <a:avLst/>
          </a:prstGeom>
          <a:noFill/>
          <a:ln cap="flat" cmpd="sng" w="19050">
            <a:solidFill>
              <a:schemeClr val="dk2"/>
            </a:solidFill>
            <a:prstDash val="solid"/>
            <a:round/>
            <a:headEnd len="med" w="med" type="diamond"/>
            <a:tailEnd len="med" w="med" type="triangle"/>
          </a:ln>
        </p:spPr>
      </p:cxnSp>
      <p:cxnSp>
        <p:nvCxnSpPr>
          <p:cNvPr id="210" name="Google Shape;210;p18"/>
          <p:cNvCxnSpPr/>
          <p:nvPr/>
        </p:nvCxnSpPr>
        <p:spPr>
          <a:xfrm flipH="1">
            <a:off x="117150" y="1264450"/>
            <a:ext cx="12900" cy="1869300"/>
          </a:xfrm>
          <a:prstGeom prst="straightConnector1">
            <a:avLst/>
          </a:prstGeom>
          <a:noFill/>
          <a:ln cap="flat" cmpd="sng" w="19050">
            <a:solidFill>
              <a:schemeClr val="dk2"/>
            </a:solidFill>
            <a:prstDash val="solid"/>
            <a:round/>
            <a:headEnd len="med" w="med" type="diamond"/>
            <a:tailEnd len="med" w="med" type="triangle"/>
          </a:ln>
        </p:spPr>
      </p:cxnSp>
      <p:sp>
        <p:nvSpPr>
          <p:cNvPr id="211" name="Google Shape;211;p18"/>
          <p:cNvSpPr/>
          <p:nvPr/>
        </p:nvSpPr>
        <p:spPr>
          <a:xfrm>
            <a:off x="102125" y="3303450"/>
            <a:ext cx="195525" cy="1401758"/>
          </a:xfrm>
          <a:custGeom>
            <a:rect b="b" l="l" r="r" t="t"/>
            <a:pathLst>
              <a:path extrusionOk="0" h="50532" w="7821">
                <a:moveTo>
                  <a:pt x="602" y="0"/>
                </a:moveTo>
                <a:cubicBezTo>
                  <a:pt x="602" y="3352"/>
                  <a:pt x="602" y="13922"/>
                  <a:pt x="602" y="20110"/>
                </a:cubicBezTo>
                <a:cubicBezTo>
                  <a:pt x="602" y="26298"/>
                  <a:pt x="602" y="32399"/>
                  <a:pt x="602" y="37126"/>
                </a:cubicBezTo>
                <a:cubicBezTo>
                  <a:pt x="602" y="41853"/>
                  <a:pt x="-601" y="46236"/>
                  <a:pt x="602" y="48470"/>
                </a:cubicBezTo>
                <a:cubicBezTo>
                  <a:pt x="1805" y="50704"/>
                  <a:pt x="6618" y="50188"/>
                  <a:pt x="7821" y="50532"/>
                </a:cubicBezTo>
              </a:path>
            </a:pathLst>
          </a:custGeom>
          <a:noFill/>
          <a:ln cap="flat" cmpd="sng" w="19050">
            <a:solidFill>
              <a:schemeClr val="dk2"/>
            </a:solidFill>
            <a:prstDash val="solid"/>
            <a:round/>
            <a:headEnd len="med" w="med" type="diamond"/>
            <a:tailEnd len="med" w="med" type="triangle"/>
          </a:ln>
        </p:spPr>
      </p:sp>
      <p:sp>
        <p:nvSpPr>
          <p:cNvPr id="212" name="Google Shape;212;p18"/>
          <p:cNvSpPr txBox="1"/>
          <p:nvPr/>
        </p:nvSpPr>
        <p:spPr>
          <a:xfrm>
            <a:off x="123725" y="3078000"/>
            <a:ext cx="4410600" cy="147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Coleta dos dados (3): </a:t>
            </a:r>
            <a:r>
              <a:rPr lang="pt-BR" sz="1800">
                <a:latin typeface="Caveat"/>
                <a:ea typeface="Caveat"/>
                <a:cs typeface="Caveat"/>
                <a:sym typeface="Caveat"/>
              </a:rPr>
              <a:t>o Fábio amigo do Cássio atende em seu consultório 60 pessoas com a doença estudada. Cassio seleciona de forma aleatória 30 pessoas para compor o experimento e mensura a concentração de Alpha após o tratamento; </a:t>
            </a:r>
            <a:endParaRPr sz="1800">
              <a:latin typeface="Caveat"/>
              <a:ea typeface="Caveat"/>
              <a:cs typeface="Caveat"/>
              <a:sym typeface="Caveat"/>
            </a:endParaRPr>
          </a:p>
        </p:txBody>
      </p:sp>
      <p:cxnSp>
        <p:nvCxnSpPr>
          <p:cNvPr id="213" name="Google Shape;213;p18"/>
          <p:cNvCxnSpPr/>
          <p:nvPr/>
        </p:nvCxnSpPr>
        <p:spPr>
          <a:xfrm flipH="1" rot="10800000">
            <a:off x="2025175" y="4721400"/>
            <a:ext cx="298800" cy="3600"/>
          </a:xfrm>
          <a:prstGeom prst="straightConnector1">
            <a:avLst/>
          </a:prstGeom>
          <a:noFill/>
          <a:ln cap="flat" cmpd="sng" w="19050">
            <a:solidFill>
              <a:schemeClr val="dk2"/>
            </a:solidFill>
            <a:prstDash val="solid"/>
            <a:round/>
            <a:headEnd len="med" w="med" type="diamond"/>
            <a:tailEnd len="med" w="med" type="triangle"/>
          </a:ln>
        </p:spPr>
      </p:cxnSp>
      <p:sp>
        <p:nvSpPr>
          <p:cNvPr id="214" name="Google Shape;214;p18"/>
          <p:cNvSpPr txBox="1"/>
          <p:nvPr/>
        </p:nvSpPr>
        <p:spPr>
          <a:xfrm>
            <a:off x="2273650" y="4445575"/>
            <a:ext cx="2841300" cy="478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Análise e interpretação (5)</a:t>
            </a:r>
            <a:endParaRPr sz="1800">
              <a:latin typeface="Caveat"/>
              <a:ea typeface="Caveat"/>
              <a:cs typeface="Caveat"/>
              <a:sym typeface="Caveat"/>
            </a:endParaRPr>
          </a:p>
        </p:txBody>
      </p:sp>
      <p:cxnSp>
        <p:nvCxnSpPr>
          <p:cNvPr id="215" name="Google Shape;215;p18"/>
          <p:cNvCxnSpPr/>
          <p:nvPr/>
        </p:nvCxnSpPr>
        <p:spPr>
          <a:xfrm flipH="1" rot="10800000">
            <a:off x="5621100" y="3369450"/>
            <a:ext cx="2793600" cy="3600"/>
          </a:xfrm>
          <a:prstGeom prst="straightConnector1">
            <a:avLst/>
          </a:prstGeom>
          <a:noFill/>
          <a:ln cap="flat" cmpd="sng" w="19050">
            <a:solidFill>
              <a:schemeClr val="dk2"/>
            </a:solidFill>
            <a:prstDash val="solid"/>
            <a:round/>
            <a:headEnd len="med" w="med" type="none"/>
            <a:tailEnd len="med" w="med" type="triangle"/>
          </a:ln>
        </p:spPr>
      </p:cxnSp>
      <p:sp>
        <p:nvSpPr>
          <p:cNvPr id="216" name="Google Shape;216;p18"/>
          <p:cNvSpPr txBox="1"/>
          <p:nvPr/>
        </p:nvSpPr>
        <p:spPr>
          <a:xfrm>
            <a:off x="7772800" y="3295525"/>
            <a:ext cx="11547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Alpha (em u/ml)</a:t>
            </a:r>
            <a:endParaRPr>
              <a:latin typeface="Caveat"/>
              <a:ea typeface="Caveat"/>
              <a:cs typeface="Caveat"/>
              <a:sym typeface="Caveat"/>
            </a:endParaRPr>
          </a:p>
        </p:txBody>
      </p:sp>
      <p:cxnSp>
        <p:nvCxnSpPr>
          <p:cNvPr id="217" name="Google Shape;217;p18"/>
          <p:cNvCxnSpPr/>
          <p:nvPr/>
        </p:nvCxnSpPr>
        <p:spPr>
          <a:xfrm>
            <a:off x="5173425" y="3369450"/>
            <a:ext cx="201600" cy="3600"/>
          </a:xfrm>
          <a:prstGeom prst="straightConnector1">
            <a:avLst/>
          </a:prstGeom>
          <a:noFill/>
          <a:ln cap="flat" cmpd="sng" w="19050">
            <a:solidFill>
              <a:schemeClr val="dk2"/>
            </a:solidFill>
            <a:prstDash val="solid"/>
            <a:round/>
            <a:headEnd len="med" w="med" type="diamond"/>
            <a:tailEnd len="med" w="med" type="none"/>
          </a:ln>
        </p:spPr>
      </p:cxnSp>
      <p:cxnSp>
        <p:nvCxnSpPr>
          <p:cNvPr id="218" name="Google Shape;218;p18"/>
          <p:cNvCxnSpPr/>
          <p:nvPr/>
        </p:nvCxnSpPr>
        <p:spPr>
          <a:xfrm flipH="1" rot="10800000">
            <a:off x="5393213" y="3372450"/>
            <a:ext cx="209700" cy="3600"/>
          </a:xfrm>
          <a:prstGeom prst="straightConnector1">
            <a:avLst/>
          </a:prstGeom>
          <a:noFill/>
          <a:ln cap="flat" cmpd="sng" w="19050">
            <a:solidFill>
              <a:schemeClr val="dk2"/>
            </a:solidFill>
            <a:prstDash val="dot"/>
            <a:round/>
            <a:headEnd len="med" w="med" type="none"/>
            <a:tailEnd len="med" w="med" type="none"/>
          </a:ln>
        </p:spPr>
      </p:cxnSp>
      <p:sp>
        <p:nvSpPr>
          <p:cNvPr id="219" name="Google Shape;219;p18"/>
          <p:cNvSpPr/>
          <p:nvPr/>
        </p:nvSpPr>
        <p:spPr>
          <a:xfrm>
            <a:off x="5658150" y="2238200"/>
            <a:ext cx="2114640" cy="1065243"/>
          </a:xfrm>
          <a:custGeom>
            <a:rect b="b" l="l" r="r" t="t"/>
            <a:pathLst>
              <a:path extrusionOk="0" h="54705" w="95631">
                <a:moveTo>
                  <a:pt x="0" y="54197"/>
                </a:moveTo>
                <a:cubicBezTo>
                  <a:pt x="1588" y="54007"/>
                  <a:pt x="7049" y="53689"/>
                  <a:pt x="9525" y="53054"/>
                </a:cubicBezTo>
                <a:cubicBezTo>
                  <a:pt x="12002" y="52419"/>
                  <a:pt x="13399" y="51657"/>
                  <a:pt x="14859" y="50387"/>
                </a:cubicBezTo>
                <a:cubicBezTo>
                  <a:pt x="16320" y="49117"/>
                  <a:pt x="16764" y="48101"/>
                  <a:pt x="18288" y="45434"/>
                </a:cubicBezTo>
                <a:cubicBezTo>
                  <a:pt x="19812" y="42767"/>
                  <a:pt x="22479" y="37941"/>
                  <a:pt x="24003" y="34385"/>
                </a:cubicBezTo>
                <a:cubicBezTo>
                  <a:pt x="25527" y="30829"/>
                  <a:pt x="25972" y="28289"/>
                  <a:pt x="27432" y="24098"/>
                </a:cubicBezTo>
                <a:cubicBezTo>
                  <a:pt x="28893" y="19907"/>
                  <a:pt x="31306" y="12795"/>
                  <a:pt x="32766" y="9239"/>
                </a:cubicBezTo>
                <a:cubicBezTo>
                  <a:pt x="34227" y="5683"/>
                  <a:pt x="35116" y="4286"/>
                  <a:pt x="36195" y="2762"/>
                </a:cubicBezTo>
                <a:cubicBezTo>
                  <a:pt x="37275" y="1238"/>
                  <a:pt x="37973" y="-286"/>
                  <a:pt x="39243" y="95"/>
                </a:cubicBezTo>
                <a:cubicBezTo>
                  <a:pt x="40513" y="476"/>
                  <a:pt x="42418" y="2953"/>
                  <a:pt x="43815" y="5048"/>
                </a:cubicBezTo>
                <a:cubicBezTo>
                  <a:pt x="45212" y="7144"/>
                  <a:pt x="46228" y="9176"/>
                  <a:pt x="47625" y="12668"/>
                </a:cubicBezTo>
                <a:cubicBezTo>
                  <a:pt x="49022" y="16161"/>
                  <a:pt x="50610" y="21431"/>
                  <a:pt x="52197" y="26003"/>
                </a:cubicBezTo>
                <a:cubicBezTo>
                  <a:pt x="53785" y="30575"/>
                  <a:pt x="55245" y="36163"/>
                  <a:pt x="57150" y="40100"/>
                </a:cubicBezTo>
                <a:cubicBezTo>
                  <a:pt x="59055" y="44037"/>
                  <a:pt x="61405" y="47276"/>
                  <a:pt x="63627" y="49625"/>
                </a:cubicBezTo>
                <a:cubicBezTo>
                  <a:pt x="65850" y="51975"/>
                  <a:pt x="67945" y="53372"/>
                  <a:pt x="70485" y="54197"/>
                </a:cubicBezTo>
                <a:cubicBezTo>
                  <a:pt x="73025" y="55023"/>
                  <a:pt x="75883" y="54578"/>
                  <a:pt x="78867" y="54578"/>
                </a:cubicBezTo>
                <a:cubicBezTo>
                  <a:pt x="81852" y="54578"/>
                  <a:pt x="85598" y="54197"/>
                  <a:pt x="88392" y="54197"/>
                </a:cubicBezTo>
                <a:cubicBezTo>
                  <a:pt x="91186" y="54197"/>
                  <a:pt x="94425" y="54515"/>
                  <a:pt x="95631" y="54578"/>
                </a:cubicBezTo>
              </a:path>
            </a:pathLst>
          </a:custGeom>
          <a:noFill/>
          <a:ln cap="flat" cmpd="sng" w="19050">
            <a:solidFill>
              <a:srgbClr val="E69138"/>
            </a:solidFill>
            <a:prstDash val="solid"/>
            <a:round/>
            <a:headEnd len="med" w="med" type="none"/>
            <a:tailEnd len="med" w="med" type="none"/>
          </a:ln>
        </p:spPr>
      </p:sp>
      <p:sp>
        <p:nvSpPr>
          <p:cNvPr id="220" name="Google Shape;220;p18"/>
          <p:cNvSpPr/>
          <p:nvPr/>
        </p:nvSpPr>
        <p:spPr>
          <a:xfrm flipH="1">
            <a:off x="5886750" y="2238200"/>
            <a:ext cx="2114640" cy="1065243"/>
          </a:xfrm>
          <a:custGeom>
            <a:rect b="b" l="l" r="r" t="t"/>
            <a:pathLst>
              <a:path extrusionOk="0" h="54705" w="95631">
                <a:moveTo>
                  <a:pt x="0" y="54197"/>
                </a:moveTo>
                <a:cubicBezTo>
                  <a:pt x="1588" y="54007"/>
                  <a:pt x="7049" y="53689"/>
                  <a:pt x="9525" y="53054"/>
                </a:cubicBezTo>
                <a:cubicBezTo>
                  <a:pt x="12002" y="52419"/>
                  <a:pt x="13399" y="51657"/>
                  <a:pt x="14859" y="50387"/>
                </a:cubicBezTo>
                <a:cubicBezTo>
                  <a:pt x="16320" y="49117"/>
                  <a:pt x="16764" y="48101"/>
                  <a:pt x="18288" y="45434"/>
                </a:cubicBezTo>
                <a:cubicBezTo>
                  <a:pt x="19812" y="42767"/>
                  <a:pt x="22479" y="37941"/>
                  <a:pt x="24003" y="34385"/>
                </a:cubicBezTo>
                <a:cubicBezTo>
                  <a:pt x="25527" y="30829"/>
                  <a:pt x="25972" y="28289"/>
                  <a:pt x="27432" y="24098"/>
                </a:cubicBezTo>
                <a:cubicBezTo>
                  <a:pt x="28893" y="19907"/>
                  <a:pt x="31306" y="12795"/>
                  <a:pt x="32766" y="9239"/>
                </a:cubicBezTo>
                <a:cubicBezTo>
                  <a:pt x="34227" y="5683"/>
                  <a:pt x="35116" y="4286"/>
                  <a:pt x="36195" y="2762"/>
                </a:cubicBezTo>
                <a:cubicBezTo>
                  <a:pt x="37275" y="1238"/>
                  <a:pt x="37973" y="-286"/>
                  <a:pt x="39243" y="95"/>
                </a:cubicBezTo>
                <a:cubicBezTo>
                  <a:pt x="40513" y="476"/>
                  <a:pt x="42418" y="2953"/>
                  <a:pt x="43815" y="5048"/>
                </a:cubicBezTo>
                <a:cubicBezTo>
                  <a:pt x="45212" y="7144"/>
                  <a:pt x="46228" y="9176"/>
                  <a:pt x="47625" y="12668"/>
                </a:cubicBezTo>
                <a:cubicBezTo>
                  <a:pt x="49022" y="16161"/>
                  <a:pt x="50610" y="21431"/>
                  <a:pt x="52197" y="26003"/>
                </a:cubicBezTo>
                <a:cubicBezTo>
                  <a:pt x="53785" y="30575"/>
                  <a:pt x="55245" y="36163"/>
                  <a:pt x="57150" y="40100"/>
                </a:cubicBezTo>
                <a:cubicBezTo>
                  <a:pt x="59055" y="44037"/>
                  <a:pt x="61405" y="47276"/>
                  <a:pt x="63627" y="49625"/>
                </a:cubicBezTo>
                <a:cubicBezTo>
                  <a:pt x="65850" y="51975"/>
                  <a:pt x="67945" y="53372"/>
                  <a:pt x="70485" y="54197"/>
                </a:cubicBezTo>
                <a:cubicBezTo>
                  <a:pt x="73025" y="55023"/>
                  <a:pt x="75883" y="54578"/>
                  <a:pt x="78867" y="54578"/>
                </a:cubicBezTo>
                <a:cubicBezTo>
                  <a:pt x="81852" y="54578"/>
                  <a:pt x="85598" y="54197"/>
                  <a:pt x="88392" y="54197"/>
                </a:cubicBezTo>
                <a:cubicBezTo>
                  <a:pt x="91186" y="54197"/>
                  <a:pt x="94425" y="54515"/>
                  <a:pt x="95631" y="54578"/>
                </a:cubicBezTo>
              </a:path>
            </a:pathLst>
          </a:custGeom>
          <a:noFill/>
          <a:ln cap="flat" cmpd="sng" w="19050">
            <a:solidFill>
              <a:schemeClr val="accent2"/>
            </a:solidFill>
            <a:prstDash val="solid"/>
            <a:round/>
            <a:headEnd len="med" w="med" type="none"/>
            <a:tailEnd len="med" w="med" type="none"/>
          </a:ln>
        </p:spPr>
      </p:sp>
      <p:cxnSp>
        <p:nvCxnSpPr>
          <p:cNvPr id="221" name="Google Shape;221;p18"/>
          <p:cNvCxnSpPr/>
          <p:nvPr/>
        </p:nvCxnSpPr>
        <p:spPr>
          <a:xfrm flipH="1" rot="10800000">
            <a:off x="6468825" y="3369450"/>
            <a:ext cx="3600" cy="3600"/>
          </a:xfrm>
          <a:prstGeom prst="straightConnector1">
            <a:avLst/>
          </a:prstGeom>
          <a:noFill/>
          <a:ln cap="flat" cmpd="sng" w="19050">
            <a:solidFill>
              <a:schemeClr val="dk2"/>
            </a:solidFill>
            <a:prstDash val="solid"/>
            <a:round/>
            <a:headEnd len="med" w="med" type="diamond"/>
            <a:tailEnd len="med" w="med" type="none"/>
          </a:ln>
        </p:spPr>
      </p:cxnSp>
      <p:cxnSp>
        <p:nvCxnSpPr>
          <p:cNvPr id="222" name="Google Shape;222;p18"/>
          <p:cNvCxnSpPr/>
          <p:nvPr/>
        </p:nvCxnSpPr>
        <p:spPr>
          <a:xfrm flipH="1" rot="10800000">
            <a:off x="7154625" y="3369450"/>
            <a:ext cx="3600" cy="3600"/>
          </a:xfrm>
          <a:prstGeom prst="straightConnector1">
            <a:avLst/>
          </a:prstGeom>
          <a:noFill/>
          <a:ln cap="flat" cmpd="sng" w="19050">
            <a:solidFill>
              <a:schemeClr val="dk2"/>
            </a:solidFill>
            <a:prstDash val="solid"/>
            <a:round/>
            <a:headEnd len="med" w="med" type="diamond"/>
            <a:tailEnd len="med" w="med" type="none"/>
          </a:ln>
        </p:spPr>
      </p:cxnSp>
      <p:sp>
        <p:nvSpPr>
          <p:cNvPr id="223" name="Google Shape;223;p18"/>
          <p:cNvSpPr txBox="1"/>
          <p:nvPr/>
        </p:nvSpPr>
        <p:spPr>
          <a:xfrm>
            <a:off x="6328800" y="3303450"/>
            <a:ext cx="417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14</a:t>
            </a:r>
            <a:endParaRPr>
              <a:latin typeface="Caveat"/>
              <a:ea typeface="Caveat"/>
              <a:cs typeface="Caveat"/>
              <a:sym typeface="Caveat"/>
            </a:endParaRPr>
          </a:p>
        </p:txBody>
      </p:sp>
      <p:sp>
        <p:nvSpPr>
          <p:cNvPr id="224" name="Google Shape;224;p18"/>
          <p:cNvSpPr txBox="1"/>
          <p:nvPr/>
        </p:nvSpPr>
        <p:spPr>
          <a:xfrm>
            <a:off x="7014600" y="3303450"/>
            <a:ext cx="417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18</a:t>
            </a:r>
            <a:endParaRPr>
              <a:latin typeface="Caveat"/>
              <a:ea typeface="Caveat"/>
              <a:cs typeface="Caveat"/>
              <a:sym typeface="Caveat"/>
            </a:endParaRPr>
          </a:p>
        </p:txBody>
      </p:sp>
      <p:sp>
        <p:nvSpPr>
          <p:cNvPr id="225" name="Google Shape;225;p18"/>
          <p:cNvSpPr txBox="1"/>
          <p:nvPr/>
        </p:nvSpPr>
        <p:spPr>
          <a:xfrm>
            <a:off x="6736900" y="1848500"/>
            <a:ext cx="2190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accent2"/>
                </a:solidFill>
                <a:latin typeface="Caveat"/>
                <a:ea typeface="Caveat"/>
                <a:cs typeface="Caveat"/>
                <a:sym typeface="Caveat"/>
              </a:rPr>
              <a:t>Doente - N(18 u/ml, 36 u²/lm²)</a:t>
            </a:r>
            <a:endParaRPr b="1">
              <a:solidFill>
                <a:schemeClr val="accent2"/>
              </a:solidFill>
              <a:latin typeface="Caveat"/>
              <a:ea typeface="Caveat"/>
              <a:cs typeface="Caveat"/>
              <a:sym typeface="Caveat"/>
            </a:endParaRPr>
          </a:p>
        </p:txBody>
      </p:sp>
      <p:sp>
        <p:nvSpPr>
          <p:cNvPr id="226" name="Google Shape;226;p18"/>
          <p:cNvSpPr txBox="1"/>
          <p:nvPr/>
        </p:nvSpPr>
        <p:spPr>
          <a:xfrm>
            <a:off x="4603300" y="1848500"/>
            <a:ext cx="2190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69138"/>
                </a:solidFill>
                <a:latin typeface="Caveat"/>
                <a:ea typeface="Caveat"/>
                <a:cs typeface="Caveat"/>
                <a:sym typeface="Caveat"/>
              </a:rPr>
              <a:t>Sadio</a:t>
            </a:r>
            <a:r>
              <a:rPr b="1" lang="pt-BR">
                <a:solidFill>
                  <a:srgbClr val="E69138"/>
                </a:solidFill>
                <a:latin typeface="Caveat"/>
                <a:ea typeface="Caveat"/>
                <a:cs typeface="Caveat"/>
                <a:sym typeface="Caveat"/>
              </a:rPr>
              <a:t> - N(14 u/ml, 36 u²/lm²)</a:t>
            </a:r>
            <a:endParaRPr b="1">
              <a:solidFill>
                <a:srgbClr val="E69138"/>
              </a:solidFill>
              <a:latin typeface="Caveat"/>
              <a:ea typeface="Caveat"/>
              <a:cs typeface="Caveat"/>
              <a:sym typeface="Caveat"/>
            </a:endParaRPr>
          </a:p>
        </p:txBody>
      </p:sp>
      <p:sp>
        <p:nvSpPr>
          <p:cNvPr id="227" name="Google Shape;227;p18"/>
          <p:cNvSpPr txBox="1"/>
          <p:nvPr/>
        </p:nvSpPr>
        <p:spPr>
          <a:xfrm>
            <a:off x="5832225" y="4401400"/>
            <a:ext cx="23979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800">
                <a:latin typeface="Caveat"/>
                <a:ea typeface="Caveat"/>
                <a:cs typeface="Caveat"/>
                <a:sym typeface="Caveat"/>
              </a:rPr>
              <a:t>Teste estatístico de hipótese!</a:t>
            </a:r>
            <a:endParaRPr sz="1800">
              <a:latin typeface="Caveat"/>
              <a:ea typeface="Caveat"/>
              <a:cs typeface="Caveat"/>
              <a:sym typeface="Cave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233" name="Google Shape;233;p19"/>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234" name="Google Shape;234;p19"/>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235" name="Google Shape;235;p19"/>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236" name="Google Shape;236;p19"/>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 - Teste de hipóteses</a:t>
            </a:r>
            <a:endParaRPr b="1" sz="3000">
              <a:latin typeface="Caveat"/>
              <a:ea typeface="Caveat"/>
              <a:cs typeface="Caveat"/>
              <a:sym typeface="Caveat"/>
            </a:endParaRPr>
          </a:p>
        </p:txBody>
      </p:sp>
      <p:sp>
        <p:nvSpPr>
          <p:cNvPr id="237" name="Google Shape;237;p19"/>
          <p:cNvSpPr txBox="1"/>
          <p:nvPr/>
        </p:nvSpPr>
        <p:spPr>
          <a:xfrm>
            <a:off x="214325" y="572625"/>
            <a:ext cx="4320000" cy="1437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lang="pt-BR" sz="1800">
                <a:latin typeface="Caveat"/>
                <a:ea typeface="Caveat"/>
                <a:cs typeface="Caveat"/>
                <a:sym typeface="Caveat"/>
              </a:rPr>
              <a:t>Objetivo em um teste de hipóteses:</a:t>
            </a:r>
            <a:r>
              <a:rPr lang="pt-BR" sz="1800">
                <a:latin typeface="Caveat"/>
                <a:ea typeface="Caveat"/>
                <a:cs typeface="Caveat"/>
                <a:sym typeface="Caveat"/>
              </a:rPr>
              <a:t> feita uma afirmação sobre determinada característica da população (sobre um parâmetro), desejamos saber se os resultados provenientes de uma amostra contrariam ou não tal afirmação.</a:t>
            </a:r>
            <a:endParaRPr sz="1800">
              <a:latin typeface="Caveat"/>
              <a:ea typeface="Caveat"/>
              <a:cs typeface="Caveat"/>
              <a:sym typeface="Caveat"/>
            </a:endParaRPr>
          </a:p>
          <a:p>
            <a:pPr indent="914400" lvl="0" marL="0" rtl="0" algn="just">
              <a:lnSpc>
                <a:spcPct val="115000"/>
              </a:lnSpc>
              <a:spcBef>
                <a:spcPts val="0"/>
              </a:spcBef>
              <a:spcAft>
                <a:spcPts val="0"/>
              </a:spcAft>
              <a:buClr>
                <a:srgbClr val="000000"/>
              </a:buClr>
              <a:buSzPts val="1100"/>
              <a:buFont typeface="Arial"/>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sp>
        <p:nvSpPr>
          <p:cNvPr id="238" name="Google Shape;238;p19"/>
          <p:cNvSpPr txBox="1"/>
          <p:nvPr/>
        </p:nvSpPr>
        <p:spPr>
          <a:xfrm>
            <a:off x="214325" y="1944225"/>
            <a:ext cx="4320000" cy="47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lang="pt-BR" sz="1800">
                <a:latin typeface="Caveat"/>
                <a:ea typeface="Caveat"/>
                <a:cs typeface="Caveat"/>
                <a:sym typeface="Caveat"/>
              </a:rPr>
              <a:t>Voltando ao Problema</a:t>
            </a:r>
            <a:endParaRPr b="1" sz="1800">
              <a:latin typeface="Caveat"/>
              <a:ea typeface="Caveat"/>
              <a:cs typeface="Caveat"/>
              <a:sym typeface="Caveat"/>
            </a:endParaRPr>
          </a:p>
          <a:p>
            <a:pPr indent="0" lvl="0" marL="0" rtl="0" algn="ctr">
              <a:spcBef>
                <a:spcPts val="0"/>
              </a:spcBef>
              <a:spcAft>
                <a:spcPts val="0"/>
              </a:spcAft>
              <a:buNone/>
            </a:pPr>
            <a:r>
              <a:t/>
            </a:r>
            <a:endParaRPr b="1" sz="1800">
              <a:latin typeface="Caveat"/>
              <a:ea typeface="Caveat"/>
              <a:cs typeface="Caveat"/>
              <a:sym typeface="Caveat"/>
            </a:endParaRPr>
          </a:p>
        </p:txBody>
      </p:sp>
      <p:sp>
        <p:nvSpPr>
          <p:cNvPr id="239" name="Google Shape;239;p19"/>
          <p:cNvSpPr txBox="1"/>
          <p:nvPr/>
        </p:nvSpPr>
        <p:spPr>
          <a:xfrm>
            <a:off x="214325" y="2190825"/>
            <a:ext cx="4320000" cy="9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Como usar o dados (medidas da quantidade Alpha) dos 30 pacientes após tratamento para verificar a hipótese do Cassio?</a:t>
            </a:r>
            <a:endParaRPr sz="1800">
              <a:latin typeface="Caveat"/>
              <a:ea typeface="Caveat"/>
              <a:cs typeface="Caveat"/>
              <a:sym typeface="Caveat"/>
            </a:endParaRPr>
          </a:p>
        </p:txBody>
      </p:sp>
      <p:sp>
        <p:nvSpPr>
          <p:cNvPr id="240" name="Google Shape;240;p19"/>
          <p:cNvSpPr txBox="1"/>
          <p:nvPr/>
        </p:nvSpPr>
        <p:spPr>
          <a:xfrm>
            <a:off x="214325" y="3029025"/>
            <a:ext cx="4320000" cy="648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Resposta: </a:t>
            </a:r>
            <a:r>
              <a:rPr lang="pt-BR" sz="1800">
                <a:latin typeface="Caveat"/>
                <a:ea typeface="Caveat"/>
                <a:cs typeface="Caveat"/>
                <a:sym typeface="Caveat"/>
              </a:rPr>
              <a:t>podemos usar a média (ou mediana) amostral para nos ajudar nesta tomada de decisão. </a:t>
            </a:r>
            <a:endParaRPr sz="1800">
              <a:latin typeface="Caveat"/>
              <a:ea typeface="Caveat"/>
              <a:cs typeface="Caveat"/>
              <a:sym typeface="Caveat"/>
            </a:endParaRPr>
          </a:p>
        </p:txBody>
      </p:sp>
      <p:sp>
        <p:nvSpPr>
          <p:cNvPr id="241" name="Google Shape;241;p19"/>
          <p:cNvSpPr/>
          <p:nvPr/>
        </p:nvSpPr>
        <p:spPr>
          <a:xfrm>
            <a:off x="4608000" y="580800"/>
            <a:ext cx="4320000" cy="419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a:t>
            </a:r>
            <a:r>
              <a:rPr b="1" lang="pt-BR" sz="1800">
                <a:latin typeface="Caveat"/>
                <a:ea typeface="Caveat"/>
                <a:cs typeface="Caveat"/>
                <a:sym typeface="Caveat"/>
              </a:rPr>
              <a:t>Pensamento Estatístico</a:t>
            </a:r>
            <a:endParaRPr b="1"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Se o que iremos observar for uma amostra aleatória da população, temos pelo TCL: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A Média amostral de Alpha segue uma distribuição Normal com média        e variância      /n.</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Usando a informação do problema podemos formular as seguintes hipóteses:</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Hipótese nula</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a:t>
            </a:r>
            <a:r>
              <a:rPr baseline="-25000" lang="pt-BR" sz="1800">
                <a:latin typeface="Caveat"/>
                <a:ea typeface="Caveat"/>
                <a:cs typeface="Caveat"/>
                <a:sym typeface="Caveat"/>
              </a:rPr>
              <a:t>0</a:t>
            </a:r>
            <a:r>
              <a:rPr lang="pt-BR" sz="1800">
                <a:latin typeface="Caveat"/>
                <a:ea typeface="Caveat"/>
                <a:cs typeface="Caveat"/>
                <a:sym typeface="Caveat"/>
              </a:rPr>
              <a:t>: o tratamento não é eficaz;</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a:t>
            </a:r>
            <a:r>
              <a:rPr baseline="-25000" lang="pt-BR" sz="1800">
                <a:latin typeface="Caveat"/>
                <a:ea typeface="Caveat"/>
                <a:cs typeface="Caveat"/>
                <a:sym typeface="Caveat"/>
              </a:rPr>
              <a:t>a</a:t>
            </a:r>
            <a:r>
              <a:rPr lang="pt-BR" sz="1800">
                <a:latin typeface="Caveat"/>
                <a:ea typeface="Caveat"/>
                <a:cs typeface="Caveat"/>
                <a:sym typeface="Caveat"/>
              </a:rPr>
              <a:t>: o tratamento é eficaz.</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Hipótese alternativa</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Hipóteses simples:     Hipóteses compostas:</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a:t>
            </a:r>
            <a:r>
              <a:rPr baseline="-25000" lang="pt-BR" sz="1800">
                <a:latin typeface="Caveat"/>
                <a:ea typeface="Caveat"/>
                <a:cs typeface="Caveat"/>
                <a:sym typeface="Caveat"/>
              </a:rPr>
              <a:t>0</a:t>
            </a:r>
            <a:r>
              <a:rPr lang="pt-BR" sz="1800">
                <a:latin typeface="Caveat"/>
                <a:ea typeface="Caveat"/>
                <a:cs typeface="Caveat"/>
                <a:sym typeface="Caveat"/>
              </a:rPr>
              <a:t>:        = 18            H</a:t>
            </a:r>
            <a:r>
              <a:rPr baseline="-25000" lang="pt-BR" sz="1800">
                <a:latin typeface="Caveat"/>
                <a:ea typeface="Caveat"/>
                <a:cs typeface="Caveat"/>
                <a:sym typeface="Caveat"/>
              </a:rPr>
              <a:t>0</a:t>
            </a:r>
            <a:r>
              <a:rPr lang="pt-BR" sz="1800">
                <a:latin typeface="Caveat"/>
                <a:ea typeface="Caveat"/>
                <a:cs typeface="Caveat"/>
                <a:sym typeface="Caveat"/>
              </a:rPr>
              <a:t>:        = 18 </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   H</a:t>
            </a:r>
            <a:r>
              <a:rPr baseline="-25000" lang="pt-BR" sz="1800">
                <a:latin typeface="Caveat"/>
                <a:ea typeface="Caveat"/>
                <a:cs typeface="Caveat"/>
                <a:sym typeface="Caveat"/>
              </a:rPr>
              <a:t>a</a:t>
            </a:r>
            <a:r>
              <a:rPr lang="pt-BR" sz="1800">
                <a:latin typeface="Caveat"/>
                <a:ea typeface="Caveat"/>
                <a:cs typeface="Caveat"/>
                <a:sym typeface="Caveat"/>
              </a:rPr>
              <a:t>:        = 14            H</a:t>
            </a:r>
            <a:r>
              <a:rPr baseline="-25000" lang="pt-BR" sz="1800">
                <a:latin typeface="Caveat"/>
                <a:ea typeface="Caveat"/>
                <a:cs typeface="Caveat"/>
                <a:sym typeface="Caveat"/>
              </a:rPr>
              <a:t>a</a:t>
            </a:r>
            <a:r>
              <a:rPr lang="pt-BR" sz="1800">
                <a:latin typeface="Caveat"/>
                <a:ea typeface="Caveat"/>
                <a:cs typeface="Caveat"/>
                <a:sym typeface="Caveat"/>
              </a:rPr>
              <a:t>:        &lt; 18 ou       ≠ 18      </a:t>
            </a:r>
            <a:endParaRPr sz="1800">
              <a:latin typeface="Caveat"/>
              <a:ea typeface="Caveat"/>
              <a:cs typeface="Caveat"/>
              <a:sym typeface="Caveat"/>
            </a:endParaRPr>
          </a:p>
          <a:p>
            <a:pPr indent="0" lvl="0" marL="0" rtl="0" algn="just">
              <a:spcBef>
                <a:spcPts val="0"/>
              </a:spcBef>
              <a:spcAft>
                <a:spcPts val="0"/>
              </a:spcAft>
              <a:buNone/>
            </a:pPr>
            <a:r>
              <a:t/>
            </a:r>
            <a:endParaRPr sz="1200">
              <a:latin typeface="Caveat"/>
              <a:ea typeface="Caveat"/>
              <a:cs typeface="Caveat"/>
              <a:sym typeface="Caveat"/>
            </a:endParaRPr>
          </a:p>
        </p:txBody>
      </p:sp>
      <p:sp>
        <p:nvSpPr>
          <p:cNvPr id="242" name="Google Shape;242;p19"/>
          <p:cNvSpPr txBox="1"/>
          <p:nvPr/>
        </p:nvSpPr>
        <p:spPr>
          <a:xfrm>
            <a:off x="214325" y="3705025"/>
            <a:ext cx="4320000" cy="4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pt-BR" sz="1800">
                <a:latin typeface="Caveat"/>
                <a:ea typeface="Caveat"/>
                <a:cs typeface="Caveat"/>
                <a:sym typeface="Caveat"/>
              </a:rPr>
              <a:t>Mas como podemos fazer isso?</a:t>
            </a:r>
            <a:endParaRPr sz="1800">
              <a:latin typeface="Caveat"/>
              <a:ea typeface="Caveat"/>
              <a:cs typeface="Caveat"/>
              <a:sym typeface="Caveat"/>
            </a:endParaRPr>
          </a:p>
        </p:txBody>
      </p:sp>
      <p:sp>
        <p:nvSpPr>
          <p:cNvPr id="243" name="Google Shape;243;p19"/>
          <p:cNvSpPr txBox="1"/>
          <p:nvPr/>
        </p:nvSpPr>
        <p:spPr>
          <a:xfrm>
            <a:off x="138125" y="4009825"/>
            <a:ext cx="4320000" cy="73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Resposta: </a:t>
            </a:r>
            <a:r>
              <a:rPr lang="pt-BR" sz="1800">
                <a:latin typeface="Caveat"/>
                <a:ea typeface="Caveat"/>
                <a:cs typeface="Caveat"/>
                <a:sym typeface="Caveat"/>
              </a:rPr>
              <a:t>usando o Teorema Central do Limite (TCL)</a:t>
            </a:r>
            <a:r>
              <a:rPr lang="pt-BR" sz="1800">
                <a:latin typeface="Caveat"/>
                <a:ea typeface="Caveat"/>
                <a:cs typeface="Caveat"/>
                <a:sym typeface="Caveat"/>
              </a:rPr>
              <a:t> e formulando hipóteses (estatística) apropriadas.</a:t>
            </a:r>
            <a:endParaRPr sz="1800">
              <a:latin typeface="Caveat"/>
              <a:ea typeface="Caveat"/>
              <a:cs typeface="Caveat"/>
              <a:sym typeface="Caveat"/>
            </a:endParaRPr>
          </a:p>
        </p:txBody>
      </p:sp>
      <p:sp>
        <p:nvSpPr>
          <p:cNvPr id="244" name="Google Shape;244;p19"/>
          <p:cNvSpPr/>
          <p:nvPr/>
        </p:nvSpPr>
        <p:spPr>
          <a:xfrm>
            <a:off x="5342000" y="2934225"/>
            <a:ext cx="133500" cy="533400"/>
          </a:xfrm>
          <a:prstGeom prst="leftBrace">
            <a:avLst>
              <a:gd fmla="val 8333" name="adj1"/>
              <a:gd fmla="val 52294" name="adj2"/>
            </a:avLst>
          </a:prstGeom>
          <a:noFill/>
          <a:ln cap="flat" cmpd="sng" w="19050">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a:p>
        </p:txBody>
      </p:sp>
      <p:sp>
        <p:nvSpPr>
          <p:cNvPr id="245" name="Google Shape;245;p19"/>
          <p:cNvSpPr/>
          <p:nvPr/>
        </p:nvSpPr>
        <p:spPr>
          <a:xfrm>
            <a:off x="4748350" y="4028875"/>
            <a:ext cx="133500" cy="533400"/>
          </a:xfrm>
          <a:prstGeom prst="leftBrace">
            <a:avLst>
              <a:gd fmla="val 8333" name="adj1"/>
              <a:gd fmla="val 52294" name="adj2"/>
            </a:avLst>
          </a:prstGeom>
          <a:noFill/>
          <a:ln cap="flat" cmpd="sng" w="19050">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6" name="Google Shape;246;p19"/>
          <p:cNvSpPr/>
          <p:nvPr/>
        </p:nvSpPr>
        <p:spPr>
          <a:xfrm>
            <a:off x="6448700" y="4028875"/>
            <a:ext cx="133500" cy="533400"/>
          </a:xfrm>
          <a:prstGeom prst="leftBrace">
            <a:avLst>
              <a:gd fmla="val 8333" name="adj1"/>
              <a:gd fmla="val 52294" name="adj2"/>
            </a:avLst>
          </a:prstGeom>
          <a:noFill/>
          <a:ln cap="flat" cmpd="sng" w="19050">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7" name="Google Shape;247;p19"/>
          <p:cNvSpPr/>
          <p:nvPr/>
        </p:nvSpPr>
        <p:spPr>
          <a:xfrm>
            <a:off x="5648600" y="2715752"/>
            <a:ext cx="304795" cy="151168"/>
          </a:xfrm>
          <a:custGeom>
            <a:rect b="b" l="l" r="r" t="t"/>
            <a:pathLst>
              <a:path extrusionOk="0" h="7239" w="5715">
                <a:moveTo>
                  <a:pt x="0" y="7239"/>
                </a:moveTo>
                <a:cubicBezTo>
                  <a:pt x="254" y="6350"/>
                  <a:pt x="572" y="3112"/>
                  <a:pt x="1524" y="1905"/>
                </a:cubicBezTo>
                <a:cubicBezTo>
                  <a:pt x="2477" y="699"/>
                  <a:pt x="5017" y="318"/>
                  <a:pt x="5715" y="0"/>
                </a:cubicBezTo>
              </a:path>
            </a:pathLst>
          </a:custGeom>
          <a:noFill/>
          <a:ln cap="flat" cmpd="sng" w="19050">
            <a:solidFill>
              <a:schemeClr val="dk2"/>
            </a:solidFill>
            <a:prstDash val="solid"/>
            <a:round/>
            <a:headEnd len="med" w="med" type="diamond"/>
            <a:tailEnd len="med" w="med" type="triangle"/>
          </a:ln>
        </p:spPr>
      </p:sp>
      <p:sp>
        <p:nvSpPr>
          <p:cNvPr id="248" name="Google Shape;248;p19"/>
          <p:cNvSpPr/>
          <p:nvPr/>
        </p:nvSpPr>
        <p:spPr>
          <a:xfrm flipH="1" rot="10800000">
            <a:off x="5648600" y="3477752"/>
            <a:ext cx="304795" cy="151168"/>
          </a:xfrm>
          <a:custGeom>
            <a:rect b="b" l="l" r="r" t="t"/>
            <a:pathLst>
              <a:path extrusionOk="0" h="7239" w="5715">
                <a:moveTo>
                  <a:pt x="0" y="7239"/>
                </a:moveTo>
                <a:cubicBezTo>
                  <a:pt x="254" y="6350"/>
                  <a:pt x="572" y="3112"/>
                  <a:pt x="1524" y="1905"/>
                </a:cubicBezTo>
                <a:cubicBezTo>
                  <a:pt x="2477" y="699"/>
                  <a:pt x="5017" y="318"/>
                  <a:pt x="5715" y="0"/>
                </a:cubicBezTo>
              </a:path>
            </a:pathLst>
          </a:custGeom>
          <a:noFill/>
          <a:ln cap="flat" cmpd="sng" w="19050">
            <a:solidFill>
              <a:schemeClr val="dk2"/>
            </a:solidFill>
            <a:prstDash val="solid"/>
            <a:round/>
            <a:headEnd len="med" w="med" type="diamond"/>
            <a:tailEnd len="med" w="med" type="triangle"/>
          </a:ln>
        </p:spPr>
      </p:sp>
      <p:sp>
        <p:nvSpPr>
          <p:cNvPr id="249" name="Google Shape;249;p19"/>
          <p:cNvSpPr txBox="1"/>
          <p:nvPr/>
        </p:nvSpPr>
        <p:spPr>
          <a:xfrm>
            <a:off x="7507525" y="4493450"/>
            <a:ext cx="1407900" cy="3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Caveat"/>
                <a:ea typeface="Caveat"/>
                <a:cs typeface="Caveat"/>
                <a:sym typeface="Caveat"/>
              </a:rPr>
              <a:t>Teste bilateral ( ≠)</a:t>
            </a:r>
            <a:endParaRPr>
              <a:latin typeface="Caveat"/>
              <a:ea typeface="Caveat"/>
              <a:cs typeface="Caveat"/>
              <a:sym typeface="Caveat"/>
            </a:endParaRPr>
          </a:p>
        </p:txBody>
      </p:sp>
      <p:sp>
        <p:nvSpPr>
          <p:cNvPr id="250" name="Google Shape;250;p19"/>
          <p:cNvSpPr txBox="1"/>
          <p:nvPr/>
        </p:nvSpPr>
        <p:spPr>
          <a:xfrm>
            <a:off x="6220100" y="4493450"/>
            <a:ext cx="1390500" cy="35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BR">
                <a:latin typeface="Caveat"/>
                <a:ea typeface="Caveat"/>
                <a:cs typeface="Caveat"/>
                <a:sym typeface="Caveat"/>
              </a:rPr>
              <a:t>Teste unilateral (&lt;)</a:t>
            </a:r>
            <a:endParaRPr>
              <a:latin typeface="Caveat"/>
              <a:ea typeface="Caveat"/>
              <a:cs typeface="Caveat"/>
              <a:sym typeface="Caveat"/>
            </a:endParaRPr>
          </a:p>
        </p:txBody>
      </p:sp>
      <p:pic>
        <p:nvPicPr>
          <p:cNvPr descr="\mu" id="251" name="Google Shape;251;p19" title="MathEquation,#000000"/>
          <p:cNvPicPr preferRelativeResize="0"/>
          <p:nvPr/>
        </p:nvPicPr>
        <p:blipFill>
          <a:blip r:embed="rId3">
            <a:alphaModFix/>
          </a:blip>
          <a:stretch>
            <a:fillRect/>
          </a:stretch>
        </p:blipFill>
        <p:spPr>
          <a:xfrm>
            <a:off x="5245575" y="4020350"/>
            <a:ext cx="209700" cy="286240"/>
          </a:xfrm>
          <a:prstGeom prst="rect">
            <a:avLst/>
          </a:prstGeom>
          <a:noFill/>
          <a:ln>
            <a:noFill/>
          </a:ln>
        </p:spPr>
      </p:pic>
      <p:pic>
        <p:nvPicPr>
          <p:cNvPr descr="\mu" id="252" name="Google Shape;252;p19" title="MathEquation,#000000"/>
          <p:cNvPicPr preferRelativeResize="0"/>
          <p:nvPr/>
        </p:nvPicPr>
        <p:blipFill>
          <a:blip r:embed="rId3">
            <a:alphaModFix/>
          </a:blip>
          <a:stretch>
            <a:fillRect/>
          </a:stretch>
        </p:blipFill>
        <p:spPr>
          <a:xfrm>
            <a:off x="5245575" y="4325150"/>
            <a:ext cx="209700" cy="286240"/>
          </a:xfrm>
          <a:prstGeom prst="rect">
            <a:avLst/>
          </a:prstGeom>
          <a:noFill/>
          <a:ln>
            <a:noFill/>
          </a:ln>
        </p:spPr>
      </p:pic>
      <p:pic>
        <p:nvPicPr>
          <p:cNvPr descr="\mu" id="253" name="Google Shape;253;p19" title="MathEquation,#000000"/>
          <p:cNvPicPr preferRelativeResize="0"/>
          <p:nvPr/>
        </p:nvPicPr>
        <p:blipFill>
          <a:blip r:embed="rId3">
            <a:alphaModFix/>
          </a:blip>
          <a:stretch>
            <a:fillRect/>
          </a:stretch>
        </p:blipFill>
        <p:spPr>
          <a:xfrm>
            <a:off x="6921975" y="4020350"/>
            <a:ext cx="209700" cy="286240"/>
          </a:xfrm>
          <a:prstGeom prst="rect">
            <a:avLst/>
          </a:prstGeom>
          <a:noFill/>
          <a:ln>
            <a:noFill/>
          </a:ln>
        </p:spPr>
      </p:pic>
      <p:pic>
        <p:nvPicPr>
          <p:cNvPr descr="\mu" id="254" name="Google Shape;254;p19" title="MathEquation,#000000"/>
          <p:cNvPicPr preferRelativeResize="0"/>
          <p:nvPr/>
        </p:nvPicPr>
        <p:blipFill>
          <a:blip r:embed="rId3">
            <a:alphaModFix/>
          </a:blip>
          <a:stretch>
            <a:fillRect/>
          </a:stretch>
        </p:blipFill>
        <p:spPr>
          <a:xfrm>
            <a:off x="6921975" y="4325150"/>
            <a:ext cx="209700" cy="286240"/>
          </a:xfrm>
          <a:prstGeom prst="rect">
            <a:avLst/>
          </a:prstGeom>
          <a:noFill/>
          <a:ln>
            <a:noFill/>
          </a:ln>
        </p:spPr>
      </p:pic>
      <p:pic>
        <p:nvPicPr>
          <p:cNvPr descr="\mu" id="255" name="Google Shape;255;p19" title="MathEquation,#000000"/>
          <p:cNvPicPr preferRelativeResize="0"/>
          <p:nvPr/>
        </p:nvPicPr>
        <p:blipFill>
          <a:blip r:embed="rId3">
            <a:alphaModFix/>
          </a:blip>
          <a:stretch>
            <a:fillRect/>
          </a:stretch>
        </p:blipFill>
        <p:spPr>
          <a:xfrm>
            <a:off x="7912575" y="4325150"/>
            <a:ext cx="209700" cy="286240"/>
          </a:xfrm>
          <a:prstGeom prst="rect">
            <a:avLst/>
          </a:prstGeom>
          <a:noFill/>
          <a:ln>
            <a:noFill/>
          </a:ln>
        </p:spPr>
      </p:pic>
      <p:pic>
        <p:nvPicPr>
          <p:cNvPr descr="\mu" id="256" name="Google Shape;256;p19" title="MathEquation,#000000"/>
          <p:cNvPicPr preferRelativeResize="0"/>
          <p:nvPr/>
        </p:nvPicPr>
        <p:blipFill>
          <a:blip r:embed="rId3">
            <a:alphaModFix/>
          </a:blip>
          <a:stretch>
            <a:fillRect/>
          </a:stretch>
        </p:blipFill>
        <p:spPr>
          <a:xfrm>
            <a:off x="6236175" y="1810550"/>
            <a:ext cx="209700" cy="286240"/>
          </a:xfrm>
          <a:prstGeom prst="rect">
            <a:avLst/>
          </a:prstGeom>
          <a:noFill/>
          <a:ln>
            <a:noFill/>
          </a:ln>
        </p:spPr>
      </p:pic>
      <p:pic>
        <p:nvPicPr>
          <p:cNvPr descr="\sigma^2" id="257" name="Google Shape;257;p19" title="MathEquation,#000000"/>
          <p:cNvPicPr preferRelativeResize="0"/>
          <p:nvPr/>
        </p:nvPicPr>
        <p:blipFill>
          <a:blip r:embed="rId4">
            <a:alphaModFix/>
          </a:blip>
          <a:stretch>
            <a:fillRect/>
          </a:stretch>
        </p:blipFill>
        <p:spPr>
          <a:xfrm>
            <a:off x="7514075" y="1781025"/>
            <a:ext cx="222050" cy="2287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263" name="Google Shape;263;p20"/>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264" name="Google Shape;264;p20"/>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265" name="Google Shape;265;p20"/>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266" name="Google Shape;266;p20"/>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 - Teste de hipóteses</a:t>
            </a:r>
            <a:endParaRPr b="1" sz="3000">
              <a:latin typeface="Caveat"/>
              <a:ea typeface="Caveat"/>
              <a:cs typeface="Caveat"/>
              <a:sym typeface="Caveat"/>
            </a:endParaRPr>
          </a:p>
        </p:txBody>
      </p:sp>
      <p:sp>
        <p:nvSpPr>
          <p:cNvPr id="267" name="Google Shape;267;p20"/>
          <p:cNvSpPr txBox="1"/>
          <p:nvPr/>
        </p:nvSpPr>
        <p:spPr>
          <a:xfrm>
            <a:off x="214325" y="572625"/>
            <a:ext cx="4320000" cy="120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pt-BR" sz="1800">
                <a:latin typeface="Caveat"/>
                <a:ea typeface="Caveat"/>
                <a:cs typeface="Caveat"/>
                <a:sym typeface="Caveat"/>
              </a:rPr>
              <a:t>Escolha da hipótese</a:t>
            </a:r>
            <a:r>
              <a:rPr b="1" lang="pt-BR" sz="1800">
                <a:latin typeface="Caveat"/>
                <a:ea typeface="Caveat"/>
                <a:cs typeface="Caveat"/>
                <a:sym typeface="Caveat"/>
              </a:rPr>
              <a:t>:</a:t>
            </a:r>
            <a:r>
              <a:rPr lang="pt-BR" sz="1800">
                <a:latin typeface="Caveat"/>
                <a:ea typeface="Caveat"/>
                <a:cs typeface="Caveat"/>
                <a:sym typeface="Caveat"/>
              </a:rPr>
              <a:t> Cássio considerou razoável o teste unilateral, uma vez que melhorar, significa mudar da população de doentes para população de saudáveis (redução no valor médio).</a:t>
            </a:r>
            <a:endParaRPr sz="1800">
              <a:latin typeface="Caveat"/>
              <a:ea typeface="Caveat"/>
              <a:cs typeface="Caveat"/>
              <a:sym typeface="Caveat"/>
            </a:endParaRPr>
          </a:p>
          <a:p>
            <a:pPr indent="914400" lvl="0" marL="0" rtl="0" algn="just">
              <a:lnSpc>
                <a:spcPct val="115000"/>
              </a:lnSpc>
              <a:spcBef>
                <a:spcPts val="0"/>
              </a:spcBef>
              <a:spcAft>
                <a:spcPts val="0"/>
              </a:spcAft>
              <a:buNone/>
            </a:pPr>
            <a:r>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sp>
        <p:nvSpPr>
          <p:cNvPr id="268" name="Google Shape;268;p20"/>
          <p:cNvSpPr/>
          <p:nvPr/>
        </p:nvSpPr>
        <p:spPr>
          <a:xfrm>
            <a:off x="290525" y="1895275"/>
            <a:ext cx="133500" cy="533400"/>
          </a:xfrm>
          <a:prstGeom prst="leftBrace">
            <a:avLst>
              <a:gd fmla="val 8333" name="adj1"/>
              <a:gd fmla="val 52294" name="adj2"/>
            </a:avLst>
          </a:prstGeom>
          <a:noFill/>
          <a:ln cap="flat" cmpd="sng" w="19050">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p20"/>
          <p:cNvSpPr txBox="1"/>
          <p:nvPr/>
        </p:nvSpPr>
        <p:spPr>
          <a:xfrm>
            <a:off x="347825" y="1781025"/>
            <a:ext cx="4186500" cy="63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Caveat"/>
                <a:ea typeface="Caveat"/>
                <a:cs typeface="Caveat"/>
                <a:sym typeface="Caveat"/>
              </a:rPr>
              <a:t>H</a:t>
            </a:r>
            <a:r>
              <a:rPr baseline="-25000" lang="pt-BR" sz="1800">
                <a:latin typeface="Caveat"/>
                <a:ea typeface="Caveat"/>
                <a:cs typeface="Caveat"/>
                <a:sym typeface="Caveat"/>
              </a:rPr>
              <a:t>0</a:t>
            </a:r>
            <a:r>
              <a:rPr lang="pt-BR" sz="1800">
                <a:latin typeface="Caveat"/>
                <a:ea typeface="Caveat"/>
                <a:cs typeface="Caveat"/>
                <a:sym typeface="Caveat"/>
              </a:rPr>
              <a:t>:      = 18</a:t>
            </a:r>
            <a:endParaRPr sz="1800">
              <a:latin typeface="Caveat"/>
              <a:ea typeface="Caveat"/>
              <a:cs typeface="Caveat"/>
              <a:sym typeface="Caveat"/>
            </a:endParaRPr>
          </a:p>
          <a:p>
            <a:pPr indent="0" lvl="0" marL="0" rtl="0" algn="just">
              <a:spcBef>
                <a:spcPts val="0"/>
              </a:spcBef>
              <a:spcAft>
                <a:spcPts val="0"/>
              </a:spcAft>
              <a:buClr>
                <a:srgbClr val="000000"/>
              </a:buClr>
              <a:buSzPts val="1100"/>
              <a:buFont typeface="Arial"/>
              <a:buNone/>
            </a:pPr>
            <a:r>
              <a:rPr lang="pt-BR" sz="1800">
                <a:latin typeface="Caveat"/>
                <a:ea typeface="Caveat"/>
                <a:cs typeface="Caveat"/>
                <a:sym typeface="Caveat"/>
              </a:rPr>
              <a:t>H</a:t>
            </a:r>
            <a:r>
              <a:rPr baseline="-25000" lang="pt-BR" sz="1800">
                <a:latin typeface="Caveat"/>
                <a:ea typeface="Caveat"/>
                <a:cs typeface="Caveat"/>
                <a:sym typeface="Caveat"/>
              </a:rPr>
              <a:t>a</a:t>
            </a:r>
            <a:r>
              <a:rPr lang="pt-BR" sz="1800">
                <a:latin typeface="Caveat"/>
                <a:ea typeface="Caveat"/>
                <a:cs typeface="Caveat"/>
                <a:sym typeface="Caveat"/>
              </a:rPr>
              <a:t>:      &lt; 18</a:t>
            </a:r>
            <a:endParaRPr sz="1800">
              <a:latin typeface="Caveat"/>
              <a:ea typeface="Caveat"/>
              <a:cs typeface="Caveat"/>
              <a:sym typeface="Caveat"/>
            </a:endParaRPr>
          </a:p>
        </p:txBody>
      </p:sp>
      <p:sp>
        <p:nvSpPr>
          <p:cNvPr id="270" name="Google Shape;270;p20"/>
          <p:cNvSpPr txBox="1"/>
          <p:nvPr/>
        </p:nvSpPr>
        <p:spPr>
          <a:xfrm>
            <a:off x="214325" y="2401425"/>
            <a:ext cx="4320000" cy="1457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pt-BR" sz="1800">
                <a:latin typeface="Caveat"/>
                <a:ea typeface="Caveat"/>
                <a:cs typeface="Caveat"/>
                <a:sym typeface="Caveat"/>
              </a:rPr>
              <a:t>Cássio observou que ao tomar a decisão usando a média amostral estaria sujeito a cometer erros, </a:t>
            </a:r>
            <a:r>
              <a:rPr lang="pt-BR" sz="1800">
                <a:latin typeface="Caveat"/>
                <a:ea typeface="Caveat"/>
                <a:cs typeface="Caveat"/>
                <a:sym typeface="Caveat"/>
              </a:rPr>
              <a:t> pois amostras diferentes podem ter médias observadas diferentes</a:t>
            </a:r>
            <a:r>
              <a:rPr lang="pt-BR" sz="1800">
                <a:latin typeface="Caveat"/>
                <a:ea typeface="Caveat"/>
                <a:cs typeface="Caveat"/>
                <a:sym typeface="Caveat"/>
              </a:rPr>
              <a:t>. Mas, quais seriam esses erros e como quantificá-los?</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sp>
        <p:nvSpPr>
          <p:cNvPr id="271" name="Google Shape;271;p20"/>
          <p:cNvSpPr/>
          <p:nvPr/>
        </p:nvSpPr>
        <p:spPr>
          <a:xfrm>
            <a:off x="4608000" y="580800"/>
            <a:ext cx="4320000" cy="419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Erro do tipo I</a:t>
            </a:r>
            <a:r>
              <a:rPr lang="pt-BR" sz="1800">
                <a:latin typeface="Caveat"/>
                <a:ea typeface="Caveat"/>
                <a:cs typeface="Caveat"/>
                <a:sym typeface="Caveat"/>
              </a:rPr>
              <a:t> - dizer que o tratamento é eficaz, quando na verdade ele não é (Rejeitar H</a:t>
            </a:r>
            <a:r>
              <a:rPr baseline="-25000" lang="pt-BR" sz="1800">
                <a:latin typeface="Caveat"/>
                <a:ea typeface="Caveat"/>
                <a:cs typeface="Caveat"/>
                <a:sym typeface="Caveat"/>
              </a:rPr>
              <a:t>0</a:t>
            </a:r>
            <a:r>
              <a:rPr lang="pt-BR" sz="1800">
                <a:latin typeface="Caveat"/>
                <a:ea typeface="Caveat"/>
                <a:cs typeface="Caveat"/>
                <a:sym typeface="Caveat"/>
              </a:rPr>
              <a:t> quando ela é verdadeira);</a:t>
            </a:r>
            <a:endParaRPr sz="1800">
              <a:latin typeface="Caveat"/>
              <a:ea typeface="Caveat"/>
              <a:cs typeface="Caveat"/>
              <a:sym typeface="Caveat"/>
            </a:endParaRPr>
          </a:p>
          <a:p>
            <a:pPr indent="0" lvl="0" marL="0" rtl="0" algn="just">
              <a:spcBef>
                <a:spcPts val="0"/>
              </a:spcBef>
              <a:spcAft>
                <a:spcPts val="0"/>
              </a:spcAft>
              <a:buNone/>
            </a:pPr>
            <a:r>
              <a:rPr b="1" lang="pt-BR" sz="1800">
                <a:latin typeface="Caveat"/>
                <a:ea typeface="Caveat"/>
                <a:cs typeface="Caveat"/>
                <a:sym typeface="Caveat"/>
              </a:rPr>
              <a:t>Erro do tipo II </a:t>
            </a:r>
            <a:r>
              <a:rPr lang="pt-BR" sz="1800">
                <a:latin typeface="Caveat"/>
                <a:ea typeface="Caveat"/>
                <a:cs typeface="Caveat"/>
                <a:sym typeface="Caveat"/>
              </a:rPr>
              <a:t>- dizer que o tratamento não é eficaz, quando na verdade ele é. (não rejeitar H</a:t>
            </a:r>
            <a:r>
              <a:rPr baseline="-25000" lang="pt-BR" sz="1800">
                <a:latin typeface="Caveat"/>
                <a:ea typeface="Caveat"/>
                <a:cs typeface="Caveat"/>
                <a:sym typeface="Caveat"/>
              </a:rPr>
              <a:t>0 </a:t>
            </a:r>
            <a:r>
              <a:rPr lang="pt-BR" sz="1800">
                <a:latin typeface="Caveat"/>
                <a:ea typeface="Caveat"/>
                <a:cs typeface="Caveat"/>
                <a:sym typeface="Caveat"/>
              </a:rPr>
              <a:t>quando ela é falsa).</a:t>
            </a:r>
            <a:endParaRPr sz="1800">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     </a:t>
            </a:r>
            <a:endParaRPr sz="1800">
              <a:latin typeface="Caveat"/>
              <a:ea typeface="Caveat"/>
              <a:cs typeface="Caveat"/>
              <a:sym typeface="Caveat"/>
            </a:endParaRPr>
          </a:p>
        </p:txBody>
      </p:sp>
      <p:sp>
        <p:nvSpPr>
          <p:cNvPr id="272" name="Google Shape;272;p20"/>
          <p:cNvSpPr txBox="1"/>
          <p:nvPr/>
        </p:nvSpPr>
        <p:spPr>
          <a:xfrm>
            <a:off x="214325" y="3849225"/>
            <a:ext cx="4320000" cy="120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pt-BR" sz="1800">
                <a:latin typeface="Caveat"/>
                <a:ea typeface="Caveat"/>
                <a:cs typeface="Caveat"/>
                <a:sym typeface="Caveat"/>
              </a:rPr>
              <a:t>Resposta: </a:t>
            </a:r>
            <a:r>
              <a:rPr lang="pt-BR" sz="1800">
                <a:latin typeface="Caveat"/>
                <a:ea typeface="Caveat"/>
                <a:cs typeface="Caveat"/>
                <a:sym typeface="Caveat"/>
              </a:rPr>
              <a:t>erro do tipo I e II, o primeiro nós definimos e o segundo não controlamos diretamente, porém é possível calculá-lo.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graphicFrame>
        <p:nvGraphicFramePr>
          <p:cNvPr id="273" name="Google Shape;273;p20"/>
          <p:cNvGraphicFramePr/>
          <p:nvPr/>
        </p:nvGraphicFramePr>
        <p:xfrm>
          <a:off x="4730850" y="2612235"/>
          <a:ext cx="3000000" cy="3000000"/>
        </p:xfrm>
        <a:graphic>
          <a:graphicData uri="http://schemas.openxmlformats.org/drawingml/2006/table">
            <a:tbl>
              <a:tblPr>
                <a:noFill/>
                <a:tableStyleId>{84D5E44C-CE0E-4C63-AB0F-05E70CFDC770}</a:tableStyleId>
              </a:tblPr>
              <a:tblGrid>
                <a:gridCol w="1112525"/>
                <a:gridCol w="1519300"/>
                <a:gridCol w="1449000"/>
              </a:tblGrid>
              <a:tr h="274575">
                <a:tc rowSpan="2">
                  <a:txBody>
                    <a:bodyPr>
                      <a:noAutofit/>
                    </a:bodyPr>
                    <a:lstStyle/>
                    <a:p>
                      <a:pPr indent="0" lvl="0" marL="0" rtl="0" algn="ctr">
                        <a:spcBef>
                          <a:spcPts val="0"/>
                        </a:spcBef>
                        <a:spcAft>
                          <a:spcPts val="0"/>
                        </a:spcAft>
                        <a:buNone/>
                      </a:pPr>
                      <a:r>
                        <a:rPr lang="pt-BR">
                          <a:latin typeface="Caveat"/>
                          <a:ea typeface="Caveat"/>
                          <a:cs typeface="Caveat"/>
                          <a:sym typeface="Caveat"/>
                        </a:rPr>
                        <a:t>Situação real</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2">
                  <a:txBody>
                    <a:bodyPr>
                      <a:noAutofit/>
                    </a:bodyPr>
                    <a:lstStyle/>
                    <a:p>
                      <a:pPr indent="0" lvl="0" marL="0" rtl="0" algn="ctr">
                        <a:spcBef>
                          <a:spcPts val="0"/>
                        </a:spcBef>
                        <a:spcAft>
                          <a:spcPts val="0"/>
                        </a:spcAft>
                        <a:buNone/>
                      </a:pPr>
                      <a:r>
                        <a:rPr lang="pt-BR">
                          <a:latin typeface="Caveat"/>
                          <a:ea typeface="Caveat"/>
                          <a:cs typeface="Caveat"/>
                          <a:sym typeface="Caveat"/>
                        </a:rPr>
                        <a:t>Decisão</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r>
              <a:tr h="274575">
                <a:tc vMerge="1"/>
                <a:tc>
                  <a:txBody>
                    <a:bodyPr>
                      <a:noAutofit/>
                    </a:bodyPr>
                    <a:lstStyle/>
                    <a:p>
                      <a:pPr indent="0" lvl="0" marL="0" rtl="0" algn="ctr">
                        <a:spcBef>
                          <a:spcPts val="0"/>
                        </a:spcBef>
                        <a:spcAft>
                          <a:spcPts val="0"/>
                        </a:spcAft>
                        <a:buNone/>
                      </a:pPr>
                      <a:r>
                        <a:rPr lang="pt-BR">
                          <a:latin typeface="Caveat"/>
                          <a:ea typeface="Caveat"/>
                          <a:cs typeface="Caveat"/>
                          <a:sym typeface="Caveat"/>
                        </a:rPr>
                        <a:t>Não rejeitar H</a:t>
                      </a:r>
                      <a:r>
                        <a:rPr baseline="-25000" lang="pt-BR">
                          <a:latin typeface="Caveat"/>
                          <a:ea typeface="Caveat"/>
                          <a:cs typeface="Caveat"/>
                          <a:sym typeface="Caveat"/>
                        </a:rPr>
                        <a:t>0</a:t>
                      </a:r>
                      <a:endParaRPr baseline="-25000">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t-BR">
                          <a:latin typeface="Caveat"/>
                          <a:ea typeface="Caveat"/>
                          <a:cs typeface="Caveat"/>
                          <a:sym typeface="Caveat"/>
                        </a:rPr>
                        <a:t>Rejeitar H</a:t>
                      </a:r>
                      <a:r>
                        <a:rPr baseline="-25000" lang="pt-BR">
                          <a:latin typeface="Caveat"/>
                          <a:ea typeface="Caveat"/>
                          <a:cs typeface="Caveat"/>
                          <a:sym typeface="Caveat"/>
                        </a:rPr>
                        <a:t>0</a:t>
                      </a:r>
                      <a:endParaRPr baseline="-25000">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74575">
                <a:tc>
                  <a:txBody>
                    <a:bodyPr>
                      <a:noAutofit/>
                    </a:bodyPr>
                    <a:lstStyle/>
                    <a:p>
                      <a:pPr indent="0" lvl="0" marL="0" rtl="0" algn="ctr">
                        <a:spcBef>
                          <a:spcPts val="0"/>
                        </a:spcBef>
                        <a:spcAft>
                          <a:spcPts val="0"/>
                        </a:spcAft>
                        <a:buNone/>
                      </a:pPr>
                      <a:r>
                        <a:rPr lang="pt-BR">
                          <a:latin typeface="Caveat"/>
                          <a:ea typeface="Caveat"/>
                          <a:cs typeface="Caveat"/>
                          <a:sym typeface="Caveat"/>
                        </a:rPr>
                        <a:t>H</a:t>
                      </a:r>
                      <a:r>
                        <a:rPr baseline="-25000" lang="pt-BR">
                          <a:latin typeface="Caveat"/>
                          <a:ea typeface="Caveat"/>
                          <a:cs typeface="Caveat"/>
                          <a:sym typeface="Caveat"/>
                        </a:rPr>
                        <a:t>0 </a:t>
                      </a:r>
                      <a:r>
                        <a:rPr lang="pt-BR">
                          <a:latin typeface="Caveat"/>
                          <a:ea typeface="Caveat"/>
                          <a:cs typeface="Caveat"/>
                          <a:sym typeface="Caveat"/>
                        </a:rPr>
                        <a:t>é verdadeira</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t-BR">
                          <a:latin typeface="Caveat"/>
                          <a:ea typeface="Caveat"/>
                          <a:cs typeface="Caveat"/>
                          <a:sym typeface="Caveat"/>
                        </a:rPr>
                        <a:t>Decisão correta</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pt-BR">
                          <a:solidFill>
                            <a:srgbClr val="FF0000"/>
                          </a:solidFill>
                          <a:latin typeface="Caveat"/>
                          <a:ea typeface="Caveat"/>
                          <a:cs typeface="Caveat"/>
                          <a:sym typeface="Caveat"/>
                        </a:rPr>
                        <a:t>Erro do tipo I (    )</a:t>
                      </a:r>
                      <a:endParaRPr b="1">
                        <a:solidFill>
                          <a:srgbClr val="FF0000"/>
                        </a:solidFill>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74575">
                <a:tc>
                  <a:txBody>
                    <a:bodyPr>
                      <a:noAutofit/>
                    </a:bodyPr>
                    <a:lstStyle/>
                    <a:p>
                      <a:pPr indent="0" lvl="0" marL="0" rtl="0" algn="ctr">
                        <a:spcBef>
                          <a:spcPts val="0"/>
                        </a:spcBef>
                        <a:spcAft>
                          <a:spcPts val="0"/>
                        </a:spcAft>
                        <a:buNone/>
                      </a:pPr>
                      <a:r>
                        <a:rPr lang="pt-BR">
                          <a:latin typeface="Caveat"/>
                          <a:ea typeface="Caveat"/>
                          <a:cs typeface="Caveat"/>
                          <a:sym typeface="Caveat"/>
                        </a:rPr>
                        <a:t>H</a:t>
                      </a:r>
                      <a:r>
                        <a:rPr baseline="-25000" lang="pt-BR">
                          <a:latin typeface="Caveat"/>
                          <a:ea typeface="Caveat"/>
                          <a:cs typeface="Caveat"/>
                          <a:sym typeface="Caveat"/>
                        </a:rPr>
                        <a:t>0</a:t>
                      </a:r>
                      <a:r>
                        <a:rPr lang="pt-BR">
                          <a:latin typeface="Caveat"/>
                          <a:ea typeface="Caveat"/>
                          <a:cs typeface="Caveat"/>
                          <a:sym typeface="Caveat"/>
                        </a:rPr>
                        <a:t> é falsa</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pt-BR">
                          <a:solidFill>
                            <a:srgbClr val="FF0000"/>
                          </a:solidFill>
                          <a:latin typeface="Caveat"/>
                          <a:ea typeface="Caveat"/>
                          <a:cs typeface="Caveat"/>
                          <a:sym typeface="Caveat"/>
                        </a:rPr>
                        <a:t>Erro do tipo II (    )</a:t>
                      </a:r>
                      <a:endParaRPr b="1">
                        <a:solidFill>
                          <a:srgbClr val="FF0000"/>
                        </a:solidFill>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pt-BR">
                          <a:latin typeface="Caveat"/>
                          <a:ea typeface="Caveat"/>
                          <a:cs typeface="Caveat"/>
                          <a:sym typeface="Caveat"/>
                        </a:rPr>
                        <a:t>Decisão correta</a:t>
                      </a:r>
                      <a:endParaRPr>
                        <a:latin typeface="Caveat"/>
                        <a:ea typeface="Caveat"/>
                        <a:cs typeface="Caveat"/>
                        <a:sym typeface="Caveat"/>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descr="\alpha" id="274" name="Google Shape;274;p20" title="MathEquation,#ff0000"/>
          <p:cNvPicPr preferRelativeResize="0"/>
          <p:nvPr/>
        </p:nvPicPr>
        <p:blipFill>
          <a:blip r:embed="rId3">
            <a:alphaModFix/>
          </a:blip>
          <a:stretch>
            <a:fillRect/>
          </a:stretch>
        </p:blipFill>
        <p:spPr>
          <a:xfrm>
            <a:off x="8479000" y="3544425"/>
            <a:ext cx="133500" cy="135175"/>
          </a:xfrm>
          <a:prstGeom prst="rect">
            <a:avLst/>
          </a:prstGeom>
          <a:noFill/>
          <a:ln>
            <a:noFill/>
          </a:ln>
        </p:spPr>
      </p:pic>
      <p:pic>
        <p:nvPicPr>
          <p:cNvPr descr="\beta" id="275" name="Google Shape;275;p20" title="MathEquation,#ff0000"/>
          <p:cNvPicPr preferRelativeResize="0"/>
          <p:nvPr/>
        </p:nvPicPr>
        <p:blipFill>
          <a:blip r:embed="rId4">
            <a:alphaModFix/>
          </a:blip>
          <a:stretch>
            <a:fillRect/>
          </a:stretch>
        </p:blipFill>
        <p:spPr>
          <a:xfrm>
            <a:off x="7060082" y="3851628"/>
            <a:ext cx="133500" cy="259999"/>
          </a:xfrm>
          <a:prstGeom prst="rect">
            <a:avLst/>
          </a:prstGeom>
          <a:noFill/>
          <a:ln>
            <a:noFill/>
          </a:ln>
        </p:spPr>
      </p:pic>
      <p:pic>
        <p:nvPicPr>
          <p:cNvPr descr="\alpha" id="276" name="Google Shape;276;p20" title="MathEquation,#ff0000"/>
          <p:cNvPicPr preferRelativeResize="0"/>
          <p:nvPr/>
        </p:nvPicPr>
        <p:blipFill>
          <a:blip r:embed="rId3">
            <a:alphaModFix/>
          </a:blip>
          <a:stretch>
            <a:fillRect/>
          </a:stretch>
        </p:blipFill>
        <p:spPr>
          <a:xfrm>
            <a:off x="4745200" y="4306425"/>
            <a:ext cx="133500" cy="135175"/>
          </a:xfrm>
          <a:prstGeom prst="rect">
            <a:avLst/>
          </a:prstGeom>
          <a:noFill/>
          <a:ln>
            <a:noFill/>
          </a:ln>
        </p:spPr>
      </p:pic>
      <p:pic>
        <p:nvPicPr>
          <p:cNvPr descr="\beta" id="277" name="Google Shape;277;p20" title="MathEquation,#ff0000"/>
          <p:cNvPicPr preferRelativeResize="0"/>
          <p:nvPr/>
        </p:nvPicPr>
        <p:blipFill>
          <a:blip r:embed="rId4">
            <a:alphaModFix/>
          </a:blip>
          <a:stretch>
            <a:fillRect/>
          </a:stretch>
        </p:blipFill>
        <p:spPr>
          <a:xfrm>
            <a:off x="4730857" y="4486115"/>
            <a:ext cx="133500" cy="259999"/>
          </a:xfrm>
          <a:prstGeom prst="rect">
            <a:avLst/>
          </a:prstGeom>
          <a:noFill/>
          <a:ln>
            <a:noFill/>
          </a:ln>
        </p:spPr>
      </p:pic>
      <p:sp>
        <p:nvSpPr>
          <p:cNvPr id="278" name="Google Shape;278;p20"/>
          <p:cNvSpPr txBox="1"/>
          <p:nvPr/>
        </p:nvSpPr>
        <p:spPr>
          <a:xfrm>
            <a:off x="4878700" y="4199125"/>
            <a:ext cx="4048800" cy="26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 P(Erro do tipo I) = P(Rejeitar H</a:t>
            </a:r>
            <a:r>
              <a:rPr baseline="-25000" lang="pt-BR">
                <a:latin typeface="Caveat"/>
                <a:ea typeface="Caveat"/>
                <a:cs typeface="Caveat"/>
                <a:sym typeface="Caveat"/>
              </a:rPr>
              <a:t>0</a:t>
            </a:r>
            <a:r>
              <a:rPr lang="pt-BR">
                <a:latin typeface="Caveat"/>
                <a:ea typeface="Caveat"/>
                <a:cs typeface="Caveat"/>
                <a:sym typeface="Caveat"/>
              </a:rPr>
              <a:t>| H</a:t>
            </a:r>
            <a:r>
              <a:rPr baseline="-25000" lang="pt-BR">
                <a:latin typeface="Caveat"/>
                <a:ea typeface="Caveat"/>
                <a:cs typeface="Caveat"/>
                <a:sym typeface="Caveat"/>
              </a:rPr>
              <a:t>0</a:t>
            </a:r>
            <a:r>
              <a:rPr lang="pt-BR">
                <a:latin typeface="Caveat"/>
                <a:ea typeface="Caveat"/>
                <a:cs typeface="Caveat"/>
                <a:sym typeface="Caveat"/>
              </a:rPr>
              <a:t> é verdadeira)</a:t>
            </a:r>
            <a:endParaRPr>
              <a:latin typeface="Caveat"/>
              <a:ea typeface="Caveat"/>
              <a:cs typeface="Caveat"/>
              <a:sym typeface="Caveat"/>
            </a:endParaRPr>
          </a:p>
        </p:txBody>
      </p:sp>
      <p:sp>
        <p:nvSpPr>
          <p:cNvPr id="279" name="Google Shape;279;p20"/>
          <p:cNvSpPr txBox="1"/>
          <p:nvPr/>
        </p:nvSpPr>
        <p:spPr>
          <a:xfrm>
            <a:off x="4878700" y="4474475"/>
            <a:ext cx="4125000" cy="26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 P(Erro do tipo II) = P(Ñ Rejeitar H</a:t>
            </a:r>
            <a:r>
              <a:rPr baseline="-25000" lang="pt-BR">
                <a:latin typeface="Caveat"/>
                <a:ea typeface="Caveat"/>
                <a:cs typeface="Caveat"/>
                <a:sym typeface="Caveat"/>
              </a:rPr>
              <a:t>0</a:t>
            </a:r>
            <a:r>
              <a:rPr lang="pt-BR">
                <a:latin typeface="Caveat"/>
                <a:ea typeface="Caveat"/>
                <a:cs typeface="Caveat"/>
                <a:sym typeface="Caveat"/>
              </a:rPr>
              <a:t>| H</a:t>
            </a:r>
            <a:r>
              <a:rPr baseline="-25000" lang="pt-BR">
                <a:latin typeface="Caveat"/>
                <a:ea typeface="Caveat"/>
                <a:cs typeface="Caveat"/>
                <a:sym typeface="Caveat"/>
              </a:rPr>
              <a:t>0</a:t>
            </a:r>
            <a:r>
              <a:rPr lang="pt-BR">
                <a:latin typeface="Caveat"/>
                <a:ea typeface="Caveat"/>
                <a:cs typeface="Caveat"/>
                <a:sym typeface="Caveat"/>
              </a:rPr>
              <a:t> é falsa)</a:t>
            </a:r>
            <a:endParaRPr>
              <a:latin typeface="Caveat"/>
              <a:ea typeface="Caveat"/>
              <a:cs typeface="Caveat"/>
              <a:sym typeface="Caveat"/>
            </a:endParaRPr>
          </a:p>
        </p:txBody>
      </p:sp>
      <p:pic>
        <p:nvPicPr>
          <p:cNvPr descr="\mu" id="280" name="Google Shape;280;p20" title="MathEquation,#000000"/>
          <p:cNvPicPr preferRelativeResize="0"/>
          <p:nvPr/>
        </p:nvPicPr>
        <p:blipFill>
          <a:blip r:embed="rId5">
            <a:alphaModFix/>
          </a:blip>
          <a:stretch>
            <a:fillRect/>
          </a:stretch>
        </p:blipFill>
        <p:spPr>
          <a:xfrm>
            <a:off x="749775" y="1886750"/>
            <a:ext cx="209700" cy="286240"/>
          </a:xfrm>
          <a:prstGeom prst="rect">
            <a:avLst/>
          </a:prstGeom>
          <a:noFill/>
          <a:ln>
            <a:noFill/>
          </a:ln>
        </p:spPr>
      </p:pic>
      <p:pic>
        <p:nvPicPr>
          <p:cNvPr descr="\mu" id="281" name="Google Shape;281;p20" title="MathEquation,#000000"/>
          <p:cNvPicPr preferRelativeResize="0"/>
          <p:nvPr/>
        </p:nvPicPr>
        <p:blipFill>
          <a:blip r:embed="rId5">
            <a:alphaModFix/>
          </a:blip>
          <a:stretch>
            <a:fillRect/>
          </a:stretch>
        </p:blipFill>
        <p:spPr>
          <a:xfrm>
            <a:off x="749775" y="2191550"/>
            <a:ext cx="209700" cy="286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1"/>
          <p:cNvSpPr/>
          <p:nvPr/>
        </p:nvSpPr>
        <p:spPr>
          <a:xfrm>
            <a:off x="4608000" y="580800"/>
            <a:ext cx="4320000" cy="4195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b="1" lang="pt-BR" sz="1800">
                <a:latin typeface="Caveat"/>
                <a:ea typeface="Caveat"/>
                <a:cs typeface="Caveat"/>
                <a:sym typeface="Caveat"/>
              </a:rPr>
              <a:t>                    Pensamento Estatístico</a:t>
            </a:r>
            <a:endParaRPr b="1" sz="1800">
              <a:latin typeface="Caveat"/>
              <a:ea typeface="Caveat"/>
              <a:cs typeface="Caveat"/>
              <a:sym typeface="Caveat"/>
            </a:endParaRPr>
          </a:p>
          <a:p>
            <a:pPr indent="0" lvl="0" marL="0" rtl="0" algn="just">
              <a:spcBef>
                <a:spcPts val="0"/>
              </a:spcBef>
              <a:spcAft>
                <a:spcPts val="0"/>
              </a:spcAft>
              <a:buNone/>
            </a:pPr>
            <a:r>
              <a:t/>
            </a:r>
            <a:endParaRPr b="1" sz="1800">
              <a:latin typeface="Caveat"/>
              <a:ea typeface="Caveat"/>
              <a:cs typeface="Caveat"/>
              <a:sym typeface="Caveat"/>
            </a:endParaRPr>
          </a:p>
          <a:p>
            <a:pPr indent="0" lvl="0" marL="0" rtl="0" algn="just">
              <a:spcBef>
                <a:spcPts val="0"/>
              </a:spcBef>
              <a:spcAft>
                <a:spcPts val="0"/>
              </a:spcAft>
              <a:buNone/>
            </a:pPr>
            <a:r>
              <a:t/>
            </a:r>
            <a:endParaRPr b="1" sz="1800">
              <a:latin typeface="Caveat"/>
              <a:ea typeface="Caveat"/>
              <a:cs typeface="Caveat"/>
              <a:sym typeface="Caveat"/>
            </a:endParaRPr>
          </a:p>
          <a:p>
            <a:pPr indent="0" lvl="0" marL="0" rtl="0" algn="just">
              <a:spcBef>
                <a:spcPts val="0"/>
              </a:spcBef>
              <a:spcAft>
                <a:spcPts val="0"/>
              </a:spcAft>
              <a:buNone/>
            </a:pPr>
            <a:r>
              <a:t/>
            </a:r>
            <a:endParaRPr b="1" sz="1800">
              <a:latin typeface="Caveat"/>
              <a:ea typeface="Caveat"/>
              <a:cs typeface="Caveat"/>
              <a:sym typeface="Caveat"/>
            </a:endParaRPr>
          </a:p>
          <a:p>
            <a:pPr indent="0" lvl="0" marL="0" rtl="0" algn="just">
              <a:spcBef>
                <a:spcPts val="0"/>
              </a:spcBef>
              <a:spcAft>
                <a:spcPts val="0"/>
              </a:spcAft>
              <a:buNone/>
            </a:pPr>
            <a:r>
              <a:t/>
            </a:r>
            <a:endParaRPr b="1" sz="1800">
              <a:latin typeface="Caveat"/>
              <a:ea typeface="Caveat"/>
              <a:cs typeface="Caveat"/>
              <a:sym typeface="Caveat"/>
            </a:endParaRPr>
          </a:p>
          <a:p>
            <a:pPr indent="0" lvl="0" marL="0" rtl="0" algn="just">
              <a:spcBef>
                <a:spcPts val="0"/>
              </a:spcBef>
              <a:spcAft>
                <a:spcPts val="0"/>
              </a:spcAft>
              <a:buNone/>
            </a:pPr>
            <a:r>
              <a:t/>
            </a:r>
            <a:endParaRPr b="1" sz="1800">
              <a:latin typeface="Caveat"/>
              <a:ea typeface="Caveat"/>
              <a:cs typeface="Caveat"/>
              <a:sym typeface="Caveat"/>
            </a:endParaRPr>
          </a:p>
          <a:p>
            <a:pPr indent="0" lvl="0" marL="0" rtl="0" algn="just">
              <a:spcBef>
                <a:spcPts val="0"/>
              </a:spcBef>
              <a:spcAft>
                <a:spcPts val="0"/>
              </a:spcAft>
              <a:buNone/>
            </a:pPr>
            <a:r>
              <a:t/>
            </a:r>
            <a:endParaRPr b="1" sz="2400">
              <a:latin typeface="Caveat"/>
              <a:ea typeface="Caveat"/>
              <a:cs typeface="Caveat"/>
              <a:sym typeface="Caveat"/>
            </a:endParaRPr>
          </a:p>
          <a:p>
            <a:pPr indent="0" lvl="0" marL="0" rtl="0" algn="just">
              <a:spcBef>
                <a:spcPts val="0"/>
              </a:spcBef>
              <a:spcAft>
                <a:spcPts val="0"/>
              </a:spcAft>
              <a:buNone/>
            </a:pPr>
            <a:r>
              <a:t/>
            </a:r>
            <a:endParaRPr b="1" sz="10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Critério para julgar as hipóteses:</a:t>
            </a:r>
            <a:endParaRPr sz="1800">
              <a:latin typeface="Caveat"/>
              <a:ea typeface="Caveat"/>
              <a:cs typeface="Caveat"/>
              <a:sym typeface="Caveat"/>
            </a:endParaRPr>
          </a:p>
          <a:p>
            <a:pPr indent="0" lvl="0" marL="0" rtl="0" algn="ctr">
              <a:spcBef>
                <a:spcPts val="0"/>
              </a:spcBef>
              <a:spcAft>
                <a:spcPts val="0"/>
              </a:spcAft>
              <a:buNone/>
            </a:pPr>
            <a:r>
              <a:t/>
            </a:r>
            <a:endParaRPr sz="6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Se a estimativa &lt; Alpha</a:t>
            </a:r>
            <a:r>
              <a:rPr baseline="-25000" lang="pt-BR" sz="1800">
                <a:latin typeface="Caveat"/>
                <a:ea typeface="Caveat"/>
                <a:cs typeface="Caveat"/>
                <a:sym typeface="Caveat"/>
              </a:rPr>
              <a:t>Crítico</a:t>
            </a:r>
            <a:r>
              <a:rPr lang="pt-BR" sz="1800">
                <a:latin typeface="Caveat"/>
                <a:ea typeface="Caveat"/>
                <a:cs typeface="Caveat"/>
                <a:sym typeface="Caveat"/>
              </a:rPr>
              <a:t> -&gt; Rejeitar H</a:t>
            </a:r>
            <a:r>
              <a:rPr baseline="-25000" lang="pt-BR" sz="1800">
                <a:latin typeface="Caveat"/>
                <a:ea typeface="Caveat"/>
                <a:cs typeface="Caveat"/>
                <a:sym typeface="Caveat"/>
              </a:rPr>
              <a:t>0</a:t>
            </a:r>
            <a:endParaRPr baseline="-25000" sz="18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Se a estimativa    Alpha</a:t>
            </a:r>
            <a:r>
              <a:rPr baseline="-25000" lang="pt-BR" sz="1800">
                <a:latin typeface="Caveat"/>
                <a:ea typeface="Caveat"/>
                <a:cs typeface="Caveat"/>
                <a:sym typeface="Caveat"/>
              </a:rPr>
              <a:t>Crítico</a:t>
            </a:r>
            <a:r>
              <a:rPr lang="pt-BR" sz="1800">
                <a:latin typeface="Caveat"/>
                <a:ea typeface="Caveat"/>
                <a:cs typeface="Caveat"/>
                <a:sym typeface="Caveat"/>
              </a:rPr>
              <a:t> -&gt; Ñ Rejeitar H</a:t>
            </a:r>
            <a:r>
              <a:rPr baseline="-25000" lang="pt-BR" sz="1800">
                <a:latin typeface="Caveat"/>
                <a:ea typeface="Caveat"/>
                <a:cs typeface="Caveat"/>
                <a:sym typeface="Caveat"/>
              </a:rPr>
              <a:t>0</a:t>
            </a:r>
            <a:endParaRPr baseline="-25000" sz="1800">
              <a:latin typeface="Caveat"/>
              <a:ea typeface="Caveat"/>
              <a:cs typeface="Caveat"/>
              <a:sym typeface="Caveat"/>
            </a:endParaRPr>
          </a:p>
          <a:p>
            <a:pPr indent="0" lvl="0" marL="0" rtl="0" algn="ctr">
              <a:spcBef>
                <a:spcPts val="0"/>
              </a:spcBef>
              <a:spcAft>
                <a:spcPts val="0"/>
              </a:spcAft>
              <a:buClr>
                <a:srgbClr val="000000"/>
              </a:buClr>
              <a:buSzPts val="1100"/>
              <a:buFont typeface="Arial"/>
              <a:buNone/>
            </a:pPr>
            <a:r>
              <a:rPr lang="pt-BR" sz="1800">
                <a:latin typeface="Caveat"/>
                <a:ea typeface="Caveat"/>
                <a:cs typeface="Caveat"/>
                <a:sym typeface="Caveat"/>
              </a:rPr>
              <a:t>ou</a:t>
            </a:r>
            <a:endParaRPr sz="1800">
              <a:latin typeface="Caveat"/>
              <a:ea typeface="Caveat"/>
              <a:cs typeface="Caveat"/>
              <a:sym typeface="Caveat"/>
            </a:endParaRPr>
          </a:p>
          <a:p>
            <a:pPr indent="0" lvl="0" marL="0" rtl="0" algn="ctr">
              <a:spcBef>
                <a:spcPts val="0"/>
              </a:spcBef>
              <a:spcAft>
                <a:spcPts val="0"/>
              </a:spcAft>
              <a:buNone/>
            </a:pPr>
            <a:r>
              <a:rPr b="1" lang="pt-BR" sz="1800">
                <a:solidFill>
                  <a:srgbClr val="FFFFFF"/>
                </a:solidFill>
                <a:highlight>
                  <a:srgbClr val="000000"/>
                </a:highlight>
                <a:latin typeface="Caveat"/>
                <a:ea typeface="Caveat"/>
                <a:cs typeface="Caveat"/>
                <a:sym typeface="Caveat"/>
              </a:rPr>
              <a:t>Valor-p </a:t>
            </a:r>
            <a:r>
              <a:rPr lang="pt-BR" sz="1800">
                <a:latin typeface="Caveat"/>
                <a:ea typeface="Caveat"/>
                <a:cs typeface="Caveat"/>
                <a:sym typeface="Caveat"/>
              </a:rPr>
              <a:t> = P(Média &lt; estimativa|H</a:t>
            </a:r>
            <a:r>
              <a:rPr baseline="-25000" lang="pt-BR" sz="1800">
                <a:latin typeface="Caveat"/>
                <a:ea typeface="Caveat"/>
                <a:cs typeface="Caveat"/>
                <a:sym typeface="Caveat"/>
              </a:rPr>
              <a:t>0</a:t>
            </a:r>
            <a:r>
              <a:rPr lang="pt-BR" sz="1800">
                <a:latin typeface="Caveat"/>
                <a:ea typeface="Caveat"/>
                <a:cs typeface="Caveat"/>
                <a:sym typeface="Caveat"/>
              </a:rPr>
              <a:t> é verdadeira)</a:t>
            </a:r>
            <a:endParaRPr sz="1800">
              <a:latin typeface="Caveat"/>
              <a:ea typeface="Caveat"/>
              <a:cs typeface="Caveat"/>
              <a:sym typeface="Caveat"/>
            </a:endParaRPr>
          </a:p>
          <a:p>
            <a:pPr indent="0" lvl="0" marL="0" rtl="0" algn="ctr">
              <a:spcBef>
                <a:spcPts val="0"/>
              </a:spcBef>
              <a:spcAft>
                <a:spcPts val="0"/>
              </a:spcAft>
              <a:buNone/>
            </a:pPr>
            <a:r>
              <a:rPr lang="pt-BR" sz="1800">
                <a:latin typeface="Caveat"/>
                <a:ea typeface="Caveat"/>
                <a:cs typeface="Caveat"/>
                <a:sym typeface="Caveat"/>
              </a:rPr>
              <a:t>Se valor-p &lt;     -&gt; Rejeitar H</a:t>
            </a:r>
            <a:r>
              <a:rPr baseline="-25000" lang="pt-BR" sz="1800">
                <a:latin typeface="Caveat"/>
                <a:ea typeface="Caveat"/>
                <a:cs typeface="Caveat"/>
                <a:sym typeface="Caveat"/>
              </a:rPr>
              <a:t>0</a:t>
            </a:r>
            <a:r>
              <a:rPr lang="pt-BR" sz="1800">
                <a:latin typeface="Caveat"/>
                <a:ea typeface="Caveat"/>
                <a:cs typeface="Caveat"/>
                <a:sym typeface="Caveat"/>
              </a:rPr>
              <a:t>, c.c. ñ rejeita-se  H</a:t>
            </a:r>
            <a:r>
              <a:rPr baseline="-25000" lang="pt-BR" sz="1800">
                <a:latin typeface="Caveat"/>
                <a:ea typeface="Caveat"/>
                <a:cs typeface="Caveat"/>
                <a:sym typeface="Caveat"/>
              </a:rPr>
              <a:t>0</a:t>
            </a:r>
            <a:r>
              <a:rPr lang="pt-BR" sz="1800">
                <a:latin typeface="Caveat"/>
                <a:ea typeface="Caveat"/>
                <a:cs typeface="Caveat"/>
                <a:sym typeface="Caveat"/>
              </a:rPr>
              <a:t>.</a:t>
            </a:r>
            <a:endParaRPr sz="1800">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t/>
            </a:r>
            <a:endParaRPr>
              <a:latin typeface="Caveat"/>
              <a:ea typeface="Caveat"/>
              <a:cs typeface="Caveat"/>
              <a:sym typeface="Caveat"/>
            </a:endParaRPr>
          </a:p>
          <a:p>
            <a:pPr indent="0" lvl="0" marL="0" rtl="0" algn="just">
              <a:spcBef>
                <a:spcPts val="0"/>
              </a:spcBef>
              <a:spcAft>
                <a:spcPts val="0"/>
              </a:spcAft>
              <a:buNone/>
            </a:pPr>
            <a:r>
              <a:rPr lang="pt-BR">
                <a:latin typeface="Caveat"/>
                <a:ea typeface="Caveat"/>
                <a:cs typeface="Caveat"/>
                <a:sym typeface="Caveat"/>
              </a:rPr>
              <a:t>     </a:t>
            </a:r>
            <a:endParaRPr sz="1800">
              <a:latin typeface="Caveat"/>
              <a:ea typeface="Caveat"/>
              <a:cs typeface="Caveat"/>
              <a:sym typeface="Caveat"/>
            </a:endParaRPr>
          </a:p>
        </p:txBody>
      </p:sp>
      <p:sp>
        <p:nvSpPr>
          <p:cNvPr id="287" name="Google Shape;287;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pt-BR"/>
              <a:t>‹#›</a:t>
            </a:fld>
            <a:endParaRPr/>
          </a:p>
        </p:txBody>
      </p:sp>
      <p:cxnSp>
        <p:nvCxnSpPr>
          <p:cNvPr id="288" name="Google Shape;288;p21"/>
          <p:cNvCxnSpPr/>
          <p:nvPr/>
        </p:nvCxnSpPr>
        <p:spPr>
          <a:xfrm rot="10800000">
            <a:off x="214329" y="4866828"/>
            <a:ext cx="4320000" cy="3600"/>
          </a:xfrm>
          <a:prstGeom prst="straightConnector1">
            <a:avLst/>
          </a:prstGeom>
          <a:noFill/>
          <a:ln cap="flat" cmpd="sng" w="38100">
            <a:solidFill>
              <a:srgbClr val="E69138"/>
            </a:solidFill>
            <a:prstDash val="solid"/>
            <a:round/>
            <a:headEnd len="med" w="med" type="none"/>
            <a:tailEnd len="med" w="med" type="none"/>
          </a:ln>
        </p:spPr>
      </p:cxnSp>
      <p:cxnSp>
        <p:nvCxnSpPr>
          <p:cNvPr id="289" name="Google Shape;289;p21"/>
          <p:cNvCxnSpPr/>
          <p:nvPr/>
        </p:nvCxnSpPr>
        <p:spPr>
          <a:xfrm rot="10800000">
            <a:off x="4608000" y="4866828"/>
            <a:ext cx="4320000" cy="3600"/>
          </a:xfrm>
          <a:prstGeom prst="straightConnector1">
            <a:avLst/>
          </a:prstGeom>
          <a:noFill/>
          <a:ln cap="flat" cmpd="sng" w="38100">
            <a:solidFill>
              <a:schemeClr val="accent2"/>
            </a:solidFill>
            <a:prstDash val="solid"/>
            <a:round/>
            <a:headEnd len="med" w="med" type="none"/>
            <a:tailEnd len="med" w="med" type="none"/>
          </a:ln>
        </p:spPr>
      </p:cxnSp>
      <p:sp>
        <p:nvSpPr>
          <p:cNvPr id="290" name="Google Shape;290;p21"/>
          <p:cNvSpPr txBox="1"/>
          <p:nvPr/>
        </p:nvSpPr>
        <p:spPr>
          <a:xfrm>
            <a:off x="214125" y="4790627"/>
            <a:ext cx="87135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1500">
                <a:latin typeface="Caveat"/>
                <a:ea typeface="Caveat"/>
                <a:cs typeface="Caveat"/>
                <a:sym typeface="Caveat"/>
              </a:rPr>
              <a:t>Planejamento e análise estatística de experimentos usando o R          Rumenick Pereira da Silva          e-mail:  rumenickps@gmail.com</a:t>
            </a:r>
            <a:endParaRPr sz="1500">
              <a:latin typeface="Caveat"/>
              <a:ea typeface="Caveat"/>
              <a:cs typeface="Caveat"/>
              <a:sym typeface="Caveat"/>
            </a:endParaRPr>
          </a:p>
        </p:txBody>
      </p:sp>
      <p:sp>
        <p:nvSpPr>
          <p:cNvPr id="291" name="Google Shape;291;p21"/>
          <p:cNvSpPr txBox="1"/>
          <p:nvPr/>
        </p:nvSpPr>
        <p:spPr>
          <a:xfrm>
            <a:off x="-100" y="0"/>
            <a:ext cx="9144000" cy="5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pt-BR" sz="3000">
                <a:latin typeface="Caveat"/>
                <a:ea typeface="Caveat"/>
                <a:cs typeface="Caveat"/>
                <a:sym typeface="Caveat"/>
              </a:rPr>
              <a:t>Noções básicas de Estatística - Teste de hipóteses</a:t>
            </a:r>
            <a:endParaRPr b="1" sz="3000">
              <a:latin typeface="Caveat"/>
              <a:ea typeface="Caveat"/>
              <a:cs typeface="Caveat"/>
              <a:sym typeface="Caveat"/>
            </a:endParaRPr>
          </a:p>
        </p:txBody>
      </p:sp>
      <p:sp>
        <p:nvSpPr>
          <p:cNvPr id="292" name="Google Shape;292;p21"/>
          <p:cNvSpPr txBox="1"/>
          <p:nvPr/>
        </p:nvSpPr>
        <p:spPr>
          <a:xfrm>
            <a:off x="214325" y="420225"/>
            <a:ext cx="4320000" cy="457200"/>
          </a:xfrm>
          <a:prstGeom prst="rect">
            <a:avLst/>
          </a:prstGeom>
          <a:noFill/>
          <a:ln>
            <a:noFill/>
          </a:ln>
        </p:spPr>
        <p:txBody>
          <a:bodyPr anchorCtr="0" anchor="t" bIns="91425" lIns="91425" spcFirstLastPara="1" rIns="91425" wrap="square" tIns="91425">
            <a:noAutofit/>
          </a:bodyPr>
          <a:lstStyle/>
          <a:p>
            <a:pPr indent="914400" lvl="0" marL="0" rtl="0" algn="l">
              <a:lnSpc>
                <a:spcPct val="115000"/>
              </a:lnSpc>
              <a:spcBef>
                <a:spcPts val="0"/>
              </a:spcBef>
              <a:spcAft>
                <a:spcPts val="0"/>
              </a:spcAft>
              <a:buNone/>
            </a:pPr>
            <a:r>
              <a:rPr b="1" lang="pt-BR" sz="1800">
                <a:latin typeface="Caveat"/>
                <a:ea typeface="Caveat"/>
                <a:cs typeface="Caveat"/>
                <a:sym typeface="Caveat"/>
              </a:rPr>
              <a:t>Mas qual é o pior erro?</a:t>
            </a:r>
            <a:endParaRPr sz="1800">
              <a:latin typeface="Caveat"/>
              <a:ea typeface="Caveat"/>
              <a:cs typeface="Caveat"/>
              <a:sym typeface="Caveat"/>
            </a:endParaRPr>
          </a:p>
          <a:p>
            <a:pPr indent="0" lvl="0" marL="0" rtl="0" algn="ctr">
              <a:spcBef>
                <a:spcPts val="0"/>
              </a:spcBef>
              <a:spcAft>
                <a:spcPts val="0"/>
              </a:spcAft>
              <a:buNone/>
            </a:pPr>
            <a:r>
              <a:t/>
            </a:r>
            <a:endParaRPr sz="1800">
              <a:latin typeface="Caveat"/>
              <a:ea typeface="Caveat"/>
              <a:cs typeface="Caveat"/>
              <a:sym typeface="Caveat"/>
            </a:endParaRPr>
          </a:p>
        </p:txBody>
      </p:sp>
      <p:sp>
        <p:nvSpPr>
          <p:cNvPr id="293" name="Google Shape;293;p21"/>
          <p:cNvSpPr/>
          <p:nvPr/>
        </p:nvSpPr>
        <p:spPr>
          <a:xfrm>
            <a:off x="214325" y="752277"/>
            <a:ext cx="137100" cy="533400"/>
          </a:xfrm>
          <a:prstGeom prst="leftBrace">
            <a:avLst>
              <a:gd fmla="val 8333" name="adj1"/>
              <a:gd fmla="val 52294" name="adj2"/>
            </a:avLst>
          </a:prstGeom>
          <a:noFill/>
          <a:ln cap="flat" cmpd="sng" w="19050">
            <a:solidFill>
              <a:schemeClr val="dk2"/>
            </a:solidFill>
            <a:prstDash val="solid"/>
            <a:round/>
            <a:headEnd len="med" w="med" type="none"/>
            <a:tailEnd len="med" w="med"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94" name="Google Shape;294;p21"/>
          <p:cNvSpPr txBox="1"/>
          <p:nvPr/>
        </p:nvSpPr>
        <p:spPr>
          <a:xfrm>
            <a:off x="273166" y="638025"/>
            <a:ext cx="4157700" cy="631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1800">
                <a:latin typeface="Caveat"/>
                <a:ea typeface="Caveat"/>
                <a:cs typeface="Caveat"/>
                <a:sym typeface="Caveat"/>
              </a:rPr>
              <a:t>H</a:t>
            </a:r>
            <a:r>
              <a:rPr baseline="-25000" lang="pt-BR" sz="1800">
                <a:latin typeface="Caveat"/>
                <a:ea typeface="Caveat"/>
                <a:cs typeface="Caveat"/>
                <a:sym typeface="Caveat"/>
              </a:rPr>
              <a:t>0</a:t>
            </a:r>
            <a:r>
              <a:rPr lang="pt-BR" sz="1800">
                <a:latin typeface="Caveat"/>
                <a:ea typeface="Caveat"/>
                <a:cs typeface="Caveat"/>
                <a:sym typeface="Caveat"/>
              </a:rPr>
              <a:t>:      = 18</a:t>
            </a:r>
            <a:endParaRPr sz="1800">
              <a:latin typeface="Caveat"/>
              <a:ea typeface="Caveat"/>
              <a:cs typeface="Caveat"/>
              <a:sym typeface="Caveat"/>
            </a:endParaRPr>
          </a:p>
          <a:p>
            <a:pPr indent="0" lvl="0" marL="0" rtl="0" algn="just">
              <a:spcBef>
                <a:spcPts val="0"/>
              </a:spcBef>
              <a:spcAft>
                <a:spcPts val="0"/>
              </a:spcAft>
              <a:buNone/>
            </a:pPr>
            <a:r>
              <a:rPr lang="pt-BR" sz="1800">
                <a:latin typeface="Caveat"/>
                <a:ea typeface="Caveat"/>
                <a:cs typeface="Caveat"/>
                <a:sym typeface="Caveat"/>
              </a:rPr>
              <a:t>H</a:t>
            </a:r>
            <a:r>
              <a:rPr baseline="-25000" lang="pt-BR" sz="1800">
                <a:latin typeface="Caveat"/>
                <a:ea typeface="Caveat"/>
                <a:cs typeface="Caveat"/>
                <a:sym typeface="Caveat"/>
              </a:rPr>
              <a:t>a</a:t>
            </a:r>
            <a:r>
              <a:rPr lang="pt-BR" sz="1800">
                <a:latin typeface="Caveat"/>
                <a:ea typeface="Caveat"/>
                <a:cs typeface="Caveat"/>
                <a:sym typeface="Caveat"/>
              </a:rPr>
              <a:t>:      &lt; 18</a:t>
            </a:r>
            <a:endParaRPr sz="1800">
              <a:latin typeface="Caveat"/>
              <a:ea typeface="Caveat"/>
              <a:cs typeface="Caveat"/>
              <a:sym typeface="Caveat"/>
            </a:endParaRPr>
          </a:p>
        </p:txBody>
      </p:sp>
      <p:cxnSp>
        <p:nvCxnSpPr>
          <p:cNvPr id="295" name="Google Shape;295;p21"/>
          <p:cNvCxnSpPr/>
          <p:nvPr/>
        </p:nvCxnSpPr>
        <p:spPr>
          <a:xfrm flipH="1" rot="10800000">
            <a:off x="5544900" y="2150250"/>
            <a:ext cx="2793600" cy="3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21"/>
          <p:cNvSpPr txBox="1"/>
          <p:nvPr/>
        </p:nvSpPr>
        <p:spPr>
          <a:xfrm>
            <a:off x="7239400" y="2076325"/>
            <a:ext cx="11547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Alpha (em u/ml)</a:t>
            </a:r>
            <a:endParaRPr>
              <a:latin typeface="Caveat"/>
              <a:ea typeface="Caveat"/>
              <a:cs typeface="Caveat"/>
              <a:sym typeface="Caveat"/>
            </a:endParaRPr>
          </a:p>
        </p:txBody>
      </p:sp>
      <p:cxnSp>
        <p:nvCxnSpPr>
          <p:cNvPr id="297" name="Google Shape;297;p21"/>
          <p:cNvCxnSpPr/>
          <p:nvPr/>
        </p:nvCxnSpPr>
        <p:spPr>
          <a:xfrm>
            <a:off x="5097225" y="2150250"/>
            <a:ext cx="201600" cy="3600"/>
          </a:xfrm>
          <a:prstGeom prst="straightConnector1">
            <a:avLst/>
          </a:prstGeom>
          <a:noFill/>
          <a:ln cap="flat" cmpd="sng" w="19050">
            <a:solidFill>
              <a:schemeClr val="dk2"/>
            </a:solidFill>
            <a:prstDash val="solid"/>
            <a:round/>
            <a:headEnd len="med" w="med" type="diamond"/>
            <a:tailEnd len="med" w="med" type="none"/>
          </a:ln>
        </p:spPr>
      </p:cxnSp>
      <p:cxnSp>
        <p:nvCxnSpPr>
          <p:cNvPr id="298" name="Google Shape;298;p21"/>
          <p:cNvCxnSpPr/>
          <p:nvPr/>
        </p:nvCxnSpPr>
        <p:spPr>
          <a:xfrm flipH="1" rot="10800000">
            <a:off x="5317013" y="2153250"/>
            <a:ext cx="209700" cy="3600"/>
          </a:xfrm>
          <a:prstGeom prst="straightConnector1">
            <a:avLst/>
          </a:prstGeom>
          <a:noFill/>
          <a:ln cap="flat" cmpd="sng" w="19050">
            <a:solidFill>
              <a:schemeClr val="dk2"/>
            </a:solidFill>
            <a:prstDash val="dot"/>
            <a:round/>
            <a:headEnd len="med" w="med" type="none"/>
            <a:tailEnd len="med" w="med" type="none"/>
          </a:ln>
        </p:spPr>
      </p:cxnSp>
      <p:cxnSp>
        <p:nvCxnSpPr>
          <p:cNvPr id="299" name="Google Shape;299;p21"/>
          <p:cNvCxnSpPr/>
          <p:nvPr/>
        </p:nvCxnSpPr>
        <p:spPr>
          <a:xfrm flipH="1" rot="10800000">
            <a:off x="6392625" y="2150250"/>
            <a:ext cx="3600" cy="3600"/>
          </a:xfrm>
          <a:prstGeom prst="straightConnector1">
            <a:avLst/>
          </a:prstGeom>
          <a:noFill/>
          <a:ln cap="flat" cmpd="sng" w="19050">
            <a:solidFill>
              <a:schemeClr val="dk2"/>
            </a:solidFill>
            <a:prstDash val="solid"/>
            <a:round/>
            <a:headEnd len="med" w="med" type="diamond"/>
            <a:tailEnd len="med" w="med" type="none"/>
          </a:ln>
        </p:spPr>
      </p:cxnSp>
      <p:cxnSp>
        <p:nvCxnSpPr>
          <p:cNvPr id="300" name="Google Shape;300;p21"/>
          <p:cNvCxnSpPr/>
          <p:nvPr/>
        </p:nvCxnSpPr>
        <p:spPr>
          <a:xfrm flipH="1" rot="10800000">
            <a:off x="7078425" y="2150250"/>
            <a:ext cx="3600" cy="3600"/>
          </a:xfrm>
          <a:prstGeom prst="straightConnector1">
            <a:avLst/>
          </a:prstGeom>
          <a:noFill/>
          <a:ln cap="flat" cmpd="sng" w="19050">
            <a:solidFill>
              <a:schemeClr val="dk2"/>
            </a:solidFill>
            <a:prstDash val="solid"/>
            <a:round/>
            <a:headEnd len="med" w="med" type="diamond"/>
            <a:tailEnd len="med" w="med" type="none"/>
          </a:ln>
        </p:spPr>
      </p:cxnSp>
      <p:sp>
        <p:nvSpPr>
          <p:cNvPr id="301" name="Google Shape;301;p21"/>
          <p:cNvSpPr txBox="1"/>
          <p:nvPr/>
        </p:nvSpPr>
        <p:spPr>
          <a:xfrm>
            <a:off x="6252600" y="2084250"/>
            <a:ext cx="417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14</a:t>
            </a:r>
            <a:endParaRPr>
              <a:latin typeface="Caveat"/>
              <a:ea typeface="Caveat"/>
              <a:cs typeface="Caveat"/>
              <a:sym typeface="Caveat"/>
            </a:endParaRPr>
          </a:p>
        </p:txBody>
      </p:sp>
      <p:sp>
        <p:nvSpPr>
          <p:cNvPr id="302" name="Google Shape;302;p21"/>
          <p:cNvSpPr txBox="1"/>
          <p:nvPr/>
        </p:nvSpPr>
        <p:spPr>
          <a:xfrm>
            <a:off x="6898400" y="2065075"/>
            <a:ext cx="417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18</a:t>
            </a:r>
            <a:endParaRPr>
              <a:latin typeface="Caveat"/>
              <a:ea typeface="Caveat"/>
              <a:cs typeface="Caveat"/>
              <a:sym typeface="Caveat"/>
            </a:endParaRPr>
          </a:p>
        </p:txBody>
      </p:sp>
      <p:sp>
        <p:nvSpPr>
          <p:cNvPr id="303" name="Google Shape;303;p21"/>
          <p:cNvSpPr txBox="1"/>
          <p:nvPr/>
        </p:nvSpPr>
        <p:spPr>
          <a:xfrm>
            <a:off x="7222675" y="1054250"/>
            <a:ext cx="4170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chemeClr val="accent2"/>
                </a:solidFill>
                <a:latin typeface="Caveat"/>
                <a:ea typeface="Caveat"/>
                <a:cs typeface="Caveat"/>
                <a:sym typeface="Caveat"/>
              </a:rPr>
              <a:t>H</a:t>
            </a:r>
            <a:r>
              <a:rPr b="1" baseline="-25000" lang="pt-BR">
                <a:solidFill>
                  <a:schemeClr val="accent2"/>
                </a:solidFill>
                <a:latin typeface="Caveat"/>
                <a:ea typeface="Caveat"/>
                <a:cs typeface="Caveat"/>
                <a:sym typeface="Caveat"/>
              </a:rPr>
              <a:t>0</a:t>
            </a:r>
            <a:endParaRPr b="1" baseline="-25000">
              <a:solidFill>
                <a:schemeClr val="accent2"/>
              </a:solidFill>
              <a:latin typeface="Caveat"/>
              <a:ea typeface="Caveat"/>
              <a:cs typeface="Caveat"/>
              <a:sym typeface="Caveat"/>
            </a:endParaRPr>
          </a:p>
        </p:txBody>
      </p:sp>
      <p:sp>
        <p:nvSpPr>
          <p:cNvPr id="304" name="Google Shape;304;p21"/>
          <p:cNvSpPr txBox="1"/>
          <p:nvPr/>
        </p:nvSpPr>
        <p:spPr>
          <a:xfrm>
            <a:off x="5810550" y="1086500"/>
            <a:ext cx="3540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a:solidFill>
                  <a:srgbClr val="E69138"/>
                </a:solidFill>
                <a:latin typeface="Caveat"/>
                <a:ea typeface="Caveat"/>
                <a:cs typeface="Caveat"/>
                <a:sym typeface="Caveat"/>
              </a:rPr>
              <a:t>H</a:t>
            </a:r>
            <a:r>
              <a:rPr b="1" baseline="-25000" lang="pt-BR">
                <a:solidFill>
                  <a:srgbClr val="E69138"/>
                </a:solidFill>
                <a:latin typeface="Caveat"/>
                <a:ea typeface="Caveat"/>
                <a:cs typeface="Caveat"/>
                <a:sym typeface="Caveat"/>
              </a:rPr>
              <a:t>a</a:t>
            </a:r>
            <a:endParaRPr b="1" baseline="-25000">
              <a:solidFill>
                <a:srgbClr val="E69138"/>
              </a:solidFill>
              <a:latin typeface="Caveat"/>
              <a:ea typeface="Caveat"/>
              <a:cs typeface="Caveat"/>
              <a:sym typeface="Caveat"/>
            </a:endParaRPr>
          </a:p>
        </p:txBody>
      </p:sp>
      <p:sp>
        <p:nvSpPr>
          <p:cNvPr id="305" name="Google Shape;305;p21"/>
          <p:cNvSpPr txBox="1"/>
          <p:nvPr/>
        </p:nvSpPr>
        <p:spPr>
          <a:xfrm>
            <a:off x="214325" y="1715625"/>
            <a:ext cx="4320000" cy="1485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pt-BR" sz="1800">
                <a:latin typeface="Caveat"/>
                <a:ea typeface="Caveat"/>
                <a:cs typeface="Caveat"/>
                <a:sym typeface="Caveat"/>
              </a:rPr>
              <a:t>Resposta: </a:t>
            </a:r>
            <a:r>
              <a:rPr lang="pt-BR" sz="1800">
                <a:latin typeface="Caveat"/>
                <a:ea typeface="Caveat"/>
                <a:cs typeface="Caveat"/>
                <a:sym typeface="Caveat"/>
              </a:rPr>
              <a:t>da forma que definimos as hipóteses, já escolhemos como pior erro o do tipo I. Este erro deveria ser fixado pelo Cássio no início da pesquisa e normalmente ele é chamado por </a:t>
            </a:r>
            <a:r>
              <a:rPr b="1" lang="pt-BR" sz="1800">
                <a:latin typeface="Caveat"/>
                <a:ea typeface="Caveat"/>
                <a:cs typeface="Caveat"/>
                <a:sym typeface="Caveat"/>
              </a:rPr>
              <a:t>nível de significância do teste</a:t>
            </a:r>
            <a:r>
              <a:rPr lang="pt-BR" sz="1800">
                <a:latin typeface="Caveat"/>
                <a:ea typeface="Caveat"/>
                <a:cs typeface="Caveat"/>
                <a:sym typeface="Caveat"/>
              </a:rPr>
              <a:t>. </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cxnSp>
        <p:nvCxnSpPr>
          <p:cNvPr id="306" name="Google Shape;306;p21"/>
          <p:cNvCxnSpPr/>
          <p:nvPr/>
        </p:nvCxnSpPr>
        <p:spPr>
          <a:xfrm flipH="1" rot="5400000">
            <a:off x="5290975" y="1069125"/>
            <a:ext cx="298800" cy="3600"/>
          </a:xfrm>
          <a:prstGeom prst="straightConnector1">
            <a:avLst/>
          </a:prstGeom>
          <a:noFill/>
          <a:ln cap="flat" cmpd="sng" w="19050">
            <a:solidFill>
              <a:schemeClr val="dk2"/>
            </a:solidFill>
            <a:prstDash val="solid"/>
            <a:round/>
            <a:headEnd len="med" w="med" type="diamond"/>
            <a:tailEnd len="med" w="med" type="triangle"/>
          </a:ln>
        </p:spPr>
      </p:cxnSp>
      <p:cxnSp>
        <p:nvCxnSpPr>
          <p:cNvPr id="307" name="Google Shape;307;p21"/>
          <p:cNvCxnSpPr/>
          <p:nvPr/>
        </p:nvCxnSpPr>
        <p:spPr>
          <a:xfrm rot="-5400000">
            <a:off x="7892575" y="987600"/>
            <a:ext cx="298800" cy="3600"/>
          </a:xfrm>
          <a:prstGeom prst="straightConnector1">
            <a:avLst/>
          </a:prstGeom>
          <a:noFill/>
          <a:ln cap="flat" cmpd="sng" w="19050">
            <a:solidFill>
              <a:schemeClr val="dk2"/>
            </a:solidFill>
            <a:prstDash val="solid"/>
            <a:round/>
            <a:headEnd len="med" w="med" type="diamond"/>
            <a:tailEnd len="med" w="med" type="triangle"/>
          </a:ln>
        </p:spPr>
      </p:cxnSp>
      <p:cxnSp>
        <p:nvCxnSpPr>
          <p:cNvPr id="308" name="Google Shape;308;p21"/>
          <p:cNvCxnSpPr/>
          <p:nvPr/>
        </p:nvCxnSpPr>
        <p:spPr>
          <a:xfrm flipH="1" rot="-5400000">
            <a:off x="5606575" y="1292400"/>
            <a:ext cx="298800" cy="3600"/>
          </a:xfrm>
          <a:prstGeom prst="straightConnector1">
            <a:avLst/>
          </a:prstGeom>
          <a:noFill/>
          <a:ln cap="flat" cmpd="sng" w="19050">
            <a:solidFill>
              <a:schemeClr val="dk2"/>
            </a:solidFill>
            <a:prstDash val="solid"/>
            <a:round/>
            <a:headEnd len="med" w="med" type="diamond"/>
            <a:tailEnd len="med" w="med" type="triangle"/>
          </a:ln>
        </p:spPr>
      </p:cxnSp>
      <p:sp>
        <p:nvSpPr>
          <p:cNvPr id="309" name="Google Shape;309;p21"/>
          <p:cNvSpPr/>
          <p:nvPr/>
        </p:nvSpPr>
        <p:spPr>
          <a:xfrm>
            <a:off x="5584100" y="1348350"/>
            <a:ext cx="1321600" cy="759600"/>
          </a:xfrm>
          <a:custGeom>
            <a:rect b="b" l="l" r="r" t="t"/>
            <a:pathLst>
              <a:path extrusionOk="0" h="30384" w="52864">
                <a:moveTo>
                  <a:pt x="0" y="30384"/>
                </a:moveTo>
                <a:lnTo>
                  <a:pt x="52864" y="29622"/>
                </a:lnTo>
                <a:lnTo>
                  <a:pt x="50482" y="0"/>
                </a:lnTo>
                <a:lnTo>
                  <a:pt x="48577" y="5334"/>
                </a:lnTo>
                <a:lnTo>
                  <a:pt x="45339" y="13811"/>
                </a:lnTo>
                <a:lnTo>
                  <a:pt x="43053" y="18954"/>
                </a:lnTo>
                <a:lnTo>
                  <a:pt x="39052" y="24288"/>
                </a:lnTo>
                <a:lnTo>
                  <a:pt x="34004" y="28384"/>
                </a:lnTo>
                <a:lnTo>
                  <a:pt x="29718" y="29527"/>
                </a:lnTo>
                <a:lnTo>
                  <a:pt x="21907" y="29527"/>
                </a:lnTo>
                <a:lnTo>
                  <a:pt x="8858" y="29622"/>
                </a:lnTo>
                <a:close/>
              </a:path>
            </a:pathLst>
          </a:custGeom>
          <a:solidFill>
            <a:srgbClr val="9900FF"/>
          </a:solidFill>
          <a:ln>
            <a:noFill/>
          </a:ln>
        </p:spPr>
      </p:sp>
      <p:cxnSp>
        <p:nvCxnSpPr>
          <p:cNvPr id="310" name="Google Shape;310;p21"/>
          <p:cNvCxnSpPr/>
          <p:nvPr/>
        </p:nvCxnSpPr>
        <p:spPr>
          <a:xfrm rot="5400000">
            <a:off x="7587775" y="1292400"/>
            <a:ext cx="298800" cy="3600"/>
          </a:xfrm>
          <a:prstGeom prst="straightConnector1">
            <a:avLst/>
          </a:prstGeom>
          <a:noFill/>
          <a:ln cap="flat" cmpd="sng" w="19050">
            <a:solidFill>
              <a:schemeClr val="dk2"/>
            </a:solidFill>
            <a:prstDash val="solid"/>
            <a:round/>
            <a:headEnd len="med" w="med" type="diamond"/>
            <a:tailEnd len="med" w="med" type="triangle"/>
          </a:ln>
        </p:spPr>
      </p:cxnSp>
      <p:pic>
        <p:nvPicPr>
          <p:cNvPr descr="\mu" id="311" name="Google Shape;311;p21" title="MathEquation,#000000"/>
          <p:cNvPicPr preferRelativeResize="0"/>
          <p:nvPr/>
        </p:nvPicPr>
        <p:blipFill>
          <a:blip r:embed="rId3">
            <a:alphaModFix/>
          </a:blip>
          <a:stretch>
            <a:fillRect/>
          </a:stretch>
        </p:blipFill>
        <p:spPr>
          <a:xfrm>
            <a:off x="685928" y="743751"/>
            <a:ext cx="215340" cy="286243"/>
          </a:xfrm>
          <a:prstGeom prst="rect">
            <a:avLst/>
          </a:prstGeom>
          <a:noFill/>
          <a:ln>
            <a:noFill/>
          </a:ln>
        </p:spPr>
      </p:pic>
      <p:pic>
        <p:nvPicPr>
          <p:cNvPr descr="\mu" id="312" name="Google Shape;312;p21" title="MathEquation,#000000"/>
          <p:cNvPicPr preferRelativeResize="0"/>
          <p:nvPr/>
        </p:nvPicPr>
        <p:blipFill>
          <a:blip r:embed="rId3">
            <a:alphaModFix/>
          </a:blip>
          <a:stretch>
            <a:fillRect/>
          </a:stretch>
        </p:blipFill>
        <p:spPr>
          <a:xfrm>
            <a:off x="685928" y="1048556"/>
            <a:ext cx="215340" cy="286243"/>
          </a:xfrm>
          <a:prstGeom prst="rect">
            <a:avLst/>
          </a:prstGeom>
          <a:noFill/>
          <a:ln>
            <a:noFill/>
          </a:ln>
        </p:spPr>
      </p:pic>
      <p:sp>
        <p:nvSpPr>
          <p:cNvPr id="313" name="Google Shape;313;p21"/>
          <p:cNvSpPr/>
          <p:nvPr/>
        </p:nvSpPr>
        <p:spPr>
          <a:xfrm flipH="1">
            <a:off x="5810550" y="1019000"/>
            <a:ext cx="2114640" cy="1065243"/>
          </a:xfrm>
          <a:custGeom>
            <a:rect b="b" l="l" r="r" t="t"/>
            <a:pathLst>
              <a:path extrusionOk="0" h="54705" w="95631">
                <a:moveTo>
                  <a:pt x="0" y="54197"/>
                </a:moveTo>
                <a:cubicBezTo>
                  <a:pt x="1588" y="54007"/>
                  <a:pt x="7049" y="53689"/>
                  <a:pt x="9525" y="53054"/>
                </a:cubicBezTo>
                <a:cubicBezTo>
                  <a:pt x="12002" y="52419"/>
                  <a:pt x="13399" y="51657"/>
                  <a:pt x="14859" y="50387"/>
                </a:cubicBezTo>
                <a:cubicBezTo>
                  <a:pt x="16320" y="49117"/>
                  <a:pt x="16764" y="48101"/>
                  <a:pt x="18288" y="45434"/>
                </a:cubicBezTo>
                <a:cubicBezTo>
                  <a:pt x="19812" y="42767"/>
                  <a:pt x="22479" y="37941"/>
                  <a:pt x="24003" y="34385"/>
                </a:cubicBezTo>
                <a:cubicBezTo>
                  <a:pt x="25527" y="30829"/>
                  <a:pt x="25972" y="28289"/>
                  <a:pt x="27432" y="24098"/>
                </a:cubicBezTo>
                <a:cubicBezTo>
                  <a:pt x="28893" y="19907"/>
                  <a:pt x="31306" y="12795"/>
                  <a:pt x="32766" y="9239"/>
                </a:cubicBezTo>
                <a:cubicBezTo>
                  <a:pt x="34227" y="5683"/>
                  <a:pt x="35116" y="4286"/>
                  <a:pt x="36195" y="2762"/>
                </a:cubicBezTo>
                <a:cubicBezTo>
                  <a:pt x="37275" y="1238"/>
                  <a:pt x="37973" y="-286"/>
                  <a:pt x="39243" y="95"/>
                </a:cubicBezTo>
                <a:cubicBezTo>
                  <a:pt x="40513" y="476"/>
                  <a:pt x="42418" y="2953"/>
                  <a:pt x="43815" y="5048"/>
                </a:cubicBezTo>
                <a:cubicBezTo>
                  <a:pt x="45212" y="7144"/>
                  <a:pt x="46228" y="9176"/>
                  <a:pt x="47625" y="12668"/>
                </a:cubicBezTo>
                <a:cubicBezTo>
                  <a:pt x="49022" y="16161"/>
                  <a:pt x="50610" y="21431"/>
                  <a:pt x="52197" y="26003"/>
                </a:cubicBezTo>
                <a:cubicBezTo>
                  <a:pt x="53785" y="30575"/>
                  <a:pt x="55245" y="36163"/>
                  <a:pt x="57150" y="40100"/>
                </a:cubicBezTo>
                <a:cubicBezTo>
                  <a:pt x="59055" y="44037"/>
                  <a:pt x="61405" y="47276"/>
                  <a:pt x="63627" y="49625"/>
                </a:cubicBezTo>
                <a:cubicBezTo>
                  <a:pt x="65850" y="51975"/>
                  <a:pt x="67945" y="53372"/>
                  <a:pt x="70485" y="54197"/>
                </a:cubicBezTo>
                <a:cubicBezTo>
                  <a:pt x="73025" y="55023"/>
                  <a:pt x="75883" y="54578"/>
                  <a:pt x="78867" y="54578"/>
                </a:cubicBezTo>
                <a:cubicBezTo>
                  <a:pt x="81852" y="54578"/>
                  <a:pt x="85598" y="54197"/>
                  <a:pt x="88392" y="54197"/>
                </a:cubicBezTo>
                <a:cubicBezTo>
                  <a:pt x="91186" y="54197"/>
                  <a:pt x="94425" y="54515"/>
                  <a:pt x="95631" y="54578"/>
                </a:cubicBezTo>
              </a:path>
            </a:pathLst>
          </a:custGeom>
          <a:noFill/>
          <a:ln cap="flat" cmpd="sng" w="19050">
            <a:solidFill>
              <a:srgbClr val="6AA4C8"/>
            </a:solidFill>
            <a:prstDash val="solid"/>
            <a:round/>
            <a:headEnd len="med" w="med" type="none"/>
            <a:tailEnd len="med" w="med" type="none"/>
          </a:ln>
        </p:spPr>
      </p:sp>
      <p:sp>
        <p:nvSpPr>
          <p:cNvPr id="314" name="Google Shape;314;p21"/>
          <p:cNvSpPr/>
          <p:nvPr/>
        </p:nvSpPr>
        <p:spPr>
          <a:xfrm>
            <a:off x="6892725" y="1894375"/>
            <a:ext cx="264325" cy="197650"/>
          </a:xfrm>
          <a:custGeom>
            <a:rect b="b" l="l" r="r" t="t"/>
            <a:pathLst>
              <a:path extrusionOk="0" h="7906" w="10573">
                <a:moveTo>
                  <a:pt x="0" y="0"/>
                </a:moveTo>
                <a:lnTo>
                  <a:pt x="476" y="7715"/>
                </a:lnTo>
                <a:lnTo>
                  <a:pt x="10573" y="7906"/>
                </a:lnTo>
                <a:lnTo>
                  <a:pt x="8096" y="7144"/>
                </a:lnTo>
                <a:lnTo>
                  <a:pt x="5334" y="5525"/>
                </a:lnTo>
                <a:lnTo>
                  <a:pt x="3048" y="3715"/>
                </a:lnTo>
                <a:lnTo>
                  <a:pt x="1715" y="2191"/>
                </a:lnTo>
                <a:close/>
              </a:path>
            </a:pathLst>
          </a:custGeom>
          <a:solidFill>
            <a:srgbClr val="00FF00"/>
          </a:solidFill>
          <a:ln>
            <a:noFill/>
          </a:ln>
        </p:spPr>
      </p:sp>
      <p:sp>
        <p:nvSpPr>
          <p:cNvPr id="315" name="Google Shape;315;p21"/>
          <p:cNvSpPr/>
          <p:nvPr/>
        </p:nvSpPr>
        <p:spPr>
          <a:xfrm>
            <a:off x="5581950" y="1019000"/>
            <a:ext cx="2114640" cy="1065243"/>
          </a:xfrm>
          <a:custGeom>
            <a:rect b="b" l="l" r="r" t="t"/>
            <a:pathLst>
              <a:path extrusionOk="0" h="54705" w="95631">
                <a:moveTo>
                  <a:pt x="0" y="54197"/>
                </a:moveTo>
                <a:cubicBezTo>
                  <a:pt x="1588" y="54007"/>
                  <a:pt x="7049" y="53689"/>
                  <a:pt x="9525" y="53054"/>
                </a:cubicBezTo>
                <a:cubicBezTo>
                  <a:pt x="12002" y="52419"/>
                  <a:pt x="13399" y="51657"/>
                  <a:pt x="14859" y="50387"/>
                </a:cubicBezTo>
                <a:cubicBezTo>
                  <a:pt x="16320" y="49117"/>
                  <a:pt x="16764" y="48101"/>
                  <a:pt x="18288" y="45434"/>
                </a:cubicBezTo>
                <a:cubicBezTo>
                  <a:pt x="19812" y="42767"/>
                  <a:pt x="22479" y="37941"/>
                  <a:pt x="24003" y="34385"/>
                </a:cubicBezTo>
                <a:cubicBezTo>
                  <a:pt x="25527" y="30829"/>
                  <a:pt x="25972" y="28289"/>
                  <a:pt x="27432" y="24098"/>
                </a:cubicBezTo>
                <a:cubicBezTo>
                  <a:pt x="28893" y="19907"/>
                  <a:pt x="31306" y="12795"/>
                  <a:pt x="32766" y="9239"/>
                </a:cubicBezTo>
                <a:cubicBezTo>
                  <a:pt x="34227" y="5683"/>
                  <a:pt x="35116" y="4286"/>
                  <a:pt x="36195" y="2762"/>
                </a:cubicBezTo>
                <a:cubicBezTo>
                  <a:pt x="37275" y="1238"/>
                  <a:pt x="37973" y="-286"/>
                  <a:pt x="39243" y="95"/>
                </a:cubicBezTo>
                <a:cubicBezTo>
                  <a:pt x="40513" y="476"/>
                  <a:pt x="42418" y="2953"/>
                  <a:pt x="43815" y="5048"/>
                </a:cubicBezTo>
                <a:cubicBezTo>
                  <a:pt x="45212" y="7144"/>
                  <a:pt x="46228" y="9176"/>
                  <a:pt x="47625" y="12668"/>
                </a:cubicBezTo>
                <a:cubicBezTo>
                  <a:pt x="49022" y="16161"/>
                  <a:pt x="50610" y="21431"/>
                  <a:pt x="52197" y="26003"/>
                </a:cubicBezTo>
                <a:cubicBezTo>
                  <a:pt x="53785" y="30575"/>
                  <a:pt x="55245" y="36163"/>
                  <a:pt x="57150" y="40100"/>
                </a:cubicBezTo>
                <a:cubicBezTo>
                  <a:pt x="59055" y="44037"/>
                  <a:pt x="61405" y="47276"/>
                  <a:pt x="63627" y="49625"/>
                </a:cubicBezTo>
                <a:cubicBezTo>
                  <a:pt x="65850" y="51975"/>
                  <a:pt x="67945" y="53372"/>
                  <a:pt x="70485" y="54197"/>
                </a:cubicBezTo>
                <a:cubicBezTo>
                  <a:pt x="73025" y="55023"/>
                  <a:pt x="75883" y="54578"/>
                  <a:pt x="78867" y="54578"/>
                </a:cubicBezTo>
                <a:cubicBezTo>
                  <a:pt x="81852" y="54578"/>
                  <a:pt x="85598" y="54197"/>
                  <a:pt x="88392" y="54197"/>
                </a:cubicBezTo>
                <a:cubicBezTo>
                  <a:pt x="91186" y="54197"/>
                  <a:pt x="94425" y="54515"/>
                  <a:pt x="95631" y="54578"/>
                </a:cubicBezTo>
              </a:path>
            </a:pathLst>
          </a:custGeom>
          <a:noFill/>
          <a:ln cap="flat" cmpd="sng" w="19050">
            <a:solidFill>
              <a:srgbClr val="E69138"/>
            </a:solidFill>
            <a:prstDash val="solid"/>
            <a:round/>
            <a:headEnd len="med" w="med" type="none"/>
            <a:tailEnd len="med" w="med" type="none"/>
          </a:ln>
        </p:spPr>
      </p:sp>
      <p:pic>
        <p:nvPicPr>
          <p:cNvPr descr="\alpha" id="316" name="Google Shape;316;p21" title="MathEquation,#9900ff"/>
          <p:cNvPicPr preferRelativeResize="0"/>
          <p:nvPr/>
        </p:nvPicPr>
        <p:blipFill>
          <a:blip r:embed="rId4">
            <a:alphaModFix/>
          </a:blip>
          <a:stretch>
            <a:fillRect/>
          </a:stretch>
        </p:blipFill>
        <p:spPr>
          <a:xfrm>
            <a:off x="5497375" y="1080376"/>
            <a:ext cx="201600" cy="204124"/>
          </a:xfrm>
          <a:prstGeom prst="rect">
            <a:avLst/>
          </a:prstGeom>
          <a:noFill/>
          <a:ln>
            <a:noFill/>
          </a:ln>
        </p:spPr>
      </p:pic>
      <p:pic>
        <p:nvPicPr>
          <p:cNvPr descr="\beta" id="317" name="Google Shape;317;p21" title="MathEquation,#00ff0d"/>
          <p:cNvPicPr preferRelativeResize="0"/>
          <p:nvPr/>
        </p:nvPicPr>
        <p:blipFill>
          <a:blip r:embed="rId5">
            <a:alphaModFix/>
          </a:blip>
          <a:stretch>
            <a:fillRect/>
          </a:stretch>
        </p:blipFill>
        <p:spPr>
          <a:xfrm>
            <a:off x="7822825" y="961075"/>
            <a:ext cx="133500" cy="259999"/>
          </a:xfrm>
          <a:prstGeom prst="rect">
            <a:avLst/>
          </a:prstGeom>
          <a:noFill/>
          <a:ln>
            <a:noFill/>
          </a:ln>
        </p:spPr>
      </p:pic>
      <p:sp>
        <p:nvSpPr>
          <p:cNvPr id="318" name="Google Shape;318;p21"/>
          <p:cNvSpPr txBox="1"/>
          <p:nvPr/>
        </p:nvSpPr>
        <p:spPr>
          <a:xfrm>
            <a:off x="6519125" y="2412750"/>
            <a:ext cx="791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pt-BR">
                <a:latin typeface="Caveat"/>
                <a:ea typeface="Caveat"/>
                <a:cs typeface="Caveat"/>
                <a:sym typeface="Caveat"/>
              </a:rPr>
              <a:t>Alpha</a:t>
            </a:r>
            <a:r>
              <a:rPr baseline="-25000" lang="pt-BR">
                <a:latin typeface="Caveat"/>
                <a:ea typeface="Caveat"/>
                <a:cs typeface="Caveat"/>
                <a:sym typeface="Caveat"/>
              </a:rPr>
              <a:t>Crítico</a:t>
            </a:r>
            <a:endParaRPr baseline="-25000">
              <a:latin typeface="Lato"/>
              <a:ea typeface="Lato"/>
              <a:cs typeface="Lato"/>
              <a:sym typeface="Lato"/>
            </a:endParaRPr>
          </a:p>
        </p:txBody>
      </p:sp>
      <p:cxnSp>
        <p:nvCxnSpPr>
          <p:cNvPr id="319" name="Google Shape;319;p21"/>
          <p:cNvCxnSpPr/>
          <p:nvPr/>
        </p:nvCxnSpPr>
        <p:spPr>
          <a:xfrm flipH="1" rot="5400000">
            <a:off x="6702775" y="2328525"/>
            <a:ext cx="370800" cy="3600"/>
          </a:xfrm>
          <a:prstGeom prst="straightConnector1">
            <a:avLst/>
          </a:prstGeom>
          <a:noFill/>
          <a:ln cap="flat" cmpd="sng" w="19050">
            <a:solidFill>
              <a:schemeClr val="dk2"/>
            </a:solidFill>
            <a:prstDash val="solid"/>
            <a:round/>
            <a:headEnd len="med" w="med" type="diamond"/>
            <a:tailEnd len="med" w="med" type="triangle"/>
          </a:ln>
        </p:spPr>
      </p:cxnSp>
      <p:sp>
        <p:nvSpPr>
          <p:cNvPr id="320" name="Google Shape;320;p21"/>
          <p:cNvSpPr txBox="1"/>
          <p:nvPr/>
        </p:nvSpPr>
        <p:spPr>
          <a:xfrm>
            <a:off x="214325" y="3087225"/>
            <a:ext cx="4320000" cy="63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1800">
                <a:latin typeface="Caveat"/>
                <a:ea typeface="Caveat"/>
                <a:cs typeface="Caveat"/>
                <a:sym typeface="Caveat"/>
              </a:rPr>
              <a:t>Certo, mas como usar tudo que foi visto até agora para  julgar as hipóteses?</a:t>
            </a:r>
            <a:endParaRPr sz="1800">
              <a:latin typeface="Caveat"/>
              <a:ea typeface="Caveat"/>
              <a:cs typeface="Caveat"/>
              <a:sym typeface="Caveat"/>
            </a:endParaRPr>
          </a:p>
        </p:txBody>
      </p:sp>
      <p:sp>
        <p:nvSpPr>
          <p:cNvPr id="321" name="Google Shape;321;p21"/>
          <p:cNvSpPr txBox="1"/>
          <p:nvPr/>
        </p:nvSpPr>
        <p:spPr>
          <a:xfrm>
            <a:off x="214325" y="3620625"/>
            <a:ext cx="4320000" cy="1246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pt-BR" sz="1800">
                <a:latin typeface="Caveat"/>
                <a:ea typeface="Caveat"/>
                <a:cs typeface="Caveat"/>
                <a:sym typeface="Caveat"/>
              </a:rPr>
              <a:t>Resposta: </a:t>
            </a:r>
            <a:r>
              <a:rPr lang="pt-BR" sz="1800">
                <a:latin typeface="Caveat"/>
                <a:ea typeface="Caveat"/>
                <a:cs typeface="Caveat"/>
                <a:sym typeface="Caveat"/>
              </a:rPr>
              <a:t>usando os erros e a média observada na amostra (estimativa) para definir um critério. Esse critério pode ser baseado na determinação de um valor crítico ou no nível descritivo do teste (valor-p).</a:t>
            </a:r>
            <a:endParaRPr sz="1800">
              <a:latin typeface="Caveat"/>
              <a:ea typeface="Caveat"/>
              <a:cs typeface="Caveat"/>
              <a:sym typeface="Caveat"/>
            </a:endParaRPr>
          </a:p>
          <a:p>
            <a:pPr indent="0" lvl="0" marL="0" rtl="0" algn="just">
              <a:spcBef>
                <a:spcPts val="0"/>
              </a:spcBef>
              <a:spcAft>
                <a:spcPts val="0"/>
              </a:spcAft>
              <a:buNone/>
            </a:pPr>
            <a:r>
              <a:t/>
            </a:r>
            <a:endParaRPr sz="1800">
              <a:latin typeface="Caveat"/>
              <a:ea typeface="Caveat"/>
              <a:cs typeface="Caveat"/>
              <a:sym typeface="Caveat"/>
            </a:endParaRPr>
          </a:p>
        </p:txBody>
      </p:sp>
      <p:pic>
        <p:nvPicPr>
          <p:cNvPr descr="\geq" id="322" name="Google Shape;322;p21" title="MathEquation,#000000"/>
          <p:cNvPicPr preferRelativeResize="0"/>
          <p:nvPr/>
        </p:nvPicPr>
        <p:blipFill>
          <a:blip r:embed="rId6">
            <a:alphaModFix/>
          </a:blip>
          <a:stretch>
            <a:fillRect/>
          </a:stretch>
        </p:blipFill>
        <p:spPr>
          <a:xfrm>
            <a:off x="6252600" y="3563638"/>
            <a:ext cx="137100" cy="165722"/>
          </a:xfrm>
          <a:prstGeom prst="rect">
            <a:avLst/>
          </a:prstGeom>
          <a:noFill/>
          <a:ln>
            <a:noFill/>
          </a:ln>
        </p:spPr>
      </p:pic>
      <p:pic>
        <p:nvPicPr>
          <p:cNvPr descr="\alpha" id="323" name="Google Shape;323;p21" title="MathEquation,#9900ff"/>
          <p:cNvPicPr preferRelativeResize="0"/>
          <p:nvPr/>
        </p:nvPicPr>
        <p:blipFill>
          <a:blip r:embed="rId4">
            <a:alphaModFix/>
          </a:blip>
          <a:stretch>
            <a:fillRect/>
          </a:stretch>
        </p:blipFill>
        <p:spPr>
          <a:xfrm>
            <a:off x="5790475" y="4422283"/>
            <a:ext cx="137100" cy="138818"/>
          </a:xfrm>
          <a:prstGeom prst="rect">
            <a:avLst/>
          </a:prstGeom>
          <a:noFill/>
          <a:ln>
            <a:noFill/>
          </a:ln>
        </p:spPr>
      </p:pic>
      <p:sp>
        <p:nvSpPr>
          <p:cNvPr id="324" name="Google Shape;324;p21"/>
          <p:cNvSpPr txBox="1"/>
          <p:nvPr/>
        </p:nvSpPr>
        <p:spPr>
          <a:xfrm>
            <a:off x="916300" y="1303525"/>
            <a:ext cx="3514500" cy="26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 P(Erro do tipo I) = P(Rejeitar H</a:t>
            </a:r>
            <a:r>
              <a:rPr baseline="-25000" lang="pt-BR">
                <a:latin typeface="Caveat"/>
                <a:ea typeface="Caveat"/>
                <a:cs typeface="Caveat"/>
                <a:sym typeface="Caveat"/>
              </a:rPr>
              <a:t>0</a:t>
            </a:r>
            <a:r>
              <a:rPr lang="pt-BR">
                <a:latin typeface="Caveat"/>
                <a:ea typeface="Caveat"/>
                <a:cs typeface="Caveat"/>
                <a:sym typeface="Caveat"/>
              </a:rPr>
              <a:t>| H</a:t>
            </a:r>
            <a:r>
              <a:rPr baseline="-25000" lang="pt-BR">
                <a:latin typeface="Caveat"/>
                <a:ea typeface="Caveat"/>
                <a:cs typeface="Caveat"/>
                <a:sym typeface="Caveat"/>
              </a:rPr>
              <a:t>0</a:t>
            </a:r>
            <a:r>
              <a:rPr lang="pt-BR">
                <a:latin typeface="Caveat"/>
                <a:ea typeface="Caveat"/>
                <a:cs typeface="Caveat"/>
                <a:sym typeface="Caveat"/>
              </a:rPr>
              <a:t> é verdadeira)</a:t>
            </a:r>
            <a:endParaRPr>
              <a:latin typeface="Caveat"/>
              <a:ea typeface="Caveat"/>
              <a:cs typeface="Caveat"/>
              <a:sym typeface="Caveat"/>
            </a:endParaRPr>
          </a:p>
        </p:txBody>
      </p:sp>
      <p:sp>
        <p:nvSpPr>
          <p:cNvPr id="325" name="Google Shape;325;p21"/>
          <p:cNvSpPr txBox="1"/>
          <p:nvPr/>
        </p:nvSpPr>
        <p:spPr>
          <a:xfrm>
            <a:off x="916300" y="1578875"/>
            <a:ext cx="3618000" cy="26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latin typeface="Caveat"/>
                <a:ea typeface="Caveat"/>
                <a:cs typeface="Caveat"/>
                <a:sym typeface="Caveat"/>
              </a:rPr>
              <a:t>= P(Erro do tipo II) = P(Ñ Rejeitar H</a:t>
            </a:r>
            <a:r>
              <a:rPr baseline="-25000" lang="pt-BR">
                <a:latin typeface="Caveat"/>
                <a:ea typeface="Caveat"/>
                <a:cs typeface="Caveat"/>
                <a:sym typeface="Caveat"/>
              </a:rPr>
              <a:t>0</a:t>
            </a:r>
            <a:r>
              <a:rPr lang="pt-BR">
                <a:latin typeface="Caveat"/>
                <a:ea typeface="Caveat"/>
                <a:cs typeface="Caveat"/>
                <a:sym typeface="Caveat"/>
              </a:rPr>
              <a:t>| H</a:t>
            </a:r>
            <a:r>
              <a:rPr baseline="-25000" lang="pt-BR">
                <a:latin typeface="Caveat"/>
                <a:ea typeface="Caveat"/>
                <a:cs typeface="Caveat"/>
                <a:sym typeface="Caveat"/>
              </a:rPr>
              <a:t>0</a:t>
            </a:r>
            <a:r>
              <a:rPr lang="pt-BR">
                <a:latin typeface="Caveat"/>
                <a:ea typeface="Caveat"/>
                <a:cs typeface="Caveat"/>
                <a:sym typeface="Caveat"/>
              </a:rPr>
              <a:t> é falsa)</a:t>
            </a:r>
            <a:endParaRPr>
              <a:latin typeface="Caveat"/>
              <a:ea typeface="Caveat"/>
              <a:cs typeface="Caveat"/>
              <a:sym typeface="Caveat"/>
            </a:endParaRPr>
          </a:p>
        </p:txBody>
      </p:sp>
      <p:pic>
        <p:nvPicPr>
          <p:cNvPr descr="\alpha" id="326" name="Google Shape;326;p21" title="MathEquation,#9900ff"/>
          <p:cNvPicPr preferRelativeResize="0"/>
          <p:nvPr/>
        </p:nvPicPr>
        <p:blipFill>
          <a:blip r:embed="rId4">
            <a:alphaModFix/>
          </a:blip>
          <a:stretch>
            <a:fillRect/>
          </a:stretch>
        </p:blipFill>
        <p:spPr>
          <a:xfrm>
            <a:off x="837475" y="1374283"/>
            <a:ext cx="137100" cy="138818"/>
          </a:xfrm>
          <a:prstGeom prst="rect">
            <a:avLst/>
          </a:prstGeom>
          <a:noFill/>
          <a:ln>
            <a:noFill/>
          </a:ln>
        </p:spPr>
      </p:pic>
      <p:pic>
        <p:nvPicPr>
          <p:cNvPr descr="\beta" id="327" name="Google Shape;327;p21" title="MathEquation,#00ff0d"/>
          <p:cNvPicPr preferRelativeResize="0"/>
          <p:nvPr/>
        </p:nvPicPr>
        <p:blipFill>
          <a:blip r:embed="rId5">
            <a:alphaModFix/>
          </a:blip>
          <a:stretch>
            <a:fillRect/>
          </a:stretch>
        </p:blipFill>
        <p:spPr>
          <a:xfrm>
            <a:off x="812425" y="1570675"/>
            <a:ext cx="133500" cy="259999"/>
          </a:xfrm>
          <a:prstGeom prst="rect">
            <a:avLst/>
          </a:prstGeom>
          <a:noFill/>
          <a:ln>
            <a:noFill/>
          </a:ln>
        </p:spPr>
      </p:pic>
      <p:sp>
        <p:nvSpPr>
          <p:cNvPr id="328" name="Google Shape;328;p21"/>
          <p:cNvSpPr/>
          <p:nvPr/>
        </p:nvSpPr>
        <p:spPr>
          <a:xfrm>
            <a:off x="6214450" y="2179075"/>
            <a:ext cx="436800" cy="247100"/>
          </a:xfrm>
          <a:custGeom>
            <a:rect b="b" l="l" r="r" t="t"/>
            <a:pathLst>
              <a:path extrusionOk="0" h="9884" w="17472">
                <a:moveTo>
                  <a:pt x="16474" y="0"/>
                </a:moveTo>
                <a:cubicBezTo>
                  <a:pt x="16474" y="854"/>
                  <a:pt x="16535" y="3539"/>
                  <a:pt x="16474" y="5125"/>
                </a:cubicBezTo>
                <a:cubicBezTo>
                  <a:pt x="16413" y="6711"/>
                  <a:pt x="18853" y="8786"/>
                  <a:pt x="16107" y="9518"/>
                </a:cubicBezTo>
                <a:cubicBezTo>
                  <a:pt x="13361" y="10250"/>
                  <a:pt x="2685" y="9518"/>
                  <a:pt x="0" y="9518"/>
                </a:cubicBezTo>
              </a:path>
            </a:pathLst>
          </a:custGeom>
          <a:noFill/>
          <a:ln cap="flat" cmpd="sng" w="19050">
            <a:solidFill>
              <a:schemeClr val="dk2"/>
            </a:solidFill>
            <a:prstDash val="solid"/>
            <a:round/>
            <a:headEnd len="med" w="med" type="triangle"/>
            <a:tailEnd len="med" w="med" type="diamond"/>
          </a:ln>
        </p:spPr>
      </p:sp>
      <p:sp>
        <p:nvSpPr>
          <p:cNvPr id="329" name="Google Shape;329;p21"/>
          <p:cNvSpPr txBox="1"/>
          <p:nvPr/>
        </p:nvSpPr>
        <p:spPr>
          <a:xfrm>
            <a:off x="5375025" y="2184150"/>
            <a:ext cx="865800" cy="3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pt-BR">
                <a:latin typeface="Caveat"/>
                <a:ea typeface="Caveat"/>
                <a:cs typeface="Caveat"/>
                <a:sym typeface="Caveat"/>
              </a:rPr>
              <a:t>Estimativa</a:t>
            </a:r>
            <a:endParaRPr baseline="-25000">
              <a:latin typeface="Lato"/>
              <a:ea typeface="Lato"/>
              <a:cs typeface="Lato"/>
              <a:sym typeface="Lato"/>
            </a:endParaRPr>
          </a:p>
        </p:txBody>
      </p:sp>
      <p:sp>
        <p:nvSpPr>
          <p:cNvPr id="330" name="Google Shape;330;p21"/>
          <p:cNvSpPr/>
          <p:nvPr/>
        </p:nvSpPr>
        <p:spPr>
          <a:xfrm>
            <a:off x="5584100" y="1866900"/>
            <a:ext cx="1064350" cy="241050"/>
          </a:xfrm>
          <a:custGeom>
            <a:rect b="b" l="l" r="r" t="t"/>
            <a:pathLst>
              <a:path extrusionOk="0" h="9642" w="42574">
                <a:moveTo>
                  <a:pt x="0" y="9642"/>
                </a:moveTo>
                <a:lnTo>
                  <a:pt x="42193" y="9144"/>
                </a:lnTo>
                <a:lnTo>
                  <a:pt x="42193" y="381"/>
                </a:lnTo>
                <a:lnTo>
                  <a:pt x="42574" y="0"/>
                </a:lnTo>
                <a:lnTo>
                  <a:pt x="42193" y="381"/>
                </a:lnTo>
                <a:lnTo>
                  <a:pt x="41812" y="0"/>
                </a:lnTo>
                <a:lnTo>
                  <a:pt x="39052" y="3546"/>
                </a:lnTo>
                <a:lnTo>
                  <a:pt x="34004" y="7642"/>
                </a:lnTo>
                <a:lnTo>
                  <a:pt x="29718" y="8785"/>
                </a:lnTo>
                <a:lnTo>
                  <a:pt x="21907" y="8785"/>
                </a:lnTo>
                <a:lnTo>
                  <a:pt x="8858" y="8880"/>
                </a:lnTo>
                <a:close/>
              </a:path>
            </a:pathLst>
          </a:custGeom>
          <a:solidFill>
            <a:srgbClr val="000000"/>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