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88" d="100"/>
          <a:sy n="88" d="100"/>
        </p:scale>
        <p:origin x="17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\ruminakazoe\Documents\Data%20Analyst%20Boot%20Camp\Capstone_1\Rent_a_car_mod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\ruminakazoe\Documents\Data%20Analyst%20Boot%20Camp\Capstone_1\Rent_a_car_mode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\ruminakazoe\Documents\Data%20Analyst%20Boot%20Camp\Capstone_1\Rent_a_car_mode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/Users\ruminakazoe\Documents\Data%20Analyst%20Boot%20Camp\Capstone_1\Rent_a_car_mode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/ruminakazoe/Documents/Data%20Analyst%20Boot%20Camp/Capstone_1/Rent_a_car_mode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/Users/ruminakazoe/Documents/Data%20Analyst%20Boot%20Camp/Capstone_1/Rent_a_car_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Cost,</a:t>
            </a:r>
            <a:r>
              <a:rPr lang="en-US" b="1" baseline="0"/>
              <a:t> Profit: Top vs Bottom Cars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PP_Graph!$A$2</c:f>
              <c:strCache>
                <c:ptCount val="1"/>
                <c:pt idx="0">
                  <c:v>Top Performing Cars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PP_Graph!$C$1:$D$1</c:f>
              <c:strCache>
                <c:ptCount val="2"/>
                <c:pt idx="0">
                  <c:v>Annual Cost</c:v>
                </c:pt>
                <c:pt idx="1">
                  <c:v>Annual Profit</c:v>
                </c:pt>
              </c:strCache>
            </c:strRef>
          </c:cat>
          <c:val>
            <c:numRef>
              <c:f>PP_Graph!$C$2:$D$2</c:f>
              <c:numCache>
                <c:formatCode>_("$"* #,##0_);_("$"* \(#,##0\);_("$"* "-"??_);_(@_)</c:formatCode>
                <c:ptCount val="2"/>
                <c:pt idx="0">
                  <c:v>6334.6415000000006</c:v>
                </c:pt>
                <c:pt idx="1">
                  <c:v>13329.108500000002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9E-6E44-854F-E8BFFE89C6DE}"/>
            </c:ext>
          </c:extLst>
        </c:ser>
        <c:ser>
          <c:idx val="1"/>
          <c:order val="1"/>
          <c:tx>
            <c:strRef>
              <c:f>PP_Graph!$A$3</c:f>
              <c:strCache>
                <c:ptCount val="1"/>
                <c:pt idx="0">
                  <c:v>Underperforming Cars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&quot;$&quot;#,##0;[Red]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PP_Graph!$C$1:$D$1</c:f>
              <c:strCache>
                <c:ptCount val="2"/>
                <c:pt idx="0">
                  <c:v>Annual Cost</c:v>
                </c:pt>
                <c:pt idx="1">
                  <c:v>Annual Profit</c:v>
                </c:pt>
              </c:strCache>
            </c:strRef>
          </c:cat>
          <c:val>
            <c:numRef>
              <c:f>PP_Graph!$C$3:$D$3</c:f>
              <c:numCache>
                <c:formatCode>_("$"* #,##0_);_("$"* \(#,##0\);_("$"* "-"??_);_(@_)</c:formatCode>
                <c:ptCount val="2"/>
                <c:pt idx="0">
                  <c:v>7548</c:v>
                </c:pt>
                <c:pt idx="1">
                  <c:v>-973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9E-6E44-854F-E8BFFE89C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347744"/>
        <c:axId val="336567248"/>
      </c:barChart>
      <c:catAx>
        <c:axId val="35034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567248"/>
        <c:crosses val="autoZero"/>
        <c:auto val="1"/>
        <c:lblAlgn val="ctr"/>
        <c:lblOffset val="100"/>
        <c:noMultiLvlLbl val="0"/>
      </c:catAx>
      <c:valAx>
        <c:axId val="33656724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34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0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/>
              <a:t>Total Revenue, Cost, Profit: </a:t>
            </a:r>
          </a:p>
          <a:p>
            <a:pPr>
              <a:defRPr/>
            </a:pPr>
            <a:r>
              <a:rPr lang="en-US" sz="1500" b="1"/>
              <a:t>Baseline</a:t>
            </a:r>
            <a:r>
              <a:rPr lang="en-US" sz="1500" b="1" baseline="0"/>
              <a:t> vs Strategy 1</a:t>
            </a:r>
            <a:endParaRPr lang="en-US" sz="15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PP_Graph!$F$2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PP_Graph!$G$1:$I$1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PP_Graph!$G$2:$I$2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30320297.920000054</c:v>
                </c:pt>
                <c:pt idx="2">
                  <c:v>22509909.079999946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55-494A-972F-3F5451CE2D95}"/>
            </c:ext>
          </c:extLst>
        </c:ser>
        <c:ser>
          <c:idx val="1"/>
          <c:order val="1"/>
          <c:tx>
            <c:strRef>
              <c:f>PP_Graph!$F$3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rgbClr val="FF7D4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PP_Graph!$G$1:$I$1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PP_Graph!$G$3:$I$3</c:f>
              <c:numCache>
                <c:formatCode>_("$"* #,##0_);_("$"* \(#,##0\);_("$"* "-"??_);_(@_)</c:formatCode>
                <c:ptCount val="3"/>
                <c:pt idx="0">
                  <c:v>54240448</c:v>
                </c:pt>
                <c:pt idx="1">
                  <c:v>30179049.505000055</c:v>
                </c:pt>
                <c:pt idx="2">
                  <c:v>24061398.494999945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55-494A-972F-3F5451CE2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0"/>
        <c:axId val="319484176"/>
        <c:axId val="350958048"/>
      </c:barChart>
      <c:catAx>
        <c:axId val="31948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958048"/>
        <c:crosses val="autoZero"/>
        <c:auto val="1"/>
        <c:lblAlgn val="ctr"/>
        <c:lblOffset val="100"/>
        <c:noMultiLvlLbl val="0"/>
      </c:catAx>
      <c:valAx>
        <c:axId val="350958048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4841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0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Average Daily Rental</a:t>
            </a:r>
            <a:r>
              <a:rPr lang="en-US" b="1" baseline="0"/>
              <a:t> Price:</a:t>
            </a:r>
          </a:p>
          <a:p>
            <a:pPr>
              <a:defRPr/>
            </a:pPr>
            <a:r>
              <a:rPr lang="en-US" b="1" baseline="0"/>
              <a:t>Short-term vs Long-term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PP_Graph!$B$19</c:f>
              <c:strCache>
                <c:ptCount val="1"/>
                <c:pt idx="0">
                  <c:v>Average price per day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4B9-1D4C-B7A7-0B4EAA6DAB9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PP_Graph!$A$20:$A$21</c:f>
              <c:strCache>
                <c:ptCount val="2"/>
                <c:pt idx="0">
                  <c:v>Short-term</c:v>
                </c:pt>
                <c:pt idx="1">
                  <c:v>Long-term</c:v>
                </c:pt>
              </c:strCache>
            </c:strRef>
          </c:cat>
          <c:val>
            <c:numRef>
              <c:f>PP_Graph!$B$20:$B$21</c:f>
              <c:numCache>
                <c:formatCode>_("$"* #,##0.00_);_("$"* \(#,##0.00\);_("$"* "-"??_);_(@_)</c:formatCode>
                <c:ptCount val="2"/>
                <c:pt idx="0">
                  <c:v>162.33583841167984</c:v>
                </c:pt>
                <c:pt idx="1">
                  <c:v>162.16984431893115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B9-1D4C-B7A7-0B4EAA6DA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0557312"/>
        <c:axId val="350809504"/>
      </c:barChart>
      <c:catAx>
        <c:axId val="36055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809504"/>
        <c:crosses val="autoZero"/>
        <c:auto val="1"/>
        <c:lblAlgn val="ctr"/>
        <c:lblOffset val="100"/>
        <c:noMultiLvlLbl val="0"/>
      </c:catAx>
      <c:valAx>
        <c:axId val="350809504"/>
        <c:scaling>
          <c:orientation val="minMax"/>
          <c:max val="165"/>
          <c:min val="150"/>
        </c:scaling>
        <c:delete val="0"/>
        <c:axPos val="l"/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55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0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Revenue,</a:t>
            </a:r>
            <a:r>
              <a:rPr lang="en-US" b="1" baseline="0"/>
              <a:t> Cost, Profit:</a:t>
            </a:r>
          </a:p>
          <a:p>
            <a:pPr>
              <a:defRPr/>
            </a:pPr>
            <a:r>
              <a:rPr lang="en-US" b="1" baseline="0"/>
              <a:t>Baseline vs Strategy 2 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PP_Graph!$F$2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PP_Graph!$G$1:$I$1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PP_Graph!$G$2:$I$2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30320297.920000054</c:v>
                </c:pt>
                <c:pt idx="2">
                  <c:v>22509909.079999946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1C-B64D-B13F-911FB43F576B}"/>
            </c:ext>
          </c:extLst>
        </c:ser>
        <c:ser>
          <c:idx val="2"/>
          <c:order val="1"/>
          <c:tx>
            <c:strRef>
              <c:f>PP_Graph!$F$4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PP_Graph!$G$1:$I$1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PP_Graph!$G$4:$I$4</c:f>
              <c:numCache>
                <c:formatCode>_("$"* #,##0_);_("$"* \(#,##0\);_("$"* "-"??_);_(@_)</c:formatCode>
                <c:ptCount val="3"/>
                <c:pt idx="0">
                  <c:v>53495414</c:v>
                </c:pt>
                <c:pt idx="1">
                  <c:v>30320297.920000054</c:v>
                </c:pt>
                <c:pt idx="2">
                  <c:v>23175116.079999946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1C-B64D-B13F-911FB43F5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4"/>
        <c:overlap val="-27"/>
        <c:axId val="336574480"/>
        <c:axId val="319557792"/>
      </c:barChart>
      <c:catAx>
        <c:axId val="33657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557792"/>
        <c:crosses val="autoZero"/>
        <c:auto val="1"/>
        <c:lblAlgn val="ctr"/>
        <c:lblOffset val="100"/>
        <c:noMultiLvlLbl val="0"/>
      </c:catAx>
      <c:valAx>
        <c:axId val="319557792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57448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0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Revenue, Cost, Profit:</a:t>
            </a:r>
          </a:p>
          <a:p>
            <a:pPr>
              <a:defRPr b="1"/>
            </a:pPr>
            <a:r>
              <a:rPr lang="en-US" b="1"/>
              <a:t>Baseline vs Strategy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PP_Graph!$G$3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PP_Graph!$H$2:$J$2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PP_Graph!$H$3:$J$3</c:f>
              <c:numCache>
                <c:formatCode>_("$"* #,##0_);_("$"* \(#,##0\);_("$"* "-"??_);_(@_)</c:formatCode>
                <c:ptCount val="3"/>
                <c:pt idx="0">
                  <c:v>52830207</c:v>
                </c:pt>
                <c:pt idx="1">
                  <c:v>30320297.920000054</c:v>
                </c:pt>
                <c:pt idx="2">
                  <c:v>22509909.079999946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3-6045-8F2A-36C56BEB51DE}"/>
            </c:ext>
          </c:extLst>
        </c:ser>
        <c:ser>
          <c:idx val="3"/>
          <c:order val="1"/>
          <c:tx>
            <c:strRef>
              <c:f>PP_Graph!$G$6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PP_Graph!$H$2:$J$2</c:f>
              <c:strCache>
                <c:ptCount val="3"/>
                <c:pt idx="0">
                  <c:v>Revenue</c:v>
                </c:pt>
                <c:pt idx="1">
                  <c:v>Cost</c:v>
                </c:pt>
                <c:pt idx="2">
                  <c:v>Profit</c:v>
                </c:pt>
              </c:strCache>
            </c:strRef>
          </c:cat>
          <c:val>
            <c:numRef>
              <c:f>PP_Graph!$H$6:$J$6</c:f>
              <c:numCache>
                <c:formatCode>_("$"* #,##0_);_("$"* \(#,##0\);_("$"* "-"??_);_(@_)</c:formatCode>
                <c:ptCount val="3"/>
                <c:pt idx="0">
                  <c:v>54905655</c:v>
                </c:pt>
                <c:pt idx="1">
                  <c:v>30179049.505000055</c:v>
                </c:pt>
                <c:pt idx="2">
                  <c:v>24726605.494999945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63-6045-8F2A-36C56BEB5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374629584"/>
        <c:axId val="337689744"/>
      </c:barChart>
      <c:catAx>
        <c:axId val="37462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689744"/>
        <c:crosses val="autoZero"/>
        <c:auto val="1"/>
        <c:lblAlgn val="ctr"/>
        <c:lblOffset val="100"/>
        <c:noMultiLvlLbl val="0"/>
      </c:catAx>
      <c:valAx>
        <c:axId val="33768974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62958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0" cap="flat" cmpd="sng" algn="ctr">
      <a:solidFill>
        <a:schemeClr val="accent6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Profit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PP_Graph!$J$2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20-9D4F-B47D-BFA4FBEB818C}"/>
              </c:ext>
            </c:extLst>
          </c:dPt>
          <c:dPt>
            <c:idx val="1"/>
            <c:invertIfNegative val="0"/>
            <c:bubble3D val="0"/>
            <c:spPr>
              <a:solidFill>
                <a:srgbClr val="FF7D4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20-9D4F-B47D-BFA4FBEB818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20-9D4F-B47D-BFA4FBEB818C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20-9D4F-B47D-BFA4FBEB818C}"/>
              </c:ext>
            </c:extLst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PP_Graph!$G$3:$G$6</c:f>
              <c:strCache>
                <c:ptCount val="4"/>
                <c:pt idx="0">
                  <c:v>Baseline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PP_Graph!$J$3:$J$6</c:f>
              <c:numCache>
                <c:formatCode>_("$"* #,##0_);_("$"* \(#,##0\);_("$"* "-"??_);_(@_)</c:formatCode>
                <c:ptCount val="4"/>
                <c:pt idx="0">
                  <c:v>22509909.079999946</c:v>
                </c:pt>
                <c:pt idx="1">
                  <c:v>24061398.494999945</c:v>
                </c:pt>
                <c:pt idx="2">
                  <c:v>23175116.079999946</c:v>
                </c:pt>
                <c:pt idx="3">
                  <c:v>24726605.494999945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20-9D4F-B47D-BFA4FBEB8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2125712"/>
        <c:axId val="360096864"/>
      </c:barChart>
      <c:catAx>
        <c:axId val="32212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0096864"/>
        <c:crosses val="autoZero"/>
        <c:auto val="1"/>
        <c:lblAlgn val="ctr"/>
        <c:lblOffset val="100"/>
        <c:noMultiLvlLbl val="0"/>
      </c:catAx>
      <c:valAx>
        <c:axId val="360096864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12571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0" cap="flat" cmpd="sng" algn="ctr">
      <a:solidFill>
        <a:schemeClr val="bg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9476D-1ACB-42C5-8F01-99004E605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81CD32-F6F6-4098-A419-3A9ECDB43125}">
      <dgm:prSet/>
      <dgm:spPr/>
      <dgm:t>
        <a:bodyPr/>
        <a:lstStyle/>
        <a:p>
          <a:r>
            <a:rPr lang="en-US" b="1" i="0"/>
            <a:t>Review 2018 business performance​</a:t>
          </a:r>
          <a:endParaRPr lang="en-US"/>
        </a:p>
      </dgm:t>
    </dgm:pt>
    <dgm:pt modelId="{B411B8CF-C63F-479E-8B3B-DC0550991B3A}" type="parTrans" cxnId="{91EA0362-2BD9-4995-AECE-66ED3A4491E7}">
      <dgm:prSet/>
      <dgm:spPr/>
      <dgm:t>
        <a:bodyPr/>
        <a:lstStyle/>
        <a:p>
          <a:endParaRPr lang="en-US"/>
        </a:p>
      </dgm:t>
    </dgm:pt>
    <dgm:pt modelId="{BFB1BF65-2C20-480D-8D55-50C4F4C13209}" type="sibTrans" cxnId="{91EA0362-2BD9-4995-AECE-66ED3A4491E7}">
      <dgm:prSet/>
      <dgm:spPr/>
      <dgm:t>
        <a:bodyPr/>
        <a:lstStyle/>
        <a:p>
          <a:endParaRPr lang="en-US"/>
        </a:p>
      </dgm:t>
    </dgm:pt>
    <dgm:pt modelId="{DE203010-C48C-44DC-84B4-BF1D3958A398}">
      <dgm:prSet/>
      <dgm:spPr/>
      <dgm:t>
        <a:bodyPr/>
        <a:lstStyle/>
        <a:p>
          <a:r>
            <a:rPr lang="en-US" b="1" i="0"/>
            <a:t>Review each strategy to meet Lariat’s goal​</a:t>
          </a:r>
          <a:endParaRPr lang="en-US"/>
        </a:p>
      </dgm:t>
    </dgm:pt>
    <dgm:pt modelId="{4ED88C23-F7E8-4349-8E93-A1EEE18A0BC0}" type="parTrans" cxnId="{67961B68-4AC7-4D0E-8AF4-227B973E8777}">
      <dgm:prSet/>
      <dgm:spPr/>
      <dgm:t>
        <a:bodyPr/>
        <a:lstStyle/>
        <a:p>
          <a:endParaRPr lang="en-US"/>
        </a:p>
      </dgm:t>
    </dgm:pt>
    <dgm:pt modelId="{689641D2-76DE-4A00-A480-39A20FDB95CD}" type="sibTrans" cxnId="{67961B68-4AC7-4D0E-8AF4-227B973E8777}">
      <dgm:prSet/>
      <dgm:spPr/>
      <dgm:t>
        <a:bodyPr/>
        <a:lstStyle/>
        <a:p>
          <a:endParaRPr lang="en-US"/>
        </a:p>
      </dgm:t>
    </dgm:pt>
    <dgm:pt modelId="{C7C6FF22-0BF8-4C5A-8CEF-E0910393845E}">
      <dgm:prSet/>
      <dgm:spPr/>
      <dgm:t>
        <a:bodyPr/>
        <a:lstStyle/>
        <a:p>
          <a:r>
            <a:rPr lang="en-US" b="1" i="0"/>
            <a:t>Provide recommendations to assist in decision making process</a:t>
          </a:r>
          <a:endParaRPr lang="en-US"/>
        </a:p>
      </dgm:t>
    </dgm:pt>
    <dgm:pt modelId="{EBED02A9-7023-4C36-8531-D72DF92E0E06}" type="parTrans" cxnId="{192ADC12-9593-446D-BF5D-389BFBB4BA9A}">
      <dgm:prSet/>
      <dgm:spPr/>
      <dgm:t>
        <a:bodyPr/>
        <a:lstStyle/>
        <a:p>
          <a:endParaRPr lang="en-US"/>
        </a:p>
      </dgm:t>
    </dgm:pt>
    <dgm:pt modelId="{D2F63652-2ED3-495D-B405-4E8DDBE6696A}" type="sibTrans" cxnId="{192ADC12-9593-446D-BF5D-389BFBB4BA9A}">
      <dgm:prSet/>
      <dgm:spPr/>
      <dgm:t>
        <a:bodyPr/>
        <a:lstStyle/>
        <a:p>
          <a:endParaRPr lang="en-US"/>
        </a:p>
      </dgm:t>
    </dgm:pt>
    <dgm:pt modelId="{EBBD7377-05EF-4337-BCB6-6C3C7399F144}" type="pres">
      <dgm:prSet presAssocID="{3039476D-1ACB-42C5-8F01-99004E6053AD}" presName="root" presStyleCnt="0">
        <dgm:presLayoutVars>
          <dgm:dir/>
          <dgm:resizeHandles val="exact"/>
        </dgm:presLayoutVars>
      </dgm:prSet>
      <dgm:spPr/>
    </dgm:pt>
    <dgm:pt modelId="{6644ECB4-6AA0-4252-84F0-D23B2F8D7850}" type="pres">
      <dgm:prSet presAssocID="{ED81CD32-F6F6-4098-A419-3A9ECDB43125}" presName="compNode" presStyleCnt="0"/>
      <dgm:spPr/>
    </dgm:pt>
    <dgm:pt modelId="{9F8255C5-5429-48F9-A0C9-A5C9BDF16ABA}" type="pres">
      <dgm:prSet presAssocID="{ED81CD32-F6F6-4098-A419-3A9ECDB43125}" presName="bgRect" presStyleLbl="bgShp" presStyleIdx="0" presStyleCnt="3"/>
      <dgm:spPr/>
    </dgm:pt>
    <dgm:pt modelId="{CF4A5FD6-5765-4DA9-82BA-30F2210B830C}" type="pres">
      <dgm:prSet presAssocID="{ED81CD32-F6F6-4098-A419-3A9ECDB431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425DC23-D86E-44CA-8517-3CE2A7BFE49D}" type="pres">
      <dgm:prSet presAssocID="{ED81CD32-F6F6-4098-A419-3A9ECDB43125}" presName="spaceRect" presStyleCnt="0"/>
      <dgm:spPr/>
    </dgm:pt>
    <dgm:pt modelId="{CD324D63-8AEC-48E1-9236-40BD8AE8B310}" type="pres">
      <dgm:prSet presAssocID="{ED81CD32-F6F6-4098-A419-3A9ECDB43125}" presName="parTx" presStyleLbl="revTx" presStyleIdx="0" presStyleCnt="3">
        <dgm:presLayoutVars>
          <dgm:chMax val="0"/>
          <dgm:chPref val="0"/>
        </dgm:presLayoutVars>
      </dgm:prSet>
      <dgm:spPr/>
    </dgm:pt>
    <dgm:pt modelId="{EC438BD2-D0DC-4C79-A93A-FE2352F18EE3}" type="pres">
      <dgm:prSet presAssocID="{BFB1BF65-2C20-480D-8D55-50C4F4C13209}" presName="sibTrans" presStyleCnt="0"/>
      <dgm:spPr/>
    </dgm:pt>
    <dgm:pt modelId="{53A8E237-A042-4DED-AB44-1B25650595DB}" type="pres">
      <dgm:prSet presAssocID="{DE203010-C48C-44DC-84B4-BF1D3958A398}" presName="compNode" presStyleCnt="0"/>
      <dgm:spPr/>
    </dgm:pt>
    <dgm:pt modelId="{6D708FAA-03E6-4086-8AB4-05DF4C050687}" type="pres">
      <dgm:prSet presAssocID="{DE203010-C48C-44DC-84B4-BF1D3958A398}" presName="bgRect" presStyleLbl="bgShp" presStyleIdx="1" presStyleCnt="3"/>
      <dgm:spPr/>
    </dgm:pt>
    <dgm:pt modelId="{CEAE11C5-4CB4-48C0-AF99-EB8C4B590828}" type="pres">
      <dgm:prSet presAssocID="{DE203010-C48C-44DC-84B4-BF1D3958A3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97B2B97-E065-4863-BE87-23515D94852D}" type="pres">
      <dgm:prSet presAssocID="{DE203010-C48C-44DC-84B4-BF1D3958A398}" presName="spaceRect" presStyleCnt="0"/>
      <dgm:spPr/>
    </dgm:pt>
    <dgm:pt modelId="{818DADBB-FC30-40CE-8FDF-A20F285E8D84}" type="pres">
      <dgm:prSet presAssocID="{DE203010-C48C-44DC-84B4-BF1D3958A398}" presName="parTx" presStyleLbl="revTx" presStyleIdx="1" presStyleCnt="3">
        <dgm:presLayoutVars>
          <dgm:chMax val="0"/>
          <dgm:chPref val="0"/>
        </dgm:presLayoutVars>
      </dgm:prSet>
      <dgm:spPr/>
    </dgm:pt>
    <dgm:pt modelId="{2A6572AD-53DB-40E1-A0CA-6E9FBBF5898E}" type="pres">
      <dgm:prSet presAssocID="{689641D2-76DE-4A00-A480-39A20FDB95CD}" presName="sibTrans" presStyleCnt="0"/>
      <dgm:spPr/>
    </dgm:pt>
    <dgm:pt modelId="{319C33D8-4819-4FB9-BDEE-C5DB6E9FD0F5}" type="pres">
      <dgm:prSet presAssocID="{C7C6FF22-0BF8-4C5A-8CEF-E0910393845E}" presName="compNode" presStyleCnt="0"/>
      <dgm:spPr/>
    </dgm:pt>
    <dgm:pt modelId="{EAF47019-B652-4F61-86EE-958714185DE5}" type="pres">
      <dgm:prSet presAssocID="{C7C6FF22-0BF8-4C5A-8CEF-E0910393845E}" presName="bgRect" presStyleLbl="bgShp" presStyleIdx="2" presStyleCnt="3"/>
      <dgm:spPr/>
    </dgm:pt>
    <dgm:pt modelId="{53FD989A-B343-439E-B82C-3BC61F79704C}" type="pres">
      <dgm:prSet presAssocID="{C7C6FF22-0BF8-4C5A-8CEF-E091039384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0006E9F-FD35-455A-A59A-EE46E65FF1AE}" type="pres">
      <dgm:prSet presAssocID="{C7C6FF22-0BF8-4C5A-8CEF-E0910393845E}" presName="spaceRect" presStyleCnt="0"/>
      <dgm:spPr/>
    </dgm:pt>
    <dgm:pt modelId="{B5402D29-8417-44EE-A94F-E67A73EF2851}" type="pres">
      <dgm:prSet presAssocID="{C7C6FF22-0BF8-4C5A-8CEF-E0910393845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2ADC12-9593-446D-BF5D-389BFBB4BA9A}" srcId="{3039476D-1ACB-42C5-8F01-99004E6053AD}" destId="{C7C6FF22-0BF8-4C5A-8CEF-E0910393845E}" srcOrd="2" destOrd="0" parTransId="{EBED02A9-7023-4C36-8531-D72DF92E0E06}" sibTransId="{D2F63652-2ED3-495D-B405-4E8DDBE6696A}"/>
    <dgm:cxn modelId="{DA9B2A37-2511-4F01-BCD4-A786E25EC2D0}" type="presOf" srcId="{C7C6FF22-0BF8-4C5A-8CEF-E0910393845E}" destId="{B5402D29-8417-44EE-A94F-E67A73EF2851}" srcOrd="0" destOrd="0" presId="urn:microsoft.com/office/officeart/2018/2/layout/IconVerticalSolidList"/>
    <dgm:cxn modelId="{FE1EA543-B97A-4F35-8C2F-1C6CA216BFB2}" type="presOf" srcId="{DE203010-C48C-44DC-84B4-BF1D3958A398}" destId="{818DADBB-FC30-40CE-8FDF-A20F285E8D84}" srcOrd="0" destOrd="0" presId="urn:microsoft.com/office/officeart/2018/2/layout/IconVerticalSolidList"/>
    <dgm:cxn modelId="{91EA0362-2BD9-4995-AECE-66ED3A4491E7}" srcId="{3039476D-1ACB-42C5-8F01-99004E6053AD}" destId="{ED81CD32-F6F6-4098-A419-3A9ECDB43125}" srcOrd="0" destOrd="0" parTransId="{B411B8CF-C63F-479E-8B3B-DC0550991B3A}" sibTransId="{BFB1BF65-2C20-480D-8D55-50C4F4C13209}"/>
    <dgm:cxn modelId="{EB630A66-106F-4EC0-B354-49506B40CDBD}" type="presOf" srcId="{ED81CD32-F6F6-4098-A419-3A9ECDB43125}" destId="{CD324D63-8AEC-48E1-9236-40BD8AE8B310}" srcOrd="0" destOrd="0" presId="urn:microsoft.com/office/officeart/2018/2/layout/IconVerticalSolidList"/>
    <dgm:cxn modelId="{67961B68-4AC7-4D0E-8AF4-227B973E8777}" srcId="{3039476D-1ACB-42C5-8F01-99004E6053AD}" destId="{DE203010-C48C-44DC-84B4-BF1D3958A398}" srcOrd="1" destOrd="0" parTransId="{4ED88C23-F7E8-4349-8E93-A1EEE18A0BC0}" sibTransId="{689641D2-76DE-4A00-A480-39A20FDB95CD}"/>
    <dgm:cxn modelId="{CCCB25F4-D423-4CD4-A3F5-14834D706030}" type="presOf" srcId="{3039476D-1ACB-42C5-8F01-99004E6053AD}" destId="{EBBD7377-05EF-4337-BCB6-6C3C7399F144}" srcOrd="0" destOrd="0" presId="urn:microsoft.com/office/officeart/2018/2/layout/IconVerticalSolidList"/>
    <dgm:cxn modelId="{14243BE3-0A4C-4FDA-96BA-B9EB96DAB748}" type="presParOf" srcId="{EBBD7377-05EF-4337-BCB6-6C3C7399F144}" destId="{6644ECB4-6AA0-4252-84F0-D23B2F8D7850}" srcOrd="0" destOrd="0" presId="urn:microsoft.com/office/officeart/2018/2/layout/IconVerticalSolidList"/>
    <dgm:cxn modelId="{60DFCF0D-6084-4646-8DDC-0BE1F9A1A82E}" type="presParOf" srcId="{6644ECB4-6AA0-4252-84F0-D23B2F8D7850}" destId="{9F8255C5-5429-48F9-A0C9-A5C9BDF16ABA}" srcOrd="0" destOrd="0" presId="urn:microsoft.com/office/officeart/2018/2/layout/IconVerticalSolidList"/>
    <dgm:cxn modelId="{40EF14C6-40EB-4441-BBF5-45E5816120A0}" type="presParOf" srcId="{6644ECB4-6AA0-4252-84F0-D23B2F8D7850}" destId="{CF4A5FD6-5765-4DA9-82BA-30F2210B830C}" srcOrd="1" destOrd="0" presId="urn:microsoft.com/office/officeart/2018/2/layout/IconVerticalSolidList"/>
    <dgm:cxn modelId="{64820BAD-7D79-43A1-9083-F51528BA1687}" type="presParOf" srcId="{6644ECB4-6AA0-4252-84F0-D23B2F8D7850}" destId="{3425DC23-D86E-44CA-8517-3CE2A7BFE49D}" srcOrd="2" destOrd="0" presId="urn:microsoft.com/office/officeart/2018/2/layout/IconVerticalSolidList"/>
    <dgm:cxn modelId="{398EF606-7C52-469E-BD4F-124DC4AB34CE}" type="presParOf" srcId="{6644ECB4-6AA0-4252-84F0-D23B2F8D7850}" destId="{CD324D63-8AEC-48E1-9236-40BD8AE8B310}" srcOrd="3" destOrd="0" presId="urn:microsoft.com/office/officeart/2018/2/layout/IconVerticalSolidList"/>
    <dgm:cxn modelId="{68728B12-6D12-448D-B2F5-76F2BB10F7BA}" type="presParOf" srcId="{EBBD7377-05EF-4337-BCB6-6C3C7399F144}" destId="{EC438BD2-D0DC-4C79-A93A-FE2352F18EE3}" srcOrd="1" destOrd="0" presId="urn:microsoft.com/office/officeart/2018/2/layout/IconVerticalSolidList"/>
    <dgm:cxn modelId="{19185185-84CD-450E-B432-17B2D4C12569}" type="presParOf" srcId="{EBBD7377-05EF-4337-BCB6-6C3C7399F144}" destId="{53A8E237-A042-4DED-AB44-1B25650595DB}" srcOrd="2" destOrd="0" presId="urn:microsoft.com/office/officeart/2018/2/layout/IconVerticalSolidList"/>
    <dgm:cxn modelId="{F033F168-84A5-44A0-8157-DE5B61397730}" type="presParOf" srcId="{53A8E237-A042-4DED-AB44-1B25650595DB}" destId="{6D708FAA-03E6-4086-8AB4-05DF4C050687}" srcOrd="0" destOrd="0" presId="urn:microsoft.com/office/officeart/2018/2/layout/IconVerticalSolidList"/>
    <dgm:cxn modelId="{DD3759D0-0EA4-4394-B96E-E15FF218E608}" type="presParOf" srcId="{53A8E237-A042-4DED-AB44-1B25650595DB}" destId="{CEAE11C5-4CB4-48C0-AF99-EB8C4B590828}" srcOrd="1" destOrd="0" presId="urn:microsoft.com/office/officeart/2018/2/layout/IconVerticalSolidList"/>
    <dgm:cxn modelId="{6A75FB88-7A1A-4BE6-97F0-B93FC5EE848D}" type="presParOf" srcId="{53A8E237-A042-4DED-AB44-1B25650595DB}" destId="{397B2B97-E065-4863-BE87-23515D94852D}" srcOrd="2" destOrd="0" presId="urn:microsoft.com/office/officeart/2018/2/layout/IconVerticalSolidList"/>
    <dgm:cxn modelId="{33D54D0D-9D1E-4DE0-8D00-E4B0881CFB4B}" type="presParOf" srcId="{53A8E237-A042-4DED-AB44-1B25650595DB}" destId="{818DADBB-FC30-40CE-8FDF-A20F285E8D84}" srcOrd="3" destOrd="0" presId="urn:microsoft.com/office/officeart/2018/2/layout/IconVerticalSolidList"/>
    <dgm:cxn modelId="{E3852FAE-7933-417D-89EC-B9A1ED9CDB56}" type="presParOf" srcId="{EBBD7377-05EF-4337-BCB6-6C3C7399F144}" destId="{2A6572AD-53DB-40E1-A0CA-6E9FBBF5898E}" srcOrd="3" destOrd="0" presId="urn:microsoft.com/office/officeart/2018/2/layout/IconVerticalSolidList"/>
    <dgm:cxn modelId="{BA12480B-0856-4D65-9B50-24C8D9793704}" type="presParOf" srcId="{EBBD7377-05EF-4337-BCB6-6C3C7399F144}" destId="{319C33D8-4819-4FB9-BDEE-C5DB6E9FD0F5}" srcOrd="4" destOrd="0" presId="urn:microsoft.com/office/officeart/2018/2/layout/IconVerticalSolidList"/>
    <dgm:cxn modelId="{F44843E4-A3AD-4F2C-B1A8-997D84C87402}" type="presParOf" srcId="{319C33D8-4819-4FB9-BDEE-C5DB6E9FD0F5}" destId="{EAF47019-B652-4F61-86EE-958714185DE5}" srcOrd="0" destOrd="0" presId="urn:microsoft.com/office/officeart/2018/2/layout/IconVerticalSolidList"/>
    <dgm:cxn modelId="{0D3C966F-AD17-43DF-96A7-CA94DABC0704}" type="presParOf" srcId="{319C33D8-4819-4FB9-BDEE-C5DB6E9FD0F5}" destId="{53FD989A-B343-439E-B82C-3BC61F79704C}" srcOrd="1" destOrd="0" presId="urn:microsoft.com/office/officeart/2018/2/layout/IconVerticalSolidList"/>
    <dgm:cxn modelId="{4BABDF7F-956D-4CC6-B39F-8479C1AE040C}" type="presParOf" srcId="{319C33D8-4819-4FB9-BDEE-C5DB6E9FD0F5}" destId="{A0006E9F-FD35-455A-A59A-EE46E65FF1AE}" srcOrd="2" destOrd="0" presId="urn:microsoft.com/office/officeart/2018/2/layout/IconVerticalSolidList"/>
    <dgm:cxn modelId="{82B229B6-B9D5-4965-A06C-1968F785E066}" type="presParOf" srcId="{319C33D8-4819-4FB9-BDEE-C5DB6E9FD0F5}" destId="{B5402D29-8417-44EE-A94F-E67A73EF28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924BF-59DA-471A-9234-268178F9F7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1AA8EB-2D90-4A31-B4A6-53DA30FCA2CC}">
      <dgm:prSet custT="1"/>
      <dgm:spPr/>
      <dgm:t>
        <a:bodyPr/>
        <a:lstStyle/>
        <a:p>
          <a:r>
            <a:rPr lang="en-US" sz="2400" b="1" dirty="0"/>
            <a:t>Branch</a:t>
          </a:r>
          <a:r>
            <a:rPr lang="en-US" sz="2400" dirty="0"/>
            <a:t> </a:t>
          </a:r>
          <a:r>
            <a:rPr lang="en-US" sz="2400" b="1" dirty="0"/>
            <a:t>Locations</a:t>
          </a:r>
          <a:r>
            <a:rPr lang="en-US" sz="2400" dirty="0"/>
            <a:t>: </a:t>
          </a:r>
          <a:r>
            <a:rPr lang="en-US" sz="2400" b="1" dirty="0"/>
            <a:t>50</a:t>
          </a:r>
        </a:p>
      </dgm:t>
    </dgm:pt>
    <dgm:pt modelId="{050AF35A-19BC-47E6-A94F-9B4DCC3F7B91}" type="parTrans" cxnId="{61CA42F4-E7C5-46F7-9BED-EE0192DC0ED2}">
      <dgm:prSet/>
      <dgm:spPr/>
      <dgm:t>
        <a:bodyPr/>
        <a:lstStyle/>
        <a:p>
          <a:endParaRPr lang="en-US"/>
        </a:p>
      </dgm:t>
    </dgm:pt>
    <dgm:pt modelId="{2847857A-5DC4-420A-9AFD-B3B9CBD034C8}" type="sibTrans" cxnId="{61CA42F4-E7C5-46F7-9BED-EE0192DC0ED2}">
      <dgm:prSet/>
      <dgm:spPr/>
      <dgm:t>
        <a:bodyPr/>
        <a:lstStyle/>
        <a:p>
          <a:endParaRPr lang="en-US"/>
        </a:p>
      </dgm:t>
    </dgm:pt>
    <dgm:pt modelId="{166BF071-9DFE-4E7B-8A28-3131FB890310}">
      <dgm:prSet custT="1"/>
      <dgm:spPr/>
      <dgm:t>
        <a:bodyPr/>
        <a:lstStyle/>
        <a:p>
          <a:r>
            <a:rPr lang="en-US" sz="2400" b="1" dirty="0"/>
            <a:t>Vehicle: 4000</a:t>
          </a:r>
        </a:p>
      </dgm:t>
    </dgm:pt>
    <dgm:pt modelId="{D6CBB8EA-973E-4250-9665-5574E40D38C6}" type="parTrans" cxnId="{F76B1656-B939-4DAA-BFF5-891E45CB35AE}">
      <dgm:prSet/>
      <dgm:spPr/>
      <dgm:t>
        <a:bodyPr/>
        <a:lstStyle/>
        <a:p>
          <a:endParaRPr lang="en-US"/>
        </a:p>
      </dgm:t>
    </dgm:pt>
    <dgm:pt modelId="{AA5B0236-8CD5-463E-A482-D2E7C7E5C65B}" type="sibTrans" cxnId="{F76B1656-B939-4DAA-BFF5-891E45CB35AE}">
      <dgm:prSet/>
      <dgm:spPr/>
      <dgm:t>
        <a:bodyPr/>
        <a:lstStyle/>
        <a:p>
          <a:endParaRPr lang="en-US"/>
        </a:p>
      </dgm:t>
    </dgm:pt>
    <dgm:pt modelId="{D82FF296-07A5-4863-8BDF-5C31C5A4C0F8}">
      <dgm:prSet custT="1"/>
      <dgm:spPr/>
      <dgm:t>
        <a:bodyPr/>
        <a:lstStyle/>
        <a:p>
          <a:r>
            <a:rPr lang="en-US" sz="2400" b="1" dirty="0"/>
            <a:t>Vehicle Types/Models: 1839</a:t>
          </a:r>
        </a:p>
      </dgm:t>
    </dgm:pt>
    <dgm:pt modelId="{C7FD5919-2B05-4456-A327-6D26F0A8086F}" type="parTrans" cxnId="{78AA70B4-6C47-4671-ABC5-B482EC0EB9BA}">
      <dgm:prSet/>
      <dgm:spPr/>
      <dgm:t>
        <a:bodyPr/>
        <a:lstStyle/>
        <a:p>
          <a:endParaRPr lang="en-US"/>
        </a:p>
      </dgm:t>
    </dgm:pt>
    <dgm:pt modelId="{9D5BC205-4B17-4CD3-88B3-2F92F8A3FB44}" type="sibTrans" cxnId="{78AA70B4-6C47-4671-ABC5-B482EC0EB9BA}">
      <dgm:prSet/>
      <dgm:spPr/>
      <dgm:t>
        <a:bodyPr/>
        <a:lstStyle/>
        <a:p>
          <a:endParaRPr lang="en-US"/>
        </a:p>
      </dgm:t>
    </dgm:pt>
    <dgm:pt modelId="{0F1F551F-8D2C-4E0A-98ED-74E6C213A76D}">
      <dgm:prSet custT="1"/>
      <dgm:spPr/>
      <dgm:t>
        <a:bodyPr/>
        <a:lstStyle/>
        <a:p>
          <a:r>
            <a:rPr lang="en-US" sz="2400" b="1" dirty="0"/>
            <a:t>Underperforming Cars: 99</a:t>
          </a:r>
        </a:p>
      </dgm:t>
    </dgm:pt>
    <dgm:pt modelId="{D4B1B005-ABD1-4CE5-88DE-89A7385D11DA}" type="parTrans" cxnId="{03C96B8C-B870-4695-A2ED-C2491BB5ED33}">
      <dgm:prSet/>
      <dgm:spPr/>
      <dgm:t>
        <a:bodyPr/>
        <a:lstStyle/>
        <a:p>
          <a:endParaRPr lang="en-US"/>
        </a:p>
      </dgm:t>
    </dgm:pt>
    <dgm:pt modelId="{68F5B40B-E420-4B3F-87F1-3DF586F01292}" type="sibTrans" cxnId="{03C96B8C-B870-4695-A2ED-C2491BB5ED33}">
      <dgm:prSet/>
      <dgm:spPr/>
      <dgm:t>
        <a:bodyPr/>
        <a:lstStyle/>
        <a:p>
          <a:endParaRPr lang="en-US"/>
        </a:p>
      </dgm:t>
    </dgm:pt>
    <dgm:pt modelId="{468DF4C6-B584-47FA-8295-14A5484AD074}">
      <dgm:prSet custT="1"/>
      <dgm:spPr/>
      <dgm:t>
        <a:bodyPr/>
        <a:lstStyle/>
        <a:p>
          <a:r>
            <a:rPr lang="en-US" sz="2400" b="1" dirty="0"/>
            <a:t>Gross Revenue: $52.8M</a:t>
          </a:r>
        </a:p>
      </dgm:t>
    </dgm:pt>
    <dgm:pt modelId="{E60CADCD-D431-4518-ACDD-98D01DCE1704}" type="parTrans" cxnId="{7B7C36A0-1141-4152-AE8B-CAEF7AFA6ECC}">
      <dgm:prSet/>
      <dgm:spPr/>
      <dgm:t>
        <a:bodyPr/>
        <a:lstStyle/>
        <a:p>
          <a:endParaRPr lang="en-US"/>
        </a:p>
      </dgm:t>
    </dgm:pt>
    <dgm:pt modelId="{D2F87926-B793-48ED-9482-166059B9BFF7}" type="sibTrans" cxnId="{7B7C36A0-1141-4152-AE8B-CAEF7AFA6ECC}">
      <dgm:prSet/>
      <dgm:spPr/>
      <dgm:t>
        <a:bodyPr/>
        <a:lstStyle/>
        <a:p>
          <a:endParaRPr lang="en-US"/>
        </a:p>
      </dgm:t>
    </dgm:pt>
    <dgm:pt modelId="{F9E67BB6-0253-442D-8EF9-76730641E79C}">
      <dgm:prSet custT="1"/>
      <dgm:spPr/>
      <dgm:t>
        <a:bodyPr/>
        <a:lstStyle/>
        <a:p>
          <a:r>
            <a:rPr lang="en-US" sz="2400" b="1" dirty="0"/>
            <a:t>Cost: $30M</a:t>
          </a:r>
        </a:p>
      </dgm:t>
    </dgm:pt>
    <dgm:pt modelId="{012372D0-91BB-48D7-BEB1-B0309D43B55F}" type="parTrans" cxnId="{A31BBD7D-B850-4A5D-894E-166F5D0DD604}">
      <dgm:prSet/>
      <dgm:spPr/>
      <dgm:t>
        <a:bodyPr/>
        <a:lstStyle/>
        <a:p>
          <a:endParaRPr lang="en-US"/>
        </a:p>
      </dgm:t>
    </dgm:pt>
    <dgm:pt modelId="{503EC764-1A86-41C8-B692-CB3B42C02A98}" type="sibTrans" cxnId="{A31BBD7D-B850-4A5D-894E-166F5D0DD604}">
      <dgm:prSet/>
      <dgm:spPr/>
      <dgm:t>
        <a:bodyPr/>
        <a:lstStyle/>
        <a:p>
          <a:endParaRPr lang="en-US"/>
        </a:p>
      </dgm:t>
    </dgm:pt>
    <dgm:pt modelId="{5378A634-18A7-4382-B1F7-F05A38319538}">
      <dgm:prSet custT="1"/>
      <dgm:spPr/>
      <dgm:t>
        <a:bodyPr/>
        <a:lstStyle/>
        <a:p>
          <a:r>
            <a:rPr lang="en-US" sz="2400" b="1" dirty="0"/>
            <a:t>Profit: $22.5M</a:t>
          </a:r>
        </a:p>
      </dgm:t>
    </dgm:pt>
    <dgm:pt modelId="{B91B0BDB-0493-4723-A61E-C9D86CF0649F}" type="parTrans" cxnId="{6E72EECF-D31C-4860-8738-EFA5B3C85670}">
      <dgm:prSet/>
      <dgm:spPr/>
      <dgm:t>
        <a:bodyPr/>
        <a:lstStyle/>
        <a:p>
          <a:endParaRPr lang="en-US"/>
        </a:p>
      </dgm:t>
    </dgm:pt>
    <dgm:pt modelId="{D7AF420D-8EAE-43CF-8777-2E09185D1E23}" type="sibTrans" cxnId="{6E72EECF-D31C-4860-8738-EFA5B3C85670}">
      <dgm:prSet/>
      <dgm:spPr/>
      <dgm:t>
        <a:bodyPr/>
        <a:lstStyle/>
        <a:p>
          <a:endParaRPr lang="en-US"/>
        </a:p>
      </dgm:t>
    </dgm:pt>
    <dgm:pt modelId="{EF941F7F-5C84-40FF-8606-10DC0DD9489F}" type="pres">
      <dgm:prSet presAssocID="{F43924BF-59DA-471A-9234-268178F9F77E}" presName="root" presStyleCnt="0">
        <dgm:presLayoutVars>
          <dgm:dir/>
          <dgm:resizeHandles val="exact"/>
        </dgm:presLayoutVars>
      </dgm:prSet>
      <dgm:spPr/>
    </dgm:pt>
    <dgm:pt modelId="{227CD420-0683-468B-8DF8-872AD33A08FF}" type="pres">
      <dgm:prSet presAssocID="{7E1AA8EB-2D90-4A31-B4A6-53DA30FCA2CC}" presName="compNode" presStyleCnt="0"/>
      <dgm:spPr/>
    </dgm:pt>
    <dgm:pt modelId="{2AA591AB-E5A9-480E-B7C4-6D37CD3B0DE8}" type="pres">
      <dgm:prSet presAssocID="{7E1AA8EB-2D90-4A31-B4A6-53DA30FCA2CC}" presName="bgRect" presStyleLbl="bgShp" presStyleIdx="0" presStyleCnt="7"/>
      <dgm:spPr/>
    </dgm:pt>
    <dgm:pt modelId="{85A9A23B-C081-40F2-A377-B9B47659AA7C}" type="pres">
      <dgm:prSet presAssocID="{7E1AA8EB-2D90-4A31-B4A6-53DA30FCA2C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81F6F1D5-39C3-4958-AA45-F6EA28D82D69}" type="pres">
      <dgm:prSet presAssocID="{7E1AA8EB-2D90-4A31-B4A6-53DA30FCA2CC}" presName="spaceRect" presStyleCnt="0"/>
      <dgm:spPr/>
    </dgm:pt>
    <dgm:pt modelId="{BAAF76BC-ECB1-4AFA-BB75-D63B0837AB9D}" type="pres">
      <dgm:prSet presAssocID="{7E1AA8EB-2D90-4A31-B4A6-53DA30FCA2CC}" presName="parTx" presStyleLbl="revTx" presStyleIdx="0" presStyleCnt="7">
        <dgm:presLayoutVars>
          <dgm:chMax val="0"/>
          <dgm:chPref val="0"/>
        </dgm:presLayoutVars>
      </dgm:prSet>
      <dgm:spPr/>
    </dgm:pt>
    <dgm:pt modelId="{C9A82EFC-4930-4C75-99FF-73E174623C6D}" type="pres">
      <dgm:prSet presAssocID="{2847857A-5DC4-420A-9AFD-B3B9CBD034C8}" presName="sibTrans" presStyleCnt="0"/>
      <dgm:spPr/>
    </dgm:pt>
    <dgm:pt modelId="{54152912-CDFA-4357-9272-A58378DA7E79}" type="pres">
      <dgm:prSet presAssocID="{166BF071-9DFE-4E7B-8A28-3131FB890310}" presName="compNode" presStyleCnt="0"/>
      <dgm:spPr/>
    </dgm:pt>
    <dgm:pt modelId="{702B2245-BB48-4E8A-B3BA-F03A07AE45B6}" type="pres">
      <dgm:prSet presAssocID="{166BF071-9DFE-4E7B-8A28-3131FB890310}" presName="bgRect" presStyleLbl="bgShp" presStyleIdx="1" presStyleCnt="7"/>
      <dgm:spPr/>
    </dgm:pt>
    <dgm:pt modelId="{AA7BCCAA-4F9F-49E7-A949-5BEE2D93DC3F}" type="pres">
      <dgm:prSet presAssocID="{166BF071-9DFE-4E7B-8A28-3131FB89031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764FADF-5873-4359-B9E8-BF8A60134476}" type="pres">
      <dgm:prSet presAssocID="{166BF071-9DFE-4E7B-8A28-3131FB890310}" presName="spaceRect" presStyleCnt="0"/>
      <dgm:spPr/>
    </dgm:pt>
    <dgm:pt modelId="{82DF1661-63E6-4A6F-9C7B-AFECF96229E9}" type="pres">
      <dgm:prSet presAssocID="{166BF071-9DFE-4E7B-8A28-3131FB890310}" presName="parTx" presStyleLbl="revTx" presStyleIdx="1" presStyleCnt="7">
        <dgm:presLayoutVars>
          <dgm:chMax val="0"/>
          <dgm:chPref val="0"/>
        </dgm:presLayoutVars>
      </dgm:prSet>
      <dgm:spPr/>
    </dgm:pt>
    <dgm:pt modelId="{45EE86C1-6128-4D31-B4DC-63A2BCBE78D1}" type="pres">
      <dgm:prSet presAssocID="{AA5B0236-8CD5-463E-A482-D2E7C7E5C65B}" presName="sibTrans" presStyleCnt="0"/>
      <dgm:spPr/>
    </dgm:pt>
    <dgm:pt modelId="{3302806C-E6E4-4430-B78F-B3ECAB4A0FE1}" type="pres">
      <dgm:prSet presAssocID="{D82FF296-07A5-4863-8BDF-5C31C5A4C0F8}" presName="compNode" presStyleCnt="0"/>
      <dgm:spPr/>
    </dgm:pt>
    <dgm:pt modelId="{04A23CC0-FA57-4BD9-AFFD-E2529C88B8DF}" type="pres">
      <dgm:prSet presAssocID="{D82FF296-07A5-4863-8BDF-5C31C5A4C0F8}" presName="bgRect" presStyleLbl="bgShp" presStyleIdx="2" presStyleCnt="7"/>
      <dgm:spPr/>
    </dgm:pt>
    <dgm:pt modelId="{73FD1B0D-66E7-4ADC-881F-89440D3D549E}" type="pres">
      <dgm:prSet presAssocID="{D82FF296-07A5-4863-8BDF-5C31C5A4C0F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F8CA1B74-7603-4E09-A9A2-B72B90E6E91F}" type="pres">
      <dgm:prSet presAssocID="{D82FF296-07A5-4863-8BDF-5C31C5A4C0F8}" presName="spaceRect" presStyleCnt="0"/>
      <dgm:spPr/>
    </dgm:pt>
    <dgm:pt modelId="{33EA13E6-8BEA-4103-ADEB-C41A0C49271C}" type="pres">
      <dgm:prSet presAssocID="{D82FF296-07A5-4863-8BDF-5C31C5A4C0F8}" presName="parTx" presStyleLbl="revTx" presStyleIdx="2" presStyleCnt="7">
        <dgm:presLayoutVars>
          <dgm:chMax val="0"/>
          <dgm:chPref val="0"/>
        </dgm:presLayoutVars>
      </dgm:prSet>
      <dgm:spPr/>
    </dgm:pt>
    <dgm:pt modelId="{34A2827E-9239-4A8F-8202-79E0B6030FA2}" type="pres">
      <dgm:prSet presAssocID="{9D5BC205-4B17-4CD3-88B3-2F92F8A3FB44}" presName="sibTrans" presStyleCnt="0"/>
      <dgm:spPr/>
    </dgm:pt>
    <dgm:pt modelId="{B5181C53-38DB-441E-8EB0-D9CC47BDF231}" type="pres">
      <dgm:prSet presAssocID="{0F1F551F-8D2C-4E0A-98ED-74E6C213A76D}" presName="compNode" presStyleCnt="0"/>
      <dgm:spPr/>
    </dgm:pt>
    <dgm:pt modelId="{58F208CE-AE72-4C30-B3EB-37CBD6AF1735}" type="pres">
      <dgm:prSet presAssocID="{0F1F551F-8D2C-4E0A-98ED-74E6C213A76D}" presName="bgRect" presStyleLbl="bgShp" presStyleIdx="3" presStyleCnt="7" custLinFactNeighborX="40725" custLinFactNeighborY="-303"/>
      <dgm:spPr/>
    </dgm:pt>
    <dgm:pt modelId="{2B53D7C7-1978-4BD2-8A67-F166E60D0A51}" type="pres">
      <dgm:prSet presAssocID="{0F1F551F-8D2C-4E0A-98ED-74E6C213A76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BBC07C7-3595-43A5-B639-609C97B689C3}" type="pres">
      <dgm:prSet presAssocID="{0F1F551F-8D2C-4E0A-98ED-74E6C213A76D}" presName="spaceRect" presStyleCnt="0"/>
      <dgm:spPr/>
    </dgm:pt>
    <dgm:pt modelId="{27F683BE-11E7-4F91-B209-0701FC01250B}" type="pres">
      <dgm:prSet presAssocID="{0F1F551F-8D2C-4E0A-98ED-74E6C213A76D}" presName="parTx" presStyleLbl="revTx" presStyleIdx="3" presStyleCnt="7">
        <dgm:presLayoutVars>
          <dgm:chMax val="0"/>
          <dgm:chPref val="0"/>
        </dgm:presLayoutVars>
      </dgm:prSet>
      <dgm:spPr/>
    </dgm:pt>
    <dgm:pt modelId="{4520AB0D-49A8-4CCC-B216-D921EC444250}" type="pres">
      <dgm:prSet presAssocID="{68F5B40B-E420-4B3F-87F1-3DF586F01292}" presName="sibTrans" presStyleCnt="0"/>
      <dgm:spPr/>
    </dgm:pt>
    <dgm:pt modelId="{A06ECC00-C3FF-4FC4-94A8-AD9D54A9D142}" type="pres">
      <dgm:prSet presAssocID="{468DF4C6-B584-47FA-8295-14A5484AD074}" presName="compNode" presStyleCnt="0"/>
      <dgm:spPr/>
    </dgm:pt>
    <dgm:pt modelId="{30B53A0B-D556-4EDF-AB3F-9C8DBE9371D2}" type="pres">
      <dgm:prSet presAssocID="{468DF4C6-B584-47FA-8295-14A5484AD074}" presName="bgRect" presStyleLbl="bgShp" presStyleIdx="4" presStyleCnt="7"/>
      <dgm:spPr/>
    </dgm:pt>
    <dgm:pt modelId="{1F8A489C-70DC-494D-800B-C1F4E94D47EB}" type="pres">
      <dgm:prSet presAssocID="{468DF4C6-B584-47FA-8295-14A5484AD07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8049ED1-EB8F-4256-8FE1-0FBBC00F6731}" type="pres">
      <dgm:prSet presAssocID="{468DF4C6-B584-47FA-8295-14A5484AD074}" presName="spaceRect" presStyleCnt="0"/>
      <dgm:spPr/>
    </dgm:pt>
    <dgm:pt modelId="{DAF1B1E8-E5D7-4B52-A669-1297E293AAAA}" type="pres">
      <dgm:prSet presAssocID="{468DF4C6-B584-47FA-8295-14A5484AD074}" presName="parTx" presStyleLbl="revTx" presStyleIdx="4" presStyleCnt="7">
        <dgm:presLayoutVars>
          <dgm:chMax val="0"/>
          <dgm:chPref val="0"/>
        </dgm:presLayoutVars>
      </dgm:prSet>
      <dgm:spPr/>
    </dgm:pt>
    <dgm:pt modelId="{926F8DAF-3AEA-4E2A-8C66-3A4943AAD7A7}" type="pres">
      <dgm:prSet presAssocID="{D2F87926-B793-48ED-9482-166059B9BFF7}" presName="sibTrans" presStyleCnt="0"/>
      <dgm:spPr/>
    </dgm:pt>
    <dgm:pt modelId="{BDFB6CD7-B970-42F0-8C52-02B1DF4897E3}" type="pres">
      <dgm:prSet presAssocID="{F9E67BB6-0253-442D-8EF9-76730641E79C}" presName="compNode" presStyleCnt="0"/>
      <dgm:spPr/>
    </dgm:pt>
    <dgm:pt modelId="{25903A8C-0D25-4CFA-87E5-6BB608E2C49C}" type="pres">
      <dgm:prSet presAssocID="{F9E67BB6-0253-442D-8EF9-76730641E79C}" presName="bgRect" presStyleLbl="bgShp" presStyleIdx="5" presStyleCnt="7"/>
      <dgm:spPr/>
    </dgm:pt>
    <dgm:pt modelId="{34DF9207-D812-41FE-ABE2-AC81764FF806}" type="pres">
      <dgm:prSet presAssocID="{F9E67BB6-0253-442D-8EF9-76730641E79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7D7E44D-0B6E-43DE-AF40-D7A41F98D405}" type="pres">
      <dgm:prSet presAssocID="{F9E67BB6-0253-442D-8EF9-76730641E79C}" presName="spaceRect" presStyleCnt="0"/>
      <dgm:spPr/>
    </dgm:pt>
    <dgm:pt modelId="{F084DA25-C50B-4F84-B04A-7288D763990C}" type="pres">
      <dgm:prSet presAssocID="{F9E67BB6-0253-442D-8EF9-76730641E79C}" presName="parTx" presStyleLbl="revTx" presStyleIdx="5" presStyleCnt="7">
        <dgm:presLayoutVars>
          <dgm:chMax val="0"/>
          <dgm:chPref val="0"/>
        </dgm:presLayoutVars>
      </dgm:prSet>
      <dgm:spPr/>
    </dgm:pt>
    <dgm:pt modelId="{FF7D6E9A-81C6-4974-94BA-95DDCA5B24A8}" type="pres">
      <dgm:prSet presAssocID="{503EC764-1A86-41C8-B692-CB3B42C02A98}" presName="sibTrans" presStyleCnt="0"/>
      <dgm:spPr/>
    </dgm:pt>
    <dgm:pt modelId="{C9BE21CE-9CF8-429B-B8CB-6A46DBF75042}" type="pres">
      <dgm:prSet presAssocID="{5378A634-18A7-4382-B1F7-F05A38319538}" presName="compNode" presStyleCnt="0"/>
      <dgm:spPr/>
    </dgm:pt>
    <dgm:pt modelId="{F6900802-78DD-4942-9201-756C20A2CE8B}" type="pres">
      <dgm:prSet presAssocID="{5378A634-18A7-4382-B1F7-F05A38319538}" presName="bgRect" presStyleLbl="bgShp" presStyleIdx="6" presStyleCnt="7"/>
      <dgm:spPr/>
    </dgm:pt>
    <dgm:pt modelId="{08FDBD1D-0BBC-45A0-9E3F-70967C5F916B}" type="pres">
      <dgm:prSet presAssocID="{5378A634-18A7-4382-B1F7-F05A3831953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D6CC656F-816F-475A-875C-2715881B655E}" type="pres">
      <dgm:prSet presAssocID="{5378A634-18A7-4382-B1F7-F05A38319538}" presName="spaceRect" presStyleCnt="0"/>
      <dgm:spPr/>
    </dgm:pt>
    <dgm:pt modelId="{0640C06E-1C94-42C1-A00C-8A095F601116}" type="pres">
      <dgm:prSet presAssocID="{5378A634-18A7-4382-B1F7-F05A3831953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FE38904-EDC0-4969-80F1-7662FF17BC30}" type="presOf" srcId="{5378A634-18A7-4382-B1F7-F05A38319538}" destId="{0640C06E-1C94-42C1-A00C-8A095F601116}" srcOrd="0" destOrd="0" presId="urn:microsoft.com/office/officeart/2018/2/layout/IconVerticalSolidList"/>
    <dgm:cxn modelId="{0777FE0C-D5F4-4FA9-B739-D3E4B052633F}" type="presOf" srcId="{D82FF296-07A5-4863-8BDF-5C31C5A4C0F8}" destId="{33EA13E6-8BEA-4103-ADEB-C41A0C49271C}" srcOrd="0" destOrd="0" presId="urn:microsoft.com/office/officeart/2018/2/layout/IconVerticalSolidList"/>
    <dgm:cxn modelId="{32A5BA2C-3268-44ED-BF1E-5A2B30B285F4}" type="presOf" srcId="{7E1AA8EB-2D90-4A31-B4A6-53DA30FCA2CC}" destId="{BAAF76BC-ECB1-4AFA-BB75-D63B0837AB9D}" srcOrd="0" destOrd="0" presId="urn:microsoft.com/office/officeart/2018/2/layout/IconVerticalSolidList"/>
    <dgm:cxn modelId="{F76B1656-B939-4DAA-BFF5-891E45CB35AE}" srcId="{F43924BF-59DA-471A-9234-268178F9F77E}" destId="{166BF071-9DFE-4E7B-8A28-3131FB890310}" srcOrd="1" destOrd="0" parTransId="{D6CBB8EA-973E-4250-9665-5574E40D38C6}" sibTransId="{AA5B0236-8CD5-463E-A482-D2E7C7E5C65B}"/>
    <dgm:cxn modelId="{A31BBD7D-B850-4A5D-894E-166F5D0DD604}" srcId="{F43924BF-59DA-471A-9234-268178F9F77E}" destId="{F9E67BB6-0253-442D-8EF9-76730641E79C}" srcOrd="5" destOrd="0" parTransId="{012372D0-91BB-48D7-BEB1-B0309D43B55F}" sibTransId="{503EC764-1A86-41C8-B692-CB3B42C02A98}"/>
    <dgm:cxn modelId="{399CF97D-5D39-4A11-A2A9-D48FF1E66474}" type="presOf" srcId="{166BF071-9DFE-4E7B-8A28-3131FB890310}" destId="{82DF1661-63E6-4A6F-9C7B-AFECF96229E9}" srcOrd="0" destOrd="0" presId="urn:microsoft.com/office/officeart/2018/2/layout/IconVerticalSolidList"/>
    <dgm:cxn modelId="{03C96B8C-B870-4695-A2ED-C2491BB5ED33}" srcId="{F43924BF-59DA-471A-9234-268178F9F77E}" destId="{0F1F551F-8D2C-4E0A-98ED-74E6C213A76D}" srcOrd="3" destOrd="0" parTransId="{D4B1B005-ABD1-4CE5-88DE-89A7385D11DA}" sibTransId="{68F5B40B-E420-4B3F-87F1-3DF586F01292}"/>
    <dgm:cxn modelId="{7B7C36A0-1141-4152-AE8B-CAEF7AFA6ECC}" srcId="{F43924BF-59DA-471A-9234-268178F9F77E}" destId="{468DF4C6-B584-47FA-8295-14A5484AD074}" srcOrd="4" destOrd="0" parTransId="{E60CADCD-D431-4518-ACDD-98D01DCE1704}" sibTransId="{D2F87926-B793-48ED-9482-166059B9BFF7}"/>
    <dgm:cxn modelId="{78AA70B4-6C47-4671-ABC5-B482EC0EB9BA}" srcId="{F43924BF-59DA-471A-9234-268178F9F77E}" destId="{D82FF296-07A5-4863-8BDF-5C31C5A4C0F8}" srcOrd="2" destOrd="0" parTransId="{C7FD5919-2B05-4456-A327-6D26F0A8086F}" sibTransId="{9D5BC205-4B17-4CD3-88B3-2F92F8A3FB44}"/>
    <dgm:cxn modelId="{CF14F3BB-6447-48CE-B86A-E9C3200D7AE0}" type="presOf" srcId="{468DF4C6-B584-47FA-8295-14A5484AD074}" destId="{DAF1B1E8-E5D7-4B52-A669-1297E293AAAA}" srcOrd="0" destOrd="0" presId="urn:microsoft.com/office/officeart/2018/2/layout/IconVerticalSolidList"/>
    <dgm:cxn modelId="{6E72EECF-D31C-4860-8738-EFA5B3C85670}" srcId="{F43924BF-59DA-471A-9234-268178F9F77E}" destId="{5378A634-18A7-4382-B1F7-F05A38319538}" srcOrd="6" destOrd="0" parTransId="{B91B0BDB-0493-4723-A61E-C9D86CF0649F}" sibTransId="{D7AF420D-8EAE-43CF-8777-2E09185D1E23}"/>
    <dgm:cxn modelId="{68961CE8-20C1-4472-8B63-3F8097FE6D75}" type="presOf" srcId="{0F1F551F-8D2C-4E0A-98ED-74E6C213A76D}" destId="{27F683BE-11E7-4F91-B209-0701FC01250B}" srcOrd="0" destOrd="0" presId="urn:microsoft.com/office/officeart/2018/2/layout/IconVerticalSolidList"/>
    <dgm:cxn modelId="{4A982CF3-0239-455C-B457-F18A7E95322B}" type="presOf" srcId="{F43924BF-59DA-471A-9234-268178F9F77E}" destId="{EF941F7F-5C84-40FF-8606-10DC0DD9489F}" srcOrd="0" destOrd="0" presId="urn:microsoft.com/office/officeart/2018/2/layout/IconVerticalSolidList"/>
    <dgm:cxn modelId="{61CA42F4-E7C5-46F7-9BED-EE0192DC0ED2}" srcId="{F43924BF-59DA-471A-9234-268178F9F77E}" destId="{7E1AA8EB-2D90-4A31-B4A6-53DA30FCA2CC}" srcOrd="0" destOrd="0" parTransId="{050AF35A-19BC-47E6-A94F-9B4DCC3F7B91}" sibTransId="{2847857A-5DC4-420A-9AFD-B3B9CBD034C8}"/>
    <dgm:cxn modelId="{6B7DDAF5-EA85-4D6E-A597-6DE1F1BDD423}" type="presOf" srcId="{F9E67BB6-0253-442D-8EF9-76730641E79C}" destId="{F084DA25-C50B-4F84-B04A-7288D763990C}" srcOrd="0" destOrd="0" presId="urn:microsoft.com/office/officeart/2018/2/layout/IconVerticalSolidList"/>
    <dgm:cxn modelId="{25DD7BB6-9EB7-4438-8D49-CFBE33497488}" type="presParOf" srcId="{EF941F7F-5C84-40FF-8606-10DC0DD9489F}" destId="{227CD420-0683-468B-8DF8-872AD33A08FF}" srcOrd="0" destOrd="0" presId="urn:microsoft.com/office/officeart/2018/2/layout/IconVerticalSolidList"/>
    <dgm:cxn modelId="{807DE1C7-1110-4E60-9500-43D7871E6CA8}" type="presParOf" srcId="{227CD420-0683-468B-8DF8-872AD33A08FF}" destId="{2AA591AB-E5A9-480E-B7C4-6D37CD3B0DE8}" srcOrd="0" destOrd="0" presId="urn:microsoft.com/office/officeart/2018/2/layout/IconVerticalSolidList"/>
    <dgm:cxn modelId="{C6FA22AD-FE2C-4649-9D8E-17F5059B15B6}" type="presParOf" srcId="{227CD420-0683-468B-8DF8-872AD33A08FF}" destId="{85A9A23B-C081-40F2-A377-B9B47659AA7C}" srcOrd="1" destOrd="0" presId="urn:microsoft.com/office/officeart/2018/2/layout/IconVerticalSolidList"/>
    <dgm:cxn modelId="{8202E0A3-0DAF-494C-B56D-51A0518E8242}" type="presParOf" srcId="{227CD420-0683-468B-8DF8-872AD33A08FF}" destId="{81F6F1D5-39C3-4958-AA45-F6EA28D82D69}" srcOrd="2" destOrd="0" presId="urn:microsoft.com/office/officeart/2018/2/layout/IconVerticalSolidList"/>
    <dgm:cxn modelId="{10FFFB78-7253-4F55-B0CD-F26C45760C65}" type="presParOf" srcId="{227CD420-0683-468B-8DF8-872AD33A08FF}" destId="{BAAF76BC-ECB1-4AFA-BB75-D63B0837AB9D}" srcOrd="3" destOrd="0" presId="urn:microsoft.com/office/officeart/2018/2/layout/IconVerticalSolidList"/>
    <dgm:cxn modelId="{99C7F4C4-C739-4219-8C6C-904D05496527}" type="presParOf" srcId="{EF941F7F-5C84-40FF-8606-10DC0DD9489F}" destId="{C9A82EFC-4930-4C75-99FF-73E174623C6D}" srcOrd="1" destOrd="0" presId="urn:microsoft.com/office/officeart/2018/2/layout/IconVerticalSolidList"/>
    <dgm:cxn modelId="{32605464-1029-4B98-AE2F-A0B093ABEDBB}" type="presParOf" srcId="{EF941F7F-5C84-40FF-8606-10DC0DD9489F}" destId="{54152912-CDFA-4357-9272-A58378DA7E79}" srcOrd="2" destOrd="0" presId="urn:microsoft.com/office/officeart/2018/2/layout/IconVerticalSolidList"/>
    <dgm:cxn modelId="{F84BB9C1-7B63-40EC-84AB-4797B1FEE1BA}" type="presParOf" srcId="{54152912-CDFA-4357-9272-A58378DA7E79}" destId="{702B2245-BB48-4E8A-B3BA-F03A07AE45B6}" srcOrd="0" destOrd="0" presId="urn:microsoft.com/office/officeart/2018/2/layout/IconVerticalSolidList"/>
    <dgm:cxn modelId="{B9B7731C-A47C-4E4F-9195-192B3EDE23EE}" type="presParOf" srcId="{54152912-CDFA-4357-9272-A58378DA7E79}" destId="{AA7BCCAA-4F9F-49E7-A949-5BEE2D93DC3F}" srcOrd="1" destOrd="0" presId="urn:microsoft.com/office/officeart/2018/2/layout/IconVerticalSolidList"/>
    <dgm:cxn modelId="{4C596EF2-24C5-466A-A642-F18F6DD480F1}" type="presParOf" srcId="{54152912-CDFA-4357-9272-A58378DA7E79}" destId="{7764FADF-5873-4359-B9E8-BF8A60134476}" srcOrd="2" destOrd="0" presId="urn:microsoft.com/office/officeart/2018/2/layout/IconVerticalSolidList"/>
    <dgm:cxn modelId="{4AEB2ACB-FA03-4A16-9B0E-94EF5E8FB6CC}" type="presParOf" srcId="{54152912-CDFA-4357-9272-A58378DA7E79}" destId="{82DF1661-63E6-4A6F-9C7B-AFECF96229E9}" srcOrd="3" destOrd="0" presId="urn:microsoft.com/office/officeart/2018/2/layout/IconVerticalSolidList"/>
    <dgm:cxn modelId="{62A452E0-9527-471F-83D3-2E33A6DCB52B}" type="presParOf" srcId="{EF941F7F-5C84-40FF-8606-10DC0DD9489F}" destId="{45EE86C1-6128-4D31-B4DC-63A2BCBE78D1}" srcOrd="3" destOrd="0" presId="urn:microsoft.com/office/officeart/2018/2/layout/IconVerticalSolidList"/>
    <dgm:cxn modelId="{B91E66A1-E942-466B-92A4-5C6112C064C3}" type="presParOf" srcId="{EF941F7F-5C84-40FF-8606-10DC0DD9489F}" destId="{3302806C-E6E4-4430-B78F-B3ECAB4A0FE1}" srcOrd="4" destOrd="0" presId="urn:microsoft.com/office/officeart/2018/2/layout/IconVerticalSolidList"/>
    <dgm:cxn modelId="{CAD4E9B7-5876-4009-8F94-DC043F1B7E2E}" type="presParOf" srcId="{3302806C-E6E4-4430-B78F-B3ECAB4A0FE1}" destId="{04A23CC0-FA57-4BD9-AFFD-E2529C88B8DF}" srcOrd="0" destOrd="0" presId="urn:microsoft.com/office/officeart/2018/2/layout/IconVerticalSolidList"/>
    <dgm:cxn modelId="{E302EB4C-941C-48E8-B31B-A0EF81F2AA19}" type="presParOf" srcId="{3302806C-E6E4-4430-B78F-B3ECAB4A0FE1}" destId="{73FD1B0D-66E7-4ADC-881F-89440D3D549E}" srcOrd="1" destOrd="0" presId="urn:microsoft.com/office/officeart/2018/2/layout/IconVerticalSolidList"/>
    <dgm:cxn modelId="{8127C1D0-C829-49F2-9B76-DB8B7B2AF794}" type="presParOf" srcId="{3302806C-E6E4-4430-B78F-B3ECAB4A0FE1}" destId="{F8CA1B74-7603-4E09-A9A2-B72B90E6E91F}" srcOrd="2" destOrd="0" presId="urn:microsoft.com/office/officeart/2018/2/layout/IconVerticalSolidList"/>
    <dgm:cxn modelId="{4141EE5C-259D-4B05-A7D1-E3187B6A6A30}" type="presParOf" srcId="{3302806C-E6E4-4430-B78F-B3ECAB4A0FE1}" destId="{33EA13E6-8BEA-4103-ADEB-C41A0C49271C}" srcOrd="3" destOrd="0" presId="urn:microsoft.com/office/officeart/2018/2/layout/IconVerticalSolidList"/>
    <dgm:cxn modelId="{FFAA88D2-A947-4B47-898E-4AEB01FAF454}" type="presParOf" srcId="{EF941F7F-5C84-40FF-8606-10DC0DD9489F}" destId="{34A2827E-9239-4A8F-8202-79E0B6030FA2}" srcOrd="5" destOrd="0" presId="urn:microsoft.com/office/officeart/2018/2/layout/IconVerticalSolidList"/>
    <dgm:cxn modelId="{EA0D7FED-F494-4741-AEAC-CD5C71793C71}" type="presParOf" srcId="{EF941F7F-5C84-40FF-8606-10DC0DD9489F}" destId="{B5181C53-38DB-441E-8EB0-D9CC47BDF231}" srcOrd="6" destOrd="0" presId="urn:microsoft.com/office/officeart/2018/2/layout/IconVerticalSolidList"/>
    <dgm:cxn modelId="{01204322-4426-4200-8EC3-9A350606CB98}" type="presParOf" srcId="{B5181C53-38DB-441E-8EB0-D9CC47BDF231}" destId="{58F208CE-AE72-4C30-B3EB-37CBD6AF1735}" srcOrd="0" destOrd="0" presId="urn:microsoft.com/office/officeart/2018/2/layout/IconVerticalSolidList"/>
    <dgm:cxn modelId="{E1DA4D4F-73C3-4B73-9FB9-C5B155DB5E38}" type="presParOf" srcId="{B5181C53-38DB-441E-8EB0-D9CC47BDF231}" destId="{2B53D7C7-1978-4BD2-8A67-F166E60D0A51}" srcOrd="1" destOrd="0" presId="urn:microsoft.com/office/officeart/2018/2/layout/IconVerticalSolidList"/>
    <dgm:cxn modelId="{A0650D39-0A84-498F-B2F1-AD1389AF0AF6}" type="presParOf" srcId="{B5181C53-38DB-441E-8EB0-D9CC47BDF231}" destId="{2BBC07C7-3595-43A5-B639-609C97B689C3}" srcOrd="2" destOrd="0" presId="urn:microsoft.com/office/officeart/2018/2/layout/IconVerticalSolidList"/>
    <dgm:cxn modelId="{26957B4B-F7C2-4D9A-AE50-6D1038A84068}" type="presParOf" srcId="{B5181C53-38DB-441E-8EB0-D9CC47BDF231}" destId="{27F683BE-11E7-4F91-B209-0701FC01250B}" srcOrd="3" destOrd="0" presId="urn:microsoft.com/office/officeart/2018/2/layout/IconVerticalSolidList"/>
    <dgm:cxn modelId="{A983C602-65DD-47B6-83B9-F6C8F3226864}" type="presParOf" srcId="{EF941F7F-5C84-40FF-8606-10DC0DD9489F}" destId="{4520AB0D-49A8-4CCC-B216-D921EC444250}" srcOrd="7" destOrd="0" presId="urn:microsoft.com/office/officeart/2018/2/layout/IconVerticalSolidList"/>
    <dgm:cxn modelId="{1212D8A8-F8AA-446F-88CC-921636D594B6}" type="presParOf" srcId="{EF941F7F-5C84-40FF-8606-10DC0DD9489F}" destId="{A06ECC00-C3FF-4FC4-94A8-AD9D54A9D142}" srcOrd="8" destOrd="0" presId="urn:microsoft.com/office/officeart/2018/2/layout/IconVerticalSolidList"/>
    <dgm:cxn modelId="{138FBC04-26A6-47B5-872F-3E69D1FE259B}" type="presParOf" srcId="{A06ECC00-C3FF-4FC4-94A8-AD9D54A9D142}" destId="{30B53A0B-D556-4EDF-AB3F-9C8DBE9371D2}" srcOrd="0" destOrd="0" presId="urn:microsoft.com/office/officeart/2018/2/layout/IconVerticalSolidList"/>
    <dgm:cxn modelId="{A1A5792B-355D-4E5A-AAA9-50BAB6A6AE17}" type="presParOf" srcId="{A06ECC00-C3FF-4FC4-94A8-AD9D54A9D142}" destId="{1F8A489C-70DC-494D-800B-C1F4E94D47EB}" srcOrd="1" destOrd="0" presId="urn:microsoft.com/office/officeart/2018/2/layout/IconVerticalSolidList"/>
    <dgm:cxn modelId="{C9B6FCDC-FD67-4D6C-B987-260B946D9FCA}" type="presParOf" srcId="{A06ECC00-C3FF-4FC4-94A8-AD9D54A9D142}" destId="{A8049ED1-EB8F-4256-8FE1-0FBBC00F6731}" srcOrd="2" destOrd="0" presId="urn:microsoft.com/office/officeart/2018/2/layout/IconVerticalSolidList"/>
    <dgm:cxn modelId="{6ACC26E7-C1D1-415A-BACA-79D1F2BBC2B8}" type="presParOf" srcId="{A06ECC00-C3FF-4FC4-94A8-AD9D54A9D142}" destId="{DAF1B1E8-E5D7-4B52-A669-1297E293AAAA}" srcOrd="3" destOrd="0" presId="urn:microsoft.com/office/officeart/2018/2/layout/IconVerticalSolidList"/>
    <dgm:cxn modelId="{D6990DE4-1BD3-4E4D-8F73-E71094037CAB}" type="presParOf" srcId="{EF941F7F-5C84-40FF-8606-10DC0DD9489F}" destId="{926F8DAF-3AEA-4E2A-8C66-3A4943AAD7A7}" srcOrd="9" destOrd="0" presId="urn:microsoft.com/office/officeart/2018/2/layout/IconVerticalSolidList"/>
    <dgm:cxn modelId="{371F6B7E-0788-48E3-93CB-2EA017FE2427}" type="presParOf" srcId="{EF941F7F-5C84-40FF-8606-10DC0DD9489F}" destId="{BDFB6CD7-B970-42F0-8C52-02B1DF4897E3}" srcOrd="10" destOrd="0" presId="urn:microsoft.com/office/officeart/2018/2/layout/IconVerticalSolidList"/>
    <dgm:cxn modelId="{F0C92EA7-97E7-451B-A176-9DA7BDAEC19D}" type="presParOf" srcId="{BDFB6CD7-B970-42F0-8C52-02B1DF4897E3}" destId="{25903A8C-0D25-4CFA-87E5-6BB608E2C49C}" srcOrd="0" destOrd="0" presId="urn:microsoft.com/office/officeart/2018/2/layout/IconVerticalSolidList"/>
    <dgm:cxn modelId="{2C477BEB-8BDC-486F-92A5-B3CF8D2EC296}" type="presParOf" srcId="{BDFB6CD7-B970-42F0-8C52-02B1DF4897E3}" destId="{34DF9207-D812-41FE-ABE2-AC81764FF806}" srcOrd="1" destOrd="0" presId="urn:microsoft.com/office/officeart/2018/2/layout/IconVerticalSolidList"/>
    <dgm:cxn modelId="{17DEA253-EE55-4617-85E2-513E6EB70A03}" type="presParOf" srcId="{BDFB6CD7-B970-42F0-8C52-02B1DF4897E3}" destId="{67D7E44D-0B6E-43DE-AF40-D7A41F98D405}" srcOrd="2" destOrd="0" presId="urn:microsoft.com/office/officeart/2018/2/layout/IconVerticalSolidList"/>
    <dgm:cxn modelId="{9BABC27A-CDE8-4D6C-B783-26E7A4AB88AE}" type="presParOf" srcId="{BDFB6CD7-B970-42F0-8C52-02B1DF4897E3}" destId="{F084DA25-C50B-4F84-B04A-7288D763990C}" srcOrd="3" destOrd="0" presId="urn:microsoft.com/office/officeart/2018/2/layout/IconVerticalSolidList"/>
    <dgm:cxn modelId="{3EC317F3-A8A3-4950-9664-7EDA814D4EC5}" type="presParOf" srcId="{EF941F7F-5C84-40FF-8606-10DC0DD9489F}" destId="{FF7D6E9A-81C6-4974-94BA-95DDCA5B24A8}" srcOrd="11" destOrd="0" presId="urn:microsoft.com/office/officeart/2018/2/layout/IconVerticalSolidList"/>
    <dgm:cxn modelId="{96BD773D-DAEA-4C71-ABEE-B681EA09EB22}" type="presParOf" srcId="{EF941F7F-5C84-40FF-8606-10DC0DD9489F}" destId="{C9BE21CE-9CF8-429B-B8CB-6A46DBF75042}" srcOrd="12" destOrd="0" presId="urn:microsoft.com/office/officeart/2018/2/layout/IconVerticalSolidList"/>
    <dgm:cxn modelId="{BF85D7AE-443C-479B-843C-473A4C22A6E8}" type="presParOf" srcId="{C9BE21CE-9CF8-429B-B8CB-6A46DBF75042}" destId="{F6900802-78DD-4942-9201-756C20A2CE8B}" srcOrd="0" destOrd="0" presId="urn:microsoft.com/office/officeart/2018/2/layout/IconVerticalSolidList"/>
    <dgm:cxn modelId="{13C4F2DE-8E2A-47A6-A3DB-0719E14BAC59}" type="presParOf" srcId="{C9BE21CE-9CF8-429B-B8CB-6A46DBF75042}" destId="{08FDBD1D-0BBC-45A0-9E3F-70967C5F916B}" srcOrd="1" destOrd="0" presId="urn:microsoft.com/office/officeart/2018/2/layout/IconVerticalSolidList"/>
    <dgm:cxn modelId="{9236116D-12A0-4039-BF54-CB728D70EB03}" type="presParOf" srcId="{C9BE21CE-9CF8-429B-B8CB-6A46DBF75042}" destId="{D6CC656F-816F-475A-875C-2715881B655E}" srcOrd="2" destOrd="0" presId="urn:microsoft.com/office/officeart/2018/2/layout/IconVerticalSolidList"/>
    <dgm:cxn modelId="{499EE34D-2003-4D6C-8107-AD7483E09DF2}" type="presParOf" srcId="{C9BE21CE-9CF8-429B-B8CB-6A46DBF75042}" destId="{0640C06E-1C94-42C1-A00C-8A095F601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2500A-47C3-4CE6-8BF1-CC4A3C85E5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7560DB-4119-4D02-9921-E9E77E9B2811}">
      <dgm:prSet custT="1"/>
      <dgm:spPr/>
      <dgm:t>
        <a:bodyPr/>
        <a:lstStyle/>
        <a:p>
          <a:r>
            <a:rPr lang="en-US" sz="2000" b="1" dirty="0"/>
            <a:t>Replace underperforming cars with top 10 most profitable cars</a:t>
          </a:r>
        </a:p>
      </dgm:t>
    </dgm:pt>
    <dgm:pt modelId="{63A559FA-758A-40E8-84DC-F565D2A58A97}" type="parTrans" cxnId="{F897E717-0908-43D1-8D71-7B662BED3D4F}">
      <dgm:prSet/>
      <dgm:spPr/>
      <dgm:t>
        <a:bodyPr/>
        <a:lstStyle/>
        <a:p>
          <a:endParaRPr lang="en-US"/>
        </a:p>
      </dgm:t>
    </dgm:pt>
    <dgm:pt modelId="{C84D29F9-5A77-4E3A-8346-695CC48A1EA8}" type="sibTrans" cxnId="{F897E717-0908-43D1-8D71-7B662BED3D4F}">
      <dgm:prSet/>
      <dgm:spPr/>
      <dgm:t>
        <a:bodyPr/>
        <a:lstStyle/>
        <a:p>
          <a:endParaRPr lang="en-US"/>
        </a:p>
      </dgm:t>
    </dgm:pt>
    <dgm:pt modelId="{A0D941BD-1E54-4520-9CBB-246CDEB264EC}">
      <dgm:prSet custT="1"/>
      <dgm:spPr/>
      <dgm:t>
        <a:bodyPr/>
        <a:lstStyle/>
        <a:p>
          <a:r>
            <a:rPr lang="en-US" sz="2000" b="1" dirty="0"/>
            <a:t>Increase short-term </a:t>
          </a:r>
        </a:p>
        <a:p>
          <a:r>
            <a:rPr lang="en-US" sz="2000" b="1" dirty="0"/>
            <a:t>rental price</a:t>
          </a:r>
        </a:p>
      </dgm:t>
    </dgm:pt>
    <dgm:pt modelId="{D79E439A-F2DD-4C60-BFD8-2DCF5B977293}" type="parTrans" cxnId="{25C34DFD-ECBC-4BCB-BA99-6C5B6D366F46}">
      <dgm:prSet/>
      <dgm:spPr/>
      <dgm:t>
        <a:bodyPr/>
        <a:lstStyle/>
        <a:p>
          <a:endParaRPr lang="en-US"/>
        </a:p>
      </dgm:t>
    </dgm:pt>
    <dgm:pt modelId="{8BDD29B9-5C44-40A4-8B3C-CFAECF374BFF}" type="sibTrans" cxnId="{25C34DFD-ECBC-4BCB-BA99-6C5B6D366F46}">
      <dgm:prSet/>
      <dgm:spPr/>
      <dgm:t>
        <a:bodyPr/>
        <a:lstStyle/>
        <a:p>
          <a:endParaRPr lang="en-US"/>
        </a:p>
      </dgm:t>
    </dgm:pt>
    <dgm:pt modelId="{BC16B07B-F18A-4F3B-B640-669A175D018A}">
      <dgm:prSet custT="1"/>
      <dgm:spPr/>
      <dgm:t>
        <a:bodyPr/>
        <a:lstStyle/>
        <a:p>
          <a:r>
            <a:rPr lang="en-US" sz="2000" b="1" dirty="0"/>
            <a:t>Combine strategy 1 &amp; 2</a:t>
          </a:r>
        </a:p>
      </dgm:t>
    </dgm:pt>
    <dgm:pt modelId="{44B2F4AC-8149-466B-AD90-9E68CD77092A}" type="parTrans" cxnId="{7DDE4FDA-7EF4-4154-B533-E910D89A9ED0}">
      <dgm:prSet/>
      <dgm:spPr/>
      <dgm:t>
        <a:bodyPr/>
        <a:lstStyle/>
        <a:p>
          <a:endParaRPr lang="en-US"/>
        </a:p>
      </dgm:t>
    </dgm:pt>
    <dgm:pt modelId="{6DC7C89D-365C-454D-BBE3-2E2825D83922}" type="sibTrans" cxnId="{7DDE4FDA-7EF4-4154-B533-E910D89A9ED0}">
      <dgm:prSet/>
      <dgm:spPr/>
      <dgm:t>
        <a:bodyPr/>
        <a:lstStyle/>
        <a:p>
          <a:endParaRPr lang="en-US"/>
        </a:p>
      </dgm:t>
    </dgm:pt>
    <dgm:pt modelId="{C20B266F-C1E3-436D-9BA3-5F9C3AF4992C}" type="pres">
      <dgm:prSet presAssocID="{3BE2500A-47C3-4CE6-8BF1-CC4A3C85E563}" presName="root" presStyleCnt="0">
        <dgm:presLayoutVars>
          <dgm:dir/>
          <dgm:resizeHandles val="exact"/>
        </dgm:presLayoutVars>
      </dgm:prSet>
      <dgm:spPr/>
    </dgm:pt>
    <dgm:pt modelId="{1611AF9C-1DD9-40FC-9773-E34D68843754}" type="pres">
      <dgm:prSet presAssocID="{F47560DB-4119-4D02-9921-E9E77E9B2811}" presName="compNode" presStyleCnt="0"/>
      <dgm:spPr/>
    </dgm:pt>
    <dgm:pt modelId="{DE4E2F11-E15E-4DF1-94B7-677418393E5D}" type="pres">
      <dgm:prSet presAssocID="{F47560DB-4119-4D02-9921-E9E77E9B28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8E2CC32-ED6F-4CA8-BE66-327F1C13C94C}" type="pres">
      <dgm:prSet presAssocID="{F47560DB-4119-4D02-9921-E9E77E9B2811}" presName="spaceRect" presStyleCnt="0"/>
      <dgm:spPr/>
    </dgm:pt>
    <dgm:pt modelId="{0627DAB2-D262-45CC-A7D4-4DC0F10393EB}" type="pres">
      <dgm:prSet presAssocID="{F47560DB-4119-4D02-9921-E9E77E9B2811}" presName="textRect" presStyleLbl="revTx" presStyleIdx="0" presStyleCnt="3">
        <dgm:presLayoutVars>
          <dgm:chMax val="1"/>
          <dgm:chPref val="1"/>
        </dgm:presLayoutVars>
      </dgm:prSet>
      <dgm:spPr/>
    </dgm:pt>
    <dgm:pt modelId="{37D85A19-EC42-4825-940B-F5377810A8BF}" type="pres">
      <dgm:prSet presAssocID="{C84D29F9-5A77-4E3A-8346-695CC48A1EA8}" presName="sibTrans" presStyleCnt="0"/>
      <dgm:spPr/>
    </dgm:pt>
    <dgm:pt modelId="{D8B645E0-2F33-4723-9998-E40E6C09E3DC}" type="pres">
      <dgm:prSet presAssocID="{A0D941BD-1E54-4520-9CBB-246CDEB264EC}" presName="compNode" presStyleCnt="0"/>
      <dgm:spPr/>
    </dgm:pt>
    <dgm:pt modelId="{C663884E-EB64-4658-85BB-FE7E0BE3E79D}" type="pres">
      <dgm:prSet presAssocID="{A0D941BD-1E54-4520-9CBB-246CDEB264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7B4509CF-BC71-4922-BBFB-CB2350639D41}" type="pres">
      <dgm:prSet presAssocID="{A0D941BD-1E54-4520-9CBB-246CDEB264EC}" presName="spaceRect" presStyleCnt="0"/>
      <dgm:spPr/>
    </dgm:pt>
    <dgm:pt modelId="{2AA8CBAF-8FEA-472C-9AF1-C9F6AFFFD5FC}" type="pres">
      <dgm:prSet presAssocID="{A0D941BD-1E54-4520-9CBB-246CDEB264EC}" presName="textRect" presStyleLbl="revTx" presStyleIdx="1" presStyleCnt="3">
        <dgm:presLayoutVars>
          <dgm:chMax val="1"/>
          <dgm:chPref val="1"/>
        </dgm:presLayoutVars>
      </dgm:prSet>
      <dgm:spPr/>
    </dgm:pt>
    <dgm:pt modelId="{E0553571-853D-4894-8BB5-3A1D27E2BC0F}" type="pres">
      <dgm:prSet presAssocID="{8BDD29B9-5C44-40A4-8B3C-CFAECF374BFF}" presName="sibTrans" presStyleCnt="0"/>
      <dgm:spPr/>
    </dgm:pt>
    <dgm:pt modelId="{27C9CC98-FC03-485F-88F8-98575CEC41B5}" type="pres">
      <dgm:prSet presAssocID="{BC16B07B-F18A-4F3B-B640-669A175D018A}" presName="compNode" presStyleCnt="0"/>
      <dgm:spPr/>
    </dgm:pt>
    <dgm:pt modelId="{766BBB6F-6AF0-441C-BC42-73EB560689C3}" type="pres">
      <dgm:prSet presAssocID="{BC16B07B-F18A-4F3B-B640-669A175D01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AF529B4-B805-43F1-8773-03A678E95501}" type="pres">
      <dgm:prSet presAssocID="{BC16B07B-F18A-4F3B-B640-669A175D018A}" presName="spaceRect" presStyleCnt="0"/>
      <dgm:spPr/>
    </dgm:pt>
    <dgm:pt modelId="{9B3B0BC9-8D9C-41CA-ADC6-E5419F8532DA}" type="pres">
      <dgm:prSet presAssocID="{BC16B07B-F18A-4F3B-B640-669A175D01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97E717-0908-43D1-8D71-7B662BED3D4F}" srcId="{3BE2500A-47C3-4CE6-8BF1-CC4A3C85E563}" destId="{F47560DB-4119-4D02-9921-E9E77E9B2811}" srcOrd="0" destOrd="0" parTransId="{63A559FA-758A-40E8-84DC-F565D2A58A97}" sibTransId="{C84D29F9-5A77-4E3A-8346-695CC48A1EA8}"/>
    <dgm:cxn modelId="{88B69519-47CB-4324-B657-77F9A8A0D2A9}" type="presOf" srcId="{F47560DB-4119-4D02-9921-E9E77E9B2811}" destId="{0627DAB2-D262-45CC-A7D4-4DC0F10393EB}" srcOrd="0" destOrd="0" presId="urn:microsoft.com/office/officeart/2018/2/layout/IconLabelList"/>
    <dgm:cxn modelId="{4828A193-09C0-40E4-B9CF-906F8110EA24}" type="presOf" srcId="{BC16B07B-F18A-4F3B-B640-669A175D018A}" destId="{9B3B0BC9-8D9C-41CA-ADC6-E5419F8532DA}" srcOrd="0" destOrd="0" presId="urn:microsoft.com/office/officeart/2018/2/layout/IconLabelList"/>
    <dgm:cxn modelId="{2EF033A6-13C4-41E9-9C07-7F2B231F9135}" type="presOf" srcId="{A0D941BD-1E54-4520-9CBB-246CDEB264EC}" destId="{2AA8CBAF-8FEA-472C-9AF1-C9F6AFFFD5FC}" srcOrd="0" destOrd="0" presId="urn:microsoft.com/office/officeart/2018/2/layout/IconLabelList"/>
    <dgm:cxn modelId="{460B77AA-7F32-4EE2-A793-7B56CD5B91A7}" type="presOf" srcId="{3BE2500A-47C3-4CE6-8BF1-CC4A3C85E563}" destId="{C20B266F-C1E3-436D-9BA3-5F9C3AF4992C}" srcOrd="0" destOrd="0" presId="urn:microsoft.com/office/officeart/2018/2/layout/IconLabelList"/>
    <dgm:cxn modelId="{7DDE4FDA-7EF4-4154-B533-E910D89A9ED0}" srcId="{3BE2500A-47C3-4CE6-8BF1-CC4A3C85E563}" destId="{BC16B07B-F18A-4F3B-B640-669A175D018A}" srcOrd="2" destOrd="0" parTransId="{44B2F4AC-8149-466B-AD90-9E68CD77092A}" sibTransId="{6DC7C89D-365C-454D-BBE3-2E2825D83922}"/>
    <dgm:cxn modelId="{25C34DFD-ECBC-4BCB-BA99-6C5B6D366F46}" srcId="{3BE2500A-47C3-4CE6-8BF1-CC4A3C85E563}" destId="{A0D941BD-1E54-4520-9CBB-246CDEB264EC}" srcOrd="1" destOrd="0" parTransId="{D79E439A-F2DD-4C60-BFD8-2DCF5B977293}" sibTransId="{8BDD29B9-5C44-40A4-8B3C-CFAECF374BFF}"/>
    <dgm:cxn modelId="{98521930-E4D3-4815-B3C5-376D3D41DEEE}" type="presParOf" srcId="{C20B266F-C1E3-436D-9BA3-5F9C3AF4992C}" destId="{1611AF9C-1DD9-40FC-9773-E34D68843754}" srcOrd="0" destOrd="0" presId="urn:microsoft.com/office/officeart/2018/2/layout/IconLabelList"/>
    <dgm:cxn modelId="{E9165C4A-094C-4CE0-B407-4E6618A5FCFE}" type="presParOf" srcId="{1611AF9C-1DD9-40FC-9773-E34D68843754}" destId="{DE4E2F11-E15E-4DF1-94B7-677418393E5D}" srcOrd="0" destOrd="0" presId="urn:microsoft.com/office/officeart/2018/2/layout/IconLabelList"/>
    <dgm:cxn modelId="{4B502E40-B392-4001-B47B-3211D44689C0}" type="presParOf" srcId="{1611AF9C-1DD9-40FC-9773-E34D68843754}" destId="{C8E2CC32-ED6F-4CA8-BE66-327F1C13C94C}" srcOrd="1" destOrd="0" presId="urn:microsoft.com/office/officeart/2018/2/layout/IconLabelList"/>
    <dgm:cxn modelId="{0C6CDA77-B327-403C-9A57-59AA344E2FEA}" type="presParOf" srcId="{1611AF9C-1DD9-40FC-9773-E34D68843754}" destId="{0627DAB2-D262-45CC-A7D4-4DC0F10393EB}" srcOrd="2" destOrd="0" presId="urn:microsoft.com/office/officeart/2018/2/layout/IconLabelList"/>
    <dgm:cxn modelId="{FD411842-8D21-4013-B5E0-59C5E545172A}" type="presParOf" srcId="{C20B266F-C1E3-436D-9BA3-5F9C3AF4992C}" destId="{37D85A19-EC42-4825-940B-F5377810A8BF}" srcOrd="1" destOrd="0" presId="urn:microsoft.com/office/officeart/2018/2/layout/IconLabelList"/>
    <dgm:cxn modelId="{D4C32D0E-F2B8-41C4-8613-EFD4032ECF80}" type="presParOf" srcId="{C20B266F-C1E3-436D-9BA3-5F9C3AF4992C}" destId="{D8B645E0-2F33-4723-9998-E40E6C09E3DC}" srcOrd="2" destOrd="0" presId="urn:microsoft.com/office/officeart/2018/2/layout/IconLabelList"/>
    <dgm:cxn modelId="{07C4072D-E429-4146-94C6-A002E74850C1}" type="presParOf" srcId="{D8B645E0-2F33-4723-9998-E40E6C09E3DC}" destId="{C663884E-EB64-4658-85BB-FE7E0BE3E79D}" srcOrd="0" destOrd="0" presId="urn:microsoft.com/office/officeart/2018/2/layout/IconLabelList"/>
    <dgm:cxn modelId="{F231D080-3D07-4167-A162-AF4A99CAF761}" type="presParOf" srcId="{D8B645E0-2F33-4723-9998-E40E6C09E3DC}" destId="{7B4509CF-BC71-4922-BBFB-CB2350639D41}" srcOrd="1" destOrd="0" presId="urn:microsoft.com/office/officeart/2018/2/layout/IconLabelList"/>
    <dgm:cxn modelId="{C810324D-DAA5-46E8-81FC-4A596F28F82C}" type="presParOf" srcId="{D8B645E0-2F33-4723-9998-E40E6C09E3DC}" destId="{2AA8CBAF-8FEA-472C-9AF1-C9F6AFFFD5FC}" srcOrd="2" destOrd="0" presId="urn:microsoft.com/office/officeart/2018/2/layout/IconLabelList"/>
    <dgm:cxn modelId="{48329894-455F-428A-838D-56D9CDEFCCDA}" type="presParOf" srcId="{C20B266F-C1E3-436D-9BA3-5F9C3AF4992C}" destId="{E0553571-853D-4894-8BB5-3A1D27E2BC0F}" srcOrd="3" destOrd="0" presId="urn:microsoft.com/office/officeart/2018/2/layout/IconLabelList"/>
    <dgm:cxn modelId="{61AE8066-EC15-42F9-AD56-F5320B5EBE4F}" type="presParOf" srcId="{C20B266F-C1E3-436D-9BA3-5F9C3AF4992C}" destId="{27C9CC98-FC03-485F-88F8-98575CEC41B5}" srcOrd="4" destOrd="0" presId="urn:microsoft.com/office/officeart/2018/2/layout/IconLabelList"/>
    <dgm:cxn modelId="{4AC96258-056D-4A16-8F05-8DB33A73878E}" type="presParOf" srcId="{27C9CC98-FC03-485F-88F8-98575CEC41B5}" destId="{766BBB6F-6AF0-441C-BC42-73EB560689C3}" srcOrd="0" destOrd="0" presId="urn:microsoft.com/office/officeart/2018/2/layout/IconLabelList"/>
    <dgm:cxn modelId="{B36C3036-6CCF-44B9-9EC6-730A51101C78}" type="presParOf" srcId="{27C9CC98-FC03-485F-88F8-98575CEC41B5}" destId="{9AF529B4-B805-43F1-8773-03A678E95501}" srcOrd="1" destOrd="0" presId="urn:microsoft.com/office/officeart/2018/2/layout/IconLabelList"/>
    <dgm:cxn modelId="{E44D051B-A161-464F-AAFD-835391D36225}" type="presParOf" srcId="{27C9CC98-FC03-485F-88F8-98575CEC41B5}" destId="{9B3B0BC9-8D9C-41CA-ADC6-E5419F8532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C6DF12-95BF-4685-AEFC-F8F16A4EEB4D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12614-A1DC-4DE8-B9C6-A0E3AE6B2D57}">
      <dgm:prSet/>
      <dgm:spPr/>
      <dgm:t>
        <a:bodyPr/>
        <a:lstStyle/>
        <a:p>
          <a:r>
            <a:rPr lang="en-US"/>
            <a:t>Replace underperforming cars with top 10 most profitable cars</a:t>
          </a:r>
        </a:p>
      </dgm:t>
    </dgm:pt>
    <dgm:pt modelId="{4540E3A6-EA4D-4824-912F-25D27F0CEED8}" type="parTrans" cxnId="{C9700874-0B65-4C9A-947E-F03BE0F3B4C9}">
      <dgm:prSet/>
      <dgm:spPr/>
      <dgm:t>
        <a:bodyPr/>
        <a:lstStyle/>
        <a:p>
          <a:endParaRPr lang="en-US"/>
        </a:p>
      </dgm:t>
    </dgm:pt>
    <dgm:pt modelId="{0E96588E-7921-4E74-9138-560E7BB8A669}" type="sibTrans" cxnId="{C9700874-0B65-4C9A-947E-F03BE0F3B4C9}">
      <dgm:prSet/>
      <dgm:spPr/>
      <dgm:t>
        <a:bodyPr/>
        <a:lstStyle/>
        <a:p>
          <a:endParaRPr lang="en-US"/>
        </a:p>
      </dgm:t>
    </dgm:pt>
    <dgm:pt modelId="{98147039-905E-408B-BF70-0A40B79A4AF4}">
      <dgm:prSet/>
      <dgm:spPr/>
      <dgm:t>
        <a:bodyPr/>
        <a:lstStyle/>
        <a:p>
          <a:r>
            <a:rPr lang="en-US"/>
            <a:t>Increase short-term rental price</a:t>
          </a:r>
        </a:p>
      </dgm:t>
    </dgm:pt>
    <dgm:pt modelId="{03965D39-B7BA-404C-B3E1-42B9002BFAAD}" type="parTrans" cxnId="{528ECF0C-21BC-464D-9827-7B51C20F42F5}">
      <dgm:prSet/>
      <dgm:spPr/>
      <dgm:t>
        <a:bodyPr/>
        <a:lstStyle/>
        <a:p>
          <a:endParaRPr lang="en-US"/>
        </a:p>
      </dgm:t>
    </dgm:pt>
    <dgm:pt modelId="{6ACF725A-D2F6-4804-82CB-2B4D2D0F7F7E}" type="sibTrans" cxnId="{528ECF0C-21BC-464D-9827-7B51C20F42F5}">
      <dgm:prSet/>
      <dgm:spPr/>
      <dgm:t>
        <a:bodyPr/>
        <a:lstStyle/>
        <a:p>
          <a:endParaRPr lang="en-US"/>
        </a:p>
      </dgm:t>
    </dgm:pt>
    <dgm:pt modelId="{4A8EC2F0-2CF3-1F4C-9C51-A0119823F4DB}" type="pres">
      <dgm:prSet presAssocID="{FDC6DF12-95BF-4685-AEFC-F8F16A4EEB4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16DA37-81EE-7140-A3BC-76564DD70CAC}" type="pres">
      <dgm:prSet presAssocID="{D0612614-A1DC-4DE8-B9C6-A0E3AE6B2D57}" presName="hierRoot1" presStyleCnt="0"/>
      <dgm:spPr/>
    </dgm:pt>
    <dgm:pt modelId="{5D79F3B6-4C0F-2C49-8677-568E0367DE90}" type="pres">
      <dgm:prSet presAssocID="{D0612614-A1DC-4DE8-B9C6-A0E3AE6B2D57}" presName="composite" presStyleCnt="0"/>
      <dgm:spPr/>
    </dgm:pt>
    <dgm:pt modelId="{B0E49B3A-9552-A84A-8DCE-12C8AD9B4847}" type="pres">
      <dgm:prSet presAssocID="{D0612614-A1DC-4DE8-B9C6-A0E3AE6B2D57}" presName="background" presStyleLbl="node0" presStyleIdx="0" presStyleCnt="2"/>
      <dgm:spPr/>
    </dgm:pt>
    <dgm:pt modelId="{68EA23D4-39A7-DF45-96BB-E2334722492C}" type="pres">
      <dgm:prSet presAssocID="{D0612614-A1DC-4DE8-B9C6-A0E3AE6B2D57}" presName="text" presStyleLbl="fgAcc0" presStyleIdx="0" presStyleCnt="2">
        <dgm:presLayoutVars>
          <dgm:chPref val="3"/>
        </dgm:presLayoutVars>
      </dgm:prSet>
      <dgm:spPr/>
    </dgm:pt>
    <dgm:pt modelId="{FC6E2781-241F-CB45-83F8-951477405F2F}" type="pres">
      <dgm:prSet presAssocID="{D0612614-A1DC-4DE8-B9C6-A0E3AE6B2D57}" presName="hierChild2" presStyleCnt="0"/>
      <dgm:spPr/>
    </dgm:pt>
    <dgm:pt modelId="{BBA1EE07-6D31-0F48-B434-60F4077572B2}" type="pres">
      <dgm:prSet presAssocID="{98147039-905E-408B-BF70-0A40B79A4AF4}" presName="hierRoot1" presStyleCnt="0"/>
      <dgm:spPr/>
    </dgm:pt>
    <dgm:pt modelId="{06EA6929-4AA4-B64E-A00C-D77C94F9C60F}" type="pres">
      <dgm:prSet presAssocID="{98147039-905E-408B-BF70-0A40B79A4AF4}" presName="composite" presStyleCnt="0"/>
      <dgm:spPr/>
    </dgm:pt>
    <dgm:pt modelId="{ECF90BA7-60C3-5348-A682-239D527EDE64}" type="pres">
      <dgm:prSet presAssocID="{98147039-905E-408B-BF70-0A40B79A4AF4}" presName="background" presStyleLbl="node0" presStyleIdx="1" presStyleCnt="2"/>
      <dgm:spPr/>
    </dgm:pt>
    <dgm:pt modelId="{02E6AA2D-C213-F04B-8ABB-2EC46A314434}" type="pres">
      <dgm:prSet presAssocID="{98147039-905E-408B-BF70-0A40B79A4AF4}" presName="text" presStyleLbl="fgAcc0" presStyleIdx="1" presStyleCnt="2">
        <dgm:presLayoutVars>
          <dgm:chPref val="3"/>
        </dgm:presLayoutVars>
      </dgm:prSet>
      <dgm:spPr/>
    </dgm:pt>
    <dgm:pt modelId="{AED301FC-4C8B-7843-AB3B-CA7E47C33910}" type="pres">
      <dgm:prSet presAssocID="{98147039-905E-408B-BF70-0A40B79A4AF4}" presName="hierChild2" presStyleCnt="0"/>
      <dgm:spPr/>
    </dgm:pt>
  </dgm:ptLst>
  <dgm:cxnLst>
    <dgm:cxn modelId="{528ECF0C-21BC-464D-9827-7B51C20F42F5}" srcId="{FDC6DF12-95BF-4685-AEFC-F8F16A4EEB4D}" destId="{98147039-905E-408B-BF70-0A40B79A4AF4}" srcOrd="1" destOrd="0" parTransId="{03965D39-B7BA-404C-B3E1-42B9002BFAAD}" sibTransId="{6ACF725A-D2F6-4804-82CB-2B4D2D0F7F7E}"/>
    <dgm:cxn modelId="{41A9E327-4BC5-4246-A58E-4CA83B1B2BDF}" type="presOf" srcId="{FDC6DF12-95BF-4685-AEFC-F8F16A4EEB4D}" destId="{4A8EC2F0-2CF3-1F4C-9C51-A0119823F4DB}" srcOrd="0" destOrd="0" presId="urn:microsoft.com/office/officeart/2005/8/layout/hierarchy1"/>
    <dgm:cxn modelId="{ADF70C31-5B2F-5843-91C5-8FF5742F5D5E}" type="presOf" srcId="{98147039-905E-408B-BF70-0A40B79A4AF4}" destId="{02E6AA2D-C213-F04B-8ABB-2EC46A314434}" srcOrd="0" destOrd="0" presId="urn:microsoft.com/office/officeart/2005/8/layout/hierarchy1"/>
    <dgm:cxn modelId="{C67D7532-E689-1047-9BAD-7D1F9812CED7}" type="presOf" srcId="{D0612614-A1DC-4DE8-B9C6-A0E3AE6B2D57}" destId="{68EA23D4-39A7-DF45-96BB-E2334722492C}" srcOrd="0" destOrd="0" presId="urn:microsoft.com/office/officeart/2005/8/layout/hierarchy1"/>
    <dgm:cxn modelId="{C9700874-0B65-4C9A-947E-F03BE0F3B4C9}" srcId="{FDC6DF12-95BF-4685-AEFC-F8F16A4EEB4D}" destId="{D0612614-A1DC-4DE8-B9C6-A0E3AE6B2D57}" srcOrd="0" destOrd="0" parTransId="{4540E3A6-EA4D-4824-912F-25D27F0CEED8}" sibTransId="{0E96588E-7921-4E74-9138-560E7BB8A669}"/>
    <dgm:cxn modelId="{9AF5233F-60E9-294E-B0FA-F241CFF3235E}" type="presParOf" srcId="{4A8EC2F0-2CF3-1F4C-9C51-A0119823F4DB}" destId="{4F16DA37-81EE-7140-A3BC-76564DD70CAC}" srcOrd="0" destOrd="0" presId="urn:microsoft.com/office/officeart/2005/8/layout/hierarchy1"/>
    <dgm:cxn modelId="{CA9426F0-ED13-0E41-93DB-14624862AC69}" type="presParOf" srcId="{4F16DA37-81EE-7140-A3BC-76564DD70CAC}" destId="{5D79F3B6-4C0F-2C49-8677-568E0367DE90}" srcOrd="0" destOrd="0" presId="urn:microsoft.com/office/officeart/2005/8/layout/hierarchy1"/>
    <dgm:cxn modelId="{931B86AC-1ECE-6849-98C5-4E53B16A4690}" type="presParOf" srcId="{5D79F3B6-4C0F-2C49-8677-568E0367DE90}" destId="{B0E49B3A-9552-A84A-8DCE-12C8AD9B4847}" srcOrd="0" destOrd="0" presId="urn:microsoft.com/office/officeart/2005/8/layout/hierarchy1"/>
    <dgm:cxn modelId="{630B5271-D529-284E-A8E4-7E44FCEADFFA}" type="presParOf" srcId="{5D79F3B6-4C0F-2C49-8677-568E0367DE90}" destId="{68EA23D4-39A7-DF45-96BB-E2334722492C}" srcOrd="1" destOrd="0" presId="urn:microsoft.com/office/officeart/2005/8/layout/hierarchy1"/>
    <dgm:cxn modelId="{92996608-4990-6645-B714-6921A4FED5BA}" type="presParOf" srcId="{4F16DA37-81EE-7140-A3BC-76564DD70CAC}" destId="{FC6E2781-241F-CB45-83F8-951477405F2F}" srcOrd="1" destOrd="0" presId="urn:microsoft.com/office/officeart/2005/8/layout/hierarchy1"/>
    <dgm:cxn modelId="{85C8DF6D-5393-5C4F-BDF4-42DA642B41C4}" type="presParOf" srcId="{4A8EC2F0-2CF3-1F4C-9C51-A0119823F4DB}" destId="{BBA1EE07-6D31-0F48-B434-60F4077572B2}" srcOrd="1" destOrd="0" presId="urn:microsoft.com/office/officeart/2005/8/layout/hierarchy1"/>
    <dgm:cxn modelId="{AB231C5A-2FBC-074D-9446-FEFCF2733D60}" type="presParOf" srcId="{BBA1EE07-6D31-0F48-B434-60F4077572B2}" destId="{06EA6929-4AA4-B64E-A00C-D77C94F9C60F}" srcOrd="0" destOrd="0" presId="urn:microsoft.com/office/officeart/2005/8/layout/hierarchy1"/>
    <dgm:cxn modelId="{3464AF2D-7FF5-794D-8725-E72DA56E2801}" type="presParOf" srcId="{06EA6929-4AA4-B64E-A00C-D77C94F9C60F}" destId="{ECF90BA7-60C3-5348-A682-239D527EDE64}" srcOrd="0" destOrd="0" presId="urn:microsoft.com/office/officeart/2005/8/layout/hierarchy1"/>
    <dgm:cxn modelId="{0F74BB61-0368-224D-9E90-63AF1660BA7C}" type="presParOf" srcId="{06EA6929-4AA4-B64E-A00C-D77C94F9C60F}" destId="{02E6AA2D-C213-F04B-8ABB-2EC46A314434}" srcOrd="1" destOrd="0" presId="urn:microsoft.com/office/officeart/2005/8/layout/hierarchy1"/>
    <dgm:cxn modelId="{9DE4D429-B259-9440-99B6-CEAB48C8F74F}" type="presParOf" srcId="{BBA1EE07-6D31-0F48-B434-60F4077572B2}" destId="{AED301FC-4C8B-7843-AB3B-CA7E47C339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255C5-5429-48F9-A0C9-A5C9BDF16ABA}">
      <dsp:nvSpPr>
        <dsp:cNvPr id="0" name=""/>
        <dsp:cNvSpPr/>
      </dsp:nvSpPr>
      <dsp:spPr>
        <a:xfrm>
          <a:off x="0" y="638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5FD6-5765-4DA9-82BA-30F2210B830C}">
      <dsp:nvSpPr>
        <dsp:cNvPr id="0" name=""/>
        <dsp:cNvSpPr/>
      </dsp:nvSpPr>
      <dsp:spPr>
        <a:xfrm>
          <a:off x="451973" y="336816"/>
          <a:ext cx="821769" cy="821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24D63-8AEC-48E1-9236-40BD8AE8B310}">
      <dsp:nvSpPr>
        <dsp:cNvPr id="0" name=""/>
        <dsp:cNvSpPr/>
      </dsp:nvSpPr>
      <dsp:spPr>
        <a:xfrm>
          <a:off x="1725715" y="638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Review 2018 business performance​</a:t>
          </a:r>
          <a:endParaRPr lang="en-US" sz="2500" kern="1200"/>
        </a:p>
      </dsp:txBody>
      <dsp:txXfrm>
        <a:off x="1725715" y="638"/>
        <a:ext cx="4180465" cy="1494125"/>
      </dsp:txXfrm>
    </dsp:sp>
    <dsp:sp modelId="{6D708FAA-03E6-4086-8AB4-05DF4C050687}">
      <dsp:nvSpPr>
        <dsp:cNvPr id="0" name=""/>
        <dsp:cNvSpPr/>
      </dsp:nvSpPr>
      <dsp:spPr>
        <a:xfrm>
          <a:off x="0" y="1868296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E11C5-4CB4-48C0-AF99-EB8C4B590828}">
      <dsp:nvSpPr>
        <dsp:cNvPr id="0" name=""/>
        <dsp:cNvSpPr/>
      </dsp:nvSpPr>
      <dsp:spPr>
        <a:xfrm>
          <a:off x="451973" y="2204474"/>
          <a:ext cx="821769" cy="821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ADBB-FC30-40CE-8FDF-A20F285E8D84}">
      <dsp:nvSpPr>
        <dsp:cNvPr id="0" name=""/>
        <dsp:cNvSpPr/>
      </dsp:nvSpPr>
      <dsp:spPr>
        <a:xfrm>
          <a:off x="1725715" y="1868296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Review each strategy to meet Lariat’s goal​</a:t>
          </a:r>
          <a:endParaRPr lang="en-US" sz="2500" kern="1200"/>
        </a:p>
      </dsp:txBody>
      <dsp:txXfrm>
        <a:off x="1725715" y="1868296"/>
        <a:ext cx="4180465" cy="1494125"/>
      </dsp:txXfrm>
    </dsp:sp>
    <dsp:sp modelId="{EAF47019-B652-4F61-86EE-958714185DE5}">
      <dsp:nvSpPr>
        <dsp:cNvPr id="0" name=""/>
        <dsp:cNvSpPr/>
      </dsp:nvSpPr>
      <dsp:spPr>
        <a:xfrm>
          <a:off x="0" y="3735953"/>
          <a:ext cx="5906181" cy="1494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D989A-B343-439E-B82C-3BC61F79704C}">
      <dsp:nvSpPr>
        <dsp:cNvPr id="0" name=""/>
        <dsp:cNvSpPr/>
      </dsp:nvSpPr>
      <dsp:spPr>
        <a:xfrm>
          <a:off x="451973" y="4072131"/>
          <a:ext cx="821769" cy="821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02D29-8417-44EE-A94F-E67A73EF2851}">
      <dsp:nvSpPr>
        <dsp:cNvPr id="0" name=""/>
        <dsp:cNvSpPr/>
      </dsp:nvSpPr>
      <dsp:spPr>
        <a:xfrm>
          <a:off x="1725715" y="3735953"/>
          <a:ext cx="4180465" cy="1494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128" tIns="158128" rIns="158128" bIns="1581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Provide recommendations to assist in decision making process</a:t>
          </a:r>
          <a:endParaRPr lang="en-US" sz="2500" kern="1200"/>
        </a:p>
      </dsp:txBody>
      <dsp:txXfrm>
        <a:off x="1725715" y="3735953"/>
        <a:ext cx="4180465" cy="1494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591AB-E5A9-480E-B7C4-6D37CD3B0DE8}">
      <dsp:nvSpPr>
        <dsp:cNvPr id="0" name=""/>
        <dsp:cNvSpPr/>
      </dsp:nvSpPr>
      <dsp:spPr>
        <a:xfrm>
          <a:off x="0" y="487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9A23B-C081-40F2-A377-B9B47659AA7C}">
      <dsp:nvSpPr>
        <dsp:cNvPr id="0" name=""/>
        <dsp:cNvSpPr/>
      </dsp:nvSpPr>
      <dsp:spPr>
        <a:xfrm>
          <a:off x="203171" y="151607"/>
          <a:ext cx="369402" cy="369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76BC-ECB1-4AFA-BB75-D63B0837AB9D}">
      <dsp:nvSpPr>
        <dsp:cNvPr id="0" name=""/>
        <dsp:cNvSpPr/>
      </dsp:nvSpPr>
      <dsp:spPr>
        <a:xfrm>
          <a:off x="775746" y="487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Branch</a:t>
          </a:r>
          <a:r>
            <a:rPr lang="en-US" sz="2400" kern="1200" dirty="0"/>
            <a:t> </a:t>
          </a:r>
          <a:r>
            <a:rPr lang="en-US" sz="2400" b="1" kern="1200" dirty="0"/>
            <a:t>Locations</a:t>
          </a:r>
          <a:r>
            <a:rPr lang="en-US" sz="2400" kern="1200" dirty="0"/>
            <a:t>: </a:t>
          </a:r>
          <a:r>
            <a:rPr lang="en-US" sz="2400" b="1" kern="1200" dirty="0"/>
            <a:t>50</a:t>
          </a:r>
        </a:p>
      </dsp:txBody>
      <dsp:txXfrm>
        <a:off x="775746" y="487"/>
        <a:ext cx="5525662" cy="671641"/>
      </dsp:txXfrm>
    </dsp:sp>
    <dsp:sp modelId="{702B2245-BB48-4E8A-B3BA-F03A07AE45B6}">
      <dsp:nvSpPr>
        <dsp:cNvPr id="0" name=""/>
        <dsp:cNvSpPr/>
      </dsp:nvSpPr>
      <dsp:spPr>
        <a:xfrm>
          <a:off x="0" y="840040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BCCAA-4F9F-49E7-A949-5BEE2D93DC3F}">
      <dsp:nvSpPr>
        <dsp:cNvPr id="0" name=""/>
        <dsp:cNvSpPr/>
      </dsp:nvSpPr>
      <dsp:spPr>
        <a:xfrm>
          <a:off x="203171" y="991159"/>
          <a:ext cx="369402" cy="369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F1661-63E6-4A6F-9C7B-AFECF96229E9}">
      <dsp:nvSpPr>
        <dsp:cNvPr id="0" name=""/>
        <dsp:cNvSpPr/>
      </dsp:nvSpPr>
      <dsp:spPr>
        <a:xfrm>
          <a:off x="775746" y="840040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Vehicle: 4000</a:t>
          </a:r>
        </a:p>
      </dsp:txBody>
      <dsp:txXfrm>
        <a:off x="775746" y="840040"/>
        <a:ext cx="5525662" cy="671641"/>
      </dsp:txXfrm>
    </dsp:sp>
    <dsp:sp modelId="{04A23CC0-FA57-4BD9-AFFD-E2529C88B8DF}">
      <dsp:nvSpPr>
        <dsp:cNvPr id="0" name=""/>
        <dsp:cNvSpPr/>
      </dsp:nvSpPr>
      <dsp:spPr>
        <a:xfrm>
          <a:off x="0" y="1679592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FD1B0D-66E7-4ADC-881F-89440D3D549E}">
      <dsp:nvSpPr>
        <dsp:cNvPr id="0" name=""/>
        <dsp:cNvSpPr/>
      </dsp:nvSpPr>
      <dsp:spPr>
        <a:xfrm>
          <a:off x="203171" y="1830711"/>
          <a:ext cx="369402" cy="369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A13E6-8BEA-4103-ADEB-C41A0C49271C}">
      <dsp:nvSpPr>
        <dsp:cNvPr id="0" name=""/>
        <dsp:cNvSpPr/>
      </dsp:nvSpPr>
      <dsp:spPr>
        <a:xfrm>
          <a:off x="775746" y="1679592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Vehicle Types/Models: 1839</a:t>
          </a:r>
        </a:p>
      </dsp:txBody>
      <dsp:txXfrm>
        <a:off x="775746" y="1679592"/>
        <a:ext cx="5525662" cy="671641"/>
      </dsp:txXfrm>
    </dsp:sp>
    <dsp:sp modelId="{58F208CE-AE72-4C30-B3EB-37CBD6AF1735}">
      <dsp:nvSpPr>
        <dsp:cNvPr id="0" name=""/>
        <dsp:cNvSpPr/>
      </dsp:nvSpPr>
      <dsp:spPr>
        <a:xfrm>
          <a:off x="0" y="2517109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3D7C7-1978-4BD2-8A67-F166E60D0A51}">
      <dsp:nvSpPr>
        <dsp:cNvPr id="0" name=""/>
        <dsp:cNvSpPr/>
      </dsp:nvSpPr>
      <dsp:spPr>
        <a:xfrm>
          <a:off x="203171" y="2670264"/>
          <a:ext cx="369402" cy="369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683BE-11E7-4F91-B209-0701FC01250B}">
      <dsp:nvSpPr>
        <dsp:cNvPr id="0" name=""/>
        <dsp:cNvSpPr/>
      </dsp:nvSpPr>
      <dsp:spPr>
        <a:xfrm>
          <a:off x="775746" y="2519144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Underperforming Cars: 99</a:t>
          </a:r>
        </a:p>
      </dsp:txBody>
      <dsp:txXfrm>
        <a:off x="775746" y="2519144"/>
        <a:ext cx="5525662" cy="671641"/>
      </dsp:txXfrm>
    </dsp:sp>
    <dsp:sp modelId="{30B53A0B-D556-4EDF-AB3F-9C8DBE9371D2}">
      <dsp:nvSpPr>
        <dsp:cNvPr id="0" name=""/>
        <dsp:cNvSpPr/>
      </dsp:nvSpPr>
      <dsp:spPr>
        <a:xfrm>
          <a:off x="0" y="3358696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A489C-70DC-494D-800B-C1F4E94D47EB}">
      <dsp:nvSpPr>
        <dsp:cNvPr id="0" name=""/>
        <dsp:cNvSpPr/>
      </dsp:nvSpPr>
      <dsp:spPr>
        <a:xfrm>
          <a:off x="203171" y="3509816"/>
          <a:ext cx="369402" cy="369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1B1E8-E5D7-4B52-A669-1297E293AAAA}">
      <dsp:nvSpPr>
        <dsp:cNvPr id="0" name=""/>
        <dsp:cNvSpPr/>
      </dsp:nvSpPr>
      <dsp:spPr>
        <a:xfrm>
          <a:off x="775746" y="3358696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Gross Revenue: $52.8M</a:t>
          </a:r>
        </a:p>
      </dsp:txBody>
      <dsp:txXfrm>
        <a:off x="775746" y="3358696"/>
        <a:ext cx="5525662" cy="671641"/>
      </dsp:txXfrm>
    </dsp:sp>
    <dsp:sp modelId="{25903A8C-0D25-4CFA-87E5-6BB608E2C49C}">
      <dsp:nvSpPr>
        <dsp:cNvPr id="0" name=""/>
        <dsp:cNvSpPr/>
      </dsp:nvSpPr>
      <dsp:spPr>
        <a:xfrm>
          <a:off x="0" y="4198249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F9207-D812-41FE-ABE2-AC81764FF806}">
      <dsp:nvSpPr>
        <dsp:cNvPr id="0" name=""/>
        <dsp:cNvSpPr/>
      </dsp:nvSpPr>
      <dsp:spPr>
        <a:xfrm>
          <a:off x="203171" y="4349368"/>
          <a:ext cx="369402" cy="369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4DA25-C50B-4F84-B04A-7288D763990C}">
      <dsp:nvSpPr>
        <dsp:cNvPr id="0" name=""/>
        <dsp:cNvSpPr/>
      </dsp:nvSpPr>
      <dsp:spPr>
        <a:xfrm>
          <a:off x="775746" y="4198249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Cost: $30M</a:t>
          </a:r>
        </a:p>
      </dsp:txBody>
      <dsp:txXfrm>
        <a:off x="775746" y="4198249"/>
        <a:ext cx="5525662" cy="671641"/>
      </dsp:txXfrm>
    </dsp:sp>
    <dsp:sp modelId="{F6900802-78DD-4942-9201-756C20A2CE8B}">
      <dsp:nvSpPr>
        <dsp:cNvPr id="0" name=""/>
        <dsp:cNvSpPr/>
      </dsp:nvSpPr>
      <dsp:spPr>
        <a:xfrm>
          <a:off x="0" y="5037801"/>
          <a:ext cx="6301409" cy="6716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DBD1D-0BBC-45A0-9E3F-70967C5F916B}">
      <dsp:nvSpPr>
        <dsp:cNvPr id="0" name=""/>
        <dsp:cNvSpPr/>
      </dsp:nvSpPr>
      <dsp:spPr>
        <a:xfrm>
          <a:off x="203171" y="5188920"/>
          <a:ext cx="369402" cy="369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0C06E-1C94-42C1-A00C-8A095F601116}">
      <dsp:nvSpPr>
        <dsp:cNvPr id="0" name=""/>
        <dsp:cNvSpPr/>
      </dsp:nvSpPr>
      <dsp:spPr>
        <a:xfrm>
          <a:off x="775746" y="5037801"/>
          <a:ext cx="5525662" cy="671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82" tIns="71082" rIns="71082" bIns="7108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Profit: $22.5M</a:t>
          </a:r>
        </a:p>
      </dsp:txBody>
      <dsp:txXfrm>
        <a:off x="775746" y="5037801"/>
        <a:ext cx="5525662" cy="6716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E2F11-E15E-4DF1-94B7-677418393E5D}">
      <dsp:nvSpPr>
        <dsp:cNvPr id="0" name=""/>
        <dsp:cNvSpPr/>
      </dsp:nvSpPr>
      <dsp:spPr>
        <a:xfrm>
          <a:off x="1063980" y="649837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7DAB2-D262-45CC-A7D4-4DC0F10393EB}">
      <dsp:nvSpPr>
        <dsp:cNvPr id="0" name=""/>
        <dsp:cNvSpPr/>
      </dsp:nvSpPr>
      <dsp:spPr>
        <a:xfrm>
          <a:off x="285097" y="2288274"/>
          <a:ext cx="28323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Replace underperforming cars with top 10 most profitable cars</a:t>
          </a:r>
        </a:p>
      </dsp:txBody>
      <dsp:txXfrm>
        <a:off x="285097" y="2288274"/>
        <a:ext cx="2832300" cy="787500"/>
      </dsp:txXfrm>
    </dsp:sp>
    <dsp:sp modelId="{C663884E-EB64-4658-85BB-FE7E0BE3E79D}">
      <dsp:nvSpPr>
        <dsp:cNvPr id="0" name=""/>
        <dsp:cNvSpPr/>
      </dsp:nvSpPr>
      <dsp:spPr>
        <a:xfrm>
          <a:off x="4391932" y="649837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8CBAF-8FEA-472C-9AF1-C9F6AFFFD5FC}">
      <dsp:nvSpPr>
        <dsp:cNvPr id="0" name=""/>
        <dsp:cNvSpPr/>
      </dsp:nvSpPr>
      <dsp:spPr>
        <a:xfrm>
          <a:off x="3613050" y="2288274"/>
          <a:ext cx="28323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Increase short-term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rental price</a:t>
          </a:r>
        </a:p>
      </dsp:txBody>
      <dsp:txXfrm>
        <a:off x="3613050" y="2288274"/>
        <a:ext cx="2832300" cy="787500"/>
      </dsp:txXfrm>
    </dsp:sp>
    <dsp:sp modelId="{766BBB6F-6AF0-441C-BC42-73EB560689C3}">
      <dsp:nvSpPr>
        <dsp:cNvPr id="0" name=""/>
        <dsp:cNvSpPr/>
      </dsp:nvSpPr>
      <dsp:spPr>
        <a:xfrm>
          <a:off x="7719885" y="649837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B0BC9-8D9C-41CA-ADC6-E5419F8532DA}">
      <dsp:nvSpPr>
        <dsp:cNvPr id="0" name=""/>
        <dsp:cNvSpPr/>
      </dsp:nvSpPr>
      <dsp:spPr>
        <a:xfrm>
          <a:off x="6941002" y="2288274"/>
          <a:ext cx="28323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Combine strategy 1 &amp; 2</a:t>
          </a:r>
        </a:p>
      </dsp:txBody>
      <dsp:txXfrm>
        <a:off x="6941002" y="2288274"/>
        <a:ext cx="283230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49B3A-9552-A84A-8DCE-12C8AD9B4847}">
      <dsp:nvSpPr>
        <dsp:cNvPr id="0" name=""/>
        <dsp:cNvSpPr/>
      </dsp:nvSpPr>
      <dsp:spPr>
        <a:xfrm>
          <a:off x="1227" y="106060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EA23D4-39A7-DF45-96BB-E2334722492C}">
      <dsp:nvSpPr>
        <dsp:cNvPr id="0" name=""/>
        <dsp:cNvSpPr/>
      </dsp:nvSpPr>
      <dsp:spPr>
        <a:xfrm>
          <a:off x="480082" y="560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Replace underperforming cars with top 10 most profitable cars</a:t>
          </a:r>
        </a:p>
      </dsp:txBody>
      <dsp:txXfrm>
        <a:off x="560236" y="641126"/>
        <a:ext cx="4149382" cy="2576345"/>
      </dsp:txXfrm>
    </dsp:sp>
    <dsp:sp modelId="{ECF90BA7-60C3-5348-A682-239D527EDE64}">
      <dsp:nvSpPr>
        <dsp:cNvPr id="0" name=""/>
        <dsp:cNvSpPr/>
      </dsp:nvSpPr>
      <dsp:spPr>
        <a:xfrm>
          <a:off x="5268627" y="106060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E6AA2D-C213-F04B-8ABB-2EC46A314434}">
      <dsp:nvSpPr>
        <dsp:cNvPr id="0" name=""/>
        <dsp:cNvSpPr/>
      </dsp:nvSpPr>
      <dsp:spPr>
        <a:xfrm>
          <a:off x="5747481" y="560972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Increase short-term rental price</a:t>
          </a:r>
        </a:p>
      </dsp:txBody>
      <dsp:txXfrm>
        <a:off x="5827635" y="641126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1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7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8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5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8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5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2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7DBF84D-B6F7-4FF1-96FA-6EE0D5784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0D604F-D992-4E7E-AC12-BB9ABEB6D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D44EBC-15A8-4F99-B14E-6F1F43AE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D5BDE09-E6AA-45EF-AD90-C3B69748C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16" y="809244"/>
            <a:ext cx="5943600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B713B-94F3-542F-0202-2F4AA84F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632" y="1559768"/>
            <a:ext cx="5068568" cy="3135379"/>
          </a:xfrm>
        </p:spPr>
        <p:txBody>
          <a:bodyPr>
            <a:normAutofit/>
          </a:bodyPr>
          <a:lstStyle/>
          <a:p>
            <a:r>
              <a:rPr lang="en-US" sz="5600" dirty="0"/>
              <a:t>LARIAT</a:t>
            </a:r>
            <a:br>
              <a:rPr lang="en-US" sz="5600" dirty="0"/>
            </a:br>
            <a:r>
              <a:rPr lang="en-US" sz="5600" cap="none" dirty="0"/>
              <a:t>Rent A Car</a:t>
            </a:r>
            <a:br>
              <a:rPr lang="en-US" sz="5600" cap="none" dirty="0"/>
            </a:br>
            <a:r>
              <a:rPr lang="en-US" sz="3200" cap="none" dirty="0"/>
              <a:t>- 2019 Business Model -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31202-21C6-9F7D-32DF-B63001E9E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4708186"/>
            <a:ext cx="5068567" cy="79708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Presented by Rumi Nakazoe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121546-1A95-4587-8842-664C6813A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917919-FE20-47BF-BF4E-3E407660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6C2F95-6201-4319-923C-08F54EB95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3736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D89C19-CEAF-435B-A08F-CD0FA5A0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2096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D28E65F-0327-4FCA-935F-5E3DE9F1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055" y="0"/>
            <a:ext cx="4636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 handing over keys">
            <a:extLst>
              <a:ext uri="{FF2B5EF4-FFF2-40B4-BE49-F238E27FC236}">
                <a16:creationId xmlns:a16="http://schemas.microsoft.com/office/drawing/2014/main" id="{9898B464-611E-C9A8-E71E-956724630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56" r="23277" b="-1"/>
          <a:stretch/>
        </p:blipFill>
        <p:spPr>
          <a:xfrm>
            <a:off x="7799809" y="269377"/>
            <a:ext cx="4089566" cy="4150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A075C7-6160-6A4D-9096-9A992FBA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437" y="4941518"/>
            <a:ext cx="2566754" cy="1127514"/>
          </a:xfrm>
          <a:prstGeom prst="rect">
            <a:avLst/>
          </a:prstGeom>
          <a:effectLst>
            <a:glow rad="272534">
              <a:schemeClr val="accent6">
                <a:satMod val="175000"/>
                <a:alpha val="40000"/>
              </a:schemeClr>
            </a:glow>
            <a:outerShdw blurRad="50800" dist="38100" dir="18900000" sx="110187" sy="110187" algn="bl" rotWithShape="0">
              <a:schemeClr val="accent6">
                <a:lumMod val="75000"/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42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A5EBE-F0B8-6C52-FD59-12169EA9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727626"/>
            <a:ext cx="5009322" cy="1718225"/>
          </a:xfrm>
        </p:spPr>
        <p:txBody>
          <a:bodyPr>
            <a:normAutofit/>
          </a:bodyPr>
          <a:lstStyle/>
          <a:p>
            <a:r>
              <a:rPr lang="en-US" sz="4000" dirty="0"/>
              <a:t>Strategy 3: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4B05-5965-8982-7F2C-0E7468A8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730" y="2305879"/>
            <a:ext cx="4709559" cy="379084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/>
              <a:t>Gross revenue: </a:t>
            </a:r>
            <a:r>
              <a:rPr lang="en-US" sz="2800" b="1" dirty="0">
                <a:solidFill>
                  <a:srgbClr val="0070C0"/>
                </a:solidFill>
              </a:rPr>
              <a:t>4% </a:t>
            </a:r>
            <a:r>
              <a:rPr lang="en-US" sz="2800" b="1" dirty="0"/>
              <a:t>⇧</a:t>
            </a:r>
          </a:p>
          <a:p>
            <a:r>
              <a:rPr lang="en-US" sz="2800" b="1" dirty="0"/>
              <a:t>Total Cost: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0.5% </a:t>
            </a:r>
            <a:r>
              <a:rPr lang="en-US" sz="2800" b="1" dirty="0"/>
              <a:t>⇩</a:t>
            </a:r>
          </a:p>
          <a:p>
            <a:r>
              <a:rPr lang="en-US" sz="2800" b="1" dirty="0"/>
              <a:t>Profit: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2.2 M </a:t>
            </a:r>
            <a:r>
              <a:rPr lang="en-US" sz="2800" b="1" dirty="0"/>
              <a:t>⇧</a:t>
            </a:r>
          </a:p>
          <a:p>
            <a:pPr marL="0" indent="0">
              <a:buNone/>
            </a:pPr>
            <a:endParaRPr lang="en-US" sz="2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28EC05-9A85-911E-187F-DAC428E956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871498"/>
              </p:ext>
            </p:extLst>
          </p:nvPr>
        </p:nvGraphicFramePr>
        <p:xfrm>
          <a:off x="743711" y="727625"/>
          <a:ext cx="4815260" cy="5369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744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E9EDDFA-8F05-462B-8D3E-5B9C4FBC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E4A51C3D-94B8-0B38-376A-365FB3B3A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3103"/>
          <a:stretch/>
        </p:blipFill>
        <p:spPr>
          <a:xfrm>
            <a:off x="222990" y="380296"/>
            <a:ext cx="6265443" cy="274027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43F9A23-3237-4ED6-A1E9-C0E6530E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63CD46D-4335-4BA4-842A-BF835A99C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ACA0D-E550-8426-94D3-F3140EE1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89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A1927-586B-7D67-11DF-61812FBE9842}"/>
              </a:ext>
            </a:extLst>
          </p:cNvPr>
          <p:cNvSpPr txBox="1"/>
          <p:nvPr/>
        </p:nvSpPr>
        <p:spPr>
          <a:xfrm>
            <a:off x="7064082" y="1676777"/>
            <a:ext cx="4472922" cy="4358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577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q"/>
            </a:pPr>
            <a:r>
              <a:rPr lang="en-US" sz="2200" b="1" dirty="0"/>
              <a:t>Suggests </a:t>
            </a:r>
            <a:r>
              <a:rPr lang="en-US" sz="2200" b="1" dirty="0">
                <a:solidFill>
                  <a:srgbClr val="C00000"/>
                </a:solidFill>
              </a:rPr>
              <a:t>strategy 3</a:t>
            </a:r>
            <a:r>
              <a:rPr lang="en-US" sz="2200" b="1" dirty="0"/>
              <a:t> for Lariat’s 2019 business policy​</a:t>
            </a:r>
          </a:p>
          <a:p>
            <a:pPr marL="44577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ü"/>
            </a:pPr>
            <a:r>
              <a:rPr lang="en-US" sz="2200" dirty="0"/>
              <a:t>Strategy 3 produces maximum revenue while ​maintaining minimum cost​</a:t>
            </a:r>
          </a:p>
          <a:p>
            <a:pPr marL="44577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q"/>
            </a:pPr>
            <a:r>
              <a:rPr lang="en-US" sz="2200" b="1" dirty="0"/>
              <a:t>More Possible Ways to improve performance​</a:t>
            </a:r>
          </a:p>
          <a:p>
            <a:pPr marL="44577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ü"/>
            </a:pPr>
            <a:r>
              <a:rPr lang="en-US" sz="2200" dirty="0"/>
              <a:t>Branch information (Located near the airport or not)​</a:t>
            </a:r>
          </a:p>
          <a:p>
            <a:pPr marL="445770" indent="-342900" defTabSz="91440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ü"/>
            </a:pPr>
            <a:r>
              <a:rPr lang="en-US" sz="2200" dirty="0"/>
              <a:t>Insurance companies​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D2EA0A-1A21-9976-D0CF-967578B648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313205"/>
              </p:ext>
            </p:extLst>
          </p:nvPr>
        </p:nvGraphicFramePr>
        <p:xfrm>
          <a:off x="240949" y="3300555"/>
          <a:ext cx="6216578" cy="317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478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DF5AE-265A-DD14-21C3-F2011F0B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36CA2-2ABE-C053-2509-9689BFF26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61593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89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298F7-62C6-A23A-CFBC-0E077D46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2018 Lariat’s Current Status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2353A4-9B99-3BDF-95DA-C709426B2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467062"/>
              </p:ext>
            </p:extLst>
          </p:nvPr>
        </p:nvGraphicFramePr>
        <p:xfrm>
          <a:off x="5208104" y="559476"/>
          <a:ext cx="6301409" cy="570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715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A7DDF-38D8-FDF4-5ACE-A475FE65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E3A7F8-F32D-1DAB-CF5F-37D9B53D1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07673"/>
              </p:ext>
            </p:extLst>
          </p:nvPr>
        </p:nvGraphicFramePr>
        <p:xfrm>
          <a:off x="1066800" y="215135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36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E792-2244-E619-BC7D-9324C901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400" dirty="0"/>
              <a:t>Strategy 1: Replacing Cars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188B-7F1C-7EA6-4D4D-AB9C1B437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191" y="2373547"/>
            <a:ext cx="5036813" cy="3661492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/>
              <a:t>Strategy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sz="2000" dirty="0"/>
              <a:t>Replace 99 underperforming cars with 99 of top 10 most profitable cars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endParaRPr lang="en-US" sz="2000" dirty="0"/>
          </a:p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/>
              <a:t>Findings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sz="2000" dirty="0"/>
              <a:t>99 cars had negative profit margin and causing Lariat a loss in profit</a:t>
            </a:r>
          </a:p>
          <a:p>
            <a:pPr>
              <a:buSzPct val="60000"/>
              <a:buFont typeface="Courier New" panose="02070309020205020404" pitchFamily="49" charset="0"/>
              <a:buChar char="o"/>
            </a:pPr>
            <a:r>
              <a:rPr lang="en-US" sz="2000" dirty="0"/>
              <a:t>On average underperforming cars cost 19% more than top performing cars to maintain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A0EF6B-FACF-5D73-4120-1D059861C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667819"/>
              </p:ext>
            </p:extLst>
          </p:nvPr>
        </p:nvGraphicFramePr>
        <p:xfrm>
          <a:off x="885217" y="892220"/>
          <a:ext cx="5054517" cy="507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381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9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A5EBE-F0B8-6C52-FD59-12169EA9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727626"/>
            <a:ext cx="4989443" cy="1626613"/>
          </a:xfrm>
        </p:spPr>
        <p:txBody>
          <a:bodyPr>
            <a:normAutofit/>
          </a:bodyPr>
          <a:lstStyle/>
          <a:p>
            <a:r>
              <a:rPr lang="en-US" sz="4000" dirty="0"/>
              <a:t>Strategy 1: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4B05-5965-8982-7F2C-0E7468A8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045" y="2354239"/>
            <a:ext cx="4602152" cy="355780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800" b="1" dirty="0"/>
              <a:t>Gross revenue: </a:t>
            </a:r>
            <a:r>
              <a:rPr lang="en-US" sz="2800" b="1" dirty="0">
                <a:solidFill>
                  <a:srgbClr val="0070C0"/>
                </a:solidFill>
              </a:rPr>
              <a:t>2.7% </a:t>
            </a:r>
            <a:r>
              <a:rPr lang="en-US" sz="2800" b="1" dirty="0"/>
              <a:t>⇧</a:t>
            </a:r>
          </a:p>
          <a:p>
            <a:r>
              <a:rPr lang="en-US" sz="2800" b="1" dirty="0"/>
              <a:t>Total Cost: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0.5% </a:t>
            </a:r>
            <a:r>
              <a:rPr lang="en-US" sz="2800" b="1" dirty="0"/>
              <a:t>⇩</a:t>
            </a:r>
            <a:r>
              <a:rPr lang="en-US" sz="2800" b="1" dirty="0">
                <a:solidFill>
                  <a:srgbClr val="C00000"/>
                </a:solidFill>
              </a:rPr>
              <a:t>⬇︎⬇︎⬇︎</a:t>
            </a:r>
          </a:p>
          <a:p>
            <a:r>
              <a:rPr lang="en-US" sz="2800" b="1" dirty="0"/>
              <a:t>Profit: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1.5 M </a:t>
            </a:r>
            <a:r>
              <a:rPr lang="en-US" sz="2800" b="1" dirty="0"/>
              <a:t>⇧</a:t>
            </a:r>
          </a:p>
          <a:p>
            <a:endParaRPr lang="en-US" sz="2800" b="1" dirty="0"/>
          </a:p>
          <a:p>
            <a:pPr marL="0" indent="0">
              <a:buNone/>
            </a:pPr>
            <a:r>
              <a:rPr lang="en-US" sz="1700" b="1" dirty="0">
                <a:solidFill>
                  <a:schemeClr val="bg1">
                    <a:lumMod val="50000"/>
                  </a:schemeClr>
                </a:solidFill>
              </a:rPr>
              <a:t>*Calculated with the values of 10 of the most profitable car type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34BD54-2FCE-69DE-BFD7-6D979DEF2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811852"/>
              </p:ext>
            </p:extLst>
          </p:nvPr>
        </p:nvGraphicFramePr>
        <p:xfrm>
          <a:off x="654908" y="727627"/>
          <a:ext cx="4917989" cy="5500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158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06CB-BF0B-849F-122D-542FD533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4000" dirty="0"/>
              <a:t>Strategy 2: Increase Rental 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8085-FB48-00F7-3EFE-C7B49309D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496" y="2373547"/>
            <a:ext cx="5086508" cy="3661492"/>
          </a:xfrm>
        </p:spPr>
        <p:txBody>
          <a:bodyPr>
            <a:normAutofit/>
          </a:bodyPr>
          <a:lstStyle/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/>
              <a:t>Strategy</a:t>
            </a:r>
          </a:p>
          <a:p>
            <a:r>
              <a:rPr lang="en-US" sz="2000" dirty="0"/>
              <a:t>Increase the rental price for short-term renter</a:t>
            </a:r>
          </a:p>
          <a:p>
            <a:r>
              <a:rPr lang="en-US" sz="2000" dirty="0"/>
              <a:t>It applies to cars that are rented less than or equal to 4 days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SzPct val="60000"/>
              <a:buFont typeface="Wingdings" pitchFamily="2" charset="2"/>
              <a:buChar char="q"/>
            </a:pPr>
            <a:r>
              <a:rPr lang="en-US" sz="2000" b="1" dirty="0"/>
              <a:t>Findings</a:t>
            </a:r>
          </a:p>
          <a:p>
            <a:r>
              <a:rPr lang="en-US" sz="2000" dirty="0"/>
              <a:t>Average rented length = 4 days</a:t>
            </a:r>
          </a:p>
          <a:p>
            <a:r>
              <a:rPr lang="en-US" sz="2000" dirty="0"/>
              <a:t>Current average price for short term is slightly higher than average price for long term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60EB18-AFC6-D0EB-C05A-29AE94A9D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673886"/>
              </p:ext>
            </p:extLst>
          </p:nvPr>
        </p:nvGraphicFramePr>
        <p:xfrm>
          <a:off x="885217" y="892220"/>
          <a:ext cx="5054517" cy="507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338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A5EBE-F0B8-6C52-FD59-12169EA9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727626"/>
            <a:ext cx="5009322" cy="1718225"/>
          </a:xfrm>
        </p:spPr>
        <p:txBody>
          <a:bodyPr>
            <a:normAutofit/>
          </a:bodyPr>
          <a:lstStyle/>
          <a:p>
            <a:r>
              <a:rPr lang="en-US" sz="4000" dirty="0"/>
              <a:t>Strategy 2: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4B05-5965-8982-7F2C-0E7468A84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730" y="2305879"/>
            <a:ext cx="4709559" cy="379084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b="1" dirty="0"/>
              <a:t>Gross revenue: </a:t>
            </a:r>
            <a:r>
              <a:rPr lang="en-US" sz="2800" b="1" dirty="0">
                <a:solidFill>
                  <a:srgbClr val="0070C0"/>
                </a:solidFill>
              </a:rPr>
              <a:t>1.3% </a:t>
            </a:r>
            <a:r>
              <a:rPr lang="en-US" sz="2800" b="1" dirty="0"/>
              <a:t>⇧</a:t>
            </a:r>
          </a:p>
          <a:p>
            <a:r>
              <a:rPr lang="en-US" sz="2800" b="1" dirty="0"/>
              <a:t>Total Cost: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⎯ $0</a:t>
            </a:r>
            <a:endParaRPr lang="en-US" sz="2800" b="1" dirty="0"/>
          </a:p>
          <a:p>
            <a:r>
              <a:rPr lang="en-US" sz="2800" b="1" dirty="0"/>
              <a:t>Profit: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0.7 M </a:t>
            </a:r>
            <a:r>
              <a:rPr lang="en-US" sz="2800" b="1" dirty="0"/>
              <a:t>⇧</a:t>
            </a:r>
          </a:p>
          <a:p>
            <a:r>
              <a:rPr lang="en-US" sz="2800" b="1" dirty="0"/>
              <a:t>Average price per day: </a:t>
            </a:r>
            <a:r>
              <a:rPr lang="en-US" sz="2800" b="1" dirty="0">
                <a:solidFill>
                  <a:srgbClr val="0070C0"/>
                </a:solidFill>
              </a:rPr>
              <a:t>1.7%</a:t>
            </a:r>
            <a:r>
              <a:rPr lang="en-US" sz="2800" b="1" dirty="0"/>
              <a:t>⇧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7F7F7F"/>
                </a:solidFill>
                <a:effectLst/>
              </a:rPr>
              <a:t>*New short-term rental price per day is set to $168</a:t>
            </a:r>
            <a:r>
              <a:rPr lang="en-US" sz="1600" b="0" i="0" dirty="0">
                <a:effectLst/>
              </a:rPr>
              <a:t>​</a:t>
            </a:r>
          </a:p>
          <a:p>
            <a:pPr marL="0" indent="0">
              <a:buNone/>
            </a:pPr>
            <a:endParaRPr lang="en-US" sz="28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363916-3748-60E5-0B74-DA1D1CB01F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869858"/>
              </p:ext>
            </p:extLst>
          </p:nvPr>
        </p:nvGraphicFramePr>
        <p:xfrm>
          <a:off x="743711" y="727626"/>
          <a:ext cx="4824936" cy="540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595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2D0C2-09C2-E733-F3B2-9AA83D67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35448"/>
            <a:ext cx="10058400" cy="116863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Strategy 3: Combined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C2523F-863D-8184-CAF9-3730D62B7B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151919"/>
              </p:ext>
            </p:extLst>
          </p:nvPr>
        </p:nvGraphicFramePr>
        <p:xfrm>
          <a:off x="1066800" y="2811720"/>
          <a:ext cx="10058400" cy="3403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A8AC73-D273-3E5A-2240-9957814D0201}"/>
              </a:ext>
            </a:extLst>
          </p:cNvPr>
          <p:cNvSpPr txBox="1"/>
          <p:nvPr/>
        </p:nvSpPr>
        <p:spPr>
          <a:xfrm>
            <a:off x="1192425" y="1724141"/>
            <a:ext cx="9397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60000"/>
              <a:buFont typeface="Wingdings" pitchFamily="2" charset="2"/>
              <a:buChar char="q"/>
            </a:pPr>
            <a:r>
              <a:rPr lang="en-US" sz="2000" b="1" dirty="0"/>
              <a:t>Strategy</a:t>
            </a:r>
          </a:p>
          <a:p>
            <a:pPr marL="285750" indent="-285750">
              <a:buSzPct val="60000"/>
              <a:buFont typeface="Courier New" panose="02070309020205020404" pitchFamily="49" charset="0"/>
              <a:buChar char="o"/>
            </a:pPr>
            <a:r>
              <a:rPr lang="en-US" sz="2000" dirty="0"/>
              <a:t>Combine strategy 1 and 2</a:t>
            </a:r>
          </a:p>
        </p:txBody>
      </p:sp>
    </p:spTree>
    <p:extLst>
      <p:ext uri="{BB962C8B-B14F-4D97-AF65-F5344CB8AC3E}">
        <p14:creationId xmlns:p14="http://schemas.microsoft.com/office/powerpoint/2010/main" val="37470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_2SEEDS">
      <a:dk1>
        <a:srgbClr val="000000"/>
      </a:dk1>
      <a:lt1>
        <a:srgbClr val="FFFFFF"/>
      </a:lt1>
      <a:dk2>
        <a:srgbClr val="242A41"/>
      </a:dk2>
      <a:lt2>
        <a:srgbClr val="E8E5E2"/>
      </a:lt2>
      <a:accent1>
        <a:srgbClr val="7F98BA"/>
      </a:accent1>
      <a:accent2>
        <a:srgbClr val="7EA9B0"/>
      </a:accent2>
      <a:accent3>
        <a:srgbClr val="9697C6"/>
      </a:accent3>
      <a:accent4>
        <a:srgbClr val="BA887F"/>
      </a:accent4>
      <a:accent5>
        <a:srgbClr val="B9A07E"/>
      </a:accent5>
      <a:accent6>
        <a:srgbClr val="A7A672"/>
      </a:accent6>
      <a:hlink>
        <a:srgbClr val="997E5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398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Courier New</vt:lpstr>
      <vt:lpstr>Garamond</vt:lpstr>
      <vt:lpstr>Wingdings</vt:lpstr>
      <vt:lpstr>SavonVTI</vt:lpstr>
      <vt:lpstr>LARIAT Rent A Car - 2019 Business Model -</vt:lpstr>
      <vt:lpstr>OBJECTIVE</vt:lpstr>
      <vt:lpstr>2018 Lariat’s Current Status </vt:lpstr>
      <vt:lpstr>Strategy Overview</vt:lpstr>
      <vt:lpstr>Strategy 1: Replacing Cars</vt:lpstr>
      <vt:lpstr>Strategy 1: At A Glance</vt:lpstr>
      <vt:lpstr>Strategy 2: Increase Rental Price</vt:lpstr>
      <vt:lpstr>Strategy 2: At A Glance</vt:lpstr>
      <vt:lpstr>Strategy 3: Combined</vt:lpstr>
      <vt:lpstr>Strategy 3: At A Glance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 A Car - 2019 Business Model -</dc:title>
  <dc:creator>Rumi Nakazoe</dc:creator>
  <cp:lastModifiedBy>Rumi Nakazoe</cp:lastModifiedBy>
  <cp:revision>1</cp:revision>
  <dcterms:created xsi:type="dcterms:W3CDTF">2022-10-21T15:01:15Z</dcterms:created>
  <dcterms:modified xsi:type="dcterms:W3CDTF">2022-10-21T18:36:17Z</dcterms:modified>
</cp:coreProperties>
</file>